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4"/>
  </p:notesMasterIdLst>
  <p:sldIdLst>
    <p:sldId id="256" r:id="rId3"/>
    <p:sldId id="259" r:id="rId5"/>
    <p:sldId id="292" r:id="rId6"/>
    <p:sldId id="258" r:id="rId7"/>
    <p:sldId id="260" r:id="rId8"/>
    <p:sldId id="261" r:id="rId9"/>
    <p:sldId id="262" r:id="rId10"/>
    <p:sldId id="280" r:id="rId11"/>
    <p:sldId id="281" r:id="rId12"/>
    <p:sldId id="263" r:id="rId13"/>
    <p:sldId id="264" r:id="rId14"/>
    <p:sldId id="282" r:id="rId15"/>
    <p:sldId id="284" r:id="rId16"/>
    <p:sldId id="283" r:id="rId17"/>
    <p:sldId id="285" r:id="rId18"/>
    <p:sldId id="286" r:id="rId19"/>
    <p:sldId id="287" r:id="rId20"/>
    <p:sldId id="288" r:id="rId21"/>
    <p:sldId id="289" r:id="rId22"/>
    <p:sldId id="298" r:id="rId23"/>
    <p:sldId id="299" r:id="rId24"/>
    <p:sldId id="300" r:id="rId25"/>
    <p:sldId id="301" r:id="rId26"/>
    <p:sldId id="302" r:id="rId27"/>
    <p:sldId id="294" r:id="rId28"/>
    <p:sldId id="290" r:id="rId29"/>
    <p:sldId id="293" r:id="rId30"/>
    <p:sldId id="296" r:id="rId31"/>
    <p:sldId id="291" r:id="rId32"/>
    <p:sldId id="267" r:id="rId33"/>
    <p:sldId id="270" r:id="rId34"/>
    <p:sldId id="297" r:id="rId35"/>
    <p:sldId id="268" r:id="rId36"/>
    <p:sldId id="269" r:id="rId37"/>
    <p:sldId id="278" r:id="rId38"/>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2838BEF-8BB2-4498-84A7-C5851F593DF1}" styleName="中度样式 4 - 强调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09" d="100"/>
          <a:sy n="109" d="100"/>
        </p:scale>
        <p:origin x="634"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1" Type="http://schemas.openxmlformats.org/officeDocument/2006/relationships/tableStyles" Target="tableStyles.xml"/><Relationship Id="rId40" Type="http://schemas.openxmlformats.org/officeDocument/2006/relationships/viewProps" Target="viewProps.xml"/><Relationship Id="rId4" Type="http://schemas.openxmlformats.org/officeDocument/2006/relationships/notesMaster" Target="notesMasters/notesMaster1.xml"/><Relationship Id="rId39" Type="http://schemas.openxmlformats.org/officeDocument/2006/relationships/presProps" Target="presProps.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D1B3E"/>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D4A017"/>
          </a:solidFill>
          <a:ln w="12700">
            <a:solidFill>
              <a:srgbClr val="D4A017"/>
            </a:solidFill>
            <a:prstDash val="solid"/>
          </a:ln>
        </p:spPr>
      </p:sp>
      <p:sp>
        <p:nvSpPr>
          <p:cNvPr id="3" name="Shape 1"/>
          <p:cNvSpPr/>
          <p:nvPr/>
        </p:nvSpPr>
        <p:spPr>
          <a:xfrm>
            <a:off x="6583680" y="0"/>
            <a:ext cx="2560320" cy="5143500"/>
          </a:xfrm>
          <a:prstGeom prst="rect">
            <a:avLst/>
          </a:prstGeom>
          <a:solidFill>
            <a:srgbClr val="0A1530"/>
          </a:solidFill>
          <a:ln w="12700">
            <a:solidFill>
              <a:srgbClr val="0A1530"/>
            </a:solidFill>
            <a:prstDash val="solid"/>
          </a:ln>
        </p:spPr>
      </p:sp>
      <p:sp>
        <p:nvSpPr>
          <p:cNvPr id="4" name="Shape 2"/>
          <p:cNvSpPr/>
          <p:nvPr/>
        </p:nvSpPr>
        <p:spPr>
          <a:xfrm>
            <a:off x="6766560" y="914400"/>
            <a:ext cx="2194560" cy="502920"/>
          </a:xfrm>
          <a:prstGeom prst="rect">
            <a:avLst/>
          </a:prstGeom>
          <a:solidFill>
            <a:srgbClr val="1E5BA8"/>
          </a:solidFill>
          <a:ln w="12700">
            <a:solidFill>
              <a:srgbClr val="1E5BA8"/>
            </a:solidFill>
            <a:prstDash val="solid"/>
          </a:ln>
        </p:spPr>
      </p:sp>
      <p:sp>
        <p:nvSpPr>
          <p:cNvPr id="5" name="Text 3"/>
          <p:cNvSpPr/>
          <p:nvPr/>
        </p:nvSpPr>
        <p:spPr>
          <a:xfrm>
            <a:off x="6766560" y="914400"/>
            <a:ext cx="2194560" cy="502920"/>
          </a:xfrm>
          <a:prstGeom prst="rect">
            <a:avLst/>
          </a:prstGeom>
          <a:noFill/>
        </p:spPr>
        <p:txBody>
          <a:bodyPr wrap="square" lIns="0" tIns="0" rIns="0" bIns="0" rtlCol="0" anchor="ctr"/>
          <a:lstStyle/>
          <a:p>
            <a:pPr marL="0" indent="0" algn="ctr">
              <a:buNone/>
            </a:pPr>
            <a:r>
              <a:rPr lang="en-US" sz="120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1961  →  Act 2025</a:t>
            </a:r>
            <a:endParaRPr lang="en-US" sz="1200" dirty="0"/>
          </a:p>
        </p:txBody>
      </p:sp>
      <p:sp>
        <p:nvSpPr>
          <p:cNvPr id="6" name="Text 4"/>
          <p:cNvSpPr/>
          <p:nvPr/>
        </p:nvSpPr>
        <p:spPr>
          <a:xfrm>
            <a:off x="6766560" y="1645920"/>
            <a:ext cx="2194560" cy="914400"/>
          </a:xfrm>
          <a:prstGeom prst="rect">
            <a:avLst/>
          </a:prstGeom>
          <a:noFill/>
        </p:spPr>
        <p:txBody>
          <a:bodyPr wrap="square" rtlCol="0" anchor="ctr"/>
          <a:lstStyle/>
          <a:p>
            <a:pPr marL="0" indent="0" algn="ctr">
              <a:buNone/>
            </a:pPr>
            <a:r>
              <a:rPr lang="en-US" sz="6400" b="1" dirty="0">
                <a:solidFill>
                  <a:srgbClr val="1E3A6E"/>
                </a:solidFill>
                <a:latin typeface="Calibri" panose="020F0502020204030204" pitchFamily="34" charset="0"/>
                <a:ea typeface="Calibri" panose="020F0502020204030204" pitchFamily="34" charset="-122"/>
                <a:cs typeface="Calibri" panose="020F0502020204030204" pitchFamily="34" charset="-120"/>
              </a:rPr>
              <a:t>1961</a:t>
            </a:r>
            <a:endParaRPr lang="en-US" sz="6400" dirty="0"/>
          </a:p>
        </p:txBody>
      </p:sp>
      <p:sp>
        <p:nvSpPr>
          <p:cNvPr id="7" name="Shape 5"/>
          <p:cNvSpPr/>
          <p:nvPr/>
        </p:nvSpPr>
        <p:spPr>
          <a:xfrm>
            <a:off x="7315200" y="2521634"/>
            <a:ext cx="1097280" cy="45720"/>
          </a:xfrm>
          <a:prstGeom prst="rect">
            <a:avLst/>
          </a:prstGeom>
          <a:solidFill>
            <a:srgbClr val="D4A017"/>
          </a:solidFill>
          <a:ln w="12700">
            <a:solidFill>
              <a:srgbClr val="D4A017"/>
            </a:solidFill>
            <a:prstDash val="solid"/>
          </a:ln>
        </p:spPr>
      </p:sp>
      <p:sp>
        <p:nvSpPr>
          <p:cNvPr id="8" name="Text 6"/>
          <p:cNvSpPr/>
          <p:nvPr/>
        </p:nvSpPr>
        <p:spPr>
          <a:xfrm>
            <a:off x="6766560" y="2560320"/>
            <a:ext cx="2194560" cy="914400"/>
          </a:xfrm>
          <a:prstGeom prst="rect">
            <a:avLst/>
          </a:prstGeom>
          <a:noFill/>
        </p:spPr>
        <p:txBody>
          <a:bodyPr wrap="square" rtlCol="0" anchor="ctr"/>
          <a:lstStyle/>
          <a:p>
            <a:pPr marL="0" indent="0" algn="ctr">
              <a:buNone/>
            </a:pPr>
            <a:r>
              <a:rPr lang="en-US" sz="6400" b="1" dirty="0">
                <a:solidFill>
                  <a:srgbClr val="3A8DDA"/>
                </a:solidFill>
                <a:latin typeface="Calibri" panose="020F0502020204030204" pitchFamily="34" charset="0"/>
                <a:ea typeface="Calibri" panose="020F0502020204030204" pitchFamily="34" charset="-122"/>
                <a:cs typeface="Calibri" panose="020F0502020204030204" pitchFamily="34" charset="-120"/>
              </a:rPr>
              <a:t>2025</a:t>
            </a:r>
            <a:endParaRPr lang="en-US" sz="6400" dirty="0"/>
          </a:p>
        </p:txBody>
      </p:sp>
      <p:sp>
        <p:nvSpPr>
          <p:cNvPr id="9" name="Text 7"/>
          <p:cNvSpPr/>
          <p:nvPr/>
        </p:nvSpPr>
        <p:spPr>
          <a:xfrm>
            <a:off x="457200" y="822960"/>
            <a:ext cx="5943600" cy="914400"/>
          </a:xfrm>
          <a:prstGeom prst="rect">
            <a:avLst/>
          </a:prstGeom>
          <a:noFill/>
        </p:spPr>
        <p:txBody>
          <a:bodyPr wrap="square" rtlCol="0" anchor="ctr"/>
          <a:lstStyle/>
          <a:p>
            <a:pPr marL="0" indent="0" algn="l">
              <a:buNone/>
            </a:pPr>
            <a:r>
              <a:rPr lang="en-US" sz="4600" b="1" dirty="0">
                <a:solidFill>
                  <a:srgbClr val="FFFFFF"/>
                </a:solidFill>
                <a:latin typeface="Calibri" panose="020F0502020204030204" pitchFamily="34" charset="0"/>
                <a:ea typeface="Calibri" panose="020F0502020204030204" pitchFamily="34" charset="-122"/>
                <a:cs typeface="Calibri" panose="020F0502020204030204" pitchFamily="34" charset="-120"/>
              </a:rPr>
              <a:t>SALARY TAXATION</a:t>
            </a:r>
            <a:endParaRPr lang="en-US" sz="4600" dirty="0"/>
          </a:p>
        </p:txBody>
      </p:sp>
      <p:sp>
        <p:nvSpPr>
          <p:cNvPr id="10" name="Text 8"/>
          <p:cNvSpPr/>
          <p:nvPr/>
        </p:nvSpPr>
        <p:spPr>
          <a:xfrm>
            <a:off x="457200" y="1783080"/>
            <a:ext cx="5943600" cy="502920"/>
          </a:xfrm>
          <a:prstGeom prst="rect">
            <a:avLst/>
          </a:prstGeom>
          <a:noFill/>
        </p:spPr>
        <p:txBody>
          <a:bodyPr wrap="square" rtlCol="0" anchor="ctr"/>
          <a:lstStyle/>
          <a:p>
            <a:pPr marL="0" indent="0" algn="l">
              <a:buNone/>
            </a:pPr>
            <a:r>
              <a:rPr lang="en-US" sz="2200" dirty="0">
                <a:solidFill>
                  <a:srgbClr val="3A8DDA"/>
                </a:solidFill>
                <a:latin typeface="Calibri" panose="020F0502020204030204" pitchFamily="34" charset="0"/>
                <a:ea typeface="Calibri" panose="020F0502020204030204" pitchFamily="34" charset="-122"/>
                <a:cs typeface="Calibri" panose="020F0502020204030204" pitchFamily="34" charset="-120"/>
              </a:rPr>
              <a:t>Income Tax Act, 2025 vs. 1961</a:t>
            </a:r>
            <a:endParaRPr lang="en-US" sz="2200" dirty="0"/>
          </a:p>
        </p:txBody>
      </p:sp>
      <p:sp>
        <p:nvSpPr>
          <p:cNvPr id="11" name="Text 9"/>
          <p:cNvSpPr/>
          <p:nvPr/>
        </p:nvSpPr>
        <p:spPr>
          <a:xfrm>
            <a:off x="457200" y="2423160"/>
            <a:ext cx="5943600" cy="822960"/>
          </a:xfrm>
          <a:prstGeom prst="rect">
            <a:avLst/>
          </a:prstGeom>
          <a:noFill/>
        </p:spPr>
        <p:txBody>
          <a:bodyPr wrap="square" rtlCol="0" anchor="ctr"/>
          <a:lstStyle/>
          <a:p>
            <a:pPr marL="0" indent="0" algn="l">
              <a:buNone/>
            </a:pPr>
            <a:r>
              <a:rPr lang="en-US" sz="1300" dirty="0">
                <a:solidFill>
                  <a:srgbClr val="95A5B8"/>
                </a:solidFill>
                <a:latin typeface="Calibri" panose="020F0502020204030204" pitchFamily="34" charset="0"/>
                <a:ea typeface="Calibri" panose="020F0502020204030204" pitchFamily="34" charset="-122"/>
                <a:cs typeface="Calibri" panose="020F0502020204030204" pitchFamily="34" charset="-120"/>
              </a:rPr>
              <a:t>Analysis of structural changes, allowances,</a:t>
            </a:r>
            <a:endParaRPr lang="en-US" sz="1300" dirty="0"/>
          </a:p>
          <a:p>
            <a:pPr marL="0" indent="0" algn="l">
              <a:buNone/>
            </a:pPr>
            <a:r>
              <a:rPr lang="en-US" sz="1300" dirty="0">
                <a:solidFill>
                  <a:srgbClr val="95A5B8"/>
                </a:solidFill>
                <a:latin typeface="Calibri" panose="020F0502020204030204" pitchFamily="34" charset="0"/>
                <a:ea typeface="Calibri" panose="020F0502020204030204" pitchFamily="34" charset="-122"/>
                <a:cs typeface="Calibri" panose="020F0502020204030204" pitchFamily="34" charset="-120"/>
              </a:rPr>
              <a:t>Perquisites and other connecting aspects</a:t>
            </a:r>
            <a:endParaRPr lang="en-US" sz="1300" dirty="0"/>
          </a:p>
        </p:txBody>
      </p:sp>
      <p:sp>
        <p:nvSpPr>
          <p:cNvPr id="12" name="Shape 10"/>
          <p:cNvSpPr/>
          <p:nvPr/>
        </p:nvSpPr>
        <p:spPr>
          <a:xfrm>
            <a:off x="256032" y="4480560"/>
            <a:ext cx="8887968" cy="54864"/>
          </a:xfrm>
          <a:prstGeom prst="rect">
            <a:avLst/>
          </a:prstGeom>
          <a:solidFill>
            <a:srgbClr val="D4A017"/>
          </a:solidFill>
          <a:ln w="12700">
            <a:solidFill>
              <a:srgbClr val="D4A017"/>
            </a:solidFill>
            <a:prstDash val="solid"/>
          </a:ln>
        </p:spPr>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Income from Salary – Definition | Sec 17(1) → Sec 16, Act 2025</a:t>
            </a:r>
            <a:endParaRPr lang="en-US" sz="1900" dirty="0"/>
          </a:p>
        </p:txBody>
      </p:sp>
      <p:sp>
        <p:nvSpPr>
          <p:cNvPr id="6" name="Text 4"/>
          <p:cNvSpPr/>
          <p:nvPr/>
        </p:nvSpPr>
        <p:spPr>
          <a:xfrm>
            <a:off x="274320" y="777240"/>
            <a:ext cx="8595360" cy="347472"/>
          </a:xfrm>
          <a:prstGeom prst="rect">
            <a:avLst/>
          </a:prstGeom>
          <a:noFill/>
        </p:spPr>
        <p:txBody>
          <a:bodyPr wrap="square" rtlCol="0" anchor="ctr"/>
          <a:lstStyle/>
          <a:p>
            <a:pPr marL="0" indent="0">
              <a:buNone/>
            </a:pPr>
            <a:r>
              <a:rPr lang="en-US" sz="1200" b="1" dirty="0">
                <a:solidFill>
                  <a:srgbClr val="0D1B3E"/>
                </a:solidFill>
                <a:latin typeface="Calibri" panose="020F0502020204030204" pitchFamily="34" charset="0"/>
                <a:ea typeface="Calibri" panose="020F0502020204030204" pitchFamily="34" charset="-122"/>
                <a:cs typeface="Calibri" panose="020F0502020204030204" pitchFamily="34" charset="-120"/>
              </a:rPr>
              <a:t>Definition of 'Salary' — Inclusions (No Substantive Change)</a:t>
            </a:r>
            <a:endParaRPr lang="en-US" sz="1200" dirty="0"/>
          </a:p>
        </p:txBody>
      </p:sp>
      <p:sp>
        <p:nvSpPr>
          <p:cNvPr id="7" name="Shape 5"/>
          <p:cNvSpPr/>
          <p:nvPr/>
        </p:nvSpPr>
        <p:spPr>
          <a:xfrm>
            <a:off x="228600" y="1188720"/>
            <a:ext cx="2286000" cy="329184"/>
          </a:xfrm>
          <a:prstGeom prst="rect">
            <a:avLst/>
          </a:prstGeom>
          <a:solidFill>
            <a:srgbClr val="1E5BA8"/>
          </a:solidFill>
          <a:ln w="12700">
            <a:solidFill>
              <a:srgbClr val="1E5BA8"/>
            </a:solidFill>
            <a:prstDash val="solid"/>
          </a:ln>
        </p:spPr>
      </p:sp>
      <p:sp>
        <p:nvSpPr>
          <p:cNvPr id="8" name="Text 6"/>
          <p:cNvSpPr/>
          <p:nvPr/>
        </p:nvSpPr>
        <p:spPr>
          <a:xfrm>
            <a:off x="301752" y="1188720"/>
            <a:ext cx="2286000" cy="329184"/>
          </a:xfrm>
          <a:prstGeom prst="rect">
            <a:avLst/>
          </a:prstGeom>
          <a:noFill/>
        </p:spPr>
        <p:txBody>
          <a:bodyPr wrap="square" rtlCol="0" anchor="ctr"/>
          <a:lstStyle/>
          <a:p>
            <a:pPr marL="0" indent="0">
              <a:buNone/>
            </a:pPr>
            <a:r>
              <a:rPr lang="en-US" sz="950" b="1" dirty="0">
                <a:solidFill>
                  <a:srgbClr val="FFFFFF"/>
                </a:solidFill>
                <a:latin typeface="Calibri" panose="020F0502020204030204" pitchFamily="34" charset="0"/>
                <a:ea typeface="Calibri" panose="020F0502020204030204" pitchFamily="34" charset="-122"/>
                <a:cs typeface="Calibri" panose="020F0502020204030204" pitchFamily="34" charset="-120"/>
              </a:rPr>
              <a:t>Inclusion</a:t>
            </a:r>
            <a:endParaRPr lang="en-US" sz="950" dirty="0"/>
          </a:p>
        </p:txBody>
      </p:sp>
      <p:sp>
        <p:nvSpPr>
          <p:cNvPr id="9" name="Shape 7"/>
          <p:cNvSpPr/>
          <p:nvPr/>
        </p:nvSpPr>
        <p:spPr>
          <a:xfrm>
            <a:off x="2514600" y="1188720"/>
            <a:ext cx="3200400" cy="329184"/>
          </a:xfrm>
          <a:prstGeom prst="rect">
            <a:avLst/>
          </a:prstGeom>
          <a:solidFill>
            <a:srgbClr val="1E5BA8"/>
          </a:solidFill>
          <a:ln w="12700">
            <a:solidFill>
              <a:srgbClr val="1E5BA8"/>
            </a:solidFill>
            <a:prstDash val="solid"/>
          </a:ln>
        </p:spPr>
      </p:sp>
      <p:sp>
        <p:nvSpPr>
          <p:cNvPr id="10" name="Text 8"/>
          <p:cNvSpPr/>
          <p:nvPr/>
        </p:nvSpPr>
        <p:spPr>
          <a:xfrm>
            <a:off x="2587752" y="1188720"/>
            <a:ext cx="3200400" cy="329184"/>
          </a:xfrm>
          <a:prstGeom prst="rect">
            <a:avLst/>
          </a:prstGeom>
          <a:noFill/>
        </p:spPr>
        <p:txBody>
          <a:bodyPr wrap="square" rtlCol="0" anchor="ctr"/>
          <a:lstStyle/>
          <a:p>
            <a:pPr marL="0" indent="0">
              <a:buNone/>
            </a:pPr>
            <a:r>
              <a:rPr lang="en-US" sz="950" b="1" dirty="0">
                <a:solidFill>
                  <a:srgbClr val="FFFFFF"/>
                </a:solidFill>
                <a:latin typeface="Calibri" panose="020F0502020204030204" pitchFamily="34" charset="0"/>
                <a:ea typeface="Calibri" panose="020F0502020204030204" pitchFamily="34" charset="-122"/>
                <a:cs typeface="Calibri" panose="020F0502020204030204" pitchFamily="34" charset="-120"/>
              </a:rPr>
              <a:t>Ref – Act 1961 / 2025</a:t>
            </a:r>
            <a:endParaRPr lang="en-US" sz="950" dirty="0"/>
          </a:p>
        </p:txBody>
      </p:sp>
      <p:sp>
        <p:nvSpPr>
          <p:cNvPr id="11" name="Shape 9"/>
          <p:cNvSpPr/>
          <p:nvPr/>
        </p:nvSpPr>
        <p:spPr>
          <a:xfrm>
            <a:off x="5715000" y="1188720"/>
            <a:ext cx="3017520" cy="329184"/>
          </a:xfrm>
          <a:prstGeom prst="rect">
            <a:avLst/>
          </a:prstGeom>
          <a:solidFill>
            <a:srgbClr val="1E5BA8"/>
          </a:solidFill>
          <a:ln w="12700">
            <a:solidFill>
              <a:srgbClr val="1E5BA8"/>
            </a:solidFill>
            <a:prstDash val="solid"/>
          </a:ln>
        </p:spPr>
      </p:sp>
      <p:sp>
        <p:nvSpPr>
          <p:cNvPr id="12" name="Text 10"/>
          <p:cNvSpPr/>
          <p:nvPr/>
        </p:nvSpPr>
        <p:spPr>
          <a:xfrm>
            <a:off x="5788152" y="1188720"/>
            <a:ext cx="3017520" cy="329184"/>
          </a:xfrm>
          <a:prstGeom prst="rect">
            <a:avLst/>
          </a:prstGeom>
          <a:noFill/>
        </p:spPr>
        <p:txBody>
          <a:bodyPr wrap="square" rtlCol="0" anchor="ctr"/>
          <a:lstStyle/>
          <a:p>
            <a:pPr marL="0" indent="0">
              <a:buNone/>
            </a:pPr>
            <a:r>
              <a:rPr lang="en-US" sz="950" b="1" dirty="0">
                <a:solidFill>
                  <a:srgbClr val="FFFFFF"/>
                </a:solidFill>
                <a:latin typeface="Calibri" panose="020F0502020204030204" pitchFamily="34" charset="0"/>
                <a:ea typeface="Calibri" panose="020F0502020204030204" pitchFamily="34" charset="-122"/>
                <a:cs typeface="Calibri" panose="020F0502020204030204" pitchFamily="34" charset="-120"/>
              </a:rPr>
              <a:t>Practitioner Note</a:t>
            </a:r>
            <a:endParaRPr lang="en-US" sz="950" dirty="0"/>
          </a:p>
        </p:txBody>
      </p:sp>
      <p:sp>
        <p:nvSpPr>
          <p:cNvPr id="13" name="Shape 11"/>
          <p:cNvSpPr/>
          <p:nvPr/>
        </p:nvSpPr>
        <p:spPr>
          <a:xfrm>
            <a:off x="228600" y="1517904"/>
            <a:ext cx="2286000" cy="320040"/>
          </a:xfrm>
          <a:prstGeom prst="rect">
            <a:avLst/>
          </a:prstGeom>
          <a:solidFill>
            <a:srgbClr val="E8EFF8"/>
          </a:solidFill>
          <a:ln w="12700">
            <a:solidFill>
              <a:srgbClr val="D0DCEC"/>
            </a:solidFill>
            <a:prstDash val="solid"/>
          </a:ln>
        </p:spPr>
      </p:sp>
      <p:sp>
        <p:nvSpPr>
          <p:cNvPr id="14" name="Shape 12"/>
          <p:cNvSpPr/>
          <p:nvPr/>
        </p:nvSpPr>
        <p:spPr>
          <a:xfrm>
            <a:off x="2514600" y="1517904"/>
            <a:ext cx="3200400" cy="320040"/>
          </a:xfrm>
          <a:prstGeom prst="rect">
            <a:avLst/>
          </a:prstGeom>
          <a:solidFill>
            <a:srgbClr val="E8EFF8"/>
          </a:solidFill>
          <a:ln w="12700">
            <a:solidFill>
              <a:srgbClr val="D0DCEC"/>
            </a:solidFill>
            <a:prstDash val="solid"/>
          </a:ln>
        </p:spPr>
      </p:sp>
      <p:sp>
        <p:nvSpPr>
          <p:cNvPr id="15" name="Shape 13"/>
          <p:cNvSpPr/>
          <p:nvPr/>
        </p:nvSpPr>
        <p:spPr>
          <a:xfrm>
            <a:off x="5715000" y="1517904"/>
            <a:ext cx="3017520" cy="320040"/>
          </a:xfrm>
          <a:prstGeom prst="rect">
            <a:avLst/>
          </a:prstGeom>
          <a:solidFill>
            <a:srgbClr val="EBF8F4"/>
          </a:solidFill>
          <a:ln w="12700">
            <a:solidFill>
              <a:srgbClr val="D0DCEC"/>
            </a:solidFill>
            <a:prstDash val="solid"/>
          </a:ln>
        </p:spPr>
      </p:sp>
      <p:sp>
        <p:nvSpPr>
          <p:cNvPr id="16" name="Text 14"/>
          <p:cNvSpPr/>
          <p:nvPr/>
        </p:nvSpPr>
        <p:spPr>
          <a:xfrm>
            <a:off x="301752" y="1517904"/>
            <a:ext cx="2194560" cy="320040"/>
          </a:xfrm>
          <a:prstGeom prst="rect">
            <a:avLst/>
          </a:prstGeom>
          <a:noFill/>
        </p:spPr>
        <p:txBody>
          <a:bodyPr wrap="square" rtlCol="0" anchor="ctr"/>
          <a:lstStyle/>
          <a:p>
            <a:pPr marL="0" indent="0">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Wages</a:t>
            </a:r>
            <a:endParaRPr lang="en-US" sz="900" dirty="0"/>
          </a:p>
        </p:txBody>
      </p:sp>
      <p:sp>
        <p:nvSpPr>
          <p:cNvPr id="17" name="Text 15"/>
          <p:cNvSpPr/>
          <p:nvPr/>
        </p:nvSpPr>
        <p:spPr>
          <a:xfrm>
            <a:off x="2587752" y="1517904"/>
            <a:ext cx="31089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17(1) → 16</a:t>
            </a:r>
            <a:endParaRPr lang="en-US" sz="900" dirty="0"/>
          </a:p>
        </p:txBody>
      </p:sp>
      <p:sp>
        <p:nvSpPr>
          <p:cNvPr id="18" name="Text 16"/>
          <p:cNvSpPr/>
          <p:nvPr/>
        </p:nvSpPr>
        <p:spPr>
          <a:xfrm>
            <a:off x="5788152" y="1517904"/>
            <a:ext cx="28803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Basic wages — unchanged</a:t>
            </a:r>
            <a:endParaRPr lang="en-US" sz="900" dirty="0"/>
          </a:p>
        </p:txBody>
      </p:sp>
      <p:sp>
        <p:nvSpPr>
          <p:cNvPr id="19" name="Shape 17"/>
          <p:cNvSpPr/>
          <p:nvPr/>
        </p:nvSpPr>
        <p:spPr>
          <a:xfrm>
            <a:off x="228600" y="1847088"/>
            <a:ext cx="2286000" cy="320040"/>
          </a:xfrm>
          <a:prstGeom prst="rect">
            <a:avLst/>
          </a:prstGeom>
          <a:solidFill>
            <a:srgbClr val="FFFFFF"/>
          </a:solidFill>
          <a:ln w="12700">
            <a:solidFill>
              <a:srgbClr val="D0DCEC"/>
            </a:solidFill>
            <a:prstDash val="solid"/>
          </a:ln>
        </p:spPr>
      </p:sp>
      <p:sp>
        <p:nvSpPr>
          <p:cNvPr id="20" name="Shape 18"/>
          <p:cNvSpPr/>
          <p:nvPr/>
        </p:nvSpPr>
        <p:spPr>
          <a:xfrm>
            <a:off x="2514600" y="1847088"/>
            <a:ext cx="3200400" cy="320040"/>
          </a:xfrm>
          <a:prstGeom prst="rect">
            <a:avLst/>
          </a:prstGeom>
          <a:solidFill>
            <a:srgbClr val="FFFFFF"/>
          </a:solidFill>
          <a:ln w="12700">
            <a:solidFill>
              <a:srgbClr val="D0DCEC"/>
            </a:solidFill>
            <a:prstDash val="solid"/>
          </a:ln>
        </p:spPr>
      </p:sp>
      <p:sp>
        <p:nvSpPr>
          <p:cNvPr id="21" name="Shape 19"/>
          <p:cNvSpPr/>
          <p:nvPr/>
        </p:nvSpPr>
        <p:spPr>
          <a:xfrm>
            <a:off x="5715000" y="1847088"/>
            <a:ext cx="3017520" cy="320040"/>
          </a:xfrm>
          <a:prstGeom prst="rect">
            <a:avLst/>
          </a:prstGeom>
          <a:solidFill>
            <a:srgbClr val="F0FBF8"/>
          </a:solidFill>
          <a:ln w="12700">
            <a:solidFill>
              <a:srgbClr val="D0DCEC"/>
            </a:solidFill>
            <a:prstDash val="solid"/>
          </a:ln>
        </p:spPr>
      </p:sp>
      <p:sp>
        <p:nvSpPr>
          <p:cNvPr id="22" name="Text 20"/>
          <p:cNvSpPr/>
          <p:nvPr/>
        </p:nvSpPr>
        <p:spPr>
          <a:xfrm>
            <a:off x="301752" y="1847088"/>
            <a:ext cx="2194560" cy="320040"/>
          </a:xfrm>
          <a:prstGeom prst="rect">
            <a:avLst/>
          </a:prstGeom>
          <a:noFill/>
        </p:spPr>
        <p:txBody>
          <a:bodyPr wrap="square" rtlCol="0" anchor="ctr"/>
          <a:lstStyle/>
          <a:p>
            <a:pPr marL="0" indent="0">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Annuity or Pension</a:t>
            </a:r>
            <a:endParaRPr lang="en-US" sz="900" dirty="0"/>
          </a:p>
        </p:txBody>
      </p:sp>
      <p:sp>
        <p:nvSpPr>
          <p:cNvPr id="23" name="Text 21"/>
          <p:cNvSpPr/>
          <p:nvPr/>
        </p:nvSpPr>
        <p:spPr>
          <a:xfrm>
            <a:off x="2587752" y="1847088"/>
            <a:ext cx="31089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17(1) → 16</a:t>
            </a:r>
            <a:endParaRPr lang="en-US" sz="900" dirty="0"/>
          </a:p>
        </p:txBody>
      </p:sp>
      <p:sp>
        <p:nvSpPr>
          <p:cNvPr id="24" name="Text 22"/>
          <p:cNvSpPr/>
          <p:nvPr/>
        </p:nvSpPr>
        <p:spPr>
          <a:xfrm>
            <a:off x="5788152" y="1847088"/>
            <a:ext cx="28803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Unchanged — exemptions moved to Sec 19 Table</a:t>
            </a:r>
            <a:endParaRPr lang="en-US" sz="900" dirty="0"/>
          </a:p>
        </p:txBody>
      </p:sp>
      <p:sp>
        <p:nvSpPr>
          <p:cNvPr id="25" name="Shape 23"/>
          <p:cNvSpPr/>
          <p:nvPr/>
        </p:nvSpPr>
        <p:spPr>
          <a:xfrm>
            <a:off x="228600" y="2176272"/>
            <a:ext cx="2286000" cy="320040"/>
          </a:xfrm>
          <a:prstGeom prst="rect">
            <a:avLst/>
          </a:prstGeom>
          <a:solidFill>
            <a:srgbClr val="E8EFF8"/>
          </a:solidFill>
          <a:ln w="12700">
            <a:solidFill>
              <a:srgbClr val="D0DCEC"/>
            </a:solidFill>
            <a:prstDash val="solid"/>
          </a:ln>
        </p:spPr>
      </p:sp>
      <p:sp>
        <p:nvSpPr>
          <p:cNvPr id="26" name="Shape 24"/>
          <p:cNvSpPr/>
          <p:nvPr/>
        </p:nvSpPr>
        <p:spPr>
          <a:xfrm>
            <a:off x="2514600" y="2176272"/>
            <a:ext cx="3200400" cy="320040"/>
          </a:xfrm>
          <a:prstGeom prst="rect">
            <a:avLst/>
          </a:prstGeom>
          <a:solidFill>
            <a:srgbClr val="E8EFF8"/>
          </a:solidFill>
          <a:ln w="12700">
            <a:solidFill>
              <a:srgbClr val="D0DCEC"/>
            </a:solidFill>
            <a:prstDash val="solid"/>
          </a:ln>
        </p:spPr>
      </p:sp>
      <p:sp>
        <p:nvSpPr>
          <p:cNvPr id="27" name="Shape 25"/>
          <p:cNvSpPr/>
          <p:nvPr/>
        </p:nvSpPr>
        <p:spPr>
          <a:xfrm>
            <a:off x="5715000" y="2176272"/>
            <a:ext cx="3017520" cy="320040"/>
          </a:xfrm>
          <a:prstGeom prst="rect">
            <a:avLst/>
          </a:prstGeom>
          <a:solidFill>
            <a:srgbClr val="EBF8F4"/>
          </a:solidFill>
          <a:ln w="12700">
            <a:solidFill>
              <a:srgbClr val="D0DCEC"/>
            </a:solidFill>
            <a:prstDash val="solid"/>
          </a:ln>
        </p:spPr>
      </p:sp>
      <p:sp>
        <p:nvSpPr>
          <p:cNvPr id="28" name="Text 26"/>
          <p:cNvSpPr/>
          <p:nvPr/>
        </p:nvSpPr>
        <p:spPr>
          <a:xfrm>
            <a:off x="301752" y="2176272"/>
            <a:ext cx="2194560" cy="320040"/>
          </a:xfrm>
          <a:prstGeom prst="rect">
            <a:avLst/>
          </a:prstGeom>
          <a:noFill/>
        </p:spPr>
        <p:txBody>
          <a:bodyPr wrap="square" rtlCol="0" anchor="ctr"/>
          <a:lstStyle/>
          <a:p>
            <a:pPr marL="0" indent="0">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Gratuity</a:t>
            </a:r>
            <a:endParaRPr lang="en-US" sz="900" dirty="0"/>
          </a:p>
        </p:txBody>
      </p:sp>
      <p:sp>
        <p:nvSpPr>
          <p:cNvPr id="29" name="Text 27"/>
          <p:cNvSpPr/>
          <p:nvPr/>
        </p:nvSpPr>
        <p:spPr>
          <a:xfrm>
            <a:off x="2587752" y="2176272"/>
            <a:ext cx="31089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17(1) → 16</a:t>
            </a:r>
            <a:endParaRPr lang="en-US" sz="900" dirty="0"/>
          </a:p>
        </p:txBody>
      </p:sp>
      <p:sp>
        <p:nvSpPr>
          <p:cNvPr id="30" name="Text 28"/>
          <p:cNvSpPr/>
          <p:nvPr/>
        </p:nvSpPr>
        <p:spPr>
          <a:xfrm>
            <a:off x="5788152" y="2176272"/>
            <a:ext cx="28803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Unchanged — exemption moved to Sec 19 Table Sl. No. 3–6</a:t>
            </a:r>
            <a:endParaRPr lang="en-US" sz="900" dirty="0"/>
          </a:p>
        </p:txBody>
      </p:sp>
      <p:sp>
        <p:nvSpPr>
          <p:cNvPr id="31" name="Shape 29"/>
          <p:cNvSpPr/>
          <p:nvPr/>
        </p:nvSpPr>
        <p:spPr>
          <a:xfrm>
            <a:off x="228600" y="2505456"/>
            <a:ext cx="2286000" cy="320040"/>
          </a:xfrm>
          <a:prstGeom prst="rect">
            <a:avLst/>
          </a:prstGeom>
          <a:solidFill>
            <a:srgbClr val="FFFFFF"/>
          </a:solidFill>
          <a:ln w="12700">
            <a:solidFill>
              <a:srgbClr val="D0DCEC"/>
            </a:solidFill>
            <a:prstDash val="solid"/>
          </a:ln>
        </p:spPr>
      </p:sp>
      <p:sp>
        <p:nvSpPr>
          <p:cNvPr id="32" name="Shape 30"/>
          <p:cNvSpPr/>
          <p:nvPr/>
        </p:nvSpPr>
        <p:spPr>
          <a:xfrm>
            <a:off x="2514600" y="2505456"/>
            <a:ext cx="3200400" cy="320040"/>
          </a:xfrm>
          <a:prstGeom prst="rect">
            <a:avLst/>
          </a:prstGeom>
          <a:solidFill>
            <a:srgbClr val="FFFFFF"/>
          </a:solidFill>
          <a:ln w="12700">
            <a:solidFill>
              <a:srgbClr val="D0DCEC"/>
            </a:solidFill>
            <a:prstDash val="solid"/>
          </a:ln>
        </p:spPr>
      </p:sp>
      <p:sp>
        <p:nvSpPr>
          <p:cNvPr id="33" name="Shape 31"/>
          <p:cNvSpPr/>
          <p:nvPr/>
        </p:nvSpPr>
        <p:spPr>
          <a:xfrm>
            <a:off x="5715000" y="2505456"/>
            <a:ext cx="3017520" cy="320040"/>
          </a:xfrm>
          <a:prstGeom prst="rect">
            <a:avLst/>
          </a:prstGeom>
          <a:solidFill>
            <a:srgbClr val="F0FBF8"/>
          </a:solidFill>
          <a:ln w="12700">
            <a:solidFill>
              <a:srgbClr val="D0DCEC"/>
            </a:solidFill>
            <a:prstDash val="solid"/>
          </a:ln>
        </p:spPr>
      </p:sp>
      <p:sp>
        <p:nvSpPr>
          <p:cNvPr id="34" name="Text 32"/>
          <p:cNvSpPr/>
          <p:nvPr/>
        </p:nvSpPr>
        <p:spPr>
          <a:xfrm>
            <a:off x="301752" y="2505456"/>
            <a:ext cx="2194560" cy="320040"/>
          </a:xfrm>
          <a:prstGeom prst="rect">
            <a:avLst/>
          </a:prstGeom>
          <a:noFill/>
        </p:spPr>
        <p:txBody>
          <a:bodyPr wrap="square" rtlCol="0" anchor="ctr"/>
          <a:lstStyle/>
          <a:p>
            <a:pPr marL="0" indent="0">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Fees or Commission</a:t>
            </a:r>
            <a:endParaRPr lang="en-US" sz="900" dirty="0"/>
          </a:p>
        </p:txBody>
      </p:sp>
      <p:sp>
        <p:nvSpPr>
          <p:cNvPr id="35" name="Text 33"/>
          <p:cNvSpPr/>
          <p:nvPr/>
        </p:nvSpPr>
        <p:spPr>
          <a:xfrm>
            <a:off x="2587752" y="2505456"/>
            <a:ext cx="31089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17(1) → 16</a:t>
            </a:r>
            <a:endParaRPr lang="en-US" sz="900" dirty="0"/>
          </a:p>
        </p:txBody>
      </p:sp>
      <p:sp>
        <p:nvSpPr>
          <p:cNvPr id="36" name="Text 34"/>
          <p:cNvSpPr/>
          <p:nvPr/>
        </p:nvSpPr>
        <p:spPr>
          <a:xfrm>
            <a:off x="5788152" y="2505456"/>
            <a:ext cx="28803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Unchanged</a:t>
            </a:r>
            <a:endParaRPr lang="en-US" sz="900" dirty="0"/>
          </a:p>
        </p:txBody>
      </p:sp>
      <p:sp>
        <p:nvSpPr>
          <p:cNvPr id="37" name="Shape 35"/>
          <p:cNvSpPr/>
          <p:nvPr/>
        </p:nvSpPr>
        <p:spPr>
          <a:xfrm>
            <a:off x="228600" y="2834640"/>
            <a:ext cx="2286000" cy="320040"/>
          </a:xfrm>
          <a:prstGeom prst="rect">
            <a:avLst/>
          </a:prstGeom>
          <a:solidFill>
            <a:srgbClr val="E8EFF8"/>
          </a:solidFill>
          <a:ln w="12700">
            <a:solidFill>
              <a:srgbClr val="D0DCEC"/>
            </a:solidFill>
            <a:prstDash val="solid"/>
          </a:ln>
        </p:spPr>
      </p:sp>
      <p:sp>
        <p:nvSpPr>
          <p:cNvPr id="38" name="Shape 36"/>
          <p:cNvSpPr/>
          <p:nvPr/>
        </p:nvSpPr>
        <p:spPr>
          <a:xfrm>
            <a:off x="2514600" y="2834640"/>
            <a:ext cx="3200400" cy="320040"/>
          </a:xfrm>
          <a:prstGeom prst="rect">
            <a:avLst/>
          </a:prstGeom>
          <a:solidFill>
            <a:srgbClr val="E8EFF8"/>
          </a:solidFill>
          <a:ln w="12700">
            <a:solidFill>
              <a:srgbClr val="D0DCEC"/>
            </a:solidFill>
            <a:prstDash val="solid"/>
          </a:ln>
        </p:spPr>
      </p:sp>
      <p:sp>
        <p:nvSpPr>
          <p:cNvPr id="39" name="Shape 37"/>
          <p:cNvSpPr/>
          <p:nvPr/>
        </p:nvSpPr>
        <p:spPr>
          <a:xfrm>
            <a:off x="5715000" y="2834640"/>
            <a:ext cx="3017520" cy="320040"/>
          </a:xfrm>
          <a:prstGeom prst="rect">
            <a:avLst/>
          </a:prstGeom>
          <a:solidFill>
            <a:srgbClr val="EBF8F4"/>
          </a:solidFill>
          <a:ln w="12700">
            <a:solidFill>
              <a:srgbClr val="D0DCEC"/>
            </a:solidFill>
            <a:prstDash val="solid"/>
          </a:ln>
        </p:spPr>
      </p:sp>
      <p:sp>
        <p:nvSpPr>
          <p:cNvPr id="40" name="Text 38"/>
          <p:cNvSpPr/>
          <p:nvPr/>
        </p:nvSpPr>
        <p:spPr>
          <a:xfrm>
            <a:off x="301752" y="2834640"/>
            <a:ext cx="2194560" cy="320040"/>
          </a:xfrm>
          <a:prstGeom prst="rect">
            <a:avLst/>
          </a:prstGeom>
          <a:noFill/>
        </p:spPr>
        <p:txBody>
          <a:bodyPr wrap="square" rtlCol="0" anchor="ctr"/>
          <a:lstStyle/>
          <a:p>
            <a:pPr marL="0" indent="0">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Perquisites</a:t>
            </a:r>
            <a:endParaRPr lang="en-US" sz="900" dirty="0"/>
          </a:p>
        </p:txBody>
      </p:sp>
      <p:sp>
        <p:nvSpPr>
          <p:cNvPr id="41" name="Text 39"/>
          <p:cNvSpPr/>
          <p:nvPr/>
        </p:nvSpPr>
        <p:spPr>
          <a:xfrm>
            <a:off x="2587752" y="2834640"/>
            <a:ext cx="31089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17(1) → 16</a:t>
            </a:r>
            <a:endParaRPr lang="en-US" sz="900" dirty="0"/>
          </a:p>
        </p:txBody>
      </p:sp>
      <p:sp>
        <p:nvSpPr>
          <p:cNvPr id="42" name="Text 40"/>
          <p:cNvSpPr/>
          <p:nvPr/>
        </p:nvSpPr>
        <p:spPr>
          <a:xfrm>
            <a:off x="5788152" y="2834640"/>
            <a:ext cx="28803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Act 2025 Sec 17 — detailed in next section</a:t>
            </a:r>
            <a:endParaRPr lang="en-US" sz="900" dirty="0"/>
          </a:p>
        </p:txBody>
      </p:sp>
      <p:sp>
        <p:nvSpPr>
          <p:cNvPr id="43" name="Shape 41"/>
          <p:cNvSpPr/>
          <p:nvPr/>
        </p:nvSpPr>
        <p:spPr>
          <a:xfrm>
            <a:off x="228600" y="3163824"/>
            <a:ext cx="2286000" cy="320040"/>
          </a:xfrm>
          <a:prstGeom prst="rect">
            <a:avLst/>
          </a:prstGeom>
          <a:solidFill>
            <a:srgbClr val="FFFFFF"/>
          </a:solidFill>
          <a:ln w="12700">
            <a:solidFill>
              <a:srgbClr val="D0DCEC"/>
            </a:solidFill>
            <a:prstDash val="solid"/>
          </a:ln>
        </p:spPr>
      </p:sp>
      <p:sp>
        <p:nvSpPr>
          <p:cNvPr id="44" name="Shape 42"/>
          <p:cNvSpPr/>
          <p:nvPr/>
        </p:nvSpPr>
        <p:spPr>
          <a:xfrm>
            <a:off x="2514600" y="3163824"/>
            <a:ext cx="3200400" cy="320040"/>
          </a:xfrm>
          <a:prstGeom prst="rect">
            <a:avLst/>
          </a:prstGeom>
          <a:solidFill>
            <a:srgbClr val="FFFFFF"/>
          </a:solidFill>
          <a:ln w="12700">
            <a:solidFill>
              <a:srgbClr val="D0DCEC"/>
            </a:solidFill>
            <a:prstDash val="solid"/>
          </a:ln>
        </p:spPr>
      </p:sp>
      <p:sp>
        <p:nvSpPr>
          <p:cNvPr id="45" name="Shape 43"/>
          <p:cNvSpPr/>
          <p:nvPr/>
        </p:nvSpPr>
        <p:spPr>
          <a:xfrm>
            <a:off x="5715000" y="3163824"/>
            <a:ext cx="3017520" cy="320040"/>
          </a:xfrm>
          <a:prstGeom prst="rect">
            <a:avLst/>
          </a:prstGeom>
          <a:solidFill>
            <a:srgbClr val="F0FBF8"/>
          </a:solidFill>
          <a:ln w="12700">
            <a:solidFill>
              <a:srgbClr val="D0DCEC"/>
            </a:solidFill>
            <a:prstDash val="solid"/>
          </a:ln>
        </p:spPr>
      </p:sp>
      <p:sp>
        <p:nvSpPr>
          <p:cNvPr id="46" name="Text 44"/>
          <p:cNvSpPr/>
          <p:nvPr/>
        </p:nvSpPr>
        <p:spPr>
          <a:xfrm>
            <a:off x="301752" y="3163824"/>
            <a:ext cx="2194560" cy="320040"/>
          </a:xfrm>
          <a:prstGeom prst="rect">
            <a:avLst/>
          </a:prstGeom>
          <a:noFill/>
        </p:spPr>
        <p:txBody>
          <a:bodyPr wrap="square" rtlCol="0" anchor="ctr"/>
          <a:lstStyle/>
          <a:p>
            <a:pPr marL="0" indent="0">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Profits in lieu of / in addition to Salary</a:t>
            </a:r>
            <a:endParaRPr lang="en-US" sz="900" dirty="0"/>
          </a:p>
        </p:txBody>
      </p:sp>
      <p:sp>
        <p:nvSpPr>
          <p:cNvPr id="47" name="Text 45"/>
          <p:cNvSpPr/>
          <p:nvPr/>
        </p:nvSpPr>
        <p:spPr>
          <a:xfrm>
            <a:off x="2587752" y="3163824"/>
            <a:ext cx="31089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17(1) → 16</a:t>
            </a:r>
            <a:endParaRPr lang="en-US" sz="900" dirty="0"/>
          </a:p>
        </p:txBody>
      </p:sp>
      <p:sp>
        <p:nvSpPr>
          <p:cNvPr id="48" name="Text 46"/>
          <p:cNvSpPr/>
          <p:nvPr/>
        </p:nvSpPr>
        <p:spPr>
          <a:xfrm>
            <a:off x="5788152" y="3163824"/>
            <a:ext cx="28803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Now Sec 18 Act 2025</a:t>
            </a:r>
            <a:endParaRPr lang="en-US" sz="900" dirty="0"/>
          </a:p>
        </p:txBody>
      </p:sp>
      <p:sp>
        <p:nvSpPr>
          <p:cNvPr id="49" name="Shape 47"/>
          <p:cNvSpPr/>
          <p:nvPr/>
        </p:nvSpPr>
        <p:spPr>
          <a:xfrm>
            <a:off x="228600" y="3493008"/>
            <a:ext cx="2286000" cy="320040"/>
          </a:xfrm>
          <a:prstGeom prst="rect">
            <a:avLst/>
          </a:prstGeom>
          <a:solidFill>
            <a:srgbClr val="E8EFF8"/>
          </a:solidFill>
          <a:ln w="12700">
            <a:solidFill>
              <a:srgbClr val="D0DCEC"/>
            </a:solidFill>
            <a:prstDash val="solid"/>
          </a:ln>
        </p:spPr>
      </p:sp>
      <p:sp>
        <p:nvSpPr>
          <p:cNvPr id="50" name="Shape 48"/>
          <p:cNvSpPr/>
          <p:nvPr/>
        </p:nvSpPr>
        <p:spPr>
          <a:xfrm>
            <a:off x="2514600" y="3493008"/>
            <a:ext cx="3200400" cy="320040"/>
          </a:xfrm>
          <a:prstGeom prst="rect">
            <a:avLst/>
          </a:prstGeom>
          <a:solidFill>
            <a:srgbClr val="E8EFF8"/>
          </a:solidFill>
          <a:ln w="12700">
            <a:solidFill>
              <a:srgbClr val="D0DCEC"/>
            </a:solidFill>
            <a:prstDash val="solid"/>
          </a:ln>
        </p:spPr>
      </p:sp>
      <p:sp>
        <p:nvSpPr>
          <p:cNvPr id="51" name="Shape 49"/>
          <p:cNvSpPr/>
          <p:nvPr/>
        </p:nvSpPr>
        <p:spPr>
          <a:xfrm>
            <a:off x="5715000" y="3493008"/>
            <a:ext cx="3017520" cy="320040"/>
          </a:xfrm>
          <a:prstGeom prst="rect">
            <a:avLst/>
          </a:prstGeom>
          <a:solidFill>
            <a:srgbClr val="EBF8F4"/>
          </a:solidFill>
          <a:ln w="12700">
            <a:solidFill>
              <a:srgbClr val="D0DCEC"/>
            </a:solidFill>
            <a:prstDash val="solid"/>
          </a:ln>
        </p:spPr>
      </p:sp>
      <p:sp>
        <p:nvSpPr>
          <p:cNvPr id="52" name="Text 50"/>
          <p:cNvSpPr/>
          <p:nvPr/>
        </p:nvSpPr>
        <p:spPr>
          <a:xfrm>
            <a:off x="301752" y="3493008"/>
            <a:ext cx="2194560" cy="320040"/>
          </a:xfrm>
          <a:prstGeom prst="rect">
            <a:avLst/>
          </a:prstGeom>
          <a:noFill/>
        </p:spPr>
        <p:txBody>
          <a:bodyPr wrap="square" rtlCol="0" anchor="ctr"/>
          <a:lstStyle/>
          <a:p>
            <a:pPr marL="0" indent="0">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Advance of Salary</a:t>
            </a:r>
            <a:endParaRPr lang="en-US" sz="900" dirty="0"/>
          </a:p>
        </p:txBody>
      </p:sp>
      <p:sp>
        <p:nvSpPr>
          <p:cNvPr id="53" name="Text 51"/>
          <p:cNvSpPr/>
          <p:nvPr/>
        </p:nvSpPr>
        <p:spPr>
          <a:xfrm>
            <a:off x="2587752" y="3493008"/>
            <a:ext cx="31089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17(1) → 16</a:t>
            </a:r>
            <a:endParaRPr lang="en-US" sz="900" dirty="0"/>
          </a:p>
        </p:txBody>
      </p:sp>
      <p:sp>
        <p:nvSpPr>
          <p:cNvPr id="54" name="Text 52"/>
          <p:cNvSpPr/>
          <p:nvPr/>
        </p:nvSpPr>
        <p:spPr>
          <a:xfrm>
            <a:off x="5788152" y="3493008"/>
            <a:ext cx="28803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Unchanged — anti-double taxation via Sec 15(3)</a:t>
            </a:r>
            <a:endParaRPr lang="en-US" sz="900" dirty="0"/>
          </a:p>
        </p:txBody>
      </p:sp>
      <p:sp>
        <p:nvSpPr>
          <p:cNvPr id="55" name="Shape 53"/>
          <p:cNvSpPr/>
          <p:nvPr/>
        </p:nvSpPr>
        <p:spPr>
          <a:xfrm>
            <a:off x="228600" y="3822192"/>
            <a:ext cx="2286000" cy="320040"/>
          </a:xfrm>
          <a:prstGeom prst="rect">
            <a:avLst/>
          </a:prstGeom>
          <a:solidFill>
            <a:srgbClr val="FFFFFF"/>
          </a:solidFill>
          <a:ln w="12700">
            <a:solidFill>
              <a:srgbClr val="D0DCEC"/>
            </a:solidFill>
            <a:prstDash val="solid"/>
          </a:ln>
        </p:spPr>
      </p:sp>
      <p:sp>
        <p:nvSpPr>
          <p:cNvPr id="56" name="Shape 54"/>
          <p:cNvSpPr/>
          <p:nvPr/>
        </p:nvSpPr>
        <p:spPr>
          <a:xfrm>
            <a:off x="2514600" y="3822192"/>
            <a:ext cx="3200400" cy="320040"/>
          </a:xfrm>
          <a:prstGeom prst="rect">
            <a:avLst/>
          </a:prstGeom>
          <a:solidFill>
            <a:srgbClr val="FFFFFF"/>
          </a:solidFill>
          <a:ln w="12700">
            <a:solidFill>
              <a:srgbClr val="D0DCEC"/>
            </a:solidFill>
            <a:prstDash val="solid"/>
          </a:ln>
        </p:spPr>
      </p:sp>
      <p:sp>
        <p:nvSpPr>
          <p:cNvPr id="57" name="Shape 55"/>
          <p:cNvSpPr/>
          <p:nvPr/>
        </p:nvSpPr>
        <p:spPr>
          <a:xfrm>
            <a:off x="5715000" y="3822192"/>
            <a:ext cx="3017520" cy="320040"/>
          </a:xfrm>
          <a:prstGeom prst="rect">
            <a:avLst/>
          </a:prstGeom>
          <a:solidFill>
            <a:srgbClr val="F0FBF8"/>
          </a:solidFill>
          <a:ln w="12700">
            <a:solidFill>
              <a:srgbClr val="D0DCEC"/>
            </a:solidFill>
            <a:prstDash val="solid"/>
          </a:ln>
        </p:spPr>
      </p:sp>
      <p:sp>
        <p:nvSpPr>
          <p:cNvPr id="58" name="Text 56"/>
          <p:cNvSpPr/>
          <p:nvPr/>
        </p:nvSpPr>
        <p:spPr>
          <a:xfrm>
            <a:off x="301752" y="3822192"/>
            <a:ext cx="2194560" cy="320040"/>
          </a:xfrm>
          <a:prstGeom prst="rect">
            <a:avLst/>
          </a:prstGeom>
          <a:noFill/>
        </p:spPr>
        <p:txBody>
          <a:bodyPr wrap="square" rtlCol="0" anchor="ctr"/>
          <a:lstStyle/>
          <a:p>
            <a:pPr marL="0" indent="0">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Leave Salary</a:t>
            </a:r>
            <a:endParaRPr lang="en-US" sz="900" dirty="0"/>
          </a:p>
        </p:txBody>
      </p:sp>
      <p:sp>
        <p:nvSpPr>
          <p:cNvPr id="59" name="Text 57"/>
          <p:cNvSpPr/>
          <p:nvPr/>
        </p:nvSpPr>
        <p:spPr>
          <a:xfrm>
            <a:off x="2587752" y="3822192"/>
            <a:ext cx="31089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17(1) → 16</a:t>
            </a:r>
            <a:endParaRPr lang="en-US" sz="900" dirty="0"/>
          </a:p>
        </p:txBody>
      </p:sp>
      <p:sp>
        <p:nvSpPr>
          <p:cNvPr id="60" name="Text 58"/>
          <p:cNvSpPr/>
          <p:nvPr/>
        </p:nvSpPr>
        <p:spPr>
          <a:xfrm>
            <a:off x="5788152" y="3822192"/>
            <a:ext cx="28803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Unchanged — exemption in Sec 19 Table Sl. No. 13–14</a:t>
            </a:r>
            <a:endParaRPr lang="en-US" sz="900" dirty="0"/>
          </a:p>
        </p:txBody>
      </p:sp>
      <p:sp>
        <p:nvSpPr>
          <p:cNvPr id="61" name="Shape 59"/>
          <p:cNvSpPr/>
          <p:nvPr/>
        </p:nvSpPr>
        <p:spPr>
          <a:xfrm>
            <a:off x="228600" y="4151376"/>
            <a:ext cx="2286000" cy="320040"/>
          </a:xfrm>
          <a:prstGeom prst="rect">
            <a:avLst/>
          </a:prstGeom>
          <a:solidFill>
            <a:srgbClr val="E8EFF8"/>
          </a:solidFill>
          <a:ln w="12700">
            <a:solidFill>
              <a:srgbClr val="D0DCEC"/>
            </a:solidFill>
            <a:prstDash val="solid"/>
          </a:ln>
        </p:spPr>
      </p:sp>
      <p:sp>
        <p:nvSpPr>
          <p:cNvPr id="62" name="Shape 60"/>
          <p:cNvSpPr/>
          <p:nvPr/>
        </p:nvSpPr>
        <p:spPr>
          <a:xfrm>
            <a:off x="2514600" y="4151376"/>
            <a:ext cx="3200400" cy="320040"/>
          </a:xfrm>
          <a:prstGeom prst="rect">
            <a:avLst/>
          </a:prstGeom>
          <a:solidFill>
            <a:srgbClr val="E8EFF8"/>
          </a:solidFill>
          <a:ln w="12700">
            <a:solidFill>
              <a:srgbClr val="D0DCEC"/>
            </a:solidFill>
            <a:prstDash val="solid"/>
          </a:ln>
        </p:spPr>
      </p:sp>
      <p:sp>
        <p:nvSpPr>
          <p:cNvPr id="63" name="Shape 61"/>
          <p:cNvSpPr/>
          <p:nvPr/>
        </p:nvSpPr>
        <p:spPr>
          <a:xfrm>
            <a:off x="5715000" y="4151376"/>
            <a:ext cx="3017520" cy="320040"/>
          </a:xfrm>
          <a:prstGeom prst="rect">
            <a:avLst/>
          </a:prstGeom>
          <a:solidFill>
            <a:srgbClr val="EBF8F4"/>
          </a:solidFill>
          <a:ln w="12700">
            <a:solidFill>
              <a:srgbClr val="D0DCEC"/>
            </a:solidFill>
            <a:prstDash val="solid"/>
          </a:ln>
        </p:spPr>
      </p:sp>
      <p:sp>
        <p:nvSpPr>
          <p:cNvPr id="64" name="Text 62"/>
          <p:cNvSpPr/>
          <p:nvPr/>
        </p:nvSpPr>
        <p:spPr>
          <a:xfrm>
            <a:off x="301752" y="4151376"/>
            <a:ext cx="2194560" cy="320040"/>
          </a:xfrm>
          <a:prstGeom prst="rect">
            <a:avLst/>
          </a:prstGeom>
          <a:noFill/>
        </p:spPr>
        <p:txBody>
          <a:bodyPr wrap="square" rtlCol="0" anchor="ctr"/>
          <a:lstStyle/>
          <a:p>
            <a:pPr marL="0" indent="0">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Employer contribution to NPS u/s 124</a:t>
            </a:r>
            <a:endParaRPr lang="en-US" sz="900" dirty="0"/>
          </a:p>
        </p:txBody>
      </p:sp>
      <p:sp>
        <p:nvSpPr>
          <p:cNvPr id="65" name="Text 63"/>
          <p:cNvSpPr/>
          <p:nvPr/>
        </p:nvSpPr>
        <p:spPr>
          <a:xfrm>
            <a:off x="2587752" y="4151376"/>
            <a:ext cx="31089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17(1) → 16</a:t>
            </a:r>
            <a:endParaRPr lang="en-US" sz="900" dirty="0"/>
          </a:p>
        </p:txBody>
      </p:sp>
      <p:sp>
        <p:nvSpPr>
          <p:cNvPr id="66" name="Text 64"/>
          <p:cNvSpPr/>
          <p:nvPr/>
        </p:nvSpPr>
        <p:spPr>
          <a:xfrm>
            <a:off x="5788152" y="4151376"/>
            <a:ext cx="28803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New reference — Sec 124 (old 80CCD)</a:t>
            </a:r>
            <a:endParaRPr lang="en-US" sz="900" dirty="0"/>
          </a:p>
        </p:txBody>
      </p:sp>
      <p:sp>
        <p:nvSpPr>
          <p:cNvPr id="67" name="Shape 65"/>
          <p:cNvSpPr/>
          <p:nvPr/>
        </p:nvSpPr>
        <p:spPr>
          <a:xfrm>
            <a:off x="228600" y="4480560"/>
            <a:ext cx="2286000" cy="320040"/>
          </a:xfrm>
          <a:prstGeom prst="rect">
            <a:avLst/>
          </a:prstGeom>
          <a:solidFill>
            <a:srgbClr val="FFFFFF"/>
          </a:solidFill>
          <a:ln w="12700">
            <a:solidFill>
              <a:srgbClr val="D0DCEC"/>
            </a:solidFill>
            <a:prstDash val="solid"/>
          </a:ln>
        </p:spPr>
      </p:sp>
      <p:sp>
        <p:nvSpPr>
          <p:cNvPr id="68" name="Shape 66"/>
          <p:cNvSpPr/>
          <p:nvPr/>
        </p:nvSpPr>
        <p:spPr>
          <a:xfrm>
            <a:off x="2514600" y="4480560"/>
            <a:ext cx="3200400" cy="320040"/>
          </a:xfrm>
          <a:prstGeom prst="rect">
            <a:avLst/>
          </a:prstGeom>
          <a:solidFill>
            <a:srgbClr val="FFFFFF"/>
          </a:solidFill>
          <a:ln w="12700">
            <a:solidFill>
              <a:srgbClr val="D0DCEC"/>
            </a:solidFill>
            <a:prstDash val="solid"/>
          </a:ln>
        </p:spPr>
      </p:sp>
      <p:sp>
        <p:nvSpPr>
          <p:cNvPr id="69" name="Shape 67"/>
          <p:cNvSpPr/>
          <p:nvPr/>
        </p:nvSpPr>
        <p:spPr>
          <a:xfrm>
            <a:off x="5715000" y="4480560"/>
            <a:ext cx="3017520" cy="320040"/>
          </a:xfrm>
          <a:prstGeom prst="rect">
            <a:avLst/>
          </a:prstGeom>
          <a:solidFill>
            <a:srgbClr val="F0FBF8"/>
          </a:solidFill>
          <a:ln w="12700">
            <a:solidFill>
              <a:srgbClr val="D0DCEC"/>
            </a:solidFill>
            <a:prstDash val="solid"/>
          </a:ln>
        </p:spPr>
      </p:sp>
      <p:sp>
        <p:nvSpPr>
          <p:cNvPr id="70" name="Text 68"/>
          <p:cNvSpPr/>
          <p:nvPr/>
        </p:nvSpPr>
        <p:spPr>
          <a:xfrm>
            <a:off x="301752" y="4480560"/>
            <a:ext cx="2194560" cy="320040"/>
          </a:xfrm>
          <a:prstGeom prst="rect">
            <a:avLst/>
          </a:prstGeom>
          <a:noFill/>
        </p:spPr>
        <p:txBody>
          <a:bodyPr wrap="square" rtlCol="0" anchor="ctr"/>
          <a:lstStyle/>
          <a:p>
            <a:pPr marL="0" indent="0">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Central Govt contribution to Agniveer Corpus Fund</a:t>
            </a:r>
            <a:endParaRPr lang="en-US" sz="900" dirty="0"/>
          </a:p>
        </p:txBody>
      </p:sp>
      <p:sp>
        <p:nvSpPr>
          <p:cNvPr id="71" name="Text 69"/>
          <p:cNvSpPr/>
          <p:nvPr/>
        </p:nvSpPr>
        <p:spPr>
          <a:xfrm>
            <a:off x="2587752" y="4480560"/>
            <a:ext cx="31089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17(1) → 16</a:t>
            </a:r>
            <a:endParaRPr lang="en-US" sz="900" dirty="0"/>
          </a:p>
        </p:txBody>
      </p:sp>
      <p:sp>
        <p:nvSpPr>
          <p:cNvPr id="72" name="Text 70"/>
          <p:cNvSpPr/>
          <p:nvPr/>
        </p:nvSpPr>
        <p:spPr>
          <a:xfrm>
            <a:off x="5788152" y="4480560"/>
            <a:ext cx="2880360" cy="320040"/>
          </a:xfrm>
          <a:prstGeom prst="rect">
            <a:avLst/>
          </a:prstGeom>
          <a:noFill/>
        </p:spPr>
        <p:txBody>
          <a:bodyPr wrap="square" rtlCol="0" anchor="ctr"/>
          <a:lstStyle/>
          <a:p>
            <a:pPr marL="0" indent="0">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New: Sec 125 reference added in definition</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1A3A6B"/>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D4A017"/>
          </a:solidFill>
          <a:ln w="12700">
            <a:solidFill>
              <a:srgbClr val="D4A017"/>
            </a:solidFill>
            <a:prstDash val="solid"/>
          </a:ln>
        </p:spPr>
      </p:sp>
      <p:sp>
        <p:nvSpPr>
          <p:cNvPr id="3" name="Text 1"/>
          <p:cNvSpPr/>
          <p:nvPr/>
        </p:nvSpPr>
        <p:spPr>
          <a:xfrm>
            <a:off x="6858000" y="457200"/>
            <a:ext cx="2103120" cy="2286000"/>
          </a:xfrm>
          <a:prstGeom prst="rect">
            <a:avLst/>
          </a:prstGeom>
          <a:noFill/>
        </p:spPr>
        <p:txBody>
          <a:bodyPr wrap="square" rtlCol="0" anchor="ctr"/>
          <a:lstStyle/>
          <a:p>
            <a:pPr marL="0" indent="0" algn="r">
              <a:buNone/>
            </a:pPr>
            <a:endParaRPr lang="en-US" sz="12000" dirty="0"/>
          </a:p>
        </p:txBody>
      </p:sp>
      <p:sp>
        <p:nvSpPr>
          <p:cNvPr id="4" name="Text 2"/>
          <p:cNvSpPr/>
          <p:nvPr/>
        </p:nvSpPr>
        <p:spPr>
          <a:xfrm>
            <a:off x="457200" y="1371600"/>
            <a:ext cx="6400800" cy="1188720"/>
          </a:xfrm>
          <a:prstGeom prst="rect">
            <a:avLst/>
          </a:prstGeom>
          <a:noFill/>
        </p:spPr>
        <p:txBody>
          <a:bodyPr wrap="square" rtlCol="0" anchor="ctr"/>
          <a:lstStyle/>
          <a:p>
            <a:pPr marL="0" indent="0">
              <a:buNone/>
            </a:pPr>
            <a:r>
              <a:rPr lang="en-US" sz="3600" b="1" dirty="0">
                <a:solidFill>
                  <a:srgbClr val="FFFFFF"/>
                </a:solidFill>
                <a:latin typeface="Calibri" panose="020F0502020204030204" pitchFamily="34" charset="0"/>
                <a:ea typeface="Calibri" panose="020F0502020204030204" pitchFamily="34" charset="-122"/>
                <a:cs typeface="Calibri" panose="020F0502020204030204" pitchFamily="34" charset="-120"/>
              </a:rPr>
              <a:t>Perquisites</a:t>
            </a:r>
            <a:endParaRPr lang="en-US" sz="3600" dirty="0"/>
          </a:p>
        </p:txBody>
      </p:sp>
      <p:sp>
        <p:nvSpPr>
          <p:cNvPr id="5" name="Text 3"/>
          <p:cNvSpPr/>
          <p:nvPr/>
        </p:nvSpPr>
        <p:spPr>
          <a:xfrm>
            <a:off x="457200" y="2651760"/>
            <a:ext cx="6858000" cy="640080"/>
          </a:xfrm>
          <a:prstGeom prst="rect">
            <a:avLst/>
          </a:prstGeom>
          <a:noFill/>
        </p:spPr>
        <p:txBody>
          <a:bodyPr wrap="square" rtlCol="0" anchor="ctr"/>
          <a:lstStyle/>
          <a:p>
            <a:pPr marL="0" indent="0">
              <a:buNone/>
            </a:pPr>
            <a:r>
              <a:rPr lang="en-US" sz="1600" dirty="0">
                <a:solidFill>
                  <a:srgbClr val="3A8DDA"/>
                </a:solidFill>
                <a:latin typeface="Calibri" panose="020F0502020204030204" pitchFamily="34" charset="0"/>
                <a:ea typeface="Calibri" panose="020F0502020204030204" pitchFamily="34" charset="-122"/>
                <a:cs typeface="Calibri" panose="020F0502020204030204" pitchFamily="34" charset="-120"/>
              </a:rPr>
              <a:t>Section 17(2) Act 1961 → Section 17 Act 2025 | Rule 3 → Rule 15</a:t>
            </a:r>
            <a:endParaRPr lang="en-US" sz="1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 – Sec 17 (1)</a:t>
            </a:r>
            <a:endParaRPr lang="en-US" sz="1900" dirty="0"/>
          </a:p>
        </p:txBody>
      </p:sp>
      <p:sp>
        <p:nvSpPr>
          <p:cNvPr id="21" name="Text 19"/>
          <p:cNvSpPr/>
          <p:nvPr/>
        </p:nvSpPr>
        <p:spPr>
          <a:xfrm>
            <a:off x="3714576" y="777240"/>
            <a:ext cx="4023360" cy="384048"/>
          </a:xfrm>
          <a:prstGeom prst="rect">
            <a:avLst/>
          </a:prstGeom>
          <a:noFill/>
        </p:spPr>
        <p:txBody>
          <a:bodyPr wrap="square" lIns="0" tIns="0" rIns="0" bIns="0" rtlCol="0" anchor="ctr"/>
          <a:lstStyle/>
          <a:p>
            <a:pPr marL="0" indent="0" algn="ctr">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 – Section 17</a:t>
            </a:r>
            <a:endParaRPr lang="en-US" sz="1150" dirty="0"/>
          </a:p>
        </p:txBody>
      </p:sp>
      <p:sp>
        <p:nvSpPr>
          <p:cNvPr id="8" name="Rectangle 7"/>
          <p:cNvSpPr/>
          <p:nvPr/>
        </p:nvSpPr>
        <p:spPr>
          <a:xfrm>
            <a:off x="171626" y="777240"/>
            <a:ext cx="8902036" cy="3785652"/>
          </a:xfrm>
          <a:prstGeom prst="rect">
            <a:avLst/>
          </a:prstGeom>
        </p:spPr>
        <p:txBody>
          <a:bodyPr wrap="square">
            <a:spAutoFit/>
          </a:bodyPr>
          <a:lstStyle/>
          <a:p>
            <a:r>
              <a:rPr lang="en-US" sz="1200" b="1" dirty="0">
                <a:solidFill>
                  <a:srgbClr val="1C1C24"/>
                </a:solidFill>
                <a:latin typeface="Calibri" panose="020F0502020204030204" pitchFamily="34" charset="0"/>
                <a:ea typeface="Calibri" panose="020F0502020204030204" pitchFamily="34" charset="0"/>
                <a:cs typeface="Calibri" panose="020F0502020204030204" pitchFamily="34" charset="0"/>
              </a:rPr>
              <a:t>17. </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(1) For the purposes of this Part, “perquisite” includes—</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a</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the value of rent-free accommodation provided to the assessee by his employer computed in such manner as may be prescribed;</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b</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the value of any accommodation, computed in such manner as may be prescribed, provided to the assessee by his employer at a concessional rate which is in excess of rent recoverable from or payable by the assessee;</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c</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the value of any benefit or amenity granted or provided free of cost or at concessional rate in the following cases:—</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i</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by a company to an employee, who is a director thereof or who has a substantial interest in the company;</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ii</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by any employer (including a company) to an employee [other than employee referred in sub-clause (</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i</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whose income under the head</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“Salaries” by way of monetary payment (from one or more employers) exceeds such amount as may be prescribed;</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d</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the value of any specified security or sweat equity shares allotted or transferred, directly or indirectly, by the current employer, or former employer, free of cost or at concessional rate to the assessee;</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e</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the value of any other benefit or amenity, as may be prescribed;</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f</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any sum paid by the employer in respect of any obligation which, but for such payment, would have been payable by the assessee;</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 – Sec 17 (1)</a:t>
            </a:r>
            <a:endParaRPr lang="en-US" sz="1900" dirty="0"/>
          </a:p>
        </p:txBody>
      </p:sp>
      <p:sp>
        <p:nvSpPr>
          <p:cNvPr id="21" name="Text 19"/>
          <p:cNvSpPr/>
          <p:nvPr/>
        </p:nvSpPr>
        <p:spPr>
          <a:xfrm>
            <a:off x="3714576" y="777240"/>
            <a:ext cx="4023360" cy="384048"/>
          </a:xfrm>
          <a:prstGeom prst="rect">
            <a:avLst/>
          </a:prstGeom>
          <a:noFill/>
        </p:spPr>
        <p:txBody>
          <a:bodyPr wrap="square" lIns="0" tIns="0" rIns="0" bIns="0" rtlCol="0" anchor="ctr"/>
          <a:lstStyle/>
          <a:p>
            <a:pPr marL="0" indent="0" algn="ctr">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 – Section 17</a:t>
            </a:r>
            <a:endParaRPr lang="en-US" sz="1150" dirty="0"/>
          </a:p>
        </p:txBody>
      </p:sp>
      <p:sp>
        <p:nvSpPr>
          <p:cNvPr id="8" name="Rectangle 7"/>
          <p:cNvSpPr/>
          <p:nvPr/>
        </p:nvSpPr>
        <p:spPr>
          <a:xfrm>
            <a:off x="171626" y="777240"/>
            <a:ext cx="8902036" cy="3785652"/>
          </a:xfrm>
          <a:prstGeom prst="rect">
            <a:avLst/>
          </a:prstGeom>
        </p:spPr>
        <p:txBody>
          <a:bodyPr wrap="square">
            <a:spAutoFit/>
          </a:bodyPr>
          <a:lstStyle/>
          <a:p>
            <a:r>
              <a:rPr lang="en-US" sz="1200" b="1" dirty="0">
                <a:solidFill>
                  <a:srgbClr val="1C1C24"/>
                </a:solidFill>
                <a:latin typeface="Calibri" panose="020F0502020204030204" pitchFamily="34" charset="0"/>
                <a:ea typeface="Calibri" panose="020F0502020204030204" pitchFamily="34" charset="0"/>
                <a:cs typeface="Calibri" panose="020F0502020204030204" pitchFamily="34" charset="0"/>
              </a:rPr>
              <a:t>17. </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(1) For the purposes of this Part, “perquisite” includes—</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a:t>
            </a:r>
            <a:r>
              <a:rPr lang="en-US" sz="1200" i="1" dirty="0">
                <a:latin typeface="Calibri" panose="020F0502020204030204" pitchFamily="34" charset="0"/>
                <a:ea typeface="Calibri" panose="020F0502020204030204" pitchFamily="34" charset="0"/>
                <a:cs typeface="Calibri" panose="020F0502020204030204" pitchFamily="34" charset="0"/>
              </a:rPr>
              <a:t>g</a:t>
            </a:r>
            <a:r>
              <a:rPr lang="en-US" sz="1200" dirty="0">
                <a:latin typeface="Calibri" panose="020F0502020204030204" pitchFamily="34" charset="0"/>
                <a:ea typeface="Calibri" panose="020F0502020204030204" pitchFamily="34" charset="0"/>
                <a:cs typeface="Calibri" panose="020F0502020204030204" pitchFamily="34" charset="0"/>
              </a:rPr>
              <a:t>) any sum payable by the employer to effect an assurance on the life of the assessee or to effect a contract for an annuity, whether directly or through a </a:t>
            </a:r>
            <a:r>
              <a:rPr lang="en-IN" sz="1200" dirty="0">
                <a:latin typeface="Calibri" panose="020F0502020204030204" pitchFamily="34" charset="0"/>
                <a:ea typeface="Calibri" panose="020F0502020204030204" pitchFamily="34" charset="0"/>
                <a:cs typeface="Calibri" panose="020F0502020204030204" pitchFamily="34" charset="0"/>
              </a:rPr>
              <a:t>fund, other than—</a:t>
            </a:r>
            <a:endParaRPr lang="en-IN"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a:t>
            </a:r>
            <a:r>
              <a:rPr lang="en-US" sz="1200" dirty="0">
                <a:latin typeface="Calibri" panose="020F0502020204030204" pitchFamily="34" charset="0"/>
                <a:ea typeface="Calibri" panose="020F0502020204030204" pitchFamily="34" charset="0"/>
                <a:cs typeface="Calibri" panose="020F0502020204030204" pitchFamily="34" charset="0"/>
              </a:rPr>
              <a:t>) a recognised provident fund; or</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ii</a:t>
            </a:r>
            <a:r>
              <a:rPr lang="en-US" sz="1200" dirty="0">
                <a:latin typeface="Calibri" panose="020F0502020204030204" pitchFamily="34" charset="0"/>
                <a:ea typeface="Calibri" panose="020F0502020204030204" pitchFamily="34" charset="0"/>
                <a:cs typeface="Calibri" panose="020F0502020204030204" pitchFamily="34" charset="0"/>
              </a:rPr>
              <a:t>) an approved superannuation fund; or</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iii</a:t>
            </a:r>
            <a:r>
              <a:rPr lang="en-US" sz="1200" dirty="0">
                <a:latin typeface="Calibri" panose="020F0502020204030204" pitchFamily="34" charset="0"/>
                <a:ea typeface="Calibri" panose="020F0502020204030204" pitchFamily="34" charset="0"/>
                <a:cs typeface="Calibri" panose="020F0502020204030204" pitchFamily="34" charset="0"/>
              </a:rPr>
              <a:t>) a Deposit-linked Insurance Fund established under—</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A</a:t>
            </a:r>
            <a:r>
              <a:rPr lang="en-US" sz="1200" dirty="0">
                <a:latin typeface="Calibri" panose="020F0502020204030204" pitchFamily="34" charset="0"/>
                <a:ea typeface="Calibri" panose="020F0502020204030204" pitchFamily="34" charset="0"/>
                <a:cs typeface="Calibri" panose="020F0502020204030204" pitchFamily="34" charset="0"/>
              </a:rPr>
              <a:t>) section 3G of the Coal Mines Provident Fund and Miscellaneous Provisions Act, 1948 (46 of 1948); or</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B</a:t>
            </a:r>
            <a:r>
              <a:rPr lang="en-US" sz="1200" dirty="0">
                <a:latin typeface="Calibri" panose="020F0502020204030204" pitchFamily="34" charset="0"/>
                <a:ea typeface="Calibri" panose="020F0502020204030204" pitchFamily="34" charset="0"/>
                <a:cs typeface="Calibri" panose="020F0502020204030204" pitchFamily="34" charset="0"/>
              </a:rPr>
              <a:t>) section 6C of the Employees’ Provident Funds and Miscellaneous Provisions Act, 1952 (19 of 1952);</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a:t>
            </a:r>
            <a:r>
              <a:rPr lang="en-US" sz="1200" i="1" dirty="0">
                <a:latin typeface="Calibri" panose="020F0502020204030204" pitchFamily="34" charset="0"/>
                <a:ea typeface="Calibri" panose="020F0502020204030204" pitchFamily="34" charset="0"/>
                <a:cs typeface="Calibri" panose="020F0502020204030204" pitchFamily="34" charset="0"/>
              </a:rPr>
              <a:t>h</a:t>
            </a:r>
            <a:r>
              <a:rPr lang="en-US" sz="1200" dirty="0">
                <a:latin typeface="Calibri" panose="020F0502020204030204" pitchFamily="34" charset="0"/>
                <a:ea typeface="Calibri" panose="020F0502020204030204" pitchFamily="34" charset="0"/>
                <a:cs typeface="Calibri" panose="020F0502020204030204" pitchFamily="34" charset="0"/>
              </a:rPr>
              <a:t>) aggregate amount of any contribution, in excess of ₹750000 in a tax year, made to the account of the assessee by the employer—</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a:t>
            </a:r>
            <a:r>
              <a:rPr lang="en-US" sz="1200" dirty="0">
                <a:latin typeface="Calibri" panose="020F0502020204030204" pitchFamily="34" charset="0"/>
                <a:ea typeface="Calibri" panose="020F0502020204030204" pitchFamily="34" charset="0"/>
                <a:cs typeface="Calibri" panose="020F0502020204030204" pitchFamily="34" charset="0"/>
              </a:rPr>
              <a:t>) in a recognised provident fund;</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ii</a:t>
            </a:r>
            <a:r>
              <a:rPr lang="en-US" sz="1200" dirty="0">
                <a:latin typeface="Calibri" panose="020F0502020204030204" pitchFamily="34" charset="0"/>
                <a:ea typeface="Calibri" panose="020F0502020204030204" pitchFamily="34" charset="0"/>
                <a:cs typeface="Calibri" panose="020F0502020204030204" pitchFamily="34" charset="0"/>
              </a:rPr>
              <a:t>) in the scheme referred to in section 124(1); and</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iii</a:t>
            </a:r>
            <a:r>
              <a:rPr lang="en-US" sz="1200" dirty="0">
                <a:latin typeface="Calibri" panose="020F0502020204030204" pitchFamily="34" charset="0"/>
                <a:ea typeface="Calibri" panose="020F0502020204030204" pitchFamily="34" charset="0"/>
                <a:cs typeface="Calibri" panose="020F0502020204030204" pitchFamily="34" charset="0"/>
              </a:rPr>
              <a:t>) in an approved superannuation fund;</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a:t>
            </a:r>
            <a:r>
              <a:rPr lang="en-US" sz="1200" i="1" dirty="0">
                <a:latin typeface="Calibri" panose="020F0502020204030204" pitchFamily="34" charset="0"/>
                <a:ea typeface="Calibri" panose="020F0502020204030204" pitchFamily="34" charset="0"/>
                <a:cs typeface="Calibri" panose="020F0502020204030204" pitchFamily="34" charset="0"/>
              </a:rPr>
              <a:t>i</a:t>
            </a:r>
            <a:r>
              <a:rPr lang="en-US" sz="1200" dirty="0">
                <a:latin typeface="Calibri" panose="020F0502020204030204" pitchFamily="34" charset="0"/>
                <a:ea typeface="Calibri" panose="020F0502020204030204" pitchFamily="34" charset="0"/>
                <a:cs typeface="Calibri" panose="020F0502020204030204" pitchFamily="34" charset="0"/>
              </a:rPr>
              <a:t>) the annual accretion by way of interest, dividend or any other amount of similar nature during the tax year to the balance at the credit of the fund or scheme referred to in clause (</a:t>
            </a:r>
            <a:r>
              <a:rPr lang="en-US" sz="1200" i="1" dirty="0">
                <a:latin typeface="Calibri" panose="020F0502020204030204" pitchFamily="34" charset="0"/>
                <a:ea typeface="Calibri" panose="020F0502020204030204" pitchFamily="34" charset="0"/>
                <a:cs typeface="Calibri" panose="020F0502020204030204" pitchFamily="34" charset="0"/>
              </a:rPr>
              <a:t>h</a:t>
            </a:r>
            <a:r>
              <a:rPr lang="en-US" sz="1200" dirty="0">
                <a:latin typeface="Calibri" panose="020F0502020204030204" pitchFamily="34" charset="0"/>
                <a:ea typeface="Calibri" panose="020F0502020204030204" pitchFamily="34" charset="0"/>
                <a:cs typeface="Calibri" panose="020F0502020204030204" pitchFamily="34" charset="0"/>
              </a:rPr>
              <a:t>), computed in such manner, as may be prescribed (to the extent it relates to the contribution referred to in the said clause in any tax year).</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 – Sec 17 | What Changed?</a:t>
            </a:r>
            <a:endParaRPr lang="en-US" sz="1900" dirty="0"/>
          </a:p>
        </p:txBody>
      </p:sp>
      <p:sp>
        <p:nvSpPr>
          <p:cNvPr id="6" name="Shape 4"/>
          <p:cNvSpPr/>
          <p:nvPr/>
        </p:nvSpPr>
        <p:spPr>
          <a:xfrm>
            <a:off x="228599" y="777240"/>
            <a:ext cx="2990089" cy="384048"/>
          </a:xfrm>
          <a:prstGeom prst="rect">
            <a:avLst/>
          </a:prstGeom>
          <a:solidFill>
            <a:srgbClr val="0D1B3E"/>
          </a:solidFill>
          <a:ln w="12700">
            <a:solidFill>
              <a:srgbClr val="0D1B3E"/>
            </a:solidFill>
            <a:prstDash val="solid"/>
          </a:ln>
        </p:spPr>
        <p:txBody>
          <a:bodyPr/>
          <a:lstStyle/>
          <a:p>
            <a:endParaRPr lang="en-IN" dirty="0"/>
          </a:p>
        </p:txBody>
      </p:sp>
      <p:sp>
        <p:nvSpPr>
          <p:cNvPr id="7" name="Text 5"/>
          <p:cNvSpPr/>
          <p:nvPr/>
        </p:nvSpPr>
        <p:spPr>
          <a:xfrm>
            <a:off x="338328" y="777240"/>
            <a:ext cx="4023360" cy="384048"/>
          </a:xfrm>
          <a:prstGeom prst="rect">
            <a:avLst/>
          </a:prstGeom>
          <a:noFill/>
        </p:spPr>
        <p:txBody>
          <a:bodyPr wrap="square" lIns="0" tIns="0" rIns="0" bIns="0" rtlCol="0" anchor="ctr"/>
          <a:lstStyle/>
          <a:p>
            <a:pPr marL="0" indent="0">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1961 – Section 17(2)(ii)</a:t>
            </a:r>
            <a:endParaRPr lang="en-US" sz="1150" dirty="0"/>
          </a:p>
        </p:txBody>
      </p:sp>
      <p:sp>
        <p:nvSpPr>
          <p:cNvPr id="20" name="Shape 18"/>
          <p:cNvSpPr/>
          <p:nvPr/>
        </p:nvSpPr>
        <p:spPr>
          <a:xfrm>
            <a:off x="3601329" y="777240"/>
            <a:ext cx="5295783" cy="384048"/>
          </a:xfrm>
          <a:prstGeom prst="rect">
            <a:avLst/>
          </a:prstGeom>
          <a:solidFill>
            <a:srgbClr val="16A085"/>
          </a:solidFill>
          <a:ln w="12700">
            <a:solidFill>
              <a:srgbClr val="16A085"/>
            </a:solidFill>
            <a:prstDash val="solid"/>
          </a:ln>
        </p:spPr>
      </p:sp>
      <p:sp>
        <p:nvSpPr>
          <p:cNvPr id="21" name="Text 19"/>
          <p:cNvSpPr/>
          <p:nvPr/>
        </p:nvSpPr>
        <p:spPr>
          <a:xfrm>
            <a:off x="3714576" y="777240"/>
            <a:ext cx="4023360" cy="384048"/>
          </a:xfrm>
          <a:prstGeom prst="rect">
            <a:avLst/>
          </a:prstGeom>
          <a:noFill/>
        </p:spPr>
        <p:txBody>
          <a:bodyPr wrap="square" lIns="0" tIns="0" rIns="0" bIns="0" rtlCol="0" anchor="ctr"/>
          <a:lstStyle/>
          <a:p>
            <a:pPr marL="0" indent="0" algn="ctr">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 – Section 17</a:t>
            </a:r>
            <a:endParaRPr lang="en-US" sz="1150" dirty="0"/>
          </a:p>
        </p:txBody>
      </p:sp>
      <p:sp>
        <p:nvSpPr>
          <p:cNvPr id="10" name="Rectangle 9"/>
          <p:cNvSpPr/>
          <p:nvPr/>
        </p:nvSpPr>
        <p:spPr>
          <a:xfrm>
            <a:off x="263768" y="1280160"/>
            <a:ext cx="3091377" cy="2308324"/>
          </a:xfrm>
          <a:prstGeom prst="rect">
            <a:avLst/>
          </a:prstGeom>
        </p:spPr>
        <p:txBody>
          <a:bodyPr wrap="square">
            <a:spAutoFit/>
          </a:bodyPr>
          <a:lstStyle/>
          <a:p>
            <a:pPr algn="just"/>
            <a:r>
              <a:rPr lang="en-IN" sz="1200" dirty="0"/>
              <a:t>17(2)(ii) the value of any accommodation provided to the assessee by his employer at a concessional rate.</a:t>
            </a:r>
            <a:endParaRPr lang="en-IN" sz="1200" dirty="0"/>
          </a:p>
          <a:p>
            <a:pPr algn="just"/>
            <a:endParaRPr lang="en-IN" sz="1200" dirty="0"/>
          </a:p>
          <a:p>
            <a:pPr algn="just"/>
            <a:endParaRPr lang="en-IN" sz="1200" dirty="0"/>
          </a:p>
          <a:p>
            <a:pPr algn="just"/>
            <a:r>
              <a:rPr lang="en-IN" sz="1200" dirty="0"/>
              <a:t>Explanation - For the purposes of this sub-clause, it is clarified that accommodation shall be deemed to have been provided at a  concessional rate, if the value of accommodation computed in such manner as may be prescribed, exceeds the rent recoverable from, or payable by, the assessee;</a:t>
            </a:r>
            <a:endParaRPr lang="en-IN" sz="1200" dirty="0"/>
          </a:p>
        </p:txBody>
      </p:sp>
      <p:sp>
        <p:nvSpPr>
          <p:cNvPr id="13" name="Rectangle 12"/>
          <p:cNvSpPr/>
          <p:nvPr/>
        </p:nvSpPr>
        <p:spPr>
          <a:xfrm>
            <a:off x="3657601" y="1161288"/>
            <a:ext cx="5222631" cy="2745880"/>
          </a:xfrm>
          <a:prstGeom prst="rect">
            <a:avLst/>
          </a:prstGeom>
        </p:spPr>
        <p:txBody>
          <a:bodyPr wrap="square">
            <a:spAutoFit/>
          </a:bodyPr>
          <a:lstStyle/>
          <a:p>
            <a:pPr marR="136525" algn="just">
              <a:lnSpc>
                <a:spcPts val="2200"/>
              </a:lnSpc>
              <a:spcBef>
                <a:spcPts val="120"/>
              </a:spcBef>
            </a:pPr>
            <a:r>
              <a:rPr lang="en-US" sz="1200" dirty="0"/>
              <a:t>17(1)(b) the value of any accommodation, computed in such manner as may be prescribed, provided to the assessee by his employer at a concessional rate which is in excess of rent recoverable from or payable by the assessee;</a:t>
            </a:r>
            <a:endParaRPr lang="en-US" sz="1200" dirty="0"/>
          </a:p>
          <a:p>
            <a:pPr marR="136525" algn="just">
              <a:lnSpc>
                <a:spcPts val="2200"/>
              </a:lnSpc>
              <a:spcBef>
                <a:spcPts val="120"/>
              </a:spcBef>
            </a:pPr>
            <a:endParaRPr lang="en-US" sz="1200" dirty="0"/>
          </a:p>
          <a:p>
            <a:pPr marR="136525" algn="just">
              <a:lnSpc>
                <a:spcPts val="2200"/>
              </a:lnSpc>
              <a:spcBef>
                <a:spcPts val="120"/>
              </a:spcBef>
            </a:pPr>
            <a:endParaRPr lang="en-US" sz="1200" dirty="0"/>
          </a:p>
          <a:p>
            <a:pPr marR="136525" algn="just">
              <a:lnSpc>
                <a:spcPts val="2200"/>
              </a:lnSpc>
              <a:spcBef>
                <a:spcPts val="120"/>
              </a:spcBef>
            </a:pPr>
            <a:endParaRPr lang="en-US" sz="1200" dirty="0"/>
          </a:p>
          <a:p>
            <a:pPr marR="136525" algn="just">
              <a:lnSpc>
                <a:spcPts val="2200"/>
              </a:lnSpc>
              <a:spcBef>
                <a:spcPts val="120"/>
              </a:spcBef>
            </a:pPr>
            <a:endParaRPr lang="en-US" sz="1200" dirty="0"/>
          </a:p>
          <a:p>
            <a:pPr marR="136525" algn="just">
              <a:lnSpc>
                <a:spcPts val="2200"/>
              </a:lnSpc>
              <a:spcBef>
                <a:spcPts val="120"/>
              </a:spcBef>
            </a:pPr>
            <a:endParaRPr lang="en-US" sz="1200" dirty="0"/>
          </a:p>
          <a:p>
            <a:pPr marL="12700" marR="136525" algn="just">
              <a:lnSpc>
                <a:spcPts val="2930"/>
              </a:lnSpc>
              <a:spcBef>
                <a:spcPts val="120"/>
              </a:spcBef>
            </a:pPr>
            <a:endParaRPr lang="en-US" sz="1200" dirty="0">
              <a:latin typeface="Calibri" panose="020F0502020204030204" pitchFamily="34" charset="0"/>
              <a:ea typeface="Calibri" panose="020F0502020204030204" pitchFamily="34" charset="0"/>
              <a:cs typeface="Calibri" panose="020F0502020204030204" pitchFamily="34" charset="0"/>
            </a:endParaRPr>
          </a:p>
        </p:txBody>
      </p:sp>
      <p:sp>
        <p:nvSpPr>
          <p:cNvPr id="17" name="Shape 4"/>
          <p:cNvSpPr/>
          <p:nvPr/>
        </p:nvSpPr>
        <p:spPr>
          <a:xfrm>
            <a:off x="228599" y="3861699"/>
            <a:ext cx="3091377" cy="384048"/>
          </a:xfrm>
          <a:prstGeom prst="rect">
            <a:avLst/>
          </a:prstGeom>
          <a:solidFill>
            <a:srgbClr val="0D1B3E"/>
          </a:solidFill>
          <a:ln w="12700">
            <a:solidFill>
              <a:srgbClr val="0D1B3E"/>
            </a:solidFill>
            <a:prstDash val="solid"/>
          </a:ln>
        </p:spPr>
        <p:txBody>
          <a:bodyPr/>
          <a:lstStyle/>
          <a:p>
            <a:r>
              <a:rPr lang="en-US" sz="120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1961 – Section 17(2)(viii)</a:t>
            </a:r>
            <a:endParaRPr lang="en-US" sz="1200" dirty="0"/>
          </a:p>
        </p:txBody>
      </p:sp>
      <p:sp>
        <p:nvSpPr>
          <p:cNvPr id="14" name="Rectangle 13"/>
          <p:cNvSpPr/>
          <p:nvPr/>
        </p:nvSpPr>
        <p:spPr>
          <a:xfrm>
            <a:off x="263768" y="4352651"/>
            <a:ext cx="3140614" cy="461665"/>
          </a:xfrm>
          <a:prstGeom prst="rect">
            <a:avLst/>
          </a:prstGeom>
        </p:spPr>
        <p:txBody>
          <a:bodyPr wrap="square">
            <a:spAutoFit/>
          </a:bodyPr>
          <a:lstStyle/>
          <a:p>
            <a:pPr algn="just"/>
            <a:r>
              <a:rPr lang="en-IN" sz="1200" spc="-25" dirty="0">
                <a:latin typeface="Calibri" panose="020F0502020204030204" pitchFamily="34" charset="0"/>
                <a:ea typeface="Calibri" panose="020F0502020204030204" pitchFamily="34" charset="0"/>
                <a:cs typeface="Calibri" panose="020F0502020204030204" pitchFamily="34" charset="0"/>
              </a:rPr>
              <a:t>17(2)(viii) </a:t>
            </a:r>
            <a:r>
              <a:rPr lang="en-IN" sz="1200" dirty="0"/>
              <a:t>the value of any other </a:t>
            </a:r>
            <a:r>
              <a:rPr lang="en-IN" sz="1200" dirty="0">
                <a:solidFill>
                  <a:srgbClr val="FF0000"/>
                </a:solidFill>
              </a:rPr>
              <a:t>fringe</a:t>
            </a:r>
            <a:r>
              <a:rPr lang="en-IN" sz="1200" dirty="0"/>
              <a:t> benefit or amenity as may be prescribed</a:t>
            </a:r>
            <a:endParaRPr lang="en-IN" sz="1200" dirty="0"/>
          </a:p>
        </p:txBody>
      </p:sp>
      <p:sp>
        <p:nvSpPr>
          <p:cNvPr id="19" name="Shape 18"/>
          <p:cNvSpPr/>
          <p:nvPr/>
        </p:nvSpPr>
        <p:spPr>
          <a:xfrm>
            <a:off x="3520439" y="3845990"/>
            <a:ext cx="5295783" cy="384048"/>
          </a:xfrm>
          <a:prstGeom prst="rect">
            <a:avLst/>
          </a:prstGeom>
          <a:solidFill>
            <a:srgbClr val="16A085"/>
          </a:solidFill>
          <a:ln w="12700">
            <a:solidFill>
              <a:srgbClr val="16A085"/>
            </a:solidFill>
            <a:prstDash val="solid"/>
          </a:ln>
        </p:spPr>
        <p:txBody>
          <a:bodyPr/>
          <a:lstStyle/>
          <a:p>
            <a:pPr algn="ctr"/>
            <a:r>
              <a:rPr lang="en-US" sz="120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 – Section 17 (1) (e)</a:t>
            </a:r>
            <a:endParaRPr lang="en-US" sz="1200" dirty="0"/>
          </a:p>
          <a:p>
            <a:endParaRPr lang="en-IN" dirty="0"/>
          </a:p>
        </p:txBody>
      </p:sp>
      <p:sp>
        <p:nvSpPr>
          <p:cNvPr id="15" name="Rectangle 14"/>
          <p:cNvSpPr/>
          <p:nvPr/>
        </p:nvSpPr>
        <p:spPr>
          <a:xfrm>
            <a:off x="3601329" y="4351351"/>
            <a:ext cx="4572000" cy="461665"/>
          </a:xfrm>
          <a:prstGeom prst="rect">
            <a:avLst/>
          </a:prstGeom>
        </p:spPr>
        <p:txBody>
          <a:bodyPr>
            <a:spAutoFit/>
          </a:bodyPr>
          <a:lstStyle/>
          <a:p>
            <a:pPr algn="just"/>
            <a:r>
              <a:rPr lang="en-IN" sz="1200" dirty="0">
                <a:latin typeface="Calibri" panose="020F0502020204030204" pitchFamily="34" charset="0"/>
                <a:ea typeface="Calibri" panose="020F0502020204030204" pitchFamily="34" charset="0"/>
                <a:cs typeface="Calibri" panose="020F0502020204030204" pitchFamily="34" charset="0"/>
              </a:rPr>
              <a:t>17(1)(e) the value of any other benefit or amenity as may be prescribed</a:t>
            </a:r>
            <a:endParaRPr lang="en-IN" sz="1200" dirty="0">
              <a:latin typeface="Calibri" panose="020F0502020204030204" pitchFamily="34" charset="0"/>
              <a:ea typeface="Calibri" panose="020F0502020204030204" pitchFamily="34" charset="0"/>
              <a:cs typeface="Calibri" panose="020F0502020204030204" pitchFamily="34" charset="0"/>
            </a:endParaRPr>
          </a:p>
        </p:txBody>
      </p:sp>
      <p:sp>
        <p:nvSpPr>
          <p:cNvPr id="16" name="TextBox 15"/>
          <p:cNvSpPr txBox="1"/>
          <p:nvPr/>
        </p:nvSpPr>
        <p:spPr>
          <a:xfrm>
            <a:off x="3714576" y="2394936"/>
            <a:ext cx="4818184" cy="923330"/>
          </a:xfrm>
          <a:prstGeom prst="rect">
            <a:avLst/>
          </a:prstGeom>
          <a:noFill/>
        </p:spPr>
        <p:txBody>
          <a:bodyPr wrap="square" rtlCol="0">
            <a:spAutoFit/>
          </a:bodyPr>
          <a:lstStyle/>
          <a:p>
            <a:r>
              <a:rPr lang="en-US" sz="1200" b="1" dirty="0">
                <a:solidFill>
                  <a:srgbClr val="FF0000"/>
                </a:solidFill>
              </a:rPr>
              <a:t>Act 2025 has combined Clause (ii) and its explanation</a:t>
            </a:r>
            <a:endParaRPr lang="en-US" sz="1200" b="1" dirty="0">
              <a:solidFill>
                <a:srgbClr val="FF0000"/>
              </a:solidFill>
            </a:endParaRPr>
          </a:p>
          <a:p>
            <a:endParaRPr lang="en-US" sz="1200" b="1" spc="-120" dirty="0">
              <a:solidFill>
                <a:srgbClr val="FFE4C4"/>
              </a:solidFill>
              <a:latin typeface="Calibri" panose="020F0502020204030204" pitchFamily="34" charset="0"/>
              <a:ea typeface="Calibri" panose="020F0502020204030204" pitchFamily="34" charset="0"/>
              <a:cs typeface="Calibri" panose="020F0502020204030204" pitchFamily="34" charset="0"/>
            </a:endParaRPr>
          </a:p>
          <a:p>
            <a:endParaRPr lang="en-US" sz="1200" b="1" spc="-120" dirty="0">
              <a:solidFill>
                <a:srgbClr val="FFE4C4"/>
              </a:solidFill>
              <a:latin typeface="Calibri" panose="020F0502020204030204" pitchFamily="34" charset="0"/>
              <a:ea typeface="Calibri" panose="020F0502020204030204" pitchFamily="34" charset="0"/>
              <a:cs typeface="Calibri" panose="020F0502020204030204" pitchFamily="34" charset="0"/>
            </a:endParaRPr>
          </a:p>
          <a:p>
            <a:endParaRPr lang="en-IN"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 – Sec 17 (2)</a:t>
            </a:r>
            <a:endParaRPr lang="en-US" sz="1900" dirty="0"/>
          </a:p>
        </p:txBody>
      </p:sp>
      <p:sp>
        <p:nvSpPr>
          <p:cNvPr id="21" name="Text 19"/>
          <p:cNvSpPr/>
          <p:nvPr/>
        </p:nvSpPr>
        <p:spPr>
          <a:xfrm>
            <a:off x="3714576" y="777240"/>
            <a:ext cx="4023360" cy="384048"/>
          </a:xfrm>
          <a:prstGeom prst="rect">
            <a:avLst/>
          </a:prstGeom>
          <a:noFill/>
        </p:spPr>
        <p:txBody>
          <a:bodyPr wrap="square" lIns="0" tIns="0" rIns="0" bIns="0" rtlCol="0" anchor="ctr"/>
          <a:lstStyle/>
          <a:p>
            <a:pPr marL="0" indent="0" algn="ctr">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 – Section 17</a:t>
            </a:r>
            <a:endParaRPr lang="en-US" sz="1150" dirty="0"/>
          </a:p>
        </p:txBody>
      </p:sp>
      <p:sp>
        <p:nvSpPr>
          <p:cNvPr id="8" name="Rectangle 7"/>
          <p:cNvSpPr/>
          <p:nvPr/>
        </p:nvSpPr>
        <p:spPr>
          <a:xfrm>
            <a:off x="171626" y="777240"/>
            <a:ext cx="8902036" cy="4154984"/>
          </a:xfrm>
          <a:prstGeom prst="rect">
            <a:avLst/>
          </a:prstGeom>
        </p:spPr>
        <p:txBody>
          <a:bodyPr wrap="square">
            <a:spAutoFit/>
          </a:bodyPr>
          <a:lstStyle/>
          <a:p>
            <a:r>
              <a:rPr lang="en-US" sz="1200" b="1" dirty="0">
                <a:solidFill>
                  <a:srgbClr val="1C1C24"/>
                </a:solidFill>
                <a:latin typeface="Calibri" panose="020F0502020204030204" pitchFamily="34" charset="0"/>
                <a:ea typeface="Calibri" panose="020F0502020204030204" pitchFamily="34" charset="0"/>
                <a:cs typeface="Calibri" panose="020F0502020204030204" pitchFamily="34" charset="0"/>
              </a:rPr>
              <a:t>17. </a:t>
            </a:r>
            <a:r>
              <a:rPr lang="en-US" sz="1200" dirty="0">
                <a:latin typeface="Calibri" panose="020F0502020204030204" pitchFamily="34" charset="0"/>
                <a:ea typeface="Calibri" panose="020F0502020204030204" pitchFamily="34" charset="0"/>
                <a:cs typeface="Calibri" panose="020F0502020204030204" pitchFamily="34" charset="0"/>
              </a:rPr>
              <a:t>(2) Nothing in sub-section (1) shall apply to—</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pPr marL="228600" indent="-228600">
              <a:buAutoNum type="alphaLcParenBoth"/>
            </a:pPr>
            <a:r>
              <a:rPr lang="en-US" sz="1200" dirty="0">
                <a:latin typeface="Calibri" panose="020F0502020204030204" pitchFamily="34" charset="0"/>
                <a:ea typeface="Calibri" panose="020F0502020204030204" pitchFamily="34" charset="0"/>
                <a:cs typeface="Calibri" panose="020F0502020204030204" pitchFamily="34" charset="0"/>
              </a:rPr>
              <a:t>the value of any medical treatment provided to an employee or any member of his family in any hospital maintained by the employer;</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a:t>
            </a:r>
            <a:r>
              <a:rPr lang="en-US" sz="1200" i="1" dirty="0">
                <a:latin typeface="Calibri" panose="020F0502020204030204" pitchFamily="34" charset="0"/>
                <a:ea typeface="Calibri" panose="020F0502020204030204" pitchFamily="34" charset="0"/>
                <a:cs typeface="Calibri" panose="020F0502020204030204" pitchFamily="34" charset="0"/>
              </a:rPr>
              <a:t>b</a:t>
            </a:r>
            <a:r>
              <a:rPr lang="en-US" sz="1200" dirty="0">
                <a:latin typeface="Calibri" panose="020F0502020204030204" pitchFamily="34" charset="0"/>
                <a:ea typeface="Calibri" panose="020F0502020204030204" pitchFamily="34" charset="0"/>
                <a:cs typeface="Calibri" panose="020F0502020204030204" pitchFamily="34" charset="0"/>
              </a:rPr>
              <a:t>) any sum paid by the employer in respect of any expenditure actually incurred by the employee on his medical treatment or treatment of any member of </a:t>
            </a:r>
            <a:r>
              <a:rPr lang="en-IN" sz="1200" dirty="0">
                <a:latin typeface="Calibri" panose="020F0502020204030204" pitchFamily="34" charset="0"/>
                <a:ea typeface="Calibri" panose="020F0502020204030204" pitchFamily="34" charset="0"/>
                <a:cs typeface="Calibri" panose="020F0502020204030204" pitchFamily="34" charset="0"/>
              </a:rPr>
              <a:t>his family—</a:t>
            </a:r>
            <a:endParaRPr lang="en-IN"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a:t>
            </a:r>
            <a:r>
              <a:rPr lang="en-US" sz="1200" dirty="0">
                <a:latin typeface="Calibri" panose="020F0502020204030204" pitchFamily="34" charset="0"/>
                <a:ea typeface="Calibri" panose="020F0502020204030204" pitchFamily="34" charset="0"/>
                <a:cs typeface="Calibri" panose="020F0502020204030204" pitchFamily="34" charset="0"/>
              </a:rPr>
              <a:t>) in any hospital maintained by the Government, or any local authority, or any other hospital approved by the Government for the    purposes of medical treatment of its employees;</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ii</a:t>
            </a:r>
            <a:r>
              <a:rPr lang="en-US" sz="1200" dirty="0">
                <a:latin typeface="Calibri" panose="020F0502020204030204" pitchFamily="34" charset="0"/>
                <a:ea typeface="Calibri" panose="020F0502020204030204" pitchFamily="34" charset="0"/>
                <a:cs typeface="Calibri" panose="020F0502020204030204" pitchFamily="34" charset="0"/>
              </a:rPr>
              <a:t>) in respect of the prescribed diseases or ailments, in any hospital approved by the Principal Chief Commissioner or Chief Commissioner having regard to such guidelines as may be issued in this behalf;</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a:t>
            </a:r>
            <a:r>
              <a:rPr lang="en-US" sz="1200" i="1" dirty="0">
                <a:latin typeface="Calibri" panose="020F0502020204030204" pitchFamily="34" charset="0"/>
                <a:ea typeface="Calibri" panose="020F0502020204030204" pitchFamily="34" charset="0"/>
                <a:cs typeface="Calibri" panose="020F0502020204030204" pitchFamily="34" charset="0"/>
              </a:rPr>
              <a:t>c</a:t>
            </a:r>
            <a:r>
              <a:rPr lang="en-US" sz="1200" dirty="0">
                <a:latin typeface="Calibri" panose="020F0502020204030204" pitchFamily="34" charset="0"/>
                <a:ea typeface="Calibri" panose="020F0502020204030204" pitchFamily="34" charset="0"/>
                <a:cs typeface="Calibri" panose="020F0502020204030204" pitchFamily="34" charset="0"/>
              </a:rPr>
              <a:t>) any portion of the premium paid by an employer in relation to an employee, to effect or to keep in force an insurance on the health of such employee under any scheme approved, for the purposes of section 30(</a:t>
            </a:r>
            <a:r>
              <a:rPr lang="en-US" sz="1200" i="1" dirty="0">
                <a:latin typeface="Calibri" panose="020F0502020204030204" pitchFamily="34" charset="0"/>
                <a:ea typeface="Calibri" panose="020F0502020204030204" pitchFamily="34" charset="0"/>
                <a:cs typeface="Calibri" panose="020F0502020204030204" pitchFamily="34" charset="0"/>
              </a:rPr>
              <a:t>c</a:t>
            </a:r>
            <a:r>
              <a:rPr lang="en-US" sz="1200" dirty="0">
                <a:latin typeface="Calibri" panose="020F0502020204030204" pitchFamily="34" charset="0"/>
                <a:ea typeface="Calibri" panose="020F0502020204030204" pitchFamily="34" charset="0"/>
                <a:cs typeface="Calibri" panose="020F0502020204030204" pitchFamily="34" charset="0"/>
              </a:rPr>
              <a:t>), by the—</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IN" sz="1200" dirty="0">
              <a:latin typeface="Calibri" panose="020F0502020204030204" pitchFamily="34" charset="0"/>
              <a:ea typeface="Calibri" panose="020F0502020204030204" pitchFamily="34" charset="0"/>
              <a:cs typeface="Calibri" panose="020F0502020204030204" pitchFamily="34" charset="0"/>
            </a:endParaRPr>
          </a:p>
          <a:p>
            <a:r>
              <a:rPr lang="en-IN" sz="1200" dirty="0">
                <a:latin typeface="Calibri" panose="020F0502020204030204" pitchFamily="34" charset="0"/>
                <a:ea typeface="Calibri" panose="020F0502020204030204" pitchFamily="34" charset="0"/>
                <a:cs typeface="Calibri" panose="020F0502020204030204" pitchFamily="34" charset="0"/>
              </a:rPr>
              <a:t>   (</a:t>
            </a:r>
            <a:r>
              <a:rPr lang="en-IN" sz="1200" i="1" dirty="0">
                <a:latin typeface="Calibri" panose="020F0502020204030204" pitchFamily="34" charset="0"/>
                <a:ea typeface="Calibri" panose="020F0502020204030204" pitchFamily="34" charset="0"/>
                <a:cs typeface="Calibri" panose="020F0502020204030204" pitchFamily="34" charset="0"/>
              </a:rPr>
              <a:t>i</a:t>
            </a:r>
            <a:r>
              <a:rPr lang="en-IN" sz="1200" dirty="0">
                <a:latin typeface="Calibri" panose="020F0502020204030204" pitchFamily="34" charset="0"/>
                <a:ea typeface="Calibri" panose="020F0502020204030204" pitchFamily="34" charset="0"/>
                <a:cs typeface="Calibri" panose="020F0502020204030204" pitchFamily="34" charset="0"/>
              </a:rPr>
              <a:t>) Central Government; or</a:t>
            </a:r>
            <a:endParaRPr lang="en-IN"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ii</a:t>
            </a:r>
            <a:r>
              <a:rPr lang="en-US" sz="1200" dirty="0">
                <a:latin typeface="Calibri" panose="020F0502020204030204" pitchFamily="34" charset="0"/>
                <a:ea typeface="Calibri" panose="020F0502020204030204" pitchFamily="34" charset="0"/>
                <a:cs typeface="Calibri" panose="020F0502020204030204" pitchFamily="34" charset="0"/>
              </a:rPr>
              <a:t>) Insurance Regulatory and Development Authority established under section 3(1) of the Insurance Regulatory and Development Authority Act, </a:t>
            </a:r>
            <a:r>
              <a:rPr lang="en-IN" sz="1200" dirty="0">
                <a:latin typeface="Calibri" panose="020F0502020204030204" pitchFamily="34" charset="0"/>
                <a:ea typeface="Calibri" panose="020F0502020204030204" pitchFamily="34" charset="0"/>
                <a:cs typeface="Calibri" panose="020F0502020204030204" pitchFamily="34" charset="0"/>
              </a:rPr>
              <a:t>1999 (41 of 1999);</a:t>
            </a:r>
            <a:endParaRPr lang="en-IN"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 – Sec 17 (2)</a:t>
            </a:r>
            <a:endParaRPr lang="en-US" sz="1900" dirty="0"/>
          </a:p>
        </p:txBody>
      </p:sp>
      <p:sp>
        <p:nvSpPr>
          <p:cNvPr id="21" name="Text 19"/>
          <p:cNvSpPr/>
          <p:nvPr/>
        </p:nvSpPr>
        <p:spPr>
          <a:xfrm>
            <a:off x="3714576" y="777240"/>
            <a:ext cx="4023360" cy="384048"/>
          </a:xfrm>
          <a:prstGeom prst="rect">
            <a:avLst/>
          </a:prstGeom>
          <a:noFill/>
        </p:spPr>
        <p:txBody>
          <a:bodyPr wrap="square" lIns="0" tIns="0" rIns="0" bIns="0" rtlCol="0" anchor="ctr"/>
          <a:lstStyle/>
          <a:p>
            <a:pPr marL="0" indent="0" algn="ctr">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 – Section 17</a:t>
            </a:r>
            <a:endParaRPr lang="en-US" sz="1150" dirty="0"/>
          </a:p>
        </p:txBody>
      </p:sp>
      <p:sp>
        <p:nvSpPr>
          <p:cNvPr id="8" name="Rectangle 7"/>
          <p:cNvSpPr/>
          <p:nvPr/>
        </p:nvSpPr>
        <p:spPr>
          <a:xfrm>
            <a:off x="171626" y="777240"/>
            <a:ext cx="8902036" cy="4154984"/>
          </a:xfrm>
          <a:prstGeom prst="rect">
            <a:avLst/>
          </a:prstGeom>
        </p:spPr>
        <p:txBody>
          <a:bodyPr wrap="square">
            <a:spAutoFit/>
          </a:bodyPr>
          <a:lstStyle/>
          <a:p>
            <a:r>
              <a:rPr lang="en-US" sz="1200" b="1" dirty="0">
                <a:solidFill>
                  <a:srgbClr val="1C1C24"/>
                </a:solidFill>
                <a:latin typeface="Calibri" panose="020F0502020204030204" pitchFamily="34" charset="0"/>
                <a:ea typeface="Calibri" panose="020F0502020204030204" pitchFamily="34" charset="0"/>
                <a:cs typeface="Calibri" panose="020F0502020204030204" pitchFamily="34" charset="0"/>
              </a:rPr>
              <a:t>17. </a:t>
            </a:r>
            <a:r>
              <a:rPr lang="en-US" sz="1200" dirty="0">
                <a:latin typeface="Calibri" panose="020F0502020204030204" pitchFamily="34" charset="0"/>
                <a:ea typeface="Calibri" panose="020F0502020204030204" pitchFamily="34" charset="0"/>
                <a:cs typeface="Calibri" panose="020F0502020204030204" pitchFamily="34" charset="0"/>
              </a:rPr>
              <a:t>(2) Nothing in sub-section (1) shall apply to—</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a:t>
            </a:r>
            <a:r>
              <a:rPr lang="en-US" sz="1200" i="1" dirty="0">
                <a:latin typeface="Calibri" panose="020F0502020204030204" pitchFamily="34" charset="0"/>
                <a:ea typeface="Calibri" panose="020F0502020204030204" pitchFamily="34" charset="0"/>
                <a:cs typeface="Calibri" panose="020F0502020204030204" pitchFamily="34" charset="0"/>
              </a:rPr>
              <a:t>d</a:t>
            </a:r>
            <a:r>
              <a:rPr lang="en-US" sz="1200" dirty="0">
                <a:latin typeface="Calibri" panose="020F0502020204030204" pitchFamily="34" charset="0"/>
                <a:ea typeface="Calibri" panose="020F0502020204030204" pitchFamily="34" charset="0"/>
                <a:cs typeface="Calibri" panose="020F0502020204030204" pitchFamily="34" charset="0"/>
              </a:rPr>
              <a:t>) any sum paid by the employer in respect of any premium paid by the employee to effect or to keep in force an insurance on his health or the health of any member of his family under any scheme, approved for the purposes of section 126, by the—</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IN" sz="1200" dirty="0">
                <a:latin typeface="Calibri" panose="020F0502020204030204" pitchFamily="34" charset="0"/>
                <a:ea typeface="Calibri" panose="020F0502020204030204" pitchFamily="34" charset="0"/>
                <a:cs typeface="Calibri" panose="020F0502020204030204" pitchFamily="34" charset="0"/>
              </a:rPr>
              <a:t>   </a:t>
            </a:r>
            <a:endParaRPr lang="en-IN" sz="1200" dirty="0">
              <a:latin typeface="Calibri" panose="020F0502020204030204" pitchFamily="34" charset="0"/>
              <a:ea typeface="Calibri" panose="020F0502020204030204" pitchFamily="34" charset="0"/>
              <a:cs typeface="Calibri" panose="020F0502020204030204" pitchFamily="34" charset="0"/>
            </a:endParaRPr>
          </a:p>
          <a:p>
            <a:r>
              <a:rPr lang="en-IN" sz="1200" dirty="0">
                <a:latin typeface="Calibri" panose="020F0502020204030204" pitchFamily="34" charset="0"/>
                <a:ea typeface="Calibri" panose="020F0502020204030204" pitchFamily="34" charset="0"/>
                <a:cs typeface="Calibri" panose="020F0502020204030204" pitchFamily="34" charset="0"/>
              </a:rPr>
              <a:t>   (</a:t>
            </a:r>
            <a:r>
              <a:rPr lang="en-IN" sz="1200" i="1" dirty="0">
                <a:latin typeface="Calibri" panose="020F0502020204030204" pitchFamily="34" charset="0"/>
                <a:ea typeface="Calibri" panose="020F0502020204030204" pitchFamily="34" charset="0"/>
                <a:cs typeface="Calibri" panose="020F0502020204030204" pitchFamily="34" charset="0"/>
              </a:rPr>
              <a:t>i</a:t>
            </a:r>
            <a:r>
              <a:rPr lang="en-IN" sz="1200" dirty="0">
                <a:latin typeface="Calibri" panose="020F0502020204030204" pitchFamily="34" charset="0"/>
                <a:ea typeface="Calibri" panose="020F0502020204030204" pitchFamily="34" charset="0"/>
                <a:cs typeface="Calibri" panose="020F0502020204030204" pitchFamily="34" charset="0"/>
              </a:rPr>
              <a:t>) Central Government; or</a:t>
            </a:r>
            <a:endParaRPr lang="en-IN"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ii</a:t>
            </a:r>
            <a:r>
              <a:rPr lang="en-US" sz="1200" dirty="0">
                <a:latin typeface="Calibri" panose="020F0502020204030204" pitchFamily="34" charset="0"/>
                <a:ea typeface="Calibri" panose="020F0502020204030204" pitchFamily="34" charset="0"/>
                <a:cs typeface="Calibri" panose="020F0502020204030204" pitchFamily="34" charset="0"/>
              </a:rPr>
              <a:t>) Insurance Regulatory and Development Authority established under section 3(1) of the Insurance Regulatory and Development  Authority Act, </a:t>
            </a:r>
            <a:r>
              <a:rPr lang="en-IN" sz="1200" dirty="0">
                <a:latin typeface="Calibri" panose="020F0502020204030204" pitchFamily="34" charset="0"/>
                <a:ea typeface="Calibri" panose="020F0502020204030204" pitchFamily="34" charset="0"/>
                <a:cs typeface="Calibri" panose="020F0502020204030204" pitchFamily="34" charset="0"/>
              </a:rPr>
              <a:t>1999 (41 of 1999);</a:t>
            </a:r>
            <a:endParaRPr lang="en-IN"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a:t>
            </a:r>
            <a:r>
              <a:rPr lang="en-US" sz="1200" i="1" dirty="0">
                <a:latin typeface="Calibri" panose="020F0502020204030204" pitchFamily="34" charset="0"/>
                <a:ea typeface="Calibri" panose="020F0502020204030204" pitchFamily="34" charset="0"/>
                <a:cs typeface="Calibri" panose="020F0502020204030204" pitchFamily="34" charset="0"/>
              </a:rPr>
              <a:t>e</a:t>
            </a:r>
            <a:r>
              <a:rPr lang="en-US" sz="1200" dirty="0">
                <a:latin typeface="Calibri" panose="020F0502020204030204" pitchFamily="34" charset="0"/>
                <a:ea typeface="Calibri" panose="020F0502020204030204" pitchFamily="34" charset="0"/>
                <a:cs typeface="Calibri" panose="020F0502020204030204" pitchFamily="34" charset="0"/>
              </a:rPr>
              <a:t>) any expenditure incurred by the employer for the use of any vehicle for journey by the assessee from his residence to his office or other place of work, or from such office or place to his residence;</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a:t>
            </a:r>
            <a:r>
              <a:rPr lang="en-US" sz="1200" i="1" dirty="0">
                <a:latin typeface="Calibri" panose="020F0502020204030204" pitchFamily="34" charset="0"/>
                <a:ea typeface="Calibri" panose="020F0502020204030204" pitchFamily="34" charset="0"/>
                <a:cs typeface="Calibri" panose="020F0502020204030204" pitchFamily="34" charset="0"/>
              </a:rPr>
              <a:t>f</a:t>
            </a:r>
            <a:r>
              <a:rPr lang="en-US" sz="1200" dirty="0">
                <a:latin typeface="Calibri" panose="020F0502020204030204" pitchFamily="34" charset="0"/>
                <a:ea typeface="Calibri" panose="020F0502020204030204" pitchFamily="34" charset="0"/>
                <a:cs typeface="Calibri" panose="020F0502020204030204" pitchFamily="34" charset="0"/>
              </a:rPr>
              <a:t>) any expenditure incurred by the employer, or any sum paid by the employer in respect of any expenditure actually incurred by the employee, on—</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a:t>
            </a:r>
            <a:r>
              <a:rPr lang="en-US" sz="1200" dirty="0">
                <a:latin typeface="Calibri" panose="020F0502020204030204" pitchFamily="34" charset="0"/>
                <a:ea typeface="Calibri" panose="020F0502020204030204" pitchFamily="34" charset="0"/>
                <a:cs typeface="Calibri" panose="020F0502020204030204" pitchFamily="34" charset="0"/>
              </a:rPr>
              <a:t>) medical treatment of the employee or any family member of such employee outside India;</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ii</a:t>
            </a:r>
            <a:r>
              <a:rPr lang="en-US" sz="1200" dirty="0">
                <a:latin typeface="Calibri" panose="020F0502020204030204" pitchFamily="34" charset="0"/>
                <a:ea typeface="Calibri" panose="020F0502020204030204" pitchFamily="34" charset="0"/>
                <a:cs typeface="Calibri" panose="020F0502020204030204" pitchFamily="34" charset="0"/>
              </a:rPr>
              <a:t>) travel and stay abroad for the employee or any member of the family of such employee for medical treatment;</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   (</a:t>
            </a:r>
            <a:r>
              <a:rPr lang="en-US" sz="1200" i="1" dirty="0">
                <a:latin typeface="Calibri" panose="020F0502020204030204" pitchFamily="34" charset="0"/>
                <a:ea typeface="Calibri" panose="020F0502020204030204" pitchFamily="34" charset="0"/>
                <a:cs typeface="Calibri" panose="020F0502020204030204" pitchFamily="34" charset="0"/>
              </a:rPr>
              <a:t>iii</a:t>
            </a:r>
            <a:r>
              <a:rPr lang="en-US" sz="1200" dirty="0">
                <a:latin typeface="Calibri" panose="020F0502020204030204" pitchFamily="34" charset="0"/>
                <a:ea typeface="Calibri" panose="020F0502020204030204" pitchFamily="34" charset="0"/>
                <a:cs typeface="Calibri" panose="020F0502020204030204" pitchFamily="34" charset="0"/>
              </a:rPr>
              <a:t>) travel and stay abroad of one attendant who accompanies the patient in connection with such treatment.</a:t>
            </a:r>
            <a:endParaRPr lang="en-US" sz="1200" dirty="0">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Book Antiqua" panose="02040602050305030304" pitchFamily="18" charset="0"/>
                <a:ea typeface="Calibri" panose="020F0502020204030204" pitchFamily="34" charset="-122"/>
                <a:cs typeface="Calibri" panose="020F0502020204030204" pitchFamily="34" charset="-120"/>
              </a:rPr>
              <a:t>Items - Not treated as Perquisites</a:t>
            </a:r>
            <a:endParaRPr lang="en-US" sz="1900" dirty="0">
              <a:latin typeface="Book Antiqua" panose="02040602050305030304" pitchFamily="18" charset="0"/>
            </a:endParaRPr>
          </a:p>
        </p:txBody>
      </p:sp>
      <p:sp>
        <p:nvSpPr>
          <p:cNvPr id="8" name="Text 6"/>
          <p:cNvSpPr/>
          <p:nvPr/>
        </p:nvSpPr>
        <p:spPr>
          <a:xfrm>
            <a:off x="320040" y="822960"/>
            <a:ext cx="2651760" cy="292608"/>
          </a:xfrm>
          <a:prstGeom prst="rect">
            <a:avLst/>
          </a:prstGeom>
          <a:noFill/>
        </p:spPr>
        <p:txBody>
          <a:bodyPr wrap="square" lIns="0" tIns="0" rIns="0" bIns="0" rtlCol="0" anchor="ctr"/>
          <a:lstStyle/>
          <a:p>
            <a:pPr marL="0" indent="0">
              <a:buNone/>
            </a:pPr>
            <a:r>
              <a:rPr lang="en-US" sz="900" b="1" dirty="0">
                <a:solidFill>
                  <a:srgbClr val="FFFFFF"/>
                </a:solidFill>
                <a:latin typeface="Book Antiqua" panose="02040602050305030304" pitchFamily="18" charset="0"/>
                <a:ea typeface="Calibri" panose="020F0502020204030204" pitchFamily="34" charset="-122"/>
                <a:cs typeface="Calibri" panose="020F0502020204030204" pitchFamily="34" charset="-120"/>
              </a:rPr>
              <a:t>RESTRUCTURED</a:t>
            </a:r>
            <a:endParaRPr lang="en-US" sz="900" dirty="0">
              <a:latin typeface="Book Antiqua" panose="02040602050305030304" pitchFamily="18" charset="0"/>
            </a:endParaRPr>
          </a:p>
        </p:txBody>
      </p:sp>
      <p:sp>
        <p:nvSpPr>
          <p:cNvPr id="13" name="Text 11"/>
          <p:cNvSpPr/>
          <p:nvPr/>
        </p:nvSpPr>
        <p:spPr>
          <a:xfrm>
            <a:off x="3264408" y="822960"/>
            <a:ext cx="2651760" cy="292608"/>
          </a:xfrm>
          <a:prstGeom prst="rect">
            <a:avLst/>
          </a:prstGeom>
          <a:noFill/>
        </p:spPr>
        <p:txBody>
          <a:bodyPr wrap="square" lIns="0" tIns="0" rIns="0" bIns="0" rtlCol="0" anchor="ctr"/>
          <a:lstStyle/>
          <a:p>
            <a:pPr marL="0" indent="0">
              <a:buNone/>
            </a:pPr>
            <a:r>
              <a:rPr lang="en-US" sz="900" b="1" dirty="0">
                <a:solidFill>
                  <a:srgbClr val="FFFFFF"/>
                </a:solidFill>
                <a:latin typeface="Book Antiqua" panose="02040602050305030304" pitchFamily="18" charset="0"/>
                <a:ea typeface="Calibri" panose="020F0502020204030204" pitchFamily="34" charset="-122"/>
                <a:cs typeface="Calibri" panose="020F0502020204030204" pitchFamily="34" charset="-120"/>
              </a:rPr>
              <a:t>REMOVED</a:t>
            </a:r>
            <a:endParaRPr lang="en-US" sz="900" dirty="0">
              <a:latin typeface="Book Antiqua" panose="02040602050305030304" pitchFamily="18" charset="0"/>
            </a:endParaRPr>
          </a:p>
        </p:txBody>
      </p:sp>
      <p:sp>
        <p:nvSpPr>
          <p:cNvPr id="18" name="Text 16"/>
          <p:cNvSpPr/>
          <p:nvPr/>
        </p:nvSpPr>
        <p:spPr>
          <a:xfrm>
            <a:off x="6208776" y="822960"/>
            <a:ext cx="2651760" cy="292608"/>
          </a:xfrm>
          <a:prstGeom prst="rect">
            <a:avLst/>
          </a:prstGeom>
          <a:noFill/>
        </p:spPr>
        <p:txBody>
          <a:bodyPr wrap="square" lIns="0" tIns="0" rIns="0" bIns="0" rtlCol="0" anchor="ctr"/>
          <a:lstStyle/>
          <a:p>
            <a:pPr marL="0" indent="0">
              <a:buNone/>
            </a:pPr>
            <a:r>
              <a:rPr lang="en-US" sz="900" b="1" dirty="0">
                <a:solidFill>
                  <a:srgbClr val="FFFFFF"/>
                </a:solidFill>
                <a:latin typeface="Book Antiqua" panose="02040602050305030304" pitchFamily="18" charset="0"/>
                <a:ea typeface="Calibri" panose="020F0502020204030204" pitchFamily="34" charset="-122"/>
                <a:cs typeface="Calibri" panose="020F0502020204030204" pitchFamily="34" charset="-120"/>
              </a:rPr>
              <a:t>RETAINED</a:t>
            </a:r>
            <a:endParaRPr lang="en-US" sz="900" dirty="0">
              <a:latin typeface="Book Antiqua" panose="02040602050305030304" pitchFamily="18" charset="0"/>
            </a:endParaRPr>
          </a:p>
        </p:txBody>
      </p:sp>
      <p:sp>
        <p:nvSpPr>
          <p:cNvPr id="23" name="Text 21"/>
          <p:cNvSpPr/>
          <p:nvPr/>
        </p:nvSpPr>
        <p:spPr>
          <a:xfrm>
            <a:off x="320040" y="2834640"/>
            <a:ext cx="2651760" cy="292608"/>
          </a:xfrm>
          <a:prstGeom prst="rect">
            <a:avLst/>
          </a:prstGeom>
          <a:noFill/>
        </p:spPr>
        <p:txBody>
          <a:bodyPr wrap="square" lIns="0" tIns="0" rIns="0" bIns="0" rtlCol="0" anchor="ctr"/>
          <a:lstStyle/>
          <a:p>
            <a:pPr marL="0" indent="0">
              <a:buNone/>
            </a:pPr>
            <a:r>
              <a:rPr lang="en-US" sz="900" b="1" dirty="0">
                <a:solidFill>
                  <a:srgbClr val="FFFFFF"/>
                </a:solidFill>
                <a:latin typeface="Book Antiqua" panose="02040602050305030304" pitchFamily="18" charset="0"/>
                <a:ea typeface="Calibri" panose="020F0502020204030204" pitchFamily="34" charset="-122"/>
                <a:cs typeface="Calibri" panose="020F0502020204030204" pitchFamily="34" charset="-120"/>
              </a:rPr>
              <a:t>CLARIFIED</a:t>
            </a:r>
            <a:endParaRPr lang="en-US" sz="900" dirty="0">
              <a:latin typeface="Book Antiqua" panose="02040602050305030304" pitchFamily="18" charset="0"/>
            </a:endParaRPr>
          </a:p>
        </p:txBody>
      </p:sp>
      <p:sp>
        <p:nvSpPr>
          <p:cNvPr id="28" name="Text 26"/>
          <p:cNvSpPr/>
          <p:nvPr/>
        </p:nvSpPr>
        <p:spPr>
          <a:xfrm>
            <a:off x="3264408" y="2834640"/>
            <a:ext cx="2651760" cy="292608"/>
          </a:xfrm>
          <a:prstGeom prst="rect">
            <a:avLst/>
          </a:prstGeom>
          <a:noFill/>
        </p:spPr>
        <p:txBody>
          <a:bodyPr wrap="square" lIns="0" tIns="0" rIns="0" bIns="0" rtlCol="0" anchor="ctr"/>
          <a:lstStyle/>
          <a:p>
            <a:pPr marL="0" indent="0">
              <a:buNone/>
            </a:pPr>
            <a:r>
              <a:rPr lang="en-US" sz="900" b="1" dirty="0">
                <a:solidFill>
                  <a:srgbClr val="FFFFFF"/>
                </a:solidFill>
                <a:latin typeface="Book Antiqua" panose="02040602050305030304" pitchFamily="18" charset="0"/>
                <a:ea typeface="Calibri" panose="020F0502020204030204" pitchFamily="34" charset="-122"/>
                <a:cs typeface="Calibri" panose="020F0502020204030204" pitchFamily="34" charset="-120"/>
              </a:rPr>
              <a:t>NEW SUB-SEC</a:t>
            </a:r>
            <a:endParaRPr lang="en-US" sz="900" dirty="0">
              <a:latin typeface="Book Antiqua" panose="02040602050305030304" pitchFamily="18" charset="0"/>
            </a:endParaRPr>
          </a:p>
        </p:txBody>
      </p:sp>
      <p:sp>
        <p:nvSpPr>
          <p:cNvPr id="33" name="Text 31"/>
          <p:cNvSpPr/>
          <p:nvPr/>
        </p:nvSpPr>
        <p:spPr>
          <a:xfrm>
            <a:off x="6208776" y="2834640"/>
            <a:ext cx="2651760" cy="292608"/>
          </a:xfrm>
          <a:prstGeom prst="rect">
            <a:avLst/>
          </a:prstGeom>
          <a:noFill/>
        </p:spPr>
        <p:txBody>
          <a:bodyPr wrap="square" lIns="0" tIns="0" rIns="0" bIns="0" rtlCol="0" anchor="ctr"/>
          <a:lstStyle/>
          <a:p>
            <a:pPr marL="0" indent="0">
              <a:buNone/>
            </a:pPr>
            <a:r>
              <a:rPr lang="en-US" sz="900" b="1" dirty="0">
                <a:solidFill>
                  <a:srgbClr val="FFFFFF"/>
                </a:solidFill>
                <a:latin typeface="Book Antiqua" panose="02040602050305030304" pitchFamily="18" charset="0"/>
                <a:ea typeface="Calibri" panose="020F0502020204030204" pitchFamily="34" charset="-122"/>
                <a:cs typeface="Calibri" panose="020F0502020204030204" pitchFamily="34" charset="-120"/>
              </a:rPr>
              <a:t>GROUPED</a:t>
            </a:r>
            <a:endParaRPr lang="en-US" sz="900" dirty="0">
              <a:latin typeface="Book Antiqua" panose="02040602050305030304" pitchFamily="18" charset="0"/>
            </a:endParaRPr>
          </a:p>
        </p:txBody>
      </p:sp>
      <p:graphicFrame>
        <p:nvGraphicFramePr>
          <p:cNvPr id="36" name="Table 35"/>
          <p:cNvGraphicFramePr>
            <a:graphicFrameLocks noGrp="1"/>
          </p:cNvGraphicFramePr>
          <p:nvPr/>
        </p:nvGraphicFramePr>
        <p:xfrm>
          <a:off x="320040" y="769978"/>
          <a:ext cx="8619977" cy="4072148"/>
        </p:xfrm>
        <a:graphic>
          <a:graphicData uri="http://schemas.openxmlformats.org/drawingml/2006/table">
            <a:tbl>
              <a:tblPr firstRow="1" bandRow="1">
                <a:tableStyleId>{22838BEF-8BB2-4498-84A7-C5851F593DF1}</a:tableStyleId>
              </a:tblPr>
              <a:tblGrid>
                <a:gridCol w="1839351"/>
                <a:gridCol w="4047966"/>
                <a:gridCol w="2732660"/>
              </a:tblGrid>
              <a:tr h="688174">
                <a:tc>
                  <a:txBody>
                    <a:bodyPr/>
                    <a:lstStyle/>
                    <a:p>
                      <a:pPr marL="75565" algn="ctr">
                        <a:lnSpc>
                          <a:spcPct val="100000"/>
                        </a:lnSpc>
                        <a:spcBef>
                          <a:spcPts val="500"/>
                        </a:spcBef>
                      </a:pPr>
                      <a:r>
                        <a:rPr lang="en-IN" sz="1200" kern="1200" dirty="0">
                          <a:latin typeface="Calibri" panose="020F0502020204030204" pitchFamily="34" charset="0"/>
                          <a:ea typeface="Calibri" panose="020F0502020204030204" pitchFamily="34" charset="0"/>
                          <a:cs typeface="Calibri" panose="020F0502020204030204" pitchFamily="34" charset="0"/>
                        </a:rPr>
                        <a:t>Earlier Income Tax Act – 1961 separately given as a Proviso to Section 17 (2)</a:t>
                      </a:r>
                      <a:endParaRPr sz="12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marL="0" marR="0" marT="63500" marB="0"/>
                </a:tc>
                <a:tc>
                  <a:txBody>
                    <a:bodyPr/>
                    <a:lstStyle/>
                    <a:p>
                      <a:pPr marL="75565" algn="ctr">
                        <a:lnSpc>
                          <a:spcPct val="100000"/>
                        </a:lnSpc>
                        <a:spcBef>
                          <a:spcPts val="500"/>
                        </a:spcBef>
                      </a:pPr>
                      <a:r>
                        <a:rPr lang="en-IN" sz="1200" kern="1200" dirty="0">
                          <a:latin typeface="Calibri" panose="020F0502020204030204" pitchFamily="34" charset="0"/>
                          <a:ea typeface="Calibri" panose="020F0502020204030204" pitchFamily="34" charset="0"/>
                          <a:cs typeface="Calibri" panose="020F0502020204030204" pitchFamily="34" charset="0"/>
                        </a:rPr>
                        <a:t>Item In Section</a:t>
                      </a:r>
                      <a:endParaRPr sz="12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marL="0" marR="0" marT="63500" marB="0"/>
                </a:tc>
                <a:tc>
                  <a:txBody>
                    <a:bodyPr/>
                    <a:lstStyle/>
                    <a:p>
                      <a:pPr marR="67310" algn="ctr">
                        <a:lnSpc>
                          <a:spcPct val="100000"/>
                        </a:lnSpc>
                        <a:spcBef>
                          <a:spcPts val="500"/>
                        </a:spcBef>
                      </a:pPr>
                      <a:r>
                        <a:rPr lang="en-IN" sz="1200" kern="1200" dirty="0">
                          <a:latin typeface="Calibri" panose="020F0502020204030204" pitchFamily="34" charset="0"/>
                          <a:ea typeface="Calibri" panose="020F0502020204030204" pitchFamily="34" charset="0"/>
                          <a:cs typeface="Calibri" panose="020F0502020204030204" pitchFamily="34" charset="0"/>
                        </a:rPr>
                        <a:t>Income Tax  </a:t>
                      </a:r>
                      <a:r>
                        <a:rPr sz="1200" kern="1200" dirty="0">
                          <a:latin typeface="Calibri" panose="020F0502020204030204" pitchFamily="34" charset="0"/>
                          <a:ea typeface="Calibri" panose="020F0502020204030204" pitchFamily="34" charset="0"/>
                          <a:cs typeface="Calibri" panose="020F0502020204030204" pitchFamily="34" charset="0"/>
                        </a:rPr>
                        <a:t>Act 2025</a:t>
                      </a:r>
                      <a:endParaRPr sz="1200" kern="1200" dirty="0">
                        <a:latin typeface="Calibri" panose="020F0502020204030204" pitchFamily="34" charset="0"/>
                        <a:ea typeface="Calibri" panose="020F0502020204030204" pitchFamily="34" charset="0"/>
                        <a:cs typeface="Calibri" panose="020F0502020204030204" pitchFamily="34" charset="0"/>
                      </a:endParaRPr>
                    </a:p>
                    <a:p>
                      <a:pPr algn="ctr">
                        <a:lnSpc>
                          <a:spcPct val="100000"/>
                        </a:lnSpc>
                        <a:spcBef>
                          <a:spcPts val="1650"/>
                        </a:spcBef>
                      </a:pPr>
                      <a:r>
                        <a:rPr sz="1200" kern="1200" dirty="0">
                          <a:latin typeface="Calibri" panose="020F0502020204030204" pitchFamily="34" charset="0"/>
                          <a:ea typeface="Calibri" panose="020F0502020204030204" pitchFamily="34" charset="0"/>
                          <a:cs typeface="Calibri" panose="020F0502020204030204" pitchFamily="34" charset="0"/>
                        </a:rPr>
                        <a:t>17(2)</a:t>
                      </a:r>
                      <a:endParaRPr sz="1200" kern="1200" dirty="0">
                        <a:solidFill>
                          <a:schemeClr val="dk1"/>
                        </a:solidFill>
                        <a:latin typeface="Calibri" panose="020F0502020204030204" pitchFamily="34" charset="0"/>
                        <a:ea typeface="Calibri" panose="020F0502020204030204" pitchFamily="34" charset="0"/>
                        <a:cs typeface="Calibri" panose="020F0502020204030204" pitchFamily="34" charset="0"/>
                      </a:endParaRPr>
                    </a:p>
                  </a:txBody>
                  <a:tcPr marL="0" marR="0" marT="63500" marB="0"/>
                </a:tc>
              </a:tr>
              <a:tr h="384002">
                <a:tc>
                  <a:txBody>
                    <a:bodyPr/>
                    <a:lstStyle/>
                    <a:p>
                      <a:pPr marL="75565" algn="ctr">
                        <a:lnSpc>
                          <a:spcPct val="100000"/>
                        </a:lnSpc>
                        <a:spcBef>
                          <a:spcPts val="650"/>
                        </a:spcBef>
                      </a:pPr>
                      <a:r>
                        <a:rPr lang="en-IN" sz="1200" dirty="0">
                          <a:latin typeface="Calibri" panose="020F0502020204030204" pitchFamily="34" charset="0"/>
                          <a:ea typeface="Calibri" panose="020F0502020204030204" pitchFamily="34" charset="0"/>
                          <a:cs typeface="Calibri" panose="020F0502020204030204" pitchFamily="34" charset="0"/>
                        </a:rPr>
                        <a:t>(i)</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marL="75565" algn="ctr">
                        <a:lnSpc>
                          <a:spcPct val="100000"/>
                        </a:lnSpc>
                        <a:spcBef>
                          <a:spcPts val="650"/>
                        </a:spcBef>
                      </a:pPr>
                      <a:r>
                        <a:rPr sz="1200" dirty="0">
                          <a:latin typeface="Calibri" panose="020F0502020204030204" pitchFamily="34" charset="0"/>
                          <a:ea typeface="Calibri" panose="020F0502020204030204" pitchFamily="34" charset="0"/>
                          <a:cs typeface="Calibri" panose="020F0502020204030204" pitchFamily="34" charset="0"/>
                        </a:rPr>
                        <a:t>Medical</a:t>
                      </a:r>
                      <a:r>
                        <a:rPr sz="1200" spc="-125"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Treatment</a:t>
                      </a:r>
                      <a:r>
                        <a:rPr sz="1200" spc="-55" dirty="0">
                          <a:latin typeface="Calibri" panose="020F0502020204030204" pitchFamily="34" charset="0"/>
                          <a:ea typeface="Calibri" panose="020F0502020204030204" pitchFamily="34" charset="0"/>
                          <a:cs typeface="Calibri" panose="020F0502020204030204" pitchFamily="34" charset="0"/>
                        </a:rPr>
                        <a:t> </a:t>
                      </a:r>
                      <a:r>
                        <a:rPr sz="1200" spc="-340" dirty="0">
                          <a:latin typeface="Calibri" panose="020F0502020204030204" pitchFamily="34" charset="0"/>
                          <a:ea typeface="Calibri" panose="020F0502020204030204" pitchFamily="34" charset="0"/>
                          <a:cs typeface="Calibri" panose="020F0502020204030204" pitchFamily="34" charset="0"/>
                        </a:rPr>
                        <a:t>-</a:t>
                      </a:r>
                      <a:r>
                        <a:rPr lang="en-IN" sz="1200" spc="-340" dirty="0">
                          <a:latin typeface="Calibri" panose="020F0502020204030204" pitchFamily="34" charset="0"/>
                          <a:ea typeface="Calibri" panose="020F0502020204030204" pitchFamily="34" charset="0"/>
                          <a:cs typeface="Calibri" panose="020F0502020204030204" pitchFamily="34" charset="0"/>
                        </a:rPr>
                        <a:t> </a:t>
                      </a:r>
                      <a:r>
                        <a:rPr sz="1200" spc="20" dirty="0">
                          <a:latin typeface="Calibri" panose="020F0502020204030204" pitchFamily="34" charset="0"/>
                          <a:ea typeface="Calibri" panose="020F0502020204030204" pitchFamily="34" charset="0"/>
                          <a:cs typeface="Calibri" panose="020F0502020204030204" pitchFamily="34" charset="0"/>
                        </a:rPr>
                        <a:t> </a:t>
                      </a:r>
                      <a:r>
                        <a:rPr lang="en-IN" sz="1200" spc="2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Employer</a:t>
                      </a:r>
                      <a:r>
                        <a:rPr sz="1200" spc="-50" dirty="0">
                          <a:latin typeface="Calibri" panose="020F0502020204030204" pitchFamily="34" charset="0"/>
                          <a:ea typeface="Calibri" panose="020F0502020204030204" pitchFamily="34" charset="0"/>
                          <a:cs typeface="Calibri" panose="020F0502020204030204" pitchFamily="34" charset="0"/>
                        </a:rPr>
                        <a:t> </a:t>
                      </a:r>
                      <a:r>
                        <a:rPr sz="1200" spc="-10" dirty="0">
                          <a:latin typeface="Calibri" panose="020F0502020204030204" pitchFamily="34" charset="0"/>
                          <a:ea typeface="Calibri" panose="020F0502020204030204" pitchFamily="34" charset="0"/>
                          <a:cs typeface="Calibri" panose="020F0502020204030204" pitchFamily="34" charset="0"/>
                        </a:rPr>
                        <a:t>Hospital</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algn="ctr">
                        <a:lnSpc>
                          <a:spcPct val="100000"/>
                        </a:lnSpc>
                        <a:spcBef>
                          <a:spcPts val="650"/>
                        </a:spcBef>
                      </a:pPr>
                      <a:r>
                        <a:rPr sz="1200" spc="-25" dirty="0">
                          <a:latin typeface="Calibri" panose="020F0502020204030204" pitchFamily="34" charset="0"/>
                          <a:ea typeface="Calibri" panose="020F0502020204030204" pitchFamily="34" charset="0"/>
                          <a:cs typeface="Calibri" panose="020F0502020204030204" pitchFamily="34" charset="0"/>
                        </a:rPr>
                        <a:t>(a)</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r>
              <a:tr h="384002">
                <a:tc>
                  <a:txBody>
                    <a:bodyPr/>
                    <a:lstStyle/>
                    <a:p>
                      <a:pPr marL="75565" algn="ctr">
                        <a:lnSpc>
                          <a:spcPct val="100000"/>
                        </a:lnSpc>
                        <a:spcBef>
                          <a:spcPts val="650"/>
                        </a:spcBef>
                      </a:pPr>
                      <a:r>
                        <a:rPr lang="en-IN" sz="1200" dirty="0">
                          <a:latin typeface="Calibri" panose="020F0502020204030204" pitchFamily="34" charset="0"/>
                          <a:ea typeface="Calibri" panose="020F0502020204030204" pitchFamily="34" charset="0"/>
                          <a:cs typeface="Calibri" panose="020F0502020204030204" pitchFamily="34" charset="0"/>
                        </a:rPr>
                        <a:t>(ii) (a) (b) </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marL="75565" algn="ctr">
                        <a:lnSpc>
                          <a:spcPct val="100000"/>
                        </a:lnSpc>
                        <a:spcBef>
                          <a:spcPts val="650"/>
                        </a:spcBef>
                      </a:pPr>
                      <a:r>
                        <a:rPr sz="1200" dirty="0">
                          <a:latin typeface="Calibri" panose="020F0502020204030204" pitchFamily="34" charset="0"/>
                          <a:ea typeface="Calibri" panose="020F0502020204030204" pitchFamily="34" charset="0"/>
                          <a:cs typeface="Calibri" panose="020F0502020204030204" pitchFamily="34" charset="0"/>
                        </a:rPr>
                        <a:t>Medical</a:t>
                      </a:r>
                      <a:r>
                        <a:rPr sz="1200" spc="-6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Treatment</a:t>
                      </a:r>
                      <a:r>
                        <a:rPr sz="1200" spc="-20" dirty="0">
                          <a:latin typeface="Calibri" panose="020F0502020204030204" pitchFamily="34" charset="0"/>
                          <a:ea typeface="Calibri" panose="020F0502020204030204" pitchFamily="34" charset="0"/>
                          <a:cs typeface="Calibri" panose="020F0502020204030204" pitchFamily="34" charset="0"/>
                        </a:rPr>
                        <a:t> </a:t>
                      </a:r>
                      <a:r>
                        <a:rPr sz="1200" spc="-340" dirty="0">
                          <a:latin typeface="Calibri" panose="020F0502020204030204" pitchFamily="34" charset="0"/>
                          <a:ea typeface="Calibri" panose="020F0502020204030204" pitchFamily="34" charset="0"/>
                          <a:cs typeface="Calibri" panose="020F0502020204030204" pitchFamily="34" charset="0"/>
                        </a:rPr>
                        <a:t>-</a:t>
                      </a:r>
                      <a:r>
                        <a:rPr sz="1200" spc="20" dirty="0">
                          <a:latin typeface="Calibri" panose="020F0502020204030204" pitchFamily="34" charset="0"/>
                          <a:ea typeface="Calibri" panose="020F0502020204030204" pitchFamily="34" charset="0"/>
                          <a:cs typeface="Calibri" panose="020F0502020204030204" pitchFamily="34" charset="0"/>
                        </a:rPr>
                        <a:t> </a:t>
                      </a:r>
                      <a:r>
                        <a:rPr lang="en-IN" sz="1200" spc="20" dirty="0">
                          <a:latin typeface="Calibri" panose="020F0502020204030204" pitchFamily="34" charset="0"/>
                          <a:ea typeface="Calibri" panose="020F0502020204030204" pitchFamily="34" charset="0"/>
                          <a:cs typeface="Calibri" panose="020F0502020204030204" pitchFamily="34" charset="0"/>
                        </a:rPr>
                        <a:t> </a:t>
                      </a:r>
                      <a:r>
                        <a:rPr sz="1200" spc="-10" dirty="0">
                          <a:latin typeface="Calibri" panose="020F0502020204030204" pitchFamily="34" charset="0"/>
                          <a:ea typeface="Calibri" panose="020F0502020204030204" pitchFamily="34" charset="0"/>
                          <a:cs typeface="Calibri" panose="020F0502020204030204" pitchFamily="34" charset="0"/>
                        </a:rPr>
                        <a:t>Government</a:t>
                      </a:r>
                      <a:r>
                        <a:rPr sz="1200" spc="-15" dirty="0">
                          <a:latin typeface="Calibri" panose="020F0502020204030204" pitchFamily="34" charset="0"/>
                          <a:ea typeface="Calibri" panose="020F0502020204030204" pitchFamily="34" charset="0"/>
                          <a:cs typeface="Calibri" panose="020F0502020204030204" pitchFamily="34" charset="0"/>
                        </a:rPr>
                        <a:t> </a:t>
                      </a:r>
                      <a:r>
                        <a:rPr sz="1200" spc="-55" dirty="0">
                          <a:latin typeface="Calibri" panose="020F0502020204030204" pitchFamily="34" charset="0"/>
                          <a:ea typeface="Calibri" panose="020F0502020204030204" pitchFamily="34" charset="0"/>
                          <a:cs typeface="Calibri" panose="020F0502020204030204" pitchFamily="34" charset="0"/>
                        </a:rPr>
                        <a:t>Hospital/</a:t>
                      </a:r>
                      <a:r>
                        <a:rPr sz="1200" spc="-2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Prescribed</a:t>
                      </a:r>
                      <a:r>
                        <a:rPr sz="1200" spc="-20" dirty="0">
                          <a:latin typeface="Calibri" panose="020F0502020204030204" pitchFamily="34" charset="0"/>
                          <a:ea typeface="Calibri" panose="020F0502020204030204" pitchFamily="34" charset="0"/>
                          <a:cs typeface="Calibri" panose="020F0502020204030204" pitchFamily="34" charset="0"/>
                        </a:rPr>
                        <a:t> </a:t>
                      </a:r>
                      <a:r>
                        <a:rPr sz="1200" spc="-10" dirty="0">
                          <a:latin typeface="Calibri" panose="020F0502020204030204" pitchFamily="34" charset="0"/>
                          <a:ea typeface="Calibri" panose="020F0502020204030204" pitchFamily="34" charset="0"/>
                          <a:cs typeface="Calibri" panose="020F0502020204030204" pitchFamily="34" charset="0"/>
                        </a:rPr>
                        <a:t>Disease</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algn="ctr">
                        <a:lnSpc>
                          <a:spcPct val="100000"/>
                        </a:lnSpc>
                        <a:spcBef>
                          <a:spcPts val="650"/>
                        </a:spcBef>
                      </a:pPr>
                      <a:r>
                        <a:rPr sz="1200" spc="-25" dirty="0">
                          <a:latin typeface="Calibri" panose="020F0502020204030204" pitchFamily="34" charset="0"/>
                          <a:ea typeface="Calibri" panose="020F0502020204030204" pitchFamily="34" charset="0"/>
                          <a:cs typeface="Calibri" panose="020F0502020204030204" pitchFamily="34" charset="0"/>
                        </a:rPr>
                        <a:t>(b)</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r>
              <a:tr h="384002">
                <a:tc>
                  <a:txBody>
                    <a:bodyPr/>
                    <a:lstStyle/>
                    <a:p>
                      <a:pPr marL="75565" algn="ctr">
                        <a:lnSpc>
                          <a:spcPct val="100000"/>
                        </a:lnSpc>
                        <a:spcBef>
                          <a:spcPts val="650"/>
                        </a:spcBef>
                      </a:pPr>
                      <a:r>
                        <a:rPr lang="en-IN" sz="1200" dirty="0">
                          <a:latin typeface="Calibri" panose="020F0502020204030204" pitchFamily="34" charset="0"/>
                          <a:ea typeface="Calibri" panose="020F0502020204030204" pitchFamily="34" charset="0"/>
                          <a:cs typeface="Calibri" panose="020F0502020204030204" pitchFamily="34" charset="0"/>
                        </a:rPr>
                        <a:t>(ii) (c)</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marL="75565" algn="ctr">
                        <a:lnSpc>
                          <a:spcPct val="100000"/>
                        </a:lnSpc>
                        <a:spcBef>
                          <a:spcPts val="650"/>
                        </a:spcBef>
                      </a:pPr>
                      <a:r>
                        <a:rPr sz="1200" dirty="0">
                          <a:latin typeface="Calibri" panose="020F0502020204030204" pitchFamily="34" charset="0"/>
                          <a:ea typeface="Calibri" panose="020F0502020204030204" pitchFamily="34" charset="0"/>
                          <a:cs typeface="Calibri" panose="020F0502020204030204" pitchFamily="34" charset="0"/>
                        </a:rPr>
                        <a:t>Medical</a:t>
                      </a:r>
                      <a:r>
                        <a:rPr sz="1200" spc="-6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Treatment</a:t>
                      </a:r>
                      <a:r>
                        <a:rPr sz="1200" spc="-20" dirty="0">
                          <a:latin typeface="Calibri" panose="020F0502020204030204" pitchFamily="34" charset="0"/>
                          <a:ea typeface="Calibri" panose="020F0502020204030204" pitchFamily="34" charset="0"/>
                          <a:cs typeface="Calibri" panose="020F0502020204030204" pitchFamily="34" charset="0"/>
                        </a:rPr>
                        <a:t> </a:t>
                      </a:r>
                      <a:r>
                        <a:rPr sz="1200" spc="-340" dirty="0">
                          <a:latin typeface="Calibri" panose="020F0502020204030204" pitchFamily="34" charset="0"/>
                          <a:ea typeface="Calibri" panose="020F0502020204030204" pitchFamily="34" charset="0"/>
                          <a:cs typeface="Calibri" panose="020F0502020204030204" pitchFamily="34" charset="0"/>
                        </a:rPr>
                        <a:t>-</a:t>
                      </a:r>
                      <a:r>
                        <a:rPr sz="1200" spc="20" dirty="0">
                          <a:latin typeface="Calibri" panose="020F0502020204030204" pitchFamily="34" charset="0"/>
                          <a:ea typeface="Calibri" panose="020F0502020204030204" pitchFamily="34" charset="0"/>
                          <a:cs typeface="Calibri" panose="020F0502020204030204" pitchFamily="34" charset="0"/>
                        </a:rPr>
                        <a:t> </a:t>
                      </a:r>
                      <a:r>
                        <a:rPr lang="en-IN" sz="1200" spc="20" dirty="0">
                          <a:latin typeface="Calibri" panose="020F0502020204030204" pitchFamily="34" charset="0"/>
                          <a:ea typeface="Calibri" panose="020F0502020204030204" pitchFamily="34" charset="0"/>
                          <a:cs typeface="Calibri" panose="020F0502020204030204" pitchFamily="34" charset="0"/>
                        </a:rPr>
                        <a:t> </a:t>
                      </a:r>
                      <a:r>
                        <a:rPr sz="1200" spc="-55" dirty="0">
                          <a:latin typeface="Calibri" panose="020F0502020204030204" pitchFamily="34" charset="0"/>
                          <a:ea typeface="Calibri" panose="020F0502020204030204" pitchFamily="34" charset="0"/>
                          <a:cs typeface="Calibri" panose="020F0502020204030204" pitchFamily="34" charset="0"/>
                        </a:rPr>
                        <a:t>COVID-</a:t>
                      </a:r>
                      <a:r>
                        <a:rPr sz="1200" spc="165" dirty="0">
                          <a:latin typeface="Calibri" panose="020F0502020204030204" pitchFamily="34" charset="0"/>
                          <a:ea typeface="Calibri" panose="020F0502020204030204" pitchFamily="34" charset="0"/>
                          <a:cs typeface="Calibri" panose="020F0502020204030204" pitchFamily="34" charset="0"/>
                        </a:rPr>
                        <a:t>19</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algn="ctr">
                        <a:lnSpc>
                          <a:spcPct val="100000"/>
                        </a:lnSpc>
                        <a:spcBef>
                          <a:spcPts val="600"/>
                        </a:spcBef>
                      </a:pPr>
                      <a:r>
                        <a:rPr sz="1200" spc="-390" dirty="0">
                          <a:latin typeface="Calibri" panose="020F0502020204030204" pitchFamily="34" charset="0"/>
                          <a:ea typeface="Calibri" panose="020F0502020204030204" pitchFamily="34" charset="0"/>
                          <a:cs typeface="Calibri" panose="020F0502020204030204" pitchFamily="34" charset="0"/>
                        </a:rPr>
                        <a:t>X</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76200" marB="0"/>
                </a:tc>
              </a:tr>
              <a:tr h="384002">
                <a:tc>
                  <a:txBody>
                    <a:bodyPr/>
                    <a:lstStyle/>
                    <a:p>
                      <a:pPr marL="75565" algn="ctr">
                        <a:lnSpc>
                          <a:spcPct val="100000"/>
                        </a:lnSpc>
                        <a:spcBef>
                          <a:spcPts val="650"/>
                        </a:spcBef>
                      </a:pPr>
                      <a:r>
                        <a:rPr lang="en-IN" sz="1200" dirty="0">
                          <a:latin typeface="Calibri" panose="020F0502020204030204" pitchFamily="34" charset="0"/>
                          <a:ea typeface="Calibri" panose="020F0502020204030204" pitchFamily="34" charset="0"/>
                          <a:cs typeface="Calibri" panose="020F0502020204030204" pitchFamily="34" charset="0"/>
                        </a:rPr>
                        <a:t>(iii)</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marL="75565" algn="ctr">
                        <a:lnSpc>
                          <a:spcPct val="100000"/>
                        </a:lnSpc>
                        <a:spcBef>
                          <a:spcPts val="650"/>
                        </a:spcBef>
                      </a:pPr>
                      <a:r>
                        <a:rPr sz="1200" dirty="0">
                          <a:latin typeface="Calibri" panose="020F0502020204030204" pitchFamily="34" charset="0"/>
                          <a:ea typeface="Calibri" panose="020F0502020204030204" pitchFamily="34" charset="0"/>
                          <a:cs typeface="Calibri" panose="020F0502020204030204" pitchFamily="34" charset="0"/>
                        </a:rPr>
                        <a:t>Medical</a:t>
                      </a:r>
                      <a:r>
                        <a:rPr sz="1200" spc="-15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Insurance</a:t>
                      </a:r>
                      <a:r>
                        <a:rPr sz="1200" spc="-40" dirty="0">
                          <a:latin typeface="Calibri" panose="020F0502020204030204" pitchFamily="34" charset="0"/>
                          <a:ea typeface="Calibri" panose="020F0502020204030204" pitchFamily="34" charset="0"/>
                          <a:cs typeface="Calibri" panose="020F0502020204030204" pitchFamily="34" charset="0"/>
                        </a:rPr>
                        <a:t> </a:t>
                      </a:r>
                      <a:r>
                        <a:rPr sz="1200" spc="-340" dirty="0">
                          <a:latin typeface="Calibri" panose="020F0502020204030204" pitchFamily="34" charset="0"/>
                          <a:ea typeface="Calibri" panose="020F0502020204030204" pitchFamily="34" charset="0"/>
                          <a:cs typeface="Calibri" panose="020F0502020204030204" pitchFamily="34" charset="0"/>
                        </a:rPr>
                        <a:t>-</a:t>
                      </a:r>
                      <a:r>
                        <a:rPr sz="1200" spc="20" dirty="0">
                          <a:latin typeface="Calibri" panose="020F0502020204030204" pitchFamily="34" charset="0"/>
                          <a:ea typeface="Calibri" panose="020F0502020204030204" pitchFamily="34" charset="0"/>
                          <a:cs typeface="Calibri" panose="020F0502020204030204" pitchFamily="34" charset="0"/>
                        </a:rPr>
                        <a:t> </a:t>
                      </a:r>
                      <a:r>
                        <a:rPr lang="en-IN" sz="1200" spc="2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Employee</a:t>
                      </a:r>
                      <a:r>
                        <a:rPr sz="1200" spc="-40" dirty="0">
                          <a:latin typeface="Calibri" panose="020F0502020204030204" pitchFamily="34" charset="0"/>
                          <a:ea typeface="Calibri" panose="020F0502020204030204" pitchFamily="34" charset="0"/>
                          <a:cs typeface="Calibri" panose="020F0502020204030204" pitchFamily="34" charset="0"/>
                        </a:rPr>
                        <a:t> </a:t>
                      </a:r>
                      <a:r>
                        <a:rPr sz="1200" spc="-340" dirty="0">
                          <a:latin typeface="Calibri" panose="020F0502020204030204" pitchFamily="34" charset="0"/>
                          <a:ea typeface="Calibri" panose="020F0502020204030204" pitchFamily="34" charset="0"/>
                          <a:cs typeface="Calibri" panose="020F0502020204030204" pitchFamily="34" charset="0"/>
                        </a:rPr>
                        <a:t>-</a:t>
                      </a:r>
                      <a:r>
                        <a:rPr sz="1200" spc="20" dirty="0">
                          <a:latin typeface="Calibri" panose="020F0502020204030204" pitchFamily="34" charset="0"/>
                          <a:ea typeface="Calibri" panose="020F0502020204030204" pitchFamily="34" charset="0"/>
                          <a:cs typeface="Calibri" panose="020F0502020204030204" pitchFamily="34" charset="0"/>
                        </a:rPr>
                        <a:t> </a:t>
                      </a:r>
                      <a:r>
                        <a:rPr sz="1200" spc="-20" dirty="0">
                          <a:latin typeface="Calibri" panose="020F0502020204030204" pitchFamily="34" charset="0"/>
                          <a:ea typeface="Calibri" panose="020F0502020204030204" pitchFamily="34" charset="0"/>
                          <a:cs typeface="Calibri" panose="020F0502020204030204" pitchFamily="34" charset="0"/>
                        </a:rPr>
                        <a:t>Approved</a:t>
                      </a:r>
                      <a:r>
                        <a:rPr sz="1200" spc="-35" dirty="0">
                          <a:latin typeface="Calibri" panose="020F0502020204030204" pitchFamily="34" charset="0"/>
                          <a:ea typeface="Calibri" panose="020F0502020204030204" pitchFamily="34" charset="0"/>
                          <a:cs typeface="Calibri" panose="020F0502020204030204" pitchFamily="34" charset="0"/>
                        </a:rPr>
                        <a:t> </a:t>
                      </a:r>
                      <a:r>
                        <a:rPr sz="1200" spc="50" dirty="0">
                          <a:latin typeface="Calibri" panose="020F0502020204030204" pitchFamily="34" charset="0"/>
                          <a:ea typeface="Calibri" panose="020F0502020204030204" pitchFamily="34" charset="0"/>
                          <a:cs typeface="Calibri" panose="020F0502020204030204" pitchFamily="34" charset="0"/>
                        </a:rPr>
                        <a:t>Scheme</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algn="ctr">
                        <a:lnSpc>
                          <a:spcPct val="100000"/>
                        </a:lnSpc>
                        <a:spcBef>
                          <a:spcPts val="650"/>
                        </a:spcBef>
                      </a:pPr>
                      <a:r>
                        <a:rPr sz="1200" spc="-25" dirty="0">
                          <a:latin typeface="Calibri" panose="020F0502020204030204" pitchFamily="34" charset="0"/>
                          <a:ea typeface="Calibri" panose="020F0502020204030204" pitchFamily="34" charset="0"/>
                          <a:cs typeface="Calibri" panose="020F0502020204030204" pitchFamily="34" charset="0"/>
                        </a:rPr>
                        <a:t>(c)</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r>
              <a:tr h="384002">
                <a:tc>
                  <a:txBody>
                    <a:bodyPr/>
                    <a:lstStyle/>
                    <a:p>
                      <a:pPr marL="75565" algn="ctr">
                        <a:lnSpc>
                          <a:spcPct val="100000"/>
                        </a:lnSpc>
                        <a:spcBef>
                          <a:spcPts val="1300"/>
                        </a:spcBef>
                      </a:pPr>
                      <a:r>
                        <a:rPr lang="en-IN" sz="1200" dirty="0">
                          <a:latin typeface="Calibri" panose="020F0502020204030204" pitchFamily="34" charset="0"/>
                          <a:ea typeface="Calibri" panose="020F0502020204030204" pitchFamily="34" charset="0"/>
                          <a:cs typeface="Calibri" panose="020F0502020204030204" pitchFamily="34" charset="0"/>
                        </a:rPr>
                        <a:t>(iv)</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165100" marB="0"/>
                </a:tc>
                <a:tc>
                  <a:txBody>
                    <a:bodyPr/>
                    <a:lstStyle/>
                    <a:p>
                      <a:pPr marL="75565" algn="ctr">
                        <a:lnSpc>
                          <a:spcPct val="100000"/>
                        </a:lnSpc>
                        <a:spcBef>
                          <a:spcPts val="1300"/>
                        </a:spcBef>
                      </a:pPr>
                      <a:r>
                        <a:rPr sz="1200" dirty="0">
                          <a:latin typeface="Calibri" panose="020F0502020204030204" pitchFamily="34" charset="0"/>
                          <a:ea typeface="Calibri" panose="020F0502020204030204" pitchFamily="34" charset="0"/>
                          <a:cs typeface="Calibri" panose="020F0502020204030204" pitchFamily="34" charset="0"/>
                        </a:rPr>
                        <a:t>Medical</a:t>
                      </a:r>
                      <a:r>
                        <a:rPr sz="1200" spc="-15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Insurance</a:t>
                      </a:r>
                      <a:r>
                        <a:rPr sz="1200" spc="-15" dirty="0">
                          <a:latin typeface="Calibri" panose="020F0502020204030204" pitchFamily="34" charset="0"/>
                          <a:ea typeface="Calibri" panose="020F0502020204030204" pitchFamily="34" charset="0"/>
                          <a:cs typeface="Calibri" panose="020F0502020204030204" pitchFamily="34" charset="0"/>
                        </a:rPr>
                        <a:t> </a:t>
                      </a:r>
                      <a:r>
                        <a:rPr sz="1200" spc="-340" dirty="0">
                          <a:latin typeface="Calibri" panose="020F0502020204030204" pitchFamily="34" charset="0"/>
                          <a:ea typeface="Calibri" panose="020F0502020204030204" pitchFamily="34" charset="0"/>
                          <a:cs typeface="Calibri" panose="020F0502020204030204" pitchFamily="34" charset="0"/>
                        </a:rPr>
                        <a:t>-</a:t>
                      </a:r>
                      <a:r>
                        <a:rPr sz="1200" spc="20" dirty="0">
                          <a:latin typeface="Calibri" panose="020F0502020204030204" pitchFamily="34" charset="0"/>
                          <a:ea typeface="Calibri" panose="020F0502020204030204" pitchFamily="34" charset="0"/>
                          <a:cs typeface="Calibri" panose="020F0502020204030204" pitchFamily="34" charset="0"/>
                        </a:rPr>
                        <a:t> </a:t>
                      </a:r>
                      <a:r>
                        <a:rPr lang="en-IN" sz="1200" spc="2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Employee</a:t>
                      </a:r>
                      <a:r>
                        <a:rPr sz="1200" spc="-1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Family</a:t>
                      </a:r>
                      <a:r>
                        <a:rPr lang="en-IN" sz="1200" spc="-15" dirty="0">
                          <a:latin typeface="Calibri" panose="020F0502020204030204" pitchFamily="34" charset="0"/>
                          <a:ea typeface="Calibri" panose="020F0502020204030204" pitchFamily="34" charset="0"/>
                          <a:cs typeface="Calibri" panose="020F0502020204030204" pitchFamily="34" charset="0"/>
                        </a:rPr>
                        <a:t> – Sec 80D Now Sec 126</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165100" marB="0"/>
                </a:tc>
                <a:tc>
                  <a:txBody>
                    <a:bodyPr/>
                    <a:lstStyle/>
                    <a:p>
                      <a:pPr algn="ctr">
                        <a:lnSpc>
                          <a:spcPct val="100000"/>
                        </a:lnSpc>
                        <a:spcBef>
                          <a:spcPts val="650"/>
                        </a:spcBef>
                      </a:pPr>
                      <a:r>
                        <a:rPr sz="1200" spc="-25" dirty="0">
                          <a:latin typeface="Calibri" panose="020F0502020204030204" pitchFamily="34" charset="0"/>
                          <a:ea typeface="Calibri" panose="020F0502020204030204" pitchFamily="34" charset="0"/>
                          <a:cs typeface="Calibri" panose="020F0502020204030204" pitchFamily="34" charset="0"/>
                        </a:rPr>
                        <a:t>(d)</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r>
              <a:tr h="0">
                <a:tc>
                  <a:txBody>
                    <a:bodyPr/>
                    <a:lstStyle/>
                    <a:p>
                      <a:pPr marL="75565" marR="0" lvl="0" indent="0" algn="ctr" defTabSz="914400" rtl="0" eaLnBrk="1" fontAlgn="auto" latinLnBrk="0" hangingPunct="1">
                        <a:lnSpc>
                          <a:spcPct val="100000"/>
                        </a:lnSpc>
                        <a:spcBef>
                          <a:spcPts val="1300"/>
                        </a:spcBef>
                        <a:spcAft>
                          <a:spcPts val="0"/>
                        </a:spcAft>
                        <a:buClrTx/>
                        <a:buSzTx/>
                        <a:buFontTx/>
                        <a:buNone/>
                        <a:defRPr/>
                      </a:pPr>
                      <a:r>
                        <a:rPr lang="en-IN" sz="1200" dirty="0">
                          <a:latin typeface="Calibri" panose="020F0502020204030204" pitchFamily="34" charset="0"/>
                          <a:ea typeface="Calibri" panose="020F0502020204030204" pitchFamily="34" charset="0"/>
                          <a:cs typeface="Calibri" panose="020F0502020204030204" pitchFamily="34" charset="0"/>
                        </a:rPr>
                        <a:t>(iii)</a:t>
                      </a:r>
                      <a:endParaRPr lang="en-IN" sz="1200" dirty="0">
                        <a:latin typeface="Calibri" panose="020F0502020204030204" pitchFamily="34" charset="0"/>
                        <a:ea typeface="Calibri" panose="020F0502020204030204" pitchFamily="34" charset="0"/>
                        <a:cs typeface="Calibri" panose="020F0502020204030204" pitchFamily="34" charset="0"/>
                      </a:endParaRPr>
                    </a:p>
                    <a:p>
                      <a:pPr marL="75565" algn="ctr">
                        <a:lnSpc>
                          <a:spcPct val="100000"/>
                        </a:lnSpc>
                        <a:spcBef>
                          <a:spcPts val="1300"/>
                        </a:spcBef>
                      </a:pP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165100" marB="0"/>
                </a:tc>
                <a:tc>
                  <a:txBody>
                    <a:bodyPr/>
                    <a:lstStyle/>
                    <a:p>
                      <a:pPr marL="75565" algn="ctr">
                        <a:lnSpc>
                          <a:spcPct val="100000"/>
                        </a:lnSpc>
                        <a:spcBef>
                          <a:spcPts val="1300"/>
                        </a:spcBef>
                      </a:pPr>
                      <a:r>
                        <a:rPr lang="en-IN" sz="1200" dirty="0">
                          <a:latin typeface="Calibri" panose="020F0502020204030204" pitchFamily="34" charset="0"/>
                          <a:ea typeface="Calibri" panose="020F0502020204030204" pitchFamily="34" charset="0"/>
                          <a:cs typeface="Calibri" panose="020F0502020204030204" pitchFamily="34" charset="0"/>
                        </a:rPr>
                        <a:t>Commutation from office to residence or Vice Versa</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165100" marB="0"/>
                </a:tc>
                <a:tc>
                  <a:txBody>
                    <a:bodyPr/>
                    <a:lstStyle/>
                    <a:p>
                      <a:pPr algn="ctr">
                        <a:lnSpc>
                          <a:spcPct val="100000"/>
                        </a:lnSpc>
                        <a:spcBef>
                          <a:spcPts val="650"/>
                        </a:spcBef>
                      </a:pPr>
                      <a:r>
                        <a:rPr lang="en-IN" sz="1200" dirty="0">
                          <a:latin typeface="Calibri" panose="020F0502020204030204" pitchFamily="34" charset="0"/>
                          <a:ea typeface="Calibri" panose="020F0502020204030204" pitchFamily="34" charset="0"/>
                          <a:cs typeface="Calibri" panose="020F0502020204030204" pitchFamily="34" charset="0"/>
                        </a:rPr>
                        <a:t>(e)</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r>
              <a:tr h="384002">
                <a:tc>
                  <a:txBody>
                    <a:bodyPr/>
                    <a:lstStyle/>
                    <a:p>
                      <a:pPr marL="75565" algn="ctr">
                        <a:lnSpc>
                          <a:spcPct val="100000"/>
                        </a:lnSpc>
                        <a:spcBef>
                          <a:spcPts val="650"/>
                        </a:spcBef>
                      </a:pPr>
                      <a:r>
                        <a:rPr lang="en-IN" sz="1200" dirty="0">
                          <a:latin typeface="Calibri" panose="020F0502020204030204" pitchFamily="34" charset="0"/>
                          <a:ea typeface="Calibri" panose="020F0502020204030204" pitchFamily="34" charset="0"/>
                          <a:cs typeface="Calibri" panose="020F0502020204030204" pitchFamily="34" charset="0"/>
                        </a:rPr>
                        <a:t>(vi)</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marL="75565" algn="ctr">
                        <a:lnSpc>
                          <a:spcPct val="100000"/>
                        </a:lnSpc>
                        <a:spcBef>
                          <a:spcPts val="650"/>
                        </a:spcBef>
                      </a:pPr>
                      <a:r>
                        <a:rPr sz="1200" dirty="0">
                          <a:latin typeface="Calibri" panose="020F0502020204030204" pitchFamily="34" charset="0"/>
                          <a:ea typeface="Calibri" panose="020F0502020204030204" pitchFamily="34" charset="0"/>
                          <a:cs typeface="Calibri" panose="020F0502020204030204" pitchFamily="34" charset="0"/>
                        </a:rPr>
                        <a:t>Medical</a:t>
                      </a:r>
                      <a:r>
                        <a:rPr sz="1200" spc="-15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Treatment</a:t>
                      </a:r>
                      <a:r>
                        <a:rPr sz="1200" spc="-95" dirty="0">
                          <a:latin typeface="Calibri" panose="020F0502020204030204" pitchFamily="34" charset="0"/>
                          <a:ea typeface="Calibri" panose="020F0502020204030204" pitchFamily="34" charset="0"/>
                          <a:cs typeface="Calibri" panose="020F0502020204030204" pitchFamily="34" charset="0"/>
                        </a:rPr>
                        <a:t> </a:t>
                      </a:r>
                      <a:r>
                        <a:rPr sz="1200" spc="-340" dirty="0">
                          <a:latin typeface="Calibri" panose="020F0502020204030204" pitchFamily="34" charset="0"/>
                          <a:ea typeface="Calibri" panose="020F0502020204030204" pitchFamily="34" charset="0"/>
                          <a:cs typeface="Calibri" panose="020F0502020204030204" pitchFamily="34" charset="0"/>
                        </a:rPr>
                        <a:t>-</a:t>
                      </a:r>
                      <a:r>
                        <a:rPr sz="1200" spc="20" dirty="0">
                          <a:latin typeface="Calibri" panose="020F0502020204030204" pitchFamily="34" charset="0"/>
                          <a:ea typeface="Calibri" panose="020F0502020204030204" pitchFamily="34" charset="0"/>
                          <a:cs typeface="Calibri" panose="020F0502020204030204" pitchFamily="34" charset="0"/>
                        </a:rPr>
                        <a:t> </a:t>
                      </a:r>
                      <a:r>
                        <a:rPr lang="en-IN" sz="1200" spc="2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Outside</a:t>
                      </a:r>
                      <a:r>
                        <a:rPr sz="1200" spc="-50" dirty="0">
                          <a:latin typeface="Calibri" panose="020F0502020204030204" pitchFamily="34" charset="0"/>
                          <a:ea typeface="Calibri" panose="020F0502020204030204" pitchFamily="34" charset="0"/>
                          <a:cs typeface="Calibri" panose="020F0502020204030204" pitchFamily="34" charset="0"/>
                        </a:rPr>
                        <a:t> </a:t>
                      </a:r>
                      <a:r>
                        <a:rPr sz="1200" spc="-20" dirty="0">
                          <a:latin typeface="Calibri" panose="020F0502020204030204" pitchFamily="34" charset="0"/>
                          <a:ea typeface="Calibri" panose="020F0502020204030204" pitchFamily="34" charset="0"/>
                          <a:cs typeface="Calibri" panose="020F0502020204030204" pitchFamily="34" charset="0"/>
                        </a:rPr>
                        <a:t>India</a:t>
                      </a:r>
                      <a:r>
                        <a:rPr sz="1200" spc="-50" dirty="0">
                          <a:latin typeface="Calibri" panose="020F0502020204030204" pitchFamily="34" charset="0"/>
                          <a:ea typeface="Calibri" panose="020F0502020204030204" pitchFamily="34" charset="0"/>
                          <a:cs typeface="Calibri" panose="020F0502020204030204" pitchFamily="34" charset="0"/>
                        </a:rPr>
                        <a:t> </a:t>
                      </a:r>
                      <a:r>
                        <a:rPr sz="1200" spc="-340" dirty="0">
                          <a:latin typeface="Calibri" panose="020F0502020204030204" pitchFamily="34" charset="0"/>
                          <a:ea typeface="Calibri" panose="020F0502020204030204" pitchFamily="34" charset="0"/>
                          <a:cs typeface="Calibri" panose="020F0502020204030204" pitchFamily="34" charset="0"/>
                        </a:rPr>
                        <a:t>-</a:t>
                      </a:r>
                      <a:r>
                        <a:rPr lang="en-IN" sz="1200" spc="-340" dirty="0">
                          <a:latin typeface="Calibri" panose="020F0502020204030204" pitchFamily="34" charset="0"/>
                          <a:ea typeface="Calibri" panose="020F0502020204030204" pitchFamily="34" charset="0"/>
                          <a:cs typeface="Calibri" panose="020F0502020204030204" pitchFamily="34" charset="0"/>
                        </a:rPr>
                        <a:t> </a:t>
                      </a:r>
                      <a:r>
                        <a:rPr sz="1200" spc="20" dirty="0">
                          <a:latin typeface="Calibri" panose="020F0502020204030204" pitchFamily="34" charset="0"/>
                          <a:ea typeface="Calibri" panose="020F0502020204030204" pitchFamily="34" charset="0"/>
                          <a:cs typeface="Calibri" panose="020F0502020204030204" pitchFamily="34" charset="0"/>
                        </a:rPr>
                        <a:t> </a:t>
                      </a:r>
                      <a:r>
                        <a:rPr lang="en-IN" sz="1200" spc="2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Employer</a:t>
                      </a:r>
                      <a:r>
                        <a:rPr sz="1200" spc="-55" dirty="0">
                          <a:latin typeface="Calibri" panose="020F0502020204030204" pitchFamily="34" charset="0"/>
                          <a:ea typeface="Calibri" panose="020F0502020204030204" pitchFamily="34" charset="0"/>
                          <a:cs typeface="Calibri" panose="020F0502020204030204" pitchFamily="34" charset="0"/>
                        </a:rPr>
                        <a:t> </a:t>
                      </a:r>
                      <a:r>
                        <a:rPr sz="1200" spc="-10" dirty="0">
                          <a:latin typeface="Calibri" panose="020F0502020204030204" pitchFamily="34" charset="0"/>
                          <a:ea typeface="Calibri" panose="020F0502020204030204" pitchFamily="34" charset="0"/>
                          <a:cs typeface="Calibri" panose="020F0502020204030204" pitchFamily="34" charset="0"/>
                        </a:rPr>
                        <a:t>Spent</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algn="ctr">
                        <a:lnSpc>
                          <a:spcPct val="100000"/>
                        </a:lnSpc>
                        <a:spcBef>
                          <a:spcPts val="650"/>
                        </a:spcBef>
                      </a:pPr>
                      <a:r>
                        <a:rPr sz="1200" spc="-25" dirty="0">
                          <a:latin typeface="Calibri" panose="020F0502020204030204" pitchFamily="34" charset="0"/>
                          <a:ea typeface="Calibri" panose="020F0502020204030204" pitchFamily="34" charset="0"/>
                          <a:cs typeface="Calibri" panose="020F0502020204030204" pitchFamily="34" charset="0"/>
                        </a:rPr>
                        <a:t>(f)</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r>
              <a:tr h="384002">
                <a:tc>
                  <a:txBody>
                    <a:bodyPr/>
                    <a:lstStyle/>
                    <a:p>
                      <a:pPr marL="75565" algn="ctr">
                        <a:lnSpc>
                          <a:spcPct val="100000"/>
                        </a:lnSpc>
                        <a:spcBef>
                          <a:spcPts val="650"/>
                        </a:spcBef>
                      </a:pPr>
                      <a:r>
                        <a:rPr lang="en-IN" sz="1200" dirty="0">
                          <a:latin typeface="Calibri" panose="020F0502020204030204" pitchFamily="34" charset="0"/>
                          <a:ea typeface="Calibri" panose="020F0502020204030204" pitchFamily="34" charset="0"/>
                          <a:cs typeface="Calibri" panose="020F0502020204030204" pitchFamily="34" charset="0"/>
                        </a:rPr>
                        <a:t>(vii)</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marL="75565" algn="ctr">
                        <a:lnSpc>
                          <a:spcPct val="100000"/>
                        </a:lnSpc>
                        <a:spcBef>
                          <a:spcPts val="650"/>
                        </a:spcBef>
                      </a:pPr>
                      <a:r>
                        <a:rPr sz="1200" dirty="0">
                          <a:latin typeface="Calibri" panose="020F0502020204030204" pitchFamily="34" charset="0"/>
                          <a:ea typeface="Calibri" panose="020F0502020204030204" pitchFamily="34" charset="0"/>
                          <a:cs typeface="Calibri" panose="020F0502020204030204" pitchFamily="34" charset="0"/>
                        </a:rPr>
                        <a:t>Medical</a:t>
                      </a:r>
                      <a:r>
                        <a:rPr sz="1200" spc="-15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Treatment</a:t>
                      </a:r>
                      <a:r>
                        <a:rPr sz="1200" spc="-50" dirty="0">
                          <a:latin typeface="Calibri" panose="020F0502020204030204" pitchFamily="34" charset="0"/>
                          <a:ea typeface="Calibri" panose="020F0502020204030204" pitchFamily="34" charset="0"/>
                          <a:cs typeface="Calibri" panose="020F0502020204030204" pitchFamily="34" charset="0"/>
                        </a:rPr>
                        <a:t> </a:t>
                      </a:r>
                      <a:r>
                        <a:rPr sz="1200" spc="-340" dirty="0">
                          <a:latin typeface="Calibri" panose="020F0502020204030204" pitchFamily="34" charset="0"/>
                          <a:ea typeface="Calibri" panose="020F0502020204030204" pitchFamily="34" charset="0"/>
                          <a:cs typeface="Calibri" panose="020F0502020204030204" pitchFamily="34" charset="0"/>
                        </a:rPr>
                        <a:t>-</a:t>
                      </a:r>
                      <a:r>
                        <a:rPr sz="1200" spc="20" dirty="0">
                          <a:latin typeface="Calibri" panose="020F0502020204030204" pitchFamily="34" charset="0"/>
                          <a:ea typeface="Calibri" panose="020F0502020204030204" pitchFamily="34" charset="0"/>
                          <a:cs typeface="Calibri" panose="020F0502020204030204" pitchFamily="34" charset="0"/>
                        </a:rPr>
                        <a:t> </a:t>
                      </a:r>
                      <a:r>
                        <a:rPr lang="en-IN" sz="1200" spc="2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Outside</a:t>
                      </a:r>
                      <a:r>
                        <a:rPr sz="1200" spc="-40" dirty="0">
                          <a:latin typeface="Calibri" panose="020F0502020204030204" pitchFamily="34" charset="0"/>
                          <a:ea typeface="Calibri" panose="020F0502020204030204" pitchFamily="34" charset="0"/>
                          <a:cs typeface="Calibri" panose="020F0502020204030204" pitchFamily="34" charset="0"/>
                        </a:rPr>
                        <a:t> </a:t>
                      </a:r>
                      <a:r>
                        <a:rPr sz="1200" spc="-20" dirty="0">
                          <a:latin typeface="Calibri" panose="020F0502020204030204" pitchFamily="34" charset="0"/>
                          <a:ea typeface="Calibri" panose="020F0502020204030204" pitchFamily="34" charset="0"/>
                          <a:cs typeface="Calibri" panose="020F0502020204030204" pitchFamily="34" charset="0"/>
                        </a:rPr>
                        <a:t>India</a:t>
                      </a:r>
                      <a:r>
                        <a:rPr sz="1200" spc="-40" dirty="0">
                          <a:latin typeface="Calibri" panose="020F0502020204030204" pitchFamily="34" charset="0"/>
                          <a:ea typeface="Calibri" panose="020F0502020204030204" pitchFamily="34" charset="0"/>
                          <a:cs typeface="Calibri" panose="020F0502020204030204" pitchFamily="34" charset="0"/>
                        </a:rPr>
                        <a:t> </a:t>
                      </a:r>
                      <a:r>
                        <a:rPr sz="1200" spc="-340" dirty="0">
                          <a:latin typeface="Calibri" panose="020F0502020204030204" pitchFamily="34" charset="0"/>
                          <a:ea typeface="Calibri" panose="020F0502020204030204" pitchFamily="34" charset="0"/>
                          <a:cs typeface="Calibri" panose="020F0502020204030204" pitchFamily="34" charset="0"/>
                        </a:rPr>
                        <a:t>-</a:t>
                      </a:r>
                      <a:r>
                        <a:rPr lang="en-IN" sz="1200" spc="-340" dirty="0">
                          <a:latin typeface="Calibri" panose="020F0502020204030204" pitchFamily="34" charset="0"/>
                          <a:ea typeface="Calibri" panose="020F0502020204030204" pitchFamily="34" charset="0"/>
                          <a:cs typeface="Calibri" panose="020F0502020204030204" pitchFamily="34" charset="0"/>
                        </a:rPr>
                        <a:t> </a:t>
                      </a:r>
                      <a:r>
                        <a:rPr sz="1200" spc="20" dirty="0">
                          <a:latin typeface="Calibri" panose="020F0502020204030204" pitchFamily="34" charset="0"/>
                          <a:ea typeface="Calibri" panose="020F0502020204030204" pitchFamily="34" charset="0"/>
                          <a:cs typeface="Calibri" panose="020F0502020204030204" pitchFamily="34" charset="0"/>
                        </a:rPr>
                        <a:t> </a:t>
                      </a:r>
                      <a:r>
                        <a:rPr lang="en-IN" sz="1200" spc="20" dirty="0">
                          <a:latin typeface="Calibri" panose="020F0502020204030204" pitchFamily="34" charset="0"/>
                          <a:ea typeface="Calibri" panose="020F0502020204030204" pitchFamily="34" charset="0"/>
                          <a:cs typeface="Calibri" panose="020F0502020204030204" pitchFamily="34" charset="0"/>
                        </a:rPr>
                        <a:t> </a:t>
                      </a:r>
                      <a:r>
                        <a:rPr sz="1200" dirty="0">
                          <a:latin typeface="Calibri" panose="020F0502020204030204" pitchFamily="34" charset="0"/>
                          <a:ea typeface="Calibri" panose="020F0502020204030204" pitchFamily="34" charset="0"/>
                          <a:cs typeface="Calibri" panose="020F0502020204030204" pitchFamily="34" charset="0"/>
                        </a:rPr>
                        <a:t>Employee</a:t>
                      </a:r>
                      <a:r>
                        <a:rPr sz="1200" spc="-40" dirty="0">
                          <a:latin typeface="Calibri" panose="020F0502020204030204" pitchFamily="34" charset="0"/>
                          <a:ea typeface="Calibri" panose="020F0502020204030204" pitchFamily="34" charset="0"/>
                          <a:cs typeface="Calibri" panose="020F0502020204030204" pitchFamily="34" charset="0"/>
                        </a:rPr>
                        <a:t> </a:t>
                      </a:r>
                      <a:r>
                        <a:rPr sz="1200" spc="-10" dirty="0">
                          <a:latin typeface="Calibri" panose="020F0502020204030204" pitchFamily="34" charset="0"/>
                          <a:ea typeface="Calibri" panose="020F0502020204030204" pitchFamily="34" charset="0"/>
                          <a:cs typeface="Calibri" panose="020F0502020204030204" pitchFamily="34" charset="0"/>
                        </a:rPr>
                        <a:t>Spent</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c>
                  <a:txBody>
                    <a:bodyPr/>
                    <a:lstStyle/>
                    <a:p>
                      <a:pPr algn="ctr">
                        <a:lnSpc>
                          <a:spcPct val="100000"/>
                        </a:lnSpc>
                        <a:spcBef>
                          <a:spcPts val="650"/>
                        </a:spcBef>
                      </a:pPr>
                      <a:r>
                        <a:rPr sz="1200" spc="-25" dirty="0">
                          <a:latin typeface="Calibri" panose="020F0502020204030204" pitchFamily="34" charset="0"/>
                          <a:ea typeface="Calibri" panose="020F0502020204030204" pitchFamily="34" charset="0"/>
                          <a:cs typeface="Calibri" panose="020F0502020204030204" pitchFamily="34" charset="0"/>
                        </a:rPr>
                        <a:t>(f)</a:t>
                      </a:r>
                      <a:endParaRPr sz="1200" dirty="0">
                        <a:latin typeface="Calibri" panose="020F0502020204030204" pitchFamily="34" charset="0"/>
                        <a:ea typeface="Calibri" panose="020F0502020204030204" pitchFamily="34" charset="0"/>
                        <a:cs typeface="Calibri" panose="020F0502020204030204" pitchFamily="34" charset="0"/>
                      </a:endParaRPr>
                    </a:p>
                  </a:txBody>
                  <a:tcPr marL="0" marR="0" marT="82550" marB="0"/>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262890" y="720090"/>
            <a:ext cx="8503920" cy="411480"/>
          </a:xfrm>
          <a:prstGeom prst="rect">
            <a:avLst/>
          </a:prstGeom>
          <a:noFill/>
        </p:spPr>
        <p:txBody>
          <a:bodyPr wrap="square" rtlCol="0" anchor="ctr"/>
          <a:lstStyle/>
          <a:p>
            <a:endParaRPr lang="en-US" sz="1950" dirty="0"/>
          </a:p>
        </p:txBody>
      </p:sp>
      <p:sp>
        <p:nvSpPr>
          <p:cNvPr id="3" name="Text 1"/>
          <p:cNvSpPr/>
          <p:nvPr/>
        </p:nvSpPr>
        <p:spPr>
          <a:xfrm>
            <a:off x="308610" y="754380"/>
            <a:ext cx="6858000" cy="205740"/>
          </a:xfrm>
          <a:prstGeom prst="rect">
            <a:avLst/>
          </a:prstGeom>
          <a:noFill/>
        </p:spPr>
        <p:txBody>
          <a:bodyPr wrap="square" rtlCol="0" anchor="ctr"/>
          <a:lstStyle/>
          <a:p>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Comparison of Statutory Text: Act 1961  vs  Act 2025</a:t>
            </a:r>
            <a:endParaRPr lang="en-US" sz="1200" dirty="0"/>
          </a:p>
        </p:txBody>
      </p:sp>
      <p:sp>
        <p:nvSpPr>
          <p:cNvPr id="6" name="Shape 4"/>
          <p:cNvSpPr/>
          <p:nvPr/>
        </p:nvSpPr>
        <p:spPr>
          <a:xfrm>
            <a:off x="308610" y="1042416"/>
            <a:ext cx="4663440" cy="3360420"/>
          </a:xfrm>
          <a:prstGeom prst="rect">
            <a:avLst/>
          </a:prstGeom>
          <a:solidFill>
            <a:srgbClr val="FFFFFF"/>
          </a:solidFill>
          <a:ln w="10160">
            <a:solidFill>
              <a:srgbClr val="A8C4E0"/>
            </a:solidFill>
            <a:prstDash val="solid"/>
          </a:ln>
          <a:effectLst>
            <a:outerShdw blurRad="50800" dist="25400" dir="8100000" algn="bl" rotWithShape="0">
              <a:srgbClr val="000000">
                <a:alpha val="8000"/>
              </a:srgbClr>
            </a:outerShdw>
          </a:effectLst>
        </p:spPr>
      </p:sp>
      <p:sp>
        <p:nvSpPr>
          <p:cNvPr id="7" name="Shape 5"/>
          <p:cNvSpPr/>
          <p:nvPr/>
        </p:nvSpPr>
        <p:spPr>
          <a:xfrm>
            <a:off x="308610" y="1042416"/>
            <a:ext cx="4663440" cy="288036"/>
          </a:xfrm>
          <a:prstGeom prst="rect">
            <a:avLst/>
          </a:prstGeom>
          <a:solidFill>
            <a:srgbClr val="1E4D8C"/>
          </a:solidFill>
          <a:ln w="12700">
            <a:solidFill>
              <a:srgbClr val="1E4D8C"/>
            </a:solidFill>
            <a:prstDash val="solid"/>
          </a:ln>
        </p:spPr>
      </p:sp>
      <p:sp>
        <p:nvSpPr>
          <p:cNvPr id="8" name="Text 6"/>
          <p:cNvSpPr/>
          <p:nvPr/>
        </p:nvSpPr>
        <p:spPr>
          <a:xfrm>
            <a:off x="377190" y="1042416"/>
            <a:ext cx="4526280" cy="288036"/>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Act 1961:  Sec. 17(2) – Proviso (vi) &amp; (vii)</a:t>
            </a:r>
            <a:endParaRPr lang="en-US" sz="1200" dirty="0"/>
          </a:p>
        </p:txBody>
      </p:sp>
      <p:sp>
        <p:nvSpPr>
          <p:cNvPr id="9" name="Text 7"/>
          <p:cNvSpPr/>
          <p:nvPr/>
        </p:nvSpPr>
        <p:spPr>
          <a:xfrm>
            <a:off x="377190" y="1371600"/>
            <a:ext cx="4526280" cy="2914650"/>
          </a:xfrm>
          <a:prstGeom prst="rect">
            <a:avLst/>
          </a:prstGeom>
          <a:noFill/>
        </p:spPr>
        <p:txBody>
          <a:bodyPr wrap="square" rtlCol="0" anchor="t"/>
          <a:lstStyle/>
          <a:p>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17(2) – Proviso – (vi)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any expenditure incurred by the employer on—
</a:t>
            </a:r>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(1)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medical treatment of the employee, or any member of the family of such employee, outside India;
</a:t>
            </a:r>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(2)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travel and stay abroad of the employee or any member of the family of such employee for medical treatment;
</a:t>
            </a:r>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(3)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travel and stay abroad of one attendant who accompanies the patient in connection with such treatment,
</a:t>
            </a:r>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(vii) </a:t>
            </a:r>
            <a:r>
              <a:rPr lang="en-US" sz="1200" b="1" dirty="0">
                <a:solidFill>
                  <a:srgbClr val="D4801A"/>
                </a:solidFill>
                <a:latin typeface="Calibri" panose="020F0502020204030204" pitchFamily="34" charset="0"/>
                <a:ea typeface="Calibri" panose="020F0502020204030204" pitchFamily="34" charset="-122"/>
                <a:cs typeface="Calibri" panose="020F0502020204030204" pitchFamily="34" charset="-120"/>
              </a:rPr>
              <a:t>any sum paid by the employer in respect of any expenditure actually incurred by the employee for any of the purposes specified in clause (vi) subject to the conditions specified in or under that clause.</a:t>
            </a:r>
            <a:endParaRPr lang="en-US" sz="1200" dirty="0"/>
          </a:p>
          <a:p>
            <a:endParaRPr lang="en-US" sz="1200" dirty="0"/>
          </a:p>
          <a:p>
            <a:r>
              <a:rPr lang="en-US" sz="1200" i="1" strike="sngStrike" dirty="0">
                <a:latin typeface="Calibri" panose="020F0502020204030204" pitchFamily="34" charset="0"/>
                <a:ea typeface="Calibri" panose="020F0502020204030204" pitchFamily="34" charset="-122"/>
                <a:cs typeface="Calibri" panose="020F0502020204030204" pitchFamily="34" charset="-120"/>
              </a:rPr>
              <a:t>Provided further that for the assessment year beginning on the 1st day of April, 2002, nothing contained in this clause shall apply to any employee whose income under the head “Salaries” (whether due from, or paid or allowed by, one or more employers) exclusive of the value of all perquisites not provided for by way of monetary payment, does not exceed one lakh rupees.</a:t>
            </a:r>
            <a:endParaRPr lang="en-US" sz="1200" i="1" strike="sngStrike" dirty="0">
              <a:latin typeface="Calibri" panose="020F0502020204030204" pitchFamily="34" charset="0"/>
              <a:ea typeface="Calibri" panose="020F0502020204030204" pitchFamily="34" charset="-122"/>
              <a:cs typeface="Calibri" panose="020F0502020204030204" pitchFamily="34" charset="-120"/>
            </a:endParaRPr>
          </a:p>
        </p:txBody>
      </p:sp>
      <p:sp>
        <p:nvSpPr>
          <p:cNvPr id="10" name="Shape 8"/>
          <p:cNvSpPr/>
          <p:nvPr/>
        </p:nvSpPr>
        <p:spPr>
          <a:xfrm>
            <a:off x="5177790" y="1042416"/>
            <a:ext cx="3634740" cy="3360420"/>
          </a:xfrm>
          <a:prstGeom prst="rect">
            <a:avLst/>
          </a:prstGeom>
          <a:solidFill>
            <a:srgbClr val="FFFFFF"/>
          </a:solidFill>
          <a:ln w="25400">
            <a:solidFill>
              <a:srgbClr val="E67E22"/>
            </a:solidFill>
            <a:prstDash val="solid"/>
          </a:ln>
          <a:effectLst>
            <a:outerShdw blurRad="76200" dist="25400" dir="8100000" algn="bl" rotWithShape="0">
              <a:srgbClr val="000000">
                <a:alpha val="12000"/>
              </a:srgbClr>
            </a:outerShdw>
          </a:effectLst>
        </p:spPr>
      </p:sp>
      <p:sp>
        <p:nvSpPr>
          <p:cNvPr id="11" name="Shape 9"/>
          <p:cNvSpPr/>
          <p:nvPr/>
        </p:nvSpPr>
        <p:spPr>
          <a:xfrm>
            <a:off x="5177790" y="1042416"/>
            <a:ext cx="3634740" cy="288036"/>
          </a:xfrm>
          <a:prstGeom prst="rect">
            <a:avLst/>
          </a:prstGeom>
          <a:solidFill>
            <a:srgbClr val="E67E22"/>
          </a:solidFill>
          <a:ln w="12700">
            <a:solidFill>
              <a:srgbClr val="E67E22"/>
            </a:solidFill>
            <a:prstDash val="solid"/>
          </a:ln>
        </p:spPr>
      </p:sp>
      <p:sp>
        <p:nvSpPr>
          <p:cNvPr id="12" name="Text 10"/>
          <p:cNvSpPr/>
          <p:nvPr/>
        </p:nvSpPr>
        <p:spPr>
          <a:xfrm>
            <a:off x="5246370" y="1042416"/>
            <a:ext cx="3497580" cy="288036"/>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Act 2025:  Sec. 17(2)(f)  [New]</a:t>
            </a:r>
            <a:endParaRPr lang="en-US" sz="1200" dirty="0"/>
          </a:p>
        </p:txBody>
      </p:sp>
      <p:sp>
        <p:nvSpPr>
          <p:cNvPr id="13" name="Text 11"/>
          <p:cNvSpPr/>
          <p:nvPr/>
        </p:nvSpPr>
        <p:spPr>
          <a:xfrm>
            <a:off x="5246370" y="1371600"/>
            <a:ext cx="3497580" cy="2914650"/>
          </a:xfrm>
          <a:prstGeom prst="rect">
            <a:avLst/>
          </a:prstGeom>
          <a:noFill/>
        </p:spPr>
        <p:txBody>
          <a:bodyPr wrap="square" rtlCol="0" anchor="t"/>
          <a:lstStyle/>
          <a:p>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17(2)(f)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any expenditure incurred by the employer, </a:t>
            </a:r>
            <a:r>
              <a:rPr lang="en-US" sz="1200" b="1" dirty="0">
                <a:solidFill>
                  <a:srgbClr val="E67E22"/>
                </a:solidFill>
                <a:latin typeface="Calibri" panose="020F0502020204030204" pitchFamily="34" charset="0"/>
                <a:ea typeface="Calibri" panose="020F0502020204030204" pitchFamily="34" charset="-122"/>
                <a:cs typeface="Calibri" panose="020F0502020204030204" pitchFamily="34" charset="-120"/>
              </a:rPr>
              <a:t>or any sum paid by the employer in respect of any expenditure actually incurred by the employee,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on—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Key Change: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Sub-clauses (vi) and (vii) of the old Act (which were separate clauses) have been </a:t>
            </a:r>
            <a:r>
              <a:rPr lang="en-US" sz="1200" b="1" dirty="0">
                <a:solidFill>
                  <a:srgbClr val="E67E22"/>
                </a:solidFill>
                <a:latin typeface="Calibri" panose="020F0502020204030204" pitchFamily="34" charset="0"/>
                <a:ea typeface="Calibri" panose="020F0502020204030204" pitchFamily="34" charset="-122"/>
                <a:cs typeface="Calibri" panose="020F0502020204030204" pitchFamily="34" charset="-120"/>
              </a:rPr>
              <a:t>merged into a single unified clause 17(2)(f)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in Act 2025.
</a:t>
            </a:r>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The obsolete 1-lakh income limit proviso (added for AY 2002-03) </a:t>
            </a:r>
            <a:r>
              <a:rPr lang="en-US" sz="1200" b="1" dirty="0">
                <a:solidFill>
                  <a:srgbClr val="1A7A4A"/>
                </a:solidFill>
                <a:latin typeface="Calibri" panose="020F0502020204030204" pitchFamily="34" charset="0"/>
                <a:ea typeface="Calibri" panose="020F0502020204030204" pitchFamily="34" charset="-122"/>
                <a:cs typeface="Calibri" panose="020F0502020204030204" pitchFamily="34" charset="-120"/>
              </a:rPr>
              <a:t>has been removed entirely. </a:t>
            </a:r>
            <a:endParaRPr lang="en-US" sz="1200" dirty="0"/>
          </a:p>
        </p:txBody>
      </p:sp>
      <p:sp>
        <p:nvSpPr>
          <p:cNvPr id="14" name="Shape 12"/>
          <p:cNvSpPr/>
          <p:nvPr/>
        </p:nvSpPr>
        <p:spPr>
          <a:xfrm>
            <a:off x="5177790" y="3991356"/>
            <a:ext cx="3634740" cy="356616"/>
          </a:xfrm>
          <a:prstGeom prst="rect">
            <a:avLst/>
          </a:prstGeom>
          <a:solidFill>
            <a:srgbClr val="FEF0E0"/>
          </a:solidFill>
          <a:ln w="15240">
            <a:solidFill>
              <a:srgbClr val="E67E22"/>
            </a:solidFill>
            <a:prstDash val="solid"/>
          </a:ln>
        </p:spPr>
      </p:sp>
      <p:sp>
        <p:nvSpPr>
          <p:cNvPr id="15" name="Text 13"/>
          <p:cNvSpPr/>
          <p:nvPr/>
        </p:nvSpPr>
        <p:spPr>
          <a:xfrm>
            <a:off x="5246370" y="3991356"/>
            <a:ext cx="3497580" cy="356616"/>
          </a:xfrm>
          <a:prstGeom prst="rect">
            <a:avLst/>
          </a:prstGeom>
          <a:noFill/>
        </p:spPr>
        <p:txBody>
          <a:bodyPr wrap="square" rtlCol="0" anchor="ctr"/>
          <a:lstStyle/>
          <a:p>
            <a:pPr algn="ct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  Simplification: Two separate clauses (vi) + (vii) consolidated into one clause 17(2)(f)</a:t>
            </a:r>
            <a:endParaRPr lang="en-US" sz="1200" dirty="0"/>
          </a:p>
        </p:txBody>
      </p:sp>
      <p:sp>
        <p:nvSpPr>
          <p:cNvPr id="16" name="Text 14"/>
          <p:cNvSpPr/>
          <p:nvPr/>
        </p:nvSpPr>
        <p:spPr>
          <a:xfrm>
            <a:off x="8641080" y="4869180"/>
            <a:ext cx="342900" cy="192024"/>
          </a:xfrm>
          <a:prstGeom prst="rect">
            <a:avLst/>
          </a:prstGeom>
          <a:noFill/>
        </p:spPr>
        <p:txBody>
          <a:bodyPr wrap="square" rtlCol="0" anchor="ctr"/>
          <a:lstStyle/>
          <a:p>
            <a:pPr algn="r"/>
            <a:r>
              <a:rPr lang="en-US" sz="675" dirty="0">
                <a:solidFill>
                  <a:srgbClr val="5A6F84"/>
                </a:solidFill>
                <a:latin typeface="Calibri" panose="020F0502020204030204" pitchFamily="34" charset="0"/>
                <a:ea typeface="Calibri" panose="020F0502020204030204" pitchFamily="34" charset="-122"/>
                <a:cs typeface="Calibri" panose="020F0502020204030204" pitchFamily="34" charset="-120"/>
              </a:rPr>
              <a:t>20</a:t>
            </a:r>
            <a:endParaRPr lang="en-US" sz="675" dirty="0"/>
          </a:p>
        </p:txBody>
      </p:sp>
      <p:sp>
        <p:nvSpPr>
          <p:cNvPr id="17" name="Shape 15"/>
          <p:cNvSpPr/>
          <p:nvPr/>
        </p:nvSpPr>
        <p:spPr>
          <a:xfrm>
            <a:off x="171450" y="4869180"/>
            <a:ext cx="8572500" cy="0"/>
          </a:xfrm>
          <a:prstGeom prst="line">
            <a:avLst/>
          </a:prstGeom>
          <a:noFill/>
          <a:ln w="6350">
            <a:solidFill>
              <a:srgbClr val="A8C4E0"/>
            </a:solidFill>
            <a:prstDash val="solid"/>
          </a:ln>
        </p:spPr>
      </p:sp>
      <p:sp>
        <p:nvSpPr>
          <p:cNvPr id="20" name="Shape 0"/>
          <p:cNvSpPr/>
          <p:nvPr/>
        </p:nvSpPr>
        <p:spPr>
          <a:xfrm>
            <a:off x="0" y="0"/>
            <a:ext cx="9144000" cy="658368"/>
          </a:xfrm>
          <a:prstGeom prst="rect">
            <a:avLst/>
          </a:prstGeom>
          <a:solidFill>
            <a:srgbClr val="0D1B3E"/>
          </a:solidFill>
          <a:ln w="12700">
            <a:solidFill>
              <a:srgbClr val="0D1B3E"/>
            </a:solidFill>
            <a:prstDash val="solid"/>
          </a:ln>
        </p:spPr>
        <p:txBody>
          <a:bodyPr/>
          <a:lstStyle/>
          <a:p>
            <a:r>
              <a:rPr lang="en-US" b="1" kern="0" spc="38" dirty="0">
                <a:solidFill>
                  <a:schemeClr val="bg1"/>
                </a:solidFill>
                <a:latin typeface="Cambria" panose="02040503050406030204" pitchFamily="34" charset="0"/>
                <a:ea typeface="Cambria" panose="02040503050406030204" pitchFamily="34" charset="-122"/>
                <a:cs typeface="Cambria" panose="02040503050406030204" pitchFamily="34" charset="-120"/>
              </a:rPr>
              <a:t>Perquisites – Medical Treatment Outside India</a:t>
            </a:r>
            <a:endParaRPr lang="en-US" dirty="0">
              <a:solidFill>
                <a:schemeClr val="bg1"/>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498848" y="586359"/>
            <a:ext cx="8503920" cy="411480"/>
          </a:xfrm>
          <a:prstGeom prst="rect">
            <a:avLst/>
          </a:prstGeom>
          <a:noFill/>
        </p:spPr>
        <p:txBody>
          <a:bodyPr wrap="square" rtlCol="0" anchor="ctr"/>
          <a:lstStyle/>
          <a:p>
            <a:endParaRPr lang="en-US" sz="1950" dirty="0"/>
          </a:p>
        </p:txBody>
      </p:sp>
      <p:sp>
        <p:nvSpPr>
          <p:cNvPr id="3" name="Text 1"/>
          <p:cNvSpPr/>
          <p:nvPr/>
        </p:nvSpPr>
        <p:spPr>
          <a:xfrm>
            <a:off x="308610" y="677088"/>
            <a:ext cx="6858000" cy="205740"/>
          </a:xfrm>
          <a:prstGeom prst="rect">
            <a:avLst/>
          </a:prstGeom>
          <a:noFill/>
        </p:spPr>
        <p:txBody>
          <a:bodyPr wrap="square" rtlCol="0" anchor="ctr"/>
          <a:lstStyle/>
          <a:p>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Act 1961 Sec. 17(2) Proviso (vi)  vs  Act 2025 Sec. 17(3)</a:t>
            </a:r>
            <a:endParaRPr lang="en-US" sz="1200" dirty="0"/>
          </a:p>
        </p:txBody>
      </p:sp>
      <p:sp>
        <p:nvSpPr>
          <p:cNvPr id="5" name="Text 3"/>
          <p:cNvSpPr/>
          <p:nvPr/>
        </p:nvSpPr>
        <p:spPr>
          <a:xfrm>
            <a:off x="308610" y="768096"/>
            <a:ext cx="1508760" cy="192024"/>
          </a:xfrm>
          <a:prstGeom prst="rect">
            <a:avLst/>
          </a:prstGeom>
          <a:noFill/>
        </p:spPr>
        <p:txBody>
          <a:bodyPr wrap="square" lIns="0" tIns="0" rIns="0" bIns="0" rtlCol="0" anchor="ctr"/>
          <a:lstStyle/>
          <a:p>
            <a:pPr algn="ctr"/>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 17(3)</a:t>
            </a:r>
            <a:endParaRPr lang="en-US" sz="600" dirty="0"/>
          </a:p>
        </p:txBody>
      </p:sp>
      <p:sp>
        <p:nvSpPr>
          <p:cNvPr id="6" name="Shape 4"/>
          <p:cNvSpPr/>
          <p:nvPr/>
        </p:nvSpPr>
        <p:spPr>
          <a:xfrm>
            <a:off x="308610" y="1042416"/>
            <a:ext cx="4114800" cy="2400300"/>
          </a:xfrm>
          <a:prstGeom prst="rect">
            <a:avLst/>
          </a:prstGeom>
          <a:solidFill>
            <a:srgbClr val="FFFFFF"/>
          </a:solidFill>
          <a:ln w="10160">
            <a:solidFill>
              <a:srgbClr val="A8C4E0"/>
            </a:solidFill>
            <a:prstDash val="solid"/>
          </a:ln>
          <a:effectLst>
            <a:outerShdw blurRad="50800" dist="25400" dir="8100000" algn="bl" rotWithShape="0">
              <a:srgbClr val="000000">
                <a:alpha val="8000"/>
              </a:srgbClr>
            </a:outerShdw>
          </a:effectLst>
        </p:spPr>
      </p:sp>
      <p:sp>
        <p:nvSpPr>
          <p:cNvPr id="7" name="Shape 5"/>
          <p:cNvSpPr/>
          <p:nvPr/>
        </p:nvSpPr>
        <p:spPr>
          <a:xfrm>
            <a:off x="308610" y="1042416"/>
            <a:ext cx="4114800" cy="288036"/>
          </a:xfrm>
          <a:prstGeom prst="rect">
            <a:avLst/>
          </a:prstGeom>
          <a:solidFill>
            <a:srgbClr val="1E4D8C"/>
          </a:solidFill>
          <a:ln w="12700">
            <a:solidFill>
              <a:srgbClr val="1E4D8C"/>
            </a:solidFill>
            <a:prstDash val="solid"/>
          </a:ln>
        </p:spPr>
        <p:txBody>
          <a:bodyPr/>
          <a:lstStyle/>
          <a:p>
            <a:endParaRPr lang="en-IN" dirty="0"/>
          </a:p>
        </p:txBody>
      </p:sp>
      <p:sp>
        <p:nvSpPr>
          <p:cNvPr id="8" name="Text 6"/>
          <p:cNvSpPr/>
          <p:nvPr/>
        </p:nvSpPr>
        <p:spPr>
          <a:xfrm>
            <a:off x="377190" y="1042416"/>
            <a:ext cx="3977640" cy="288036"/>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Act 1961:  Sec. 17(2) – Proviso (vi) [Conditions]</a:t>
            </a:r>
            <a:endParaRPr lang="en-US" sz="1200" dirty="0"/>
          </a:p>
        </p:txBody>
      </p:sp>
      <p:sp>
        <p:nvSpPr>
          <p:cNvPr id="9" name="Text 7"/>
          <p:cNvSpPr/>
          <p:nvPr/>
        </p:nvSpPr>
        <p:spPr>
          <a:xfrm>
            <a:off x="377190" y="1371600"/>
            <a:ext cx="3977640" cy="1988820"/>
          </a:xfrm>
          <a:prstGeom prst="rect">
            <a:avLst/>
          </a:prstGeom>
          <a:noFill/>
        </p:spPr>
        <p:txBody>
          <a:bodyPr wrap="square" rtlCol="0" anchor="t"/>
          <a:lstStyle/>
          <a:p>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...subject to the condition that—
</a:t>
            </a:r>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(A)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The expenditure on medical treatment and stay abroad shall be excluded from perquisite only to the extent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permitted by the Reserve Bank of India</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 and
</a:t>
            </a:r>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(B)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The expenditure on travel shall be excluded from perquisite only in the case of an employee whose gross total income, as computed before including therein the said expenditure, does not exceed such amount as may be prescribed.</a:t>
            </a:r>
            <a:endParaRPr lang="en-US" sz="1200" dirty="0"/>
          </a:p>
        </p:txBody>
      </p:sp>
      <p:sp>
        <p:nvSpPr>
          <p:cNvPr id="10" name="Shape 8"/>
          <p:cNvSpPr/>
          <p:nvPr/>
        </p:nvSpPr>
        <p:spPr>
          <a:xfrm>
            <a:off x="4697730" y="1042416"/>
            <a:ext cx="4114800" cy="2400300"/>
          </a:xfrm>
          <a:prstGeom prst="rect">
            <a:avLst/>
          </a:prstGeom>
          <a:solidFill>
            <a:srgbClr val="FFFFFF"/>
          </a:solidFill>
          <a:ln w="25400">
            <a:solidFill>
              <a:srgbClr val="E67E22"/>
            </a:solidFill>
            <a:prstDash val="solid"/>
          </a:ln>
          <a:effectLst>
            <a:outerShdw blurRad="50800" dist="25400" dir="8100000" algn="bl" rotWithShape="0">
              <a:srgbClr val="000000">
                <a:alpha val="8000"/>
              </a:srgbClr>
            </a:outerShdw>
          </a:effectLst>
        </p:spPr>
      </p:sp>
      <p:sp>
        <p:nvSpPr>
          <p:cNvPr id="11" name="Shape 9"/>
          <p:cNvSpPr/>
          <p:nvPr/>
        </p:nvSpPr>
        <p:spPr>
          <a:xfrm>
            <a:off x="4697730" y="1042416"/>
            <a:ext cx="4114800" cy="288036"/>
          </a:xfrm>
          <a:prstGeom prst="rect">
            <a:avLst/>
          </a:prstGeom>
          <a:solidFill>
            <a:srgbClr val="E67E22"/>
          </a:solidFill>
          <a:ln w="12700">
            <a:solidFill>
              <a:srgbClr val="E67E22"/>
            </a:solidFill>
            <a:prstDash val="solid"/>
          </a:ln>
        </p:spPr>
      </p:sp>
      <p:sp>
        <p:nvSpPr>
          <p:cNvPr id="12" name="Text 10"/>
          <p:cNvSpPr/>
          <p:nvPr/>
        </p:nvSpPr>
        <p:spPr>
          <a:xfrm>
            <a:off x="4766310" y="1042416"/>
            <a:ext cx="3977640" cy="288036"/>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Act 2025:  Sec. 17(3)  [New]</a:t>
            </a:r>
            <a:endParaRPr lang="en-US" sz="1200" dirty="0"/>
          </a:p>
        </p:txBody>
      </p:sp>
      <p:sp>
        <p:nvSpPr>
          <p:cNvPr id="13" name="Text 11"/>
          <p:cNvSpPr/>
          <p:nvPr/>
        </p:nvSpPr>
        <p:spPr>
          <a:xfrm>
            <a:off x="4766310" y="1371600"/>
            <a:ext cx="3977640" cy="1988820"/>
          </a:xfrm>
          <a:prstGeom prst="rect">
            <a:avLst/>
          </a:prstGeom>
          <a:noFill/>
        </p:spPr>
        <p:txBody>
          <a:bodyPr wrap="square" rtlCol="0" anchor="t"/>
          <a:lstStyle/>
          <a:p>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17(3) </a:t>
            </a:r>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For the purposes of sub-section (2)(f),—
</a:t>
            </a:r>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(a)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the expenditure on medical treatment and stay abroad shall be excluded from the perquisite only to the extent permitted by the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Reserve Bank of India</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 and
</a:t>
            </a:r>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(b)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the expenditure on travel shall be excluded from perquisite only in the case of an employee whose gross total income, as computed before including therein the said expenditure, does not exceed such amount as may be prescribed.</a:t>
            </a:r>
            <a:endParaRPr lang="en-US" sz="1200" dirty="0"/>
          </a:p>
        </p:txBody>
      </p:sp>
      <p:sp>
        <p:nvSpPr>
          <p:cNvPr id="14" name="Text 12"/>
          <p:cNvSpPr/>
          <p:nvPr/>
        </p:nvSpPr>
        <p:spPr>
          <a:xfrm>
            <a:off x="308610" y="3531870"/>
            <a:ext cx="8503920" cy="205740"/>
          </a:xfrm>
          <a:prstGeom prst="rect">
            <a:avLst/>
          </a:prstGeom>
          <a:noFill/>
        </p:spPr>
        <p:txBody>
          <a:bodyPr wrap="square" rtlCol="0" anchor="ctr"/>
          <a:lstStyle/>
          <a:p>
            <a:r>
              <a:rPr lang="en-US" sz="1200" b="1" dirty="0">
                <a:solidFill>
                  <a:srgbClr val="1A2E5A"/>
                </a:solidFill>
                <a:latin typeface="Cambria" panose="02040503050406030204" pitchFamily="34" charset="0"/>
                <a:ea typeface="Cambria" panose="02040503050406030204" pitchFamily="34" charset="-122"/>
                <a:cs typeface="Cambria" panose="02040503050406030204" pitchFamily="34" charset="-120"/>
              </a:rPr>
              <a:t>Prescribed Limits (applicable to both old &amp; new):</a:t>
            </a:r>
            <a:endParaRPr lang="en-US" sz="1200" dirty="0"/>
          </a:p>
        </p:txBody>
      </p:sp>
      <p:sp>
        <p:nvSpPr>
          <p:cNvPr id="15" name="Shape 13"/>
          <p:cNvSpPr/>
          <p:nvPr/>
        </p:nvSpPr>
        <p:spPr>
          <a:xfrm>
            <a:off x="308610" y="3771900"/>
            <a:ext cx="2708910" cy="925830"/>
          </a:xfrm>
          <a:prstGeom prst="rect">
            <a:avLst/>
          </a:prstGeom>
          <a:solidFill>
            <a:srgbClr val="FFFFFF"/>
          </a:solidFill>
          <a:ln w="19050">
            <a:solidFill>
              <a:srgbClr val="1A2E5A"/>
            </a:solidFill>
            <a:prstDash val="solid"/>
          </a:ln>
          <a:effectLst>
            <a:outerShdw blurRad="50800" dist="25400" dir="8100000" algn="bl" rotWithShape="0">
              <a:srgbClr val="000000">
                <a:alpha val="10000"/>
              </a:srgbClr>
            </a:outerShdw>
          </a:effectLst>
        </p:spPr>
      </p:sp>
      <p:sp>
        <p:nvSpPr>
          <p:cNvPr id="16" name="Shape 14"/>
          <p:cNvSpPr/>
          <p:nvPr/>
        </p:nvSpPr>
        <p:spPr>
          <a:xfrm>
            <a:off x="308610" y="3771900"/>
            <a:ext cx="2708910" cy="260604"/>
          </a:xfrm>
          <a:prstGeom prst="rect">
            <a:avLst/>
          </a:prstGeom>
          <a:solidFill>
            <a:srgbClr val="1A2E5A"/>
          </a:solidFill>
          <a:ln w="12700">
            <a:solidFill>
              <a:srgbClr val="1A2E5A"/>
            </a:solidFill>
            <a:prstDash val="solid"/>
          </a:ln>
        </p:spPr>
      </p:sp>
      <p:sp>
        <p:nvSpPr>
          <p:cNvPr id="17" name="Text 15"/>
          <p:cNvSpPr/>
          <p:nvPr/>
        </p:nvSpPr>
        <p:spPr>
          <a:xfrm>
            <a:off x="363474" y="3771900"/>
            <a:ext cx="2599182" cy="260604"/>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RBI Limit</a:t>
            </a:r>
            <a:endParaRPr lang="en-US" sz="1200" dirty="0"/>
          </a:p>
        </p:txBody>
      </p:sp>
      <p:sp>
        <p:nvSpPr>
          <p:cNvPr id="18" name="Text 16"/>
          <p:cNvSpPr/>
          <p:nvPr/>
        </p:nvSpPr>
        <p:spPr>
          <a:xfrm>
            <a:off x="363474" y="4059936"/>
            <a:ext cx="2599182" cy="205740"/>
          </a:xfrm>
          <a:prstGeom prst="rect">
            <a:avLst/>
          </a:prstGeom>
          <a:noFill/>
        </p:spPr>
        <p:txBody>
          <a:bodyPr wrap="square" rtlCol="0" anchor="ctr"/>
          <a:lstStyle/>
          <a:p>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Medical Treatment &amp; Stay Abroad</a:t>
            </a:r>
            <a:endParaRPr lang="en-US" sz="1200" dirty="0"/>
          </a:p>
        </p:txBody>
      </p:sp>
      <p:sp>
        <p:nvSpPr>
          <p:cNvPr id="19" name="Text 17"/>
          <p:cNvSpPr/>
          <p:nvPr/>
        </p:nvSpPr>
        <p:spPr>
          <a:xfrm>
            <a:off x="363474" y="4265676"/>
            <a:ext cx="2599182" cy="342900"/>
          </a:xfrm>
          <a:prstGeom prst="rect">
            <a:avLst/>
          </a:prstGeom>
          <a:noFill/>
        </p:spPr>
        <p:txBody>
          <a:bodyPr wrap="square" rtlCol="0" anchor="ctr"/>
          <a:lstStyle/>
          <a:p>
            <a:r>
              <a:rPr lang="en-US" sz="1200" b="1" dirty="0">
                <a:solidFill>
                  <a:srgbClr val="1A2E5A"/>
                </a:solidFill>
                <a:latin typeface="Cambria" panose="02040503050406030204" pitchFamily="34" charset="0"/>
                <a:ea typeface="Cambria" panose="02040503050406030204" pitchFamily="34" charset="-122"/>
                <a:cs typeface="Cambria" panose="02040503050406030204" pitchFamily="34" charset="-120"/>
              </a:rPr>
              <a:t>Max USD 2,50,000</a:t>
            </a:r>
            <a:endParaRPr lang="en-US" sz="1200" dirty="0"/>
          </a:p>
        </p:txBody>
      </p:sp>
      <p:sp>
        <p:nvSpPr>
          <p:cNvPr id="20" name="Shape 18"/>
          <p:cNvSpPr/>
          <p:nvPr/>
        </p:nvSpPr>
        <p:spPr>
          <a:xfrm>
            <a:off x="3202686" y="3771900"/>
            <a:ext cx="2708910" cy="925830"/>
          </a:xfrm>
          <a:prstGeom prst="rect">
            <a:avLst/>
          </a:prstGeom>
          <a:solidFill>
            <a:srgbClr val="FFFFFF"/>
          </a:solidFill>
          <a:ln w="19050">
            <a:solidFill>
              <a:srgbClr val="1E4D8C"/>
            </a:solidFill>
            <a:prstDash val="solid"/>
          </a:ln>
          <a:effectLst>
            <a:outerShdw blurRad="50800" dist="25400" dir="8100000" algn="bl" rotWithShape="0">
              <a:srgbClr val="000000">
                <a:alpha val="10000"/>
              </a:srgbClr>
            </a:outerShdw>
          </a:effectLst>
        </p:spPr>
      </p:sp>
      <p:sp>
        <p:nvSpPr>
          <p:cNvPr id="21" name="Shape 19"/>
          <p:cNvSpPr/>
          <p:nvPr/>
        </p:nvSpPr>
        <p:spPr>
          <a:xfrm>
            <a:off x="3202686" y="3771900"/>
            <a:ext cx="2708910" cy="260604"/>
          </a:xfrm>
          <a:prstGeom prst="rect">
            <a:avLst/>
          </a:prstGeom>
          <a:solidFill>
            <a:srgbClr val="1E4D8C"/>
          </a:solidFill>
          <a:ln w="12700">
            <a:solidFill>
              <a:srgbClr val="1E4D8C"/>
            </a:solidFill>
            <a:prstDash val="solid"/>
          </a:ln>
        </p:spPr>
      </p:sp>
      <p:sp>
        <p:nvSpPr>
          <p:cNvPr id="22" name="Text 20"/>
          <p:cNvSpPr/>
          <p:nvPr/>
        </p:nvSpPr>
        <p:spPr>
          <a:xfrm>
            <a:off x="3257550" y="3771900"/>
            <a:ext cx="2599182" cy="260604"/>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GTI Limit</a:t>
            </a:r>
            <a:endParaRPr lang="en-US" sz="1200" dirty="0"/>
          </a:p>
        </p:txBody>
      </p:sp>
      <p:sp>
        <p:nvSpPr>
          <p:cNvPr id="23" name="Text 21"/>
          <p:cNvSpPr/>
          <p:nvPr/>
        </p:nvSpPr>
        <p:spPr>
          <a:xfrm>
            <a:off x="3257550" y="4059936"/>
            <a:ext cx="2599182" cy="205740"/>
          </a:xfrm>
          <a:prstGeom prst="rect">
            <a:avLst/>
          </a:prstGeom>
          <a:noFill/>
        </p:spPr>
        <p:txBody>
          <a:bodyPr wrap="square" rtlCol="0" anchor="ctr"/>
          <a:lstStyle/>
          <a:p>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Travel Exemption Threshold</a:t>
            </a:r>
            <a:endParaRPr lang="en-US" sz="1200" dirty="0"/>
          </a:p>
        </p:txBody>
      </p:sp>
      <p:sp>
        <p:nvSpPr>
          <p:cNvPr id="24" name="Text 22"/>
          <p:cNvSpPr/>
          <p:nvPr/>
        </p:nvSpPr>
        <p:spPr>
          <a:xfrm>
            <a:off x="3257550" y="4265676"/>
            <a:ext cx="2599182" cy="342900"/>
          </a:xfrm>
          <a:prstGeom prst="rect">
            <a:avLst/>
          </a:prstGeom>
          <a:noFill/>
        </p:spPr>
        <p:txBody>
          <a:bodyPr wrap="square" rtlCol="0" anchor="ctr"/>
          <a:lstStyle/>
          <a:p>
            <a:r>
              <a:rPr lang="en-US" sz="1200" b="1" dirty="0">
                <a:solidFill>
                  <a:srgbClr val="1E4D8C"/>
                </a:solidFill>
                <a:latin typeface="Cambria" panose="02040503050406030204" pitchFamily="34" charset="0"/>
                <a:ea typeface="Cambria" panose="02040503050406030204" pitchFamily="34" charset="-122"/>
                <a:cs typeface="Cambria" panose="02040503050406030204" pitchFamily="34" charset="-120"/>
              </a:rPr>
              <a:t>Up to ₹8,00,000</a:t>
            </a:r>
            <a:endParaRPr lang="en-US" sz="1200" dirty="0"/>
          </a:p>
        </p:txBody>
      </p:sp>
      <p:sp>
        <p:nvSpPr>
          <p:cNvPr id="25" name="Shape 23"/>
          <p:cNvSpPr/>
          <p:nvPr/>
        </p:nvSpPr>
        <p:spPr>
          <a:xfrm>
            <a:off x="6096762" y="3771900"/>
            <a:ext cx="2708910" cy="925830"/>
          </a:xfrm>
          <a:prstGeom prst="rect">
            <a:avLst/>
          </a:prstGeom>
          <a:solidFill>
            <a:srgbClr val="FFFFFF"/>
          </a:solidFill>
          <a:ln w="19050">
            <a:solidFill>
              <a:srgbClr val="E67E22"/>
            </a:solidFill>
            <a:prstDash val="solid"/>
          </a:ln>
          <a:effectLst>
            <a:outerShdw blurRad="50800" dist="25400" dir="8100000" algn="bl" rotWithShape="0">
              <a:srgbClr val="000000">
                <a:alpha val="10000"/>
              </a:srgbClr>
            </a:outerShdw>
          </a:effectLst>
        </p:spPr>
      </p:sp>
      <p:sp>
        <p:nvSpPr>
          <p:cNvPr id="26" name="Shape 24"/>
          <p:cNvSpPr/>
          <p:nvPr/>
        </p:nvSpPr>
        <p:spPr>
          <a:xfrm>
            <a:off x="6096762" y="3771900"/>
            <a:ext cx="2708910" cy="260604"/>
          </a:xfrm>
          <a:prstGeom prst="rect">
            <a:avLst/>
          </a:prstGeom>
          <a:solidFill>
            <a:srgbClr val="E67E22"/>
          </a:solidFill>
          <a:ln w="12700">
            <a:solidFill>
              <a:srgbClr val="E67E22"/>
            </a:solidFill>
            <a:prstDash val="solid"/>
          </a:ln>
        </p:spPr>
      </p:sp>
      <p:sp>
        <p:nvSpPr>
          <p:cNvPr id="27" name="Text 25"/>
          <p:cNvSpPr/>
          <p:nvPr/>
        </p:nvSpPr>
        <p:spPr>
          <a:xfrm>
            <a:off x="6151626" y="3771900"/>
            <a:ext cx="2599182" cy="260604"/>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Key Change</a:t>
            </a:r>
            <a:endParaRPr lang="en-US" sz="1200" dirty="0"/>
          </a:p>
        </p:txBody>
      </p:sp>
      <p:sp>
        <p:nvSpPr>
          <p:cNvPr id="28" name="Text 26"/>
          <p:cNvSpPr/>
          <p:nvPr/>
        </p:nvSpPr>
        <p:spPr>
          <a:xfrm>
            <a:off x="6151626" y="4059936"/>
            <a:ext cx="2599182" cy="205740"/>
          </a:xfrm>
          <a:prstGeom prst="rect">
            <a:avLst/>
          </a:prstGeom>
          <a:noFill/>
        </p:spPr>
        <p:txBody>
          <a:bodyPr wrap="square" rtlCol="0" anchor="ctr"/>
          <a:lstStyle/>
          <a:p>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Conditions provision</a:t>
            </a:r>
            <a:endParaRPr lang="en-US" sz="1200" dirty="0"/>
          </a:p>
        </p:txBody>
      </p:sp>
      <p:sp>
        <p:nvSpPr>
          <p:cNvPr id="29" name="Text 27"/>
          <p:cNvSpPr/>
          <p:nvPr/>
        </p:nvSpPr>
        <p:spPr>
          <a:xfrm>
            <a:off x="6151626" y="4265676"/>
            <a:ext cx="2599182" cy="342900"/>
          </a:xfrm>
          <a:prstGeom prst="rect">
            <a:avLst/>
          </a:prstGeom>
          <a:noFill/>
        </p:spPr>
        <p:txBody>
          <a:bodyPr wrap="square" rtlCol="0" anchor="ctr"/>
          <a:lstStyle/>
          <a:p>
            <a:r>
              <a:rPr lang="en-US" sz="1200" b="1" dirty="0">
                <a:solidFill>
                  <a:srgbClr val="E67E22"/>
                </a:solidFill>
                <a:latin typeface="Cambria" panose="02040503050406030204" pitchFamily="34" charset="0"/>
                <a:ea typeface="Cambria" panose="02040503050406030204" pitchFamily="34" charset="-122"/>
                <a:cs typeface="Cambria" panose="02040503050406030204" pitchFamily="34" charset="-120"/>
              </a:rPr>
              <a:t>Moved from Proviso → Separate Sec. 17(3)</a:t>
            </a:r>
            <a:endParaRPr lang="en-US" sz="1200" dirty="0"/>
          </a:p>
        </p:txBody>
      </p:sp>
      <p:sp>
        <p:nvSpPr>
          <p:cNvPr id="30" name="Text 28"/>
          <p:cNvSpPr/>
          <p:nvPr/>
        </p:nvSpPr>
        <p:spPr>
          <a:xfrm>
            <a:off x="8641080" y="4869180"/>
            <a:ext cx="342900" cy="192024"/>
          </a:xfrm>
          <a:prstGeom prst="rect">
            <a:avLst/>
          </a:prstGeom>
          <a:noFill/>
        </p:spPr>
        <p:txBody>
          <a:bodyPr wrap="square" rtlCol="0" anchor="ctr"/>
          <a:lstStyle/>
          <a:p>
            <a:pPr algn="r"/>
            <a:r>
              <a:rPr lang="en-US" sz="675" dirty="0">
                <a:solidFill>
                  <a:srgbClr val="5A6F84"/>
                </a:solidFill>
                <a:latin typeface="Calibri" panose="020F0502020204030204" pitchFamily="34" charset="0"/>
                <a:ea typeface="Calibri" panose="020F0502020204030204" pitchFamily="34" charset="-122"/>
                <a:cs typeface="Calibri" panose="020F0502020204030204" pitchFamily="34" charset="-120"/>
              </a:rPr>
              <a:t>21</a:t>
            </a:r>
            <a:endParaRPr lang="en-US" sz="675" dirty="0"/>
          </a:p>
        </p:txBody>
      </p:sp>
      <p:sp>
        <p:nvSpPr>
          <p:cNvPr id="31" name="Shape 29"/>
          <p:cNvSpPr/>
          <p:nvPr/>
        </p:nvSpPr>
        <p:spPr>
          <a:xfrm>
            <a:off x="274320" y="4869180"/>
            <a:ext cx="8572500" cy="0"/>
          </a:xfrm>
          <a:prstGeom prst="line">
            <a:avLst/>
          </a:prstGeom>
          <a:noFill/>
          <a:ln w="6350">
            <a:solidFill>
              <a:srgbClr val="A8C4E0"/>
            </a:solidFill>
            <a:prstDash val="solid"/>
          </a:ln>
        </p:spPr>
      </p:sp>
      <p:sp>
        <p:nvSpPr>
          <p:cNvPr id="33" name="Shape 0"/>
          <p:cNvSpPr/>
          <p:nvPr/>
        </p:nvSpPr>
        <p:spPr>
          <a:xfrm>
            <a:off x="0" y="0"/>
            <a:ext cx="9144000" cy="658368"/>
          </a:xfrm>
          <a:prstGeom prst="rect">
            <a:avLst/>
          </a:prstGeom>
          <a:solidFill>
            <a:srgbClr val="0D1B3E"/>
          </a:solidFill>
          <a:ln w="12700">
            <a:solidFill>
              <a:srgbClr val="0D1B3E"/>
            </a:solidFill>
            <a:prstDash val="solid"/>
          </a:ln>
        </p:spPr>
        <p:txBody>
          <a:bodyPr/>
          <a:lstStyle/>
          <a:p>
            <a:r>
              <a:rPr lang="en-US" b="1" kern="0" spc="38" dirty="0">
                <a:solidFill>
                  <a:schemeClr val="bg1"/>
                </a:solidFill>
                <a:latin typeface="Cambria" panose="02040503050406030204" pitchFamily="34" charset="0"/>
                <a:ea typeface="Cambria" panose="02040503050406030204" pitchFamily="34" charset="-122"/>
                <a:cs typeface="Cambria" panose="02040503050406030204" pitchFamily="34" charset="-120"/>
              </a:rPr>
              <a:t>Perquisites – Overseas Medical Treatment: Conditions</a:t>
            </a:r>
            <a:endParaRPr lang="en-US"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Legislative Restructuring – Scale &amp; Simplification</a:t>
            </a:r>
            <a:endParaRPr lang="en-US" sz="1900" dirty="0"/>
          </a:p>
        </p:txBody>
      </p:sp>
      <p:sp>
        <p:nvSpPr>
          <p:cNvPr id="6" name="Shape 4"/>
          <p:cNvSpPr/>
          <p:nvPr/>
        </p:nvSpPr>
        <p:spPr>
          <a:xfrm>
            <a:off x="274320" y="822960"/>
            <a:ext cx="4114800" cy="2834640"/>
          </a:xfrm>
          <a:prstGeom prst="rect">
            <a:avLst/>
          </a:prstGeom>
          <a:solidFill>
            <a:srgbClr val="0D1B3E"/>
          </a:solidFill>
          <a:ln w="12700">
            <a:solidFill>
              <a:srgbClr val="0D1B3E"/>
            </a:solidFill>
            <a:prstDash val="solid"/>
          </a:ln>
          <a:effectLst>
            <a:outerShdw blurRad="101600" dist="38100" dir="8100000" algn="bl" rotWithShape="0">
              <a:srgbClr val="000000">
                <a:alpha val="15000"/>
              </a:srgbClr>
            </a:outerShdw>
          </a:effectLst>
        </p:spPr>
      </p:sp>
      <p:sp>
        <p:nvSpPr>
          <p:cNvPr id="7" name="Text 5"/>
          <p:cNvSpPr/>
          <p:nvPr/>
        </p:nvSpPr>
        <p:spPr>
          <a:xfrm>
            <a:off x="457200" y="914400"/>
            <a:ext cx="3749040" cy="411480"/>
          </a:xfrm>
          <a:prstGeom prst="rect">
            <a:avLst/>
          </a:prstGeom>
          <a:noFill/>
        </p:spPr>
        <p:txBody>
          <a:bodyPr wrap="square" rtlCol="0" anchor="ctr"/>
          <a:lstStyle/>
          <a:p>
            <a:pPr marL="0" indent="0">
              <a:buNone/>
            </a:pPr>
            <a:r>
              <a:rPr lang="en-US" sz="180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1961</a:t>
            </a:r>
            <a:endParaRPr lang="en-US" sz="1800" dirty="0"/>
          </a:p>
        </p:txBody>
      </p:sp>
      <p:sp>
        <p:nvSpPr>
          <p:cNvPr id="8" name="Text 6"/>
          <p:cNvSpPr/>
          <p:nvPr/>
        </p:nvSpPr>
        <p:spPr>
          <a:xfrm>
            <a:off x="457200" y="1417320"/>
            <a:ext cx="3749040" cy="411480"/>
          </a:xfrm>
          <a:prstGeom prst="rect">
            <a:avLst/>
          </a:prstGeom>
          <a:noFill/>
        </p:spPr>
        <p:txBody>
          <a:bodyPr wrap="square" rtlCol="0" anchor="ctr"/>
          <a:lstStyle/>
          <a:p>
            <a:pPr marL="0" indent="0">
              <a:buNone/>
            </a:pPr>
            <a:r>
              <a:rPr lang="en-US" sz="1500" b="1" dirty="0">
                <a:solidFill>
                  <a:srgbClr val="FFFFFF"/>
                </a:solidFill>
                <a:latin typeface="Calibri" panose="020F0502020204030204" pitchFamily="34" charset="0"/>
                <a:ea typeface="Calibri" panose="020F0502020204030204" pitchFamily="34" charset="-122"/>
                <a:cs typeface="Calibri" panose="020F0502020204030204" pitchFamily="34" charset="-120"/>
              </a:rPr>
              <a:t>819 Sections</a:t>
            </a:r>
            <a:endParaRPr lang="en-US" sz="1500" dirty="0"/>
          </a:p>
        </p:txBody>
      </p:sp>
      <p:sp>
        <p:nvSpPr>
          <p:cNvPr id="9" name="Text 7"/>
          <p:cNvSpPr/>
          <p:nvPr/>
        </p:nvSpPr>
        <p:spPr>
          <a:xfrm>
            <a:off x="457200" y="1892808"/>
            <a:ext cx="3749040" cy="411480"/>
          </a:xfrm>
          <a:prstGeom prst="rect">
            <a:avLst/>
          </a:prstGeom>
          <a:noFill/>
        </p:spPr>
        <p:txBody>
          <a:bodyPr wrap="square" rtlCol="0" anchor="ctr"/>
          <a:lstStyle/>
          <a:p>
            <a:pPr marL="0" indent="0">
              <a:buNone/>
            </a:pPr>
            <a:r>
              <a:rPr lang="en-US" sz="1500" b="1" dirty="0">
                <a:solidFill>
                  <a:srgbClr val="BCD6F5"/>
                </a:solidFill>
                <a:latin typeface="Calibri" panose="020F0502020204030204" pitchFamily="34" charset="0"/>
                <a:ea typeface="Calibri" panose="020F0502020204030204" pitchFamily="34" charset="-122"/>
                <a:cs typeface="Calibri" panose="020F0502020204030204" pitchFamily="34" charset="-120"/>
              </a:rPr>
              <a:t>14 Schedules</a:t>
            </a:r>
            <a:endParaRPr lang="en-US" sz="1500" dirty="0"/>
          </a:p>
        </p:txBody>
      </p:sp>
      <p:sp>
        <p:nvSpPr>
          <p:cNvPr id="10" name="Text 8"/>
          <p:cNvSpPr/>
          <p:nvPr/>
        </p:nvSpPr>
        <p:spPr>
          <a:xfrm>
            <a:off x="457200" y="2368296"/>
            <a:ext cx="3749040" cy="411480"/>
          </a:xfrm>
          <a:prstGeom prst="rect">
            <a:avLst/>
          </a:prstGeom>
          <a:noFill/>
        </p:spPr>
        <p:txBody>
          <a:bodyPr wrap="square" rtlCol="0" anchor="ctr"/>
          <a:lstStyle/>
          <a:p>
            <a:pPr marL="0" indent="0">
              <a:buNone/>
            </a:pPr>
            <a:r>
              <a:rPr lang="en-US" sz="1500" dirty="0">
                <a:solidFill>
                  <a:srgbClr val="FFFFFF"/>
                </a:solidFill>
                <a:latin typeface="Calibri" panose="020F0502020204030204" pitchFamily="34" charset="0"/>
                <a:ea typeface="Calibri" panose="020F0502020204030204" pitchFamily="34" charset="-122"/>
                <a:cs typeface="Calibri" panose="020F0502020204030204" pitchFamily="34" charset="-120"/>
              </a:rPr>
              <a:t>511 Rules</a:t>
            </a:r>
            <a:endParaRPr lang="en-US" sz="1500" dirty="0"/>
          </a:p>
        </p:txBody>
      </p:sp>
      <p:sp>
        <p:nvSpPr>
          <p:cNvPr id="11" name="Text 9"/>
          <p:cNvSpPr/>
          <p:nvPr/>
        </p:nvSpPr>
        <p:spPr>
          <a:xfrm>
            <a:off x="457200" y="2843784"/>
            <a:ext cx="3749040" cy="411480"/>
          </a:xfrm>
          <a:prstGeom prst="rect">
            <a:avLst/>
          </a:prstGeom>
          <a:noFill/>
        </p:spPr>
        <p:txBody>
          <a:bodyPr wrap="square" rtlCol="0" anchor="ctr"/>
          <a:lstStyle/>
          <a:p>
            <a:pPr marL="0" indent="0">
              <a:buNone/>
            </a:pPr>
            <a:r>
              <a:rPr lang="en-US" sz="1500" dirty="0">
                <a:solidFill>
                  <a:srgbClr val="BCD6F5"/>
                </a:solidFill>
                <a:latin typeface="Calibri" panose="020F0502020204030204" pitchFamily="34" charset="0"/>
                <a:ea typeface="Calibri" panose="020F0502020204030204" pitchFamily="34" charset="-122"/>
                <a:cs typeface="Calibri" panose="020F0502020204030204" pitchFamily="34" charset="-120"/>
              </a:rPr>
              <a:t>399 Forms</a:t>
            </a:r>
            <a:endParaRPr lang="en-US" sz="1500" dirty="0"/>
          </a:p>
        </p:txBody>
      </p:sp>
      <p:sp>
        <p:nvSpPr>
          <p:cNvPr id="12" name="Shape 10"/>
          <p:cNvSpPr/>
          <p:nvPr/>
        </p:nvSpPr>
        <p:spPr>
          <a:xfrm>
            <a:off x="4709160" y="822960"/>
            <a:ext cx="4114800" cy="2834640"/>
          </a:xfrm>
          <a:prstGeom prst="rect">
            <a:avLst/>
          </a:prstGeom>
          <a:solidFill>
            <a:srgbClr val="16A085"/>
          </a:solidFill>
          <a:ln w="12700">
            <a:solidFill>
              <a:srgbClr val="16A085"/>
            </a:solidFill>
            <a:prstDash val="solid"/>
          </a:ln>
          <a:effectLst>
            <a:outerShdw blurRad="101600" dist="38100" dir="8100000" algn="bl" rotWithShape="0">
              <a:srgbClr val="000000">
                <a:alpha val="15000"/>
              </a:srgbClr>
            </a:outerShdw>
          </a:effectLst>
        </p:spPr>
      </p:sp>
      <p:sp>
        <p:nvSpPr>
          <p:cNvPr id="13" name="Text 11"/>
          <p:cNvSpPr/>
          <p:nvPr/>
        </p:nvSpPr>
        <p:spPr>
          <a:xfrm>
            <a:off x="4892040" y="914400"/>
            <a:ext cx="3749040" cy="411480"/>
          </a:xfrm>
          <a:prstGeom prst="rect">
            <a:avLst/>
          </a:prstGeom>
          <a:noFill/>
        </p:spPr>
        <p:txBody>
          <a:bodyPr wrap="square" rtlCol="0" anchor="ctr"/>
          <a:lstStyle/>
          <a:p>
            <a:pPr marL="0" indent="0">
              <a:buNone/>
            </a:pPr>
            <a:r>
              <a:rPr lang="en-US" sz="180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a:t>
            </a:r>
            <a:endParaRPr lang="en-US" sz="1800" dirty="0"/>
          </a:p>
        </p:txBody>
      </p:sp>
      <p:sp>
        <p:nvSpPr>
          <p:cNvPr id="14" name="Text 12"/>
          <p:cNvSpPr/>
          <p:nvPr/>
        </p:nvSpPr>
        <p:spPr>
          <a:xfrm>
            <a:off x="4892040" y="1417320"/>
            <a:ext cx="3749040" cy="411480"/>
          </a:xfrm>
          <a:prstGeom prst="rect">
            <a:avLst/>
          </a:prstGeom>
          <a:noFill/>
        </p:spPr>
        <p:txBody>
          <a:bodyPr wrap="square" rtlCol="0" anchor="ctr"/>
          <a:lstStyle/>
          <a:p>
            <a:pPr marL="0" indent="0">
              <a:buNone/>
            </a:pPr>
            <a:r>
              <a:rPr lang="en-US" sz="1500" b="1" dirty="0">
                <a:solidFill>
                  <a:srgbClr val="FFFFFF"/>
                </a:solidFill>
                <a:latin typeface="Calibri" panose="020F0502020204030204" pitchFamily="34" charset="0"/>
                <a:ea typeface="Calibri" panose="020F0502020204030204" pitchFamily="34" charset="-122"/>
                <a:cs typeface="Calibri" panose="020F0502020204030204" pitchFamily="34" charset="-120"/>
              </a:rPr>
              <a:t>536 Sections</a:t>
            </a:r>
            <a:endParaRPr lang="en-US" sz="1500" dirty="0"/>
          </a:p>
        </p:txBody>
      </p:sp>
      <p:sp>
        <p:nvSpPr>
          <p:cNvPr id="15" name="Text 13"/>
          <p:cNvSpPr/>
          <p:nvPr/>
        </p:nvSpPr>
        <p:spPr>
          <a:xfrm>
            <a:off x="4892040" y="1892808"/>
            <a:ext cx="3749040" cy="411480"/>
          </a:xfrm>
          <a:prstGeom prst="rect">
            <a:avLst/>
          </a:prstGeom>
          <a:noFill/>
        </p:spPr>
        <p:txBody>
          <a:bodyPr wrap="square" rtlCol="0" anchor="ctr"/>
          <a:lstStyle/>
          <a:p>
            <a:pPr marL="0" indent="0">
              <a:buNone/>
            </a:pPr>
            <a:r>
              <a:rPr lang="en-US" sz="1500" b="1" dirty="0">
                <a:solidFill>
                  <a:srgbClr val="BCD6F5"/>
                </a:solidFill>
                <a:latin typeface="Calibri" panose="020F0502020204030204" pitchFamily="34" charset="0"/>
                <a:ea typeface="Calibri" panose="020F0502020204030204" pitchFamily="34" charset="-122"/>
                <a:cs typeface="Calibri" panose="020F0502020204030204" pitchFamily="34" charset="-120"/>
              </a:rPr>
              <a:t>16 Schedules</a:t>
            </a:r>
            <a:endParaRPr lang="en-US" sz="1500" dirty="0"/>
          </a:p>
        </p:txBody>
      </p:sp>
      <p:sp>
        <p:nvSpPr>
          <p:cNvPr id="16" name="Text 14"/>
          <p:cNvSpPr/>
          <p:nvPr/>
        </p:nvSpPr>
        <p:spPr>
          <a:xfrm>
            <a:off x="4892040" y="2368296"/>
            <a:ext cx="3749040" cy="411480"/>
          </a:xfrm>
          <a:prstGeom prst="rect">
            <a:avLst/>
          </a:prstGeom>
          <a:noFill/>
        </p:spPr>
        <p:txBody>
          <a:bodyPr wrap="square" rtlCol="0" anchor="ctr"/>
          <a:lstStyle/>
          <a:p>
            <a:pPr marL="0" indent="0">
              <a:buNone/>
            </a:pPr>
            <a:r>
              <a:rPr lang="en-US" sz="1500" dirty="0">
                <a:solidFill>
                  <a:srgbClr val="FFFFFF"/>
                </a:solidFill>
                <a:latin typeface="Calibri" panose="020F0502020204030204" pitchFamily="34" charset="0"/>
                <a:ea typeface="Calibri" panose="020F0502020204030204" pitchFamily="34" charset="-122"/>
                <a:cs typeface="Calibri" panose="020F0502020204030204" pitchFamily="34" charset="-120"/>
              </a:rPr>
              <a:t>333 Rules</a:t>
            </a:r>
            <a:endParaRPr lang="en-US" sz="1500" dirty="0"/>
          </a:p>
        </p:txBody>
      </p:sp>
      <p:sp>
        <p:nvSpPr>
          <p:cNvPr id="17" name="Text 15"/>
          <p:cNvSpPr/>
          <p:nvPr/>
        </p:nvSpPr>
        <p:spPr>
          <a:xfrm>
            <a:off x="4892040" y="2843784"/>
            <a:ext cx="3749040" cy="411480"/>
          </a:xfrm>
          <a:prstGeom prst="rect">
            <a:avLst/>
          </a:prstGeom>
          <a:noFill/>
        </p:spPr>
        <p:txBody>
          <a:bodyPr wrap="square" rtlCol="0" anchor="ctr"/>
          <a:lstStyle/>
          <a:p>
            <a:pPr marL="0" indent="0">
              <a:buNone/>
            </a:pPr>
            <a:r>
              <a:rPr lang="en-US" sz="1500" dirty="0">
                <a:solidFill>
                  <a:srgbClr val="BCD6F5"/>
                </a:solidFill>
                <a:latin typeface="Calibri" panose="020F0502020204030204" pitchFamily="34" charset="0"/>
                <a:ea typeface="Calibri" panose="020F0502020204030204" pitchFamily="34" charset="-122"/>
                <a:cs typeface="Calibri" panose="020F0502020204030204" pitchFamily="34" charset="-120"/>
              </a:rPr>
              <a:t>190 Forms</a:t>
            </a:r>
            <a:endParaRPr lang="en-US" sz="1500" dirty="0"/>
          </a:p>
        </p:txBody>
      </p:sp>
      <p:sp>
        <p:nvSpPr>
          <p:cNvPr id="19" name="Text 17"/>
          <p:cNvSpPr/>
          <p:nvPr/>
        </p:nvSpPr>
        <p:spPr>
          <a:xfrm>
            <a:off x="4187952" y="1920240"/>
            <a:ext cx="768096" cy="502920"/>
          </a:xfrm>
          <a:prstGeom prst="rect">
            <a:avLst/>
          </a:prstGeom>
          <a:noFill/>
        </p:spPr>
        <p:txBody>
          <a:bodyPr wrap="square" rtlCol="0" anchor="ctr"/>
          <a:lstStyle/>
          <a:p>
            <a:pPr marL="0" indent="0" algn="ctr">
              <a:buNone/>
            </a:pPr>
            <a:r>
              <a:rPr lang="en-US" sz="2200" dirty="0">
                <a:solidFill>
                  <a:srgbClr val="D4A017"/>
                </a:solidFill>
                <a:latin typeface="Calibri" panose="020F0502020204030204" pitchFamily="34" charset="0"/>
                <a:ea typeface="Calibri" panose="020F0502020204030204" pitchFamily="34" charset="-122"/>
                <a:cs typeface="Calibri" panose="020F0502020204030204" pitchFamily="34" charset="-120"/>
              </a:rPr>
              <a:t>→</a:t>
            </a:r>
            <a:endParaRPr lang="en-US" sz="2200" dirty="0"/>
          </a:p>
        </p:txBody>
      </p:sp>
      <p:sp>
        <p:nvSpPr>
          <p:cNvPr id="20" name="Text 18"/>
          <p:cNvSpPr/>
          <p:nvPr/>
        </p:nvSpPr>
        <p:spPr>
          <a:xfrm>
            <a:off x="274320" y="3794760"/>
            <a:ext cx="8595360" cy="320040"/>
          </a:xfrm>
          <a:prstGeom prst="rect">
            <a:avLst/>
          </a:prstGeom>
          <a:noFill/>
        </p:spPr>
        <p:txBody>
          <a:bodyPr wrap="square" rtlCol="0" anchor="ctr"/>
          <a:lstStyle/>
          <a:p>
            <a:pPr marL="0" indent="0">
              <a:buNone/>
            </a:pPr>
            <a:r>
              <a:rPr lang="en-US" sz="1200" b="1" dirty="0">
                <a:solidFill>
                  <a:srgbClr val="0D1B3E"/>
                </a:solidFill>
                <a:latin typeface="Calibri" panose="020F0502020204030204" pitchFamily="34" charset="0"/>
                <a:ea typeface="Calibri" panose="020F0502020204030204" pitchFamily="34" charset="-122"/>
                <a:cs typeface="Calibri" panose="020F0502020204030204" pitchFamily="34" charset="-120"/>
              </a:rPr>
              <a:t>Key Simplification Measures in Act 2025</a:t>
            </a:r>
            <a:endParaRPr lang="en-US" sz="1200" dirty="0"/>
          </a:p>
        </p:txBody>
      </p:sp>
      <p:sp>
        <p:nvSpPr>
          <p:cNvPr id="21" name="Text 19"/>
          <p:cNvSpPr/>
          <p:nvPr/>
        </p:nvSpPr>
        <p:spPr>
          <a:xfrm>
            <a:off x="274320" y="4114800"/>
            <a:ext cx="8595360" cy="868680"/>
          </a:xfrm>
          <a:prstGeom prst="rect">
            <a:avLst/>
          </a:prstGeom>
          <a:noFill/>
        </p:spPr>
        <p:txBody>
          <a:bodyPr wrap="square" rtlCol="0" anchor="ctr"/>
          <a:lstStyle/>
          <a:p>
            <a:pPr marL="342900" indent="-342900">
              <a:buSzPct val="100000"/>
              <a:buChar char="•"/>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Explanations &amp; provisos incorporated into main section text — reducing interpretive complexity</a:t>
            </a:r>
            <a:endParaRPr lang="en-US" sz="950" dirty="0"/>
          </a:p>
          <a:p>
            <a:pPr marL="342900" indent="-342900">
              <a:buSzPct val="100000"/>
              <a:buChar char="•"/>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Tables and formulas replace verbose narrative provisions — improving readability for practitioners</a:t>
            </a:r>
            <a:endParaRPr lang="en-US" sz="950" dirty="0"/>
          </a:p>
          <a:p>
            <a:pPr marL="342900" indent="-342900">
              <a:buSzPct val="100000"/>
              <a:buChar char="•"/>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Redundant and obsolete provisions removed — streamlining compliance obligations</a:t>
            </a:r>
            <a:endParaRPr lang="en-US" sz="950" dirty="0"/>
          </a:p>
          <a:p>
            <a:pPr marL="342900" indent="-342900">
              <a:buSzPct val="100000"/>
              <a:buChar char="•"/>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Cross-references made clearer and more direct — reducing look-up burden</a:t>
            </a:r>
            <a:endParaRPr lang="en-US" sz="95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50876" cy="5143500"/>
          </a:xfrm>
          <a:prstGeom prst="rect">
            <a:avLst/>
          </a:prstGeom>
          <a:solidFill>
            <a:srgbClr val="D4A017"/>
          </a:solidFill>
          <a:ln w="12700">
            <a:solidFill>
              <a:srgbClr val="D4A017"/>
            </a:solidFill>
            <a:prstDash val="solid"/>
          </a:ln>
        </p:spPr>
      </p:sp>
      <p:sp>
        <p:nvSpPr>
          <p:cNvPr id="3" name="Text 1"/>
          <p:cNvSpPr/>
          <p:nvPr/>
        </p:nvSpPr>
        <p:spPr>
          <a:xfrm>
            <a:off x="308610" y="123444"/>
            <a:ext cx="8503920" cy="377190"/>
          </a:xfrm>
          <a:prstGeom prst="rect">
            <a:avLst/>
          </a:prstGeom>
          <a:noFill/>
        </p:spPr>
        <p:txBody>
          <a:bodyPr wrap="square" rtlCol="0" anchor="ctr"/>
          <a:lstStyle/>
          <a:p>
            <a:endParaRPr lang="en-US" sz="2025" dirty="0"/>
          </a:p>
        </p:txBody>
      </p:sp>
      <p:sp>
        <p:nvSpPr>
          <p:cNvPr id="4" name="Text 2"/>
          <p:cNvSpPr/>
          <p:nvPr/>
        </p:nvSpPr>
        <p:spPr>
          <a:xfrm>
            <a:off x="308610" y="500634"/>
            <a:ext cx="6858000" cy="205740"/>
          </a:xfrm>
          <a:prstGeom prst="rect">
            <a:avLst/>
          </a:prstGeom>
          <a:noFill/>
        </p:spPr>
        <p:txBody>
          <a:bodyPr wrap="square" rtlCol="0" anchor="ctr"/>
          <a:lstStyle/>
          <a:p>
            <a:r>
              <a:rPr lang="en-US" sz="900" i="1" dirty="0">
                <a:solidFill>
                  <a:srgbClr val="5A6F84"/>
                </a:solidFill>
                <a:latin typeface="Calibri" panose="020F0502020204030204" pitchFamily="34" charset="0"/>
                <a:ea typeface="Calibri" panose="020F0502020204030204" pitchFamily="34" charset="-122"/>
                <a:cs typeface="Calibri" panose="020F0502020204030204" pitchFamily="34" charset="-120"/>
              </a:rPr>
              <a:t>Perquisites – Rule 15  |  New ITA 2025</a:t>
            </a:r>
            <a:endParaRPr lang="en-US" sz="900" dirty="0"/>
          </a:p>
        </p:txBody>
      </p:sp>
      <p:sp>
        <p:nvSpPr>
          <p:cNvPr id="5" name="Shape 3"/>
          <p:cNvSpPr/>
          <p:nvPr/>
        </p:nvSpPr>
        <p:spPr>
          <a:xfrm>
            <a:off x="308610" y="740664"/>
            <a:ext cx="1714500" cy="192024"/>
          </a:xfrm>
          <a:prstGeom prst="rect">
            <a:avLst/>
          </a:prstGeom>
          <a:solidFill>
            <a:srgbClr val="D4A017"/>
          </a:solidFill>
          <a:ln w="12700">
            <a:solidFill>
              <a:srgbClr val="D4A017"/>
            </a:solidFill>
            <a:prstDash val="solid"/>
          </a:ln>
        </p:spPr>
      </p:sp>
      <p:sp>
        <p:nvSpPr>
          <p:cNvPr id="6" name="Text 4"/>
          <p:cNvSpPr/>
          <p:nvPr/>
        </p:nvSpPr>
        <p:spPr>
          <a:xfrm>
            <a:off x="308610" y="740664"/>
            <a:ext cx="1714500" cy="192024"/>
          </a:xfrm>
          <a:prstGeom prst="rect">
            <a:avLst/>
          </a:prstGeom>
          <a:noFill/>
        </p:spPr>
        <p:txBody>
          <a:bodyPr wrap="square" lIns="0" tIns="0" rIns="0" bIns="0" rtlCol="0" anchor="ctr"/>
          <a:lstStyle/>
          <a:p>
            <a:pPr algn="ctr"/>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RULE 15</a:t>
            </a:r>
            <a:endParaRPr lang="en-US" sz="600" dirty="0"/>
          </a:p>
        </p:txBody>
      </p:sp>
      <p:sp>
        <p:nvSpPr>
          <p:cNvPr id="7" name="Shape 5"/>
          <p:cNvSpPr/>
          <p:nvPr/>
        </p:nvSpPr>
        <p:spPr>
          <a:xfrm>
            <a:off x="3017520" y="987552"/>
            <a:ext cx="3086100" cy="342900"/>
          </a:xfrm>
          <a:prstGeom prst="rect">
            <a:avLst/>
          </a:prstGeom>
          <a:solidFill>
            <a:srgbClr val="1E4D8C"/>
          </a:solidFill>
          <a:ln w="19050">
            <a:solidFill>
              <a:srgbClr val="2E86C1"/>
            </a:solidFill>
            <a:prstDash val="solid"/>
          </a:ln>
        </p:spPr>
      </p:sp>
      <p:sp>
        <p:nvSpPr>
          <p:cNvPr id="8" name="Text 6"/>
          <p:cNvSpPr/>
          <p:nvPr/>
        </p:nvSpPr>
        <p:spPr>
          <a:xfrm>
            <a:off x="3017520" y="987552"/>
            <a:ext cx="3086100" cy="342900"/>
          </a:xfrm>
          <a:prstGeom prst="rect">
            <a:avLst/>
          </a:prstGeom>
          <a:noFill/>
        </p:spPr>
        <p:txBody>
          <a:bodyPr wrap="square" rtlCol="0" anchor="ctr"/>
          <a:lstStyle/>
          <a:p>
            <a:pPr algn="ctr"/>
            <a:r>
              <a:rPr lang="en-US" sz="975" b="1" dirty="0">
                <a:solidFill>
                  <a:srgbClr val="FFFFFF"/>
                </a:solidFill>
                <a:latin typeface="Cambria" panose="02040503050406030204" pitchFamily="34" charset="0"/>
                <a:ea typeface="Cambria" panose="02040503050406030204" pitchFamily="34" charset="-122"/>
                <a:cs typeface="Cambria" panose="02040503050406030204" pitchFamily="34" charset="-120"/>
              </a:rPr>
              <a:t>Rent Free Accommodation (RFA)</a:t>
            </a:r>
            <a:endParaRPr lang="en-US" sz="975" dirty="0"/>
          </a:p>
        </p:txBody>
      </p:sp>
      <p:sp>
        <p:nvSpPr>
          <p:cNvPr id="9" name="Shape 7"/>
          <p:cNvSpPr/>
          <p:nvPr/>
        </p:nvSpPr>
        <p:spPr>
          <a:xfrm>
            <a:off x="4560570" y="1330452"/>
            <a:ext cx="0" cy="192024"/>
          </a:xfrm>
          <a:prstGeom prst="line">
            <a:avLst/>
          </a:prstGeom>
          <a:noFill/>
          <a:ln w="15240">
            <a:solidFill>
              <a:srgbClr val="5A6F84"/>
            </a:solidFill>
            <a:prstDash val="solid"/>
          </a:ln>
        </p:spPr>
      </p:sp>
      <p:sp>
        <p:nvSpPr>
          <p:cNvPr id="10" name="Shape 8"/>
          <p:cNvSpPr/>
          <p:nvPr/>
        </p:nvSpPr>
        <p:spPr>
          <a:xfrm>
            <a:off x="4505706" y="1440180"/>
            <a:ext cx="54864" cy="82296"/>
          </a:xfrm>
          <a:prstGeom prst="line">
            <a:avLst/>
          </a:prstGeom>
          <a:noFill/>
          <a:ln w="15240">
            <a:solidFill>
              <a:srgbClr val="5A6F84"/>
            </a:solidFill>
            <a:prstDash val="solid"/>
          </a:ln>
        </p:spPr>
      </p:sp>
      <p:sp>
        <p:nvSpPr>
          <p:cNvPr id="11" name="Shape 9"/>
          <p:cNvSpPr/>
          <p:nvPr/>
        </p:nvSpPr>
        <p:spPr>
          <a:xfrm>
            <a:off x="4560570" y="1440180"/>
            <a:ext cx="54864" cy="82296"/>
          </a:xfrm>
          <a:prstGeom prst="line">
            <a:avLst/>
          </a:prstGeom>
          <a:noFill/>
          <a:ln w="15240">
            <a:solidFill>
              <a:srgbClr val="5A6F84"/>
            </a:solidFill>
            <a:prstDash val="solid"/>
          </a:ln>
        </p:spPr>
      </p:sp>
      <p:sp>
        <p:nvSpPr>
          <p:cNvPr id="12" name="Shape 10"/>
          <p:cNvSpPr/>
          <p:nvPr/>
        </p:nvSpPr>
        <p:spPr>
          <a:xfrm>
            <a:off x="891540" y="1522476"/>
            <a:ext cx="7338060" cy="0"/>
          </a:xfrm>
          <a:prstGeom prst="line">
            <a:avLst/>
          </a:prstGeom>
          <a:noFill/>
          <a:ln w="15240">
            <a:solidFill>
              <a:srgbClr val="5A6F84"/>
            </a:solidFill>
            <a:prstDash val="solid"/>
          </a:ln>
        </p:spPr>
      </p:sp>
      <p:sp>
        <p:nvSpPr>
          <p:cNvPr id="13" name="Shape 11"/>
          <p:cNvSpPr/>
          <p:nvPr/>
        </p:nvSpPr>
        <p:spPr>
          <a:xfrm>
            <a:off x="1337310" y="1522476"/>
            <a:ext cx="0" cy="205740"/>
          </a:xfrm>
          <a:prstGeom prst="line">
            <a:avLst/>
          </a:prstGeom>
          <a:noFill/>
          <a:ln w="15240">
            <a:solidFill>
              <a:srgbClr val="5A6F84"/>
            </a:solidFill>
            <a:prstDash val="solid"/>
          </a:ln>
        </p:spPr>
      </p:sp>
      <p:sp>
        <p:nvSpPr>
          <p:cNvPr id="14" name="Shape 12"/>
          <p:cNvSpPr/>
          <p:nvPr/>
        </p:nvSpPr>
        <p:spPr>
          <a:xfrm>
            <a:off x="1282446" y="1645920"/>
            <a:ext cx="54864" cy="82296"/>
          </a:xfrm>
          <a:prstGeom prst="line">
            <a:avLst/>
          </a:prstGeom>
          <a:noFill/>
          <a:ln w="15240">
            <a:solidFill>
              <a:srgbClr val="5A6F84"/>
            </a:solidFill>
            <a:prstDash val="solid"/>
          </a:ln>
        </p:spPr>
      </p:sp>
      <p:sp>
        <p:nvSpPr>
          <p:cNvPr id="15" name="Shape 13"/>
          <p:cNvSpPr/>
          <p:nvPr/>
        </p:nvSpPr>
        <p:spPr>
          <a:xfrm>
            <a:off x="1337310" y="1645920"/>
            <a:ext cx="54864" cy="82296"/>
          </a:xfrm>
          <a:prstGeom prst="line">
            <a:avLst/>
          </a:prstGeom>
          <a:noFill/>
          <a:ln w="15240">
            <a:solidFill>
              <a:srgbClr val="5A6F84"/>
            </a:solidFill>
            <a:prstDash val="solid"/>
          </a:ln>
        </p:spPr>
      </p:sp>
      <p:sp>
        <p:nvSpPr>
          <p:cNvPr id="16" name="Shape 14"/>
          <p:cNvSpPr/>
          <p:nvPr/>
        </p:nvSpPr>
        <p:spPr>
          <a:xfrm>
            <a:off x="4560570" y="1522476"/>
            <a:ext cx="0" cy="205740"/>
          </a:xfrm>
          <a:prstGeom prst="line">
            <a:avLst/>
          </a:prstGeom>
          <a:noFill/>
          <a:ln w="15240">
            <a:solidFill>
              <a:srgbClr val="5A6F84"/>
            </a:solidFill>
            <a:prstDash val="solid"/>
          </a:ln>
        </p:spPr>
      </p:sp>
      <p:sp>
        <p:nvSpPr>
          <p:cNvPr id="17" name="Shape 15"/>
          <p:cNvSpPr/>
          <p:nvPr/>
        </p:nvSpPr>
        <p:spPr>
          <a:xfrm>
            <a:off x="4505706" y="1645920"/>
            <a:ext cx="54864" cy="82296"/>
          </a:xfrm>
          <a:prstGeom prst="line">
            <a:avLst/>
          </a:prstGeom>
          <a:noFill/>
          <a:ln w="15240">
            <a:solidFill>
              <a:srgbClr val="5A6F84"/>
            </a:solidFill>
            <a:prstDash val="solid"/>
          </a:ln>
        </p:spPr>
      </p:sp>
      <p:sp>
        <p:nvSpPr>
          <p:cNvPr id="18" name="Shape 16"/>
          <p:cNvSpPr/>
          <p:nvPr/>
        </p:nvSpPr>
        <p:spPr>
          <a:xfrm>
            <a:off x="4560570" y="1645920"/>
            <a:ext cx="54864" cy="82296"/>
          </a:xfrm>
          <a:prstGeom prst="line">
            <a:avLst/>
          </a:prstGeom>
          <a:noFill/>
          <a:ln w="15240">
            <a:solidFill>
              <a:srgbClr val="5A6F84"/>
            </a:solidFill>
            <a:prstDash val="solid"/>
          </a:ln>
        </p:spPr>
      </p:sp>
      <p:sp>
        <p:nvSpPr>
          <p:cNvPr id="19" name="Shape 17"/>
          <p:cNvSpPr/>
          <p:nvPr/>
        </p:nvSpPr>
        <p:spPr>
          <a:xfrm>
            <a:off x="8023860" y="1522476"/>
            <a:ext cx="0" cy="205740"/>
          </a:xfrm>
          <a:prstGeom prst="line">
            <a:avLst/>
          </a:prstGeom>
          <a:noFill/>
          <a:ln w="15240">
            <a:solidFill>
              <a:srgbClr val="5A6F84"/>
            </a:solidFill>
            <a:prstDash val="solid"/>
          </a:ln>
        </p:spPr>
      </p:sp>
      <p:sp>
        <p:nvSpPr>
          <p:cNvPr id="20" name="Shape 18"/>
          <p:cNvSpPr/>
          <p:nvPr/>
        </p:nvSpPr>
        <p:spPr>
          <a:xfrm>
            <a:off x="7968996" y="1645920"/>
            <a:ext cx="54864" cy="82296"/>
          </a:xfrm>
          <a:prstGeom prst="line">
            <a:avLst/>
          </a:prstGeom>
          <a:noFill/>
          <a:ln w="15240">
            <a:solidFill>
              <a:srgbClr val="5A6F84"/>
            </a:solidFill>
            <a:prstDash val="solid"/>
          </a:ln>
        </p:spPr>
      </p:sp>
      <p:sp>
        <p:nvSpPr>
          <p:cNvPr id="21" name="Shape 19"/>
          <p:cNvSpPr/>
          <p:nvPr/>
        </p:nvSpPr>
        <p:spPr>
          <a:xfrm>
            <a:off x="8023860" y="1645920"/>
            <a:ext cx="54864" cy="82296"/>
          </a:xfrm>
          <a:prstGeom prst="line">
            <a:avLst/>
          </a:prstGeom>
          <a:noFill/>
          <a:ln w="15240">
            <a:solidFill>
              <a:srgbClr val="5A6F84"/>
            </a:solidFill>
            <a:prstDash val="solid"/>
          </a:ln>
        </p:spPr>
      </p:sp>
      <p:sp>
        <p:nvSpPr>
          <p:cNvPr id="22" name="Shape 20"/>
          <p:cNvSpPr/>
          <p:nvPr/>
        </p:nvSpPr>
        <p:spPr>
          <a:xfrm>
            <a:off x="411480" y="1728216"/>
            <a:ext cx="1851660" cy="384048"/>
          </a:xfrm>
          <a:prstGeom prst="rect">
            <a:avLst/>
          </a:prstGeom>
          <a:solidFill>
            <a:srgbClr val="1A2E5A"/>
          </a:solidFill>
          <a:ln w="12700">
            <a:solidFill>
              <a:srgbClr val="1A2E5A"/>
            </a:solidFill>
            <a:prstDash val="solid"/>
          </a:ln>
          <a:effectLst>
            <a:outerShdw blurRad="50800" dist="25400" dir="8100000" algn="bl" rotWithShape="0">
              <a:srgbClr val="000000">
                <a:alpha val="12000"/>
              </a:srgbClr>
            </a:outerShdw>
          </a:effectLst>
        </p:spPr>
      </p:sp>
      <p:sp>
        <p:nvSpPr>
          <p:cNvPr id="23" name="Text 21"/>
          <p:cNvSpPr/>
          <p:nvPr/>
        </p:nvSpPr>
        <p:spPr>
          <a:xfrm>
            <a:off x="411480" y="1728216"/>
            <a:ext cx="1851660" cy="384048"/>
          </a:xfrm>
          <a:prstGeom prst="rect">
            <a:avLst/>
          </a:prstGeom>
          <a:noFill/>
        </p:spPr>
        <p:txBody>
          <a:bodyPr wrap="square" rtlCol="0" anchor="ctr"/>
          <a:lstStyle/>
          <a:p>
            <a:pPr algn="ctr"/>
            <a:r>
              <a:rPr lang="en-US" sz="825" b="1" dirty="0">
                <a:solidFill>
                  <a:srgbClr val="FFFFFF"/>
                </a:solidFill>
                <a:latin typeface="Cambria" panose="02040503050406030204" pitchFamily="34" charset="0"/>
                <a:ea typeface="Cambria" panose="02040503050406030204" pitchFamily="34" charset="-122"/>
                <a:cs typeface="Cambria" panose="02040503050406030204" pitchFamily="34" charset="-120"/>
              </a:rPr>
              <a:t>Unfurnished</a:t>
            </a:r>
            <a:endParaRPr lang="en-US" sz="825" dirty="0"/>
          </a:p>
          <a:p>
            <a:pPr algn="ctr"/>
            <a:r>
              <a:rPr lang="en-US" sz="825" b="1" dirty="0">
                <a:solidFill>
                  <a:srgbClr val="FFFFFF"/>
                </a:solidFill>
                <a:latin typeface="Cambria" panose="02040503050406030204" pitchFamily="34" charset="0"/>
                <a:ea typeface="Cambria" panose="02040503050406030204" pitchFamily="34" charset="-122"/>
                <a:cs typeface="Cambria" panose="02040503050406030204" pitchFamily="34" charset="-120"/>
              </a:rPr>
              <a:t>Accommodation</a:t>
            </a:r>
            <a:endParaRPr lang="en-US" sz="825" dirty="0"/>
          </a:p>
        </p:txBody>
      </p:sp>
      <p:sp>
        <p:nvSpPr>
          <p:cNvPr id="24" name="Shape 22"/>
          <p:cNvSpPr/>
          <p:nvPr/>
        </p:nvSpPr>
        <p:spPr>
          <a:xfrm>
            <a:off x="3703320" y="1728216"/>
            <a:ext cx="1851660" cy="384048"/>
          </a:xfrm>
          <a:prstGeom prst="rect">
            <a:avLst/>
          </a:prstGeom>
          <a:solidFill>
            <a:srgbClr val="1E4D8C"/>
          </a:solidFill>
          <a:ln w="12700">
            <a:solidFill>
              <a:srgbClr val="1E4D8C"/>
            </a:solidFill>
            <a:prstDash val="solid"/>
          </a:ln>
          <a:effectLst>
            <a:outerShdw blurRad="50800" dist="25400" dir="8100000" algn="bl" rotWithShape="0">
              <a:srgbClr val="000000">
                <a:alpha val="12000"/>
              </a:srgbClr>
            </a:outerShdw>
          </a:effectLst>
        </p:spPr>
      </p:sp>
      <p:sp>
        <p:nvSpPr>
          <p:cNvPr id="25" name="Text 23"/>
          <p:cNvSpPr/>
          <p:nvPr/>
        </p:nvSpPr>
        <p:spPr>
          <a:xfrm>
            <a:off x="3703320" y="1728216"/>
            <a:ext cx="1851660" cy="384048"/>
          </a:xfrm>
          <a:prstGeom prst="rect">
            <a:avLst/>
          </a:prstGeom>
          <a:noFill/>
        </p:spPr>
        <p:txBody>
          <a:bodyPr wrap="square" rtlCol="0" anchor="ctr"/>
          <a:lstStyle/>
          <a:p>
            <a:pPr algn="ctr"/>
            <a:r>
              <a:rPr lang="en-US" sz="825" b="1" dirty="0">
                <a:solidFill>
                  <a:srgbClr val="FFFFFF"/>
                </a:solidFill>
                <a:latin typeface="Cambria" panose="02040503050406030204" pitchFamily="34" charset="0"/>
                <a:ea typeface="Cambria" panose="02040503050406030204" pitchFamily="34" charset="-122"/>
                <a:cs typeface="Cambria" panose="02040503050406030204" pitchFamily="34" charset="-120"/>
              </a:rPr>
              <a:t>Furnished</a:t>
            </a:r>
            <a:endParaRPr lang="en-US" sz="825" dirty="0"/>
          </a:p>
          <a:p>
            <a:pPr algn="ctr"/>
            <a:r>
              <a:rPr lang="en-US" sz="825" b="1" dirty="0">
                <a:solidFill>
                  <a:srgbClr val="FFFFFF"/>
                </a:solidFill>
                <a:latin typeface="Cambria" panose="02040503050406030204" pitchFamily="34" charset="0"/>
                <a:ea typeface="Cambria" panose="02040503050406030204" pitchFamily="34" charset="-122"/>
                <a:cs typeface="Cambria" panose="02040503050406030204" pitchFamily="34" charset="-120"/>
              </a:rPr>
              <a:t>Accommodation</a:t>
            </a:r>
            <a:endParaRPr lang="en-US" sz="825" dirty="0"/>
          </a:p>
        </p:txBody>
      </p:sp>
      <p:sp>
        <p:nvSpPr>
          <p:cNvPr id="26" name="Shape 24"/>
          <p:cNvSpPr/>
          <p:nvPr/>
        </p:nvSpPr>
        <p:spPr>
          <a:xfrm>
            <a:off x="7406640" y="1728216"/>
            <a:ext cx="1261872" cy="384048"/>
          </a:xfrm>
          <a:prstGeom prst="rect">
            <a:avLst/>
          </a:prstGeom>
          <a:solidFill>
            <a:srgbClr val="17A589"/>
          </a:solidFill>
          <a:ln w="12700">
            <a:solidFill>
              <a:srgbClr val="17A589"/>
            </a:solidFill>
            <a:prstDash val="solid"/>
          </a:ln>
          <a:effectLst>
            <a:outerShdw blurRad="50800" dist="25400" dir="8100000" algn="bl" rotWithShape="0">
              <a:srgbClr val="000000">
                <a:alpha val="12000"/>
              </a:srgbClr>
            </a:outerShdw>
          </a:effectLst>
        </p:spPr>
      </p:sp>
      <p:sp>
        <p:nvSpPr>
          <p:cNvPr id="27" name="Text 25"/>
          <p:cNvSpPr/>
          <p:nvPr/>
        </p:nvSpPr>
        <p:spPr>
          <a:xfrm>
            <a:off x="7098030" y="1728216"/>
            <a:ext cx="1851660" cy="384048"/>
          </a:xfrm>
          <a:prstGeom prst="rect">
            <a:avLst/>
          </a:prstGeom>
          <a:noFill/>
        </p:spPr>
        <p:txBody>
          <a:bodyPr wrap="square" rtlCol="0" anchor="ctr"/>
          <a:lstStyle/>
          <a:p>
            <a:pPr algn="ctr"/>
            <a:r>
              <a:rPr lang="en-US" sz="825" b="1" dirty="0">
                <a:solidFill>
                  <a:srgbClr val="FFFFFF"/>
                </a:solidFill>
                <a:latin typeface="Cambria" panose="02040503050406030204" pitchFamily="34" charset="0"/>
                <a:ea typeface="Cambria" panose="02040503050406030204" pitchFamily="34" charset="-122"/>
                <a:cs typeface="Cambria" panose="02040503050406030204" pitchFamily="34" charset="-120"/>
              </a:rPr>
              <a:t>Hotels</a:t>
            </a:r>
            <a:endParaRPr lang="en-US" sz="825" dirty="0"/>
          </a:p>
        </p:txBody>
      </p:sp>
      <p:sp>
        <p:nvSpPr>
          <p:cNvPr id="28" name="Shape 26"/>
          <p:cNvSpPr/>
          <p:nvPr/>
        </p:nvSpPr>
        <p:spPr>
          <a:xfrm>
            <a:off x="1337310" y="2112264"/>
            <a:ext cx="0" cy="205740"/>
          </a:xfrm>
          <a:prstGeom prst="line">
            <a:avLst/>
          </a:prstGeom>
          <a:noFill/>
          <a:ln w="15240">
            <a:solidFill>
              <a:srgbClr val="5A6F84"/>
            </a:solidFill>
            <a:prstDash val="solid"/>
          </a:ln>
        </p:spPr>
      </p:sp>
      <p:sp>
        <p:nvSpPr>
          <p:cNvPr id="29" name="Shape 27"/>
          <p:cNvSpPr/>
          <p:nvPr/>
        </p:nvSpPr>
        <p:spPr>
          <a:xfrm>
            <a:off x="1282446" y="2235708"/>
            <a:ext cx="54864" cy="82296"/>
          </a:xfrm>
          <a:prstGeom prst="line">
            <a:avLst/>
          </a:prstGeom>
          <a:noFill/>
          <a:ln w="15240">
            <a:solidFill>
              <a:srgbClr val="5A6F84"/>
            </a:solidFill>
            <a:prstDash val="solid"/>
          </a:ln>
        </p:spPr>
      </p:sp>
      <p:sp>
        <p:nvSpPr>
          <p:cNvPr id="30" name="Shape 28"/>
          <p:cNvSpPr/>
          <p:nvPr/>
        </p:nvSpPr>
        <p:spPr>
          <a:xfrm>
            <a:off x="1337310" y="2235708"/>
            <a:ext cx="54864" cy="82296"/>
          </a:xfrm>
          <a:prstGeom prst="line">
            <a:avLst/>
          </a:prstGeom>
          <a:noFill/>
          <a:ln w="15240">
            <a:solidFill>
              <a:srgbClr val="5A6F84"/>
            </a:solidFill>
            <a:prstDash val="solid"/>
          </a:ln>
        </p:spPr>
      </p:sp>
      <p:sp>
        <p:nvSpPr>
          <p:cNvPr id="31" name="Shape 29"/>
          <p:cNvSpPr/>
          <p:nvPr/>
        </p:nvSpPr>
        <p:spPr>
          <a:xfrm>
            <a:off x="651510" y="2318004"/>
            <a:ext cx="1371600" cy="288036"/>
          </a:xfrm>
          <a:prstGeom prst="rect">
            <a:avLst/>
          </a:prstGeom>
          <a:solidFill>
            <a:srgbClr val="2E86C1"/>
          </a:solidFill>
          <a:ln w="12700">
            <a:solidFill>
              <a:srgbClr val="2E86C1"/>
            </a:solidFill>
            <a:prstDash val="solid"/>
          </a:ln>
        </p:spPr>
      </p:sp>
      <p:sp>
        <p:nvSpPr>
          <p:cNvPr id="32" name="Text 30"/>
          <p:cNvSpPr/>
          <p:nvPr/>
        </p:nvSpPr>
        <p:spPr>
          <a:xfrm>
            <a:off x="651510" y="2318004"/>
            <a:ext cx="1371600" cy="288036"/>
          </a:xfrm>
          <a:prstGeom prst="rect">
            <a:avLst/>
          </a:prstGeom>
          <a:noFill/>
        </p:spPr>
        <p:txBody>
          <a:bodyPr wrap="square" rtlCol="0" anchor="ctr"/>
          <a:lstStyle/>
          <a:p>
            <a:pPr algn="ctr"/>
            <a:r>
              <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rPr>
              <a:t>Owned by Employer</a:t>
            </a:r>
            <a:endParaRPr lang="en-US" sz="715" dirty="0"/>
          </a:p>
        </p:txBody>
      </p:sp>
      <p:sp>
        <p:nvSpPr>
          <p:cNvPr id="33" name="Shape 31"/>
          <p:cNvSpPr/>
          <p:nvPr/>
        </p:nvSpPr>
        <p:spPr>
          <a:xfrm>
            <a:off x="1337310" y="2606040"/>
            <a:ext cx="0" cy="150876"/>
          </a:xfrm>
          <a:prstGeom prst="line">
            <a:avLst/>
          </a:prstGeom>
          <a:noFill/>
          <a:ln w="15240">
            <a:solidFill>
              <a:srgbClr val="5A6F84"/>
            </a:solidFill>
            <a:prstDash val="solid"/>
          </a:ln>
        </p:spPr>
      </p:sp>
      <p:sp>
        <p:nvSpPr>
          <p:cNvPr id="34" name="Shape 32"/>
          <p:cNvSpPr/>
          <p:nvPr/>
        </p:nvSpPr>
        <p:spPr>
          <a:xfrm>
            <a:off x="1282446" y="2674620"/>
            <a:ext cx="54864" cy="82296"/>
          </a:xfrm>
          <a:prstGeom prst="line">
            <a:avLst/>
          </a:prstGeom>
          <a:noFill/>
          <a:ln w="15240">
            <a:solidFill>
              <a:srgbClr val="5A6F84"/>
            </a:solidFill>
            <a:prstDash val="solid"/>
          </a:ln>
        </p:spPr>
      </p:sp>
      <p:sp>
        <p:nvSpPr>
          <p:cNvPr id="35" name="Shape 33"/>
          <p:cNvSpPr/>
          <p:nvPr/>
        </p:nvSpPr>
        <p:spPr>
          <a:xfrm>
            <a:off x="1337310" y="2674620"/>
            <a:ext cx="54864" cy="82296"/>
          </a:xfrm>
          <a:prstGeom prst="line">
            <a:avLst/>
          </a:prstGeom>
          <a:noFill/>
          <a:ln w="15240">
            <a:solidFill>
              <a:srgbClr val="5A6F84"/>
            </a:solidFill>
            <a:prstDash val="solid"/>
          </a:ln>
        </p:spPr>
      </p:sp>
      <p:sp>
        <p:nvSpPr>
          <p:cNvPr id="36" name="Shape 34"/>
          <p:cNvSpPr/>
          <p:nvPr/>
        </p:nvSpPr>
        <p:spPr>
          <a:xfrm>
            <a:off x="377190" y="2756916"/>
            <a:ext cx="1920240" cy="0"/>
          </a:xfrm>
          <a:prstGeom prst="line">
            <a:avLst/>
          </a:prstGeom>
          <a:noFill/>
          <a:ln w="15240">
            <a:solidFill>
              <a:srgbClr val="5A6F84"/>
            </a:solidFill>
            <a:prstDash val="solid"/>
          </a:ln>
        </p:spPr>
      </p:sp>
      <p:sp>
        <p:nvSpPr>
          <p:cNvPr id="37" name="Shape 35"/>
          <p:cNvSpPr/>
          <p:nvPr/>
        </p:nvSpPr>
        <p:spPr>
          <a:xfrm>
            <a:off x="377190" y="2756916"/>
            <a:ext cx="0" cy="150876"/>
          </a:xfrm>
          <a:prstGeom prst="line">
            <a:avLst/>
          </a:prstGeom>
          <a:noFill/>
          <a:ln w="15240">
            <a:solidFill>
              <a:srgbClr val="5A6F84"/>
            </a:solidFill>
            <a:prstDash val="solid"/>
          </a:ln>
        </p:spPr>
      </p:sp>
      <p:sp>
        <p:nvSpPr>
          <p:cNvPr id="38" name="Shape 36"/>
          <p:cNvSpPr/>
          <p:nvPr/>
        </p:nvSpPr>
        <p:spPr>
          <a:xfrm>
            <a:off x="322326" y="2825496"/>
            <a:ext cx="54864" cy="82296"/>
          </a:xfrm>
          <a:prstGeom prst="line">
            <a:avLst/>
          </a:prstGeom>
          <a:noFill/>
          <a:ln w="15240">
            <a:solidFill>
              <a:srgbClr val="5A6F84"/>
            </a:solidFill>
            <a:prstDash val="solid"/>
          </a:ln>
        </p:spPr>
      </p:sp>
      <p:sp>
        <p:nvSpPr>
          <p:cNvPr id="39" name="Shape 37"/>
          <p:cNvSpPr/>
          <p:nvPr/>
        </p:nvSpPr>
        <p:spPr>
          <a:xfrm>
            <a:off x="377190" y="2825496"/>
            <a:ext cx="54864" cy="82296"/>
          </a:xfrm>
          <a:prstGeom prst="line">
            <a:avLst/>
          </a:prstGeom>
          <a:noFill/>
          <a:ln w="15240">
            <a:solidFill>
              <a:srgbClr val="5A6F84"/>
            </a:solidFill>
            <a:prstDash val="solid"/>
          </a:ln>
        </p:spPr>
      </p:sp>
      <p:sp>
        <p:nvSpPr>
          <p:cNvPr id="40" name="Shape 38"/>
          <p:cNvSpPr/>
          <p:nvPr/>
        </p:nvSpPr>
        <p:spPr>
          <a:xfrm>
            <a:off x="1337310" y="2756916"/>
            <a:ext cx="0" cy="150876"/>
          </a:xfrm>
          <a:prstGeom prst="line">
            <a:avLst/>
          </a:prstGeom>
          <a:noFill/>
          <a:ln w="15240">
            <a:solidFill>
              <a:srgbClr val="5A6F84"/>
            </a:solidFill>
            <a:prstDash val="solid"/>
          </a:ln>
        </p:spPr>
      </p:sp>
      <p:sp>
        <p:nvSpPr>
          <p:cNvPr id="41" name="Shape 39"/>
          <p:cNvSpPr/>
          <p:nvPr/>
        </p:nvSpPr>
        <p:spPr>
          <a:xfrm>
            <a:off x="1282446" y="2825496"/>
            <a:ext cx="54864" cy="82296"/>
          </a:xfrm>
          <a:prstGeom prst="line">
            <a:avLst/>
          </a:prstGeom>
          <a:noFill/>
          <a:ln w="15240">
            <a:solidFill>
              <a:srgbClr val="5A6F84"/>
            </a:solidFill>
            <a:prstDash val="solid"/>
          </a:ln>
        </p:spPr>
      </p:sp>
      <p:sp>
        <p:nvSpPr>
          <p:cNvPr id="42" name="Shape 40"/>
          <p:cNvSpPr/>
          <p:nvPr/>
        </p:nvSpPr>
        <p:spPr>
          <a:xfrm>
            <a:off x="1337310" y="2825496"/>
            <a:ext cx="54864" cy="82296"/>
          </a:xfrm>
          <a:prstGeom prst="line">
            <a:avLst/>
          </a:prstGeom>
          <a:noFill/>
          <a:ln w="15240">
            <a:solidFill>
              <a:srgbClr val="5A6F84"/>
            </a:solidFill>
            <a:prstDash val="solid"/>
          </a:ln>
        </p:spPr>
      </p:sp>
      <p:sp>
        <p:nvSpPr>
          <p:cNvPr id="43" name="Shape 41"/>
          <p:cNvSpPr/>
          <p:nvPr/>
        </p:nvSpPr>
        <p:spPr>
          <a:xfrm>
            <a:off x="2297430" y="2756916"/>
            <a:ext cx="0" cy="150876"/>
          </a:xfrm>
          <a:prstGeom prst="line">
            <a:avLst/>
          </a:prstGeom>
          <a:noFill/>
          <a:ln w="15240">
            <a:solidFill>
              <a:srgbClr val="5A6F84"/>
            </a:solidFill>
            <a:prstDash val="solid"/>
          </a:ln>
        </p:spPr>
      </p:sp>
      <p:sp>
        <p:nvSpPr>
          <p:cNvPr id="44" name="Shape 42"/>
          <p:cNvSpPr/>
          <p:nvPr/>
        </p:nvSpPr>
        <p:spPr>
          <a:xfrm>
            <a:off x="2242566" y="2825496"/>
            <a:ext cx="54864" cy="82296"/>
          </a:xfrm>
          <a:prstGeom prst="line">
            <a:avLst/>
          </a:prstGeom>
          <a:noFill/>
          <a:ln w="15240">
            <a:solidFill>
              <a:srgbClr val="5A6F84"/>
            </a:solidFill>
            <a:prstDash val="solid"/>
          </a:ln>
        </p:spPr>
      </p:sp>
      <p:sp>
        <p:nvSpPr>
          <p:cNvPr id="45" name="Shape 43"/>
          <p:cNvSpPr/>
          <p:nvPr/>
        </p:nvSpPr>
        <p:spPr>
          <a:xfrm>
            <a:off x="2297430" y="2825496"/>
            <a:ext cx="54864" cy="82296"/>
          </a:xfrm>
          <a:prstGeom prst="line">
            <a:avLst/>
          </a:prstGeom>
          <a:noFill/>
          <a:ln w="15240">
            <a:solidFill>
              <a:srgbClr val="5A6F84"/>
            </a:solidFill>
            <a:prstDash val="solid"/>
          </a:ln>
        </p:spPr>
      </p:sp>
      <p:sp>
        <p:nvSpPr>
          <p:cNvPr id="46" name="Shape 44"/>
          <p:cNvSpPr/>
          <p:nvPr/>
        </p:nvSpPr>
        <p:spPr>
          <a:xfrm>
            <a:off x="171450" y="2907792"/>
            <a:ext cx="617220" cy="260604"/>
          </a:xfrm>
          <a:prstGeom prst="rect">
            <a:avLst/>
          </a:prstGeom>
          <a:solidFill>
            <a:srgbClr val="C0392B"/>
          </a:solidFill>
          <a:ln w="12700">
            <a:solidFill>
              <a:srgbClr val="C0392B"/>
            </a:solidFill>
            <a:prstDash val="solid"/>
          </a:ln>
        </p:spPr>
      </p:sp>
      <p:sp>
        <p:nvSpPr>
          <p:cNvPr id="47" name="Text 45"/>
          <p:cNvSpPr/>
          <p:nvPr/>
        </p:nvSpPr>
        <p:spPr>
          <a:xfrm>
            <a:off x="171450" y="2907792"/>
            <a:ext cx="617220" cy="260604"/>
          </a:xfrm>
          <a:prstGeom prst="rect">
            <a:avLst/>
          </a:prstGeom>
          <a:noFill/>
        </p:spPr>
        <p:txBody>
          <a:bodyPr wrap="square" rtlCol="0" anchor="ctr"/>
          <a:lstStyle/>
          <a:p>
            <a:pPr algn="ctr"/>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Pop.</a:t>
            </a:r>
            <a:endParaRPr lang="en-US" sz="600" dirty="0"/>
          </a:p>
          <a:p>
            <a:pPr algn="ctr"/>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&gt; 40L</a:t>
            </a:r>
            <a:endParaRPr lang="en-US" sz="600" dirty="0"/>
          </a:p>
        </p:txBody>
      </p:sp>
      <p:sp>
        <p:nvSpPr>
          <p:cNvPr id="48" name="Shape 46"/>
          <p:cNvSpPr/>
          <p:nvPr/>
        </p:nvSpPr>
        <p:spPr>
          <a:xfrm>
            <a:off x="480060" y="3168396"/>
            <a:ext cx="0" cy="137160"/>
          </a:xfrm>
          <a:prstGeom prst="line">
            <a:avLst/>
          </a:prstGeom>
          <a:noFill/>
          <a:ln w="15240">
            <a:solidFill>
              <a:srgbClr val="5A6F84"/>
            </a:solidFill>
            <a:prstDash val="solid"/>
          </a:ln>
        </p:spPr>
      </p:sp>
      <p:sp>
        <p:nvSpPr>
          <p:cNvPr id="49" name="Shape 47"/>
          <p:cNvSpPr/>
          <p:nvPr/>
        </p:nvSpPr>
        <p:spPr>
          <a:xfrm>
            <a:off x="425196" y="3223260"/>
            <a:ext cx="54864" cy="82296"/>
          </a:xfrm>
          <a:prstGeom prst="line">
            <a:avLst/>
          </a:prstGeom>
          <a:noFill/>
          <a:ln w="15240">
            <a:solidFill>
              <a:srgbClr val="5A6F84"/>
            </a:solidFill>
            <a:prstDash val="solid"/>
          </a:ln>
        </p:spPr>
      </p:sp>
      <p:sp>
        <p:nvSpPr>
          <p:cNvPr id="50" name="Shape 48"/>
          <p:cNvSpPr/>
          <p:nvPr/>
        </p:nvSpPr>
        <p:spPr>
          <a:xfrm>
            <a:off x="480060" y="3223260"/>
            <a:ext cx="54864" cy="82296"/>
          </a:xfrm>
          <a:prstGeom prst="line">
            <a:avLst/>
          </a:prstGeom>
          <a:noFill/>
          <a:ln w="15240">
            <a:solidFill>
              <a:srgbClr val="5A6F84"/>
            </a:solidFill>
            <a:prstDash val="solid"/>
          </a:ln>
        </p:spPr>
      </p:sp>
      <p:sp>
        <p:nvSpPr>
          <p:cNvPr id="51" name="Shape 49"/>
          <p:cNvSpPr/>
          <p:nvPr/>
        </p:nvSpPr>
        <p:spPr>
          <a:xfrm>
            <a:off x="171450" y="3305556"/>
            <a:ext cx="617220" cy="514350"/>
          </a:xfrm>
          <a:prstGeom prst="rect">
            <a:avLst/>
          </a:prstGeom>
          <a:solidFill>
            <a:srgbClr val="EAF1F8"/>
          </a:solidFill>
          <a:ln w="15240">
            <a:solidFill>
              <a:srgbClr val="C0392B"/>
            </a:solidFill>
            <a:prstDash val="solid"/>
          </a:ln>
        </p:spPr>
      </p:sp>
      <p:sp>
        <p:nvSpPr>
          <p:cNvPr id="52" name="Text 50"/>
          <p:cNvSpPr/>
          <p:nvPr/>
        </p:nvSpPr>
        <p:spPr>
          <a:xfrm>
            <a:off x="171450" y="3305556"/>
            <a:ext cx="617220" cy="514350"/>
          </a:xfrm>
          <a:prstGeom prst="rect">
            <a:avLst/>
          </a:prstGeom>
          <a:noFill/>
        </p:spPr>
        <p:txBody>
          <a:bodyPr wrap="square" rtlCol="0" anchor="ctr"/>
          <a:lstStyle/>
          <a:p>
            <a:pPr algn="ctr"/>
            <a:r>
              <a:rPr lang="en-US" sz="640" b="1" dirty="0">
                <a:solidFill>
                  <a:srgbClr val="C0392B"/>
                </a:solidFill>
                <a:latin typeface="Calibri" panose="020F0502020204030204" pitchFamily="34" charset="0"/>
                <a:ea typeface="Calibri" panose="020F0502020204030204" pitchFamily="34" charset="-122"/>
                <a:cs typeface="Calibri" panose="020F0502020204030204" pitchFamily="34" charset="-120"/>
              </a:rPr>
              <a:t>10%</a:t>
            </a:r>
            <a:endParaRPr lang="en-US" sz="640" dirty="0"/>
          </a:p>
          <a:p>
            <a:pPr algn="ctr"/>
            <a:r>
              <a:rPr lang="en-US" sz="640" b="1" dirty="0">
                <a:solidFill>
                  <a:srgbClr val="C0392B"/>
                </a:solidFill>
                <a:latin typeface="Calibri" panose="020F0502020204030204" pitchFamily="34" charset="0"/>
                <a:ea typeface="Calibri" panose="020F0502020204030204" pitchFamily="34" charset="-122"/>
                <a:cs typeface="Calibri" panose="020F0502020204030204" pitchFamily="34" charset="-120"/>
              </a:rPr>
              <a:t>of Salary</a:t>
            </a:r>
            <a:endParaRPr lang="en-US" sz="640" dirty="0"/>
          </a:p>
          <a:p>
            <a:pPr algn="ctr"/>
            <a:r>
              <a:rPr lang="en-US" sz="640" b="1" dirty="0">
                <a:solidFill>
                  <a:srgbClr val="C0392B"/>
                </a:solidFill>
                <a:latin typeface="Calibri" panose="020F0502020204030204" pitchFamily="34" charset="0"/>
                <a:ea typeface="Calibri" panose="020F0502020204030204" pitchFamily="34" charset="-122"/>
                <a:cs typeface="Calibri" panose="020F0502020204030204" pitchFamily="34" charset="-120"/>
              </a:rPr>
              <a:t>Taxable</a:t>
            </a:r>
            <a:endParaRPr lang="en-US" sz="640" dirty="0"/>
          </a:p>
        </p:txBody>
      </p:sp>
      <p:sp>
        <p:nvSpPr>
          <p:cNvPr id="53" name="Shape 51"/>
          <p:cNvSpPr/>
          <p:nvPr/>
        </p:nvSpPr>
        <p:spPr>
          <a:xfrm>
            <a:off x="1131570" y="2907792"/>
            <a:ext cx="617220" cy="260604"/>
          </a:xfrm>
          <a:prstGeom prst="rect">
            <a:avLst/>
          </a:prstGeom>
          <a:solidFill>
            <a:srgbClr val="D4801A"/>
          </a:solidFill>
          <a:ln w="12700">
            <a:solidFill>
              <a:srgbClr val="D4801A"/>
            </a:solidFill>
            <a:prstDash val="solid"/>
          </a:ln>
        </p:spPr>
      </p:sp>
      <p:sp>
        <p:nvSpPr>
          <p:cNvPr id="54" name="Text 52"/>
          <p:cNvSpPr/>
          <p:nvPr/>
        </p:nvSpPr>
        <p:spPr>
          <a:xfrm>
            <a:off x="1131570" y="2907792"/>
            <a:ext cx="617220" cy="260604"/>
          </a:xfrm>
          <a:prstGeom prst="rect">
            <a:avLst/>
          </a:prstGeom>
          <a:noFill/>
        </p:spPr>
        <p:txBody>
          <a:bodyPr wrap="square" rtlCol="0" anchor="ctr"/>
          <a:lstStyle/>
          <a:p>
            <a:pPr algn="ctr"/>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Pop.</a:t>
            </a:r>
            <a:endParaRPr lang="en-US" sz="600" dirty="0"/>
          </a:p>
          <a:p>
            <a:pPr algn="ctr"/>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15L–40L</a:t>
            </a:r>
            <a:endParaRPr lang="en-US" sz="600" dirty="0"/>
          </a:p>
        </p:txBody>
      </p:sp>
      <p:sp>
        <p:nvSpPr>
          <p:cNvPr id="55" name="Shape 53"/>
          <p:cNvSpPr/>
          <p:nvPr/>
        </p:nvSpPr>
        <p:spPr>
          <a:xfrm>
            <a:off x="1440180" y="3168396"/>
            <a:ext cx="0" cy="137160"/>
          </a:xfrm>
          <a:prstGeom prst="line">
            <a:avLst/>
          </a:prstGeom>
          <a:noFill/>
          <a:ln w="15240">
            <a:solidFill>
              <a:srgbClr val="5A6F84"/>
            </a:solidFill>
            <a:prstDash val="solid"/>
          </a:ln>
        </p:spPr>
      </p:sp>
      <p:sp>
        <p:nvSpPr>
          <p:cNvPr id="56" name="Shape 54"/>
          <p:cNvSpPr/>
          <p:nvPr/>
        </p:nvSpPr>
        <p:spPr>
          <a:xfrm>
            <a:off x="1385316" y="3223260"/>
            <a:ext cx="54864" cy="82296"/>
          </a:xfrm>
          <a:prstGeom prst="line">
            <a:avLst/>
          </a:prstGeom>
          <a:noFill/>
          <a:ln w="15240">
            <a:solidFill>
              <a:srgbClr val="5A6F84"/>
            </a:solidFill>
            <a:prstDash val="solid"/>
          </a:ln>
        </p:spPr>
      </p:sp>
      <p:sp>
        <p:nvSpPr>
          <p:cNvPr id="57" name="Shape 55"/>
          <p:cNvSpPr/>
          <p:nvPr/>
        </p:nvSpPr>
        <p:spPr>
          <a:xfrm>
            <a:off x="1440180" y="3223260"/>
            <a:ext cx="54864" cy="82296"/>
          </a:xfrm>
          <a:prstGeom prst="line">
            <a:avLst/>
          </a:prstGeom>
          <a:noFill/>
          <a:ln w="15240">
            <a:solidFill>
              <a:srgbClr val="5A6F84"/>
            </a:solidFill>
            <a:prstDash val="solid"/>
          </a:ln>
        </p:spPr>
      </p:sp>
      <p:sp>
        <p:nvSpPr>
          <p:cNvPr id="58" name="Shape 56"/>
          <p:cNvSpPr/>
          <p:nvPr/>
        </p:nvSpPr>
        <p:spPr>
          <a:xfrm>
            <a:off x="1131570" y="3305556"/>
            <a:ext cx="617220" cy="514350"/>
          </a:xfrm>
          <a:prstGeom prst="rect">
            <a:avLst/>
          </a:prstGeom>
          <a:solidFill>
            <a:srgbClr val="EAF1F8"/>
          </a:solidFill>
          <a:ln w="15240">
            <a:solidFill>
              <a:srgbClr val="D4801A"/>
            </a:solidFill>
            <a:prstDash val="solid"/>
          </a:ln>
        </p:spPr>
      </p:sp>
      <p:sp>
        <p:nvSpPr>
          <p:cNvPr id="59" name="Text 57"/>
          <p:cNvSpPr/>
          <p:nvPr/>
        </p:nvSpPr>
        <p:spPr>
          <a:xfrm>
            <a:off x="1131570" y="3305556"/>
            <a:ext cx="617220" cy="514350"/>
          </a:xfrm>
          <a:prstGeom prst="rect">
            <a:avLst/>
          </a:prstGeom>
          <a:noFill/>
        </p:spPr>
        <p:txBody>
          <a:bodyPr wrap="square" rtlCol="0" anchor="ctr"/>
          <a:lstStyle/>
          <a:p>
            <a:pPr algn="ctr"/>
            <a:r>
              <a:rPr lang="en-US" sz="640" b="1" dirty="0">
                <a:solidFill>
                  <a:srgbClr val="D4801A"/>
                </a:solidFill>
                <a:latin typeface="Calibri" panose="020F0502020204030204" pitchFamily="34" charset="0"/>
                <a:ea typeface="Calibri" panose="020F0502020204030204" pitchFamily="34" charset="-122"/>
                <a:cs typeface="Calibri" panose="020F0502020204030204" pitchFamily="34" charset="-120"/>
              </a:rPr>
              <a:t>7.5%</a:t>
            </a:r>
            <a:endParaRPr lang="en-US" sz="640" dirty="0"/>
          </a:p>
          <a:p>
            <a:pPr algn="ctr"/>
            <a:r>
              <a:rPr lang="en-US" sz="640" b="1" dirty="0">
                <a:solidFill>
                  <a:srgbClr val="D4801A"/>
                </a:solidFill>
                <a:latin typeface="Calibri" panose="020F0502020204030204" pitchFamily="34" charset="0"/>
                <a:ea typeface="Calibri" panose="020F0502020204030204" pitchFamily="34" charset="-122"/>
                <a:cs typeface="Calibri" panose="020F0502020204030204" pitchFamily="34" charset="-120"/>
              </a:rPr>
              <a:t>of Salary</a:t>
            </a:r>
            <a:endParaRPr lang="en-US" sz="640" dirty="0"/>
          </a:p>
          <a:p>
            <a:pPr algn="ctr"/>
            <a:r>
              <a:rPr lang="en-US" sz="640" b="1" dirty="0">
                <a:solidFill>
                  <a:srgbClr val="D4801A"/>
                </a:solidFill>
                <a:latin typeface="Calibri" panose="020F0502020204030204" pitchFamily="34" charset="0"/>
                <a:ea typeface="Calibri" panose="020F0502020204030204" pitchFamily="34" charset="-122"/>
                <a:cs typeface="Calibri" panose="020F0502020204030204" pitchFamily="34" charset="-120"/>
              </a:rPr>
              <a:t>Taxable</a:t>
            </a:r>
            <a:endParaRPr lang="en-US" sz="640" dirty="0"/>
          </a:p>
        </p:txBody>
      </p:sp>
      <p:sp>
        <p:nvSpPr>
          <p:cNvPr id="60" name="Shape 58"/>
          <p:cNvSpPr/>
          <p:nvPr/>
        </p:nvSpPr>
        <p:spPr>
          <a:xfrm>
            <a:off x="2091690" y="2907792"/>
            <a:ext cx="617220" cy="260604"/>
          </a:xfrm>
          <a:prstGeom prst="rect">
            <a:avLst/>
          </a:prstGeom>
          <a:solidFill>
            <a:srgbClr val="1ABC9C"/>
          </a:solidFill>
          <a:ln w="12700">
            <a:solidFill>
              <a:srgbClr val="1ABC9C"/>
            </a:solidFill>
            <a:prstDash val="solid"/>
          </a:ln>
        </p:spPr>
      </p:sp>
      <p:sp>
        <p:nvSpPr>
          <p:cNvPr id="61" name="Text 59"/>
          <p:cNvSpPr/>
          <p:nvPr/>
        </p:nvSpPr>
        <p:spPr>
          <a:xfrm>
            <a:off x="2091690" y="2907792"/>
            <a:ext cx="617220" cy="260604"/>
          </a:xfrm>
          <a:prstGeom prst="rect">
            <a:avLst/>
          </a:prstGeom>
          <a:noFill/>
        </p:spPr>
        <p:txBody>
          <a:bodyPr wrap="square" rtlCol="0" anchor="ctr"/>
          <a:lstStyle/>
          <a:p>
            <a:pPr algn="ctr"/>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Pop.</a:t>
            </a:r>
            <a:endParaRPr lang="en-US" sz="600" dirty="0"/>
          </a:p>
          <a:p>
            <a:pPr algn="ctr"/>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&lt; 15L</a:t>
            </a:r>
            <a:endParaRPr lang="en-US" sz="600" dirty="0"/>
          </a:p>
        </p:txBody>
      </p:sp>
      <p:sp>
        <p:nvSpPr>
          <p:cNvPr id="62" name="Shape 60"/>
          <p:cNvSpPr/>
          <p:nvPr/>
        </p:nvSpPr>
        <p:spPr>
          <a:xfrm>
            <a:off x="2400300" y="3168396"/>
            <a:ext cx="0" cy="137160"/>
          </a:xfrm>
          <a:prstGeom prst="line">
            <a:avLst/>
          </a:prstGeom>
          <a:noFill/>
          <a:ln w="15240">
            <a:solidFill>
              <a:srgbClr val="5A6F84"/>
            </a:solidFill>
            <a:prstDash val="solid"/>
          </a:ln>
        </p:spPr>
      </p:sp>
      <p:sp>
        <p:nvSpPr>
          <p:cNvPr id="63" name="Shape 61"/>
          <p:cNvSpPr/>
          <p:nvPr/>
        </p:nvSpPr>
        <p:spPr>
          <a:xfrm>
            <a:off x="2345436" y="3223260"/>
            <a:ext cx="54864" cy="82296"/>
          </a:xfrm>
          <a:prstGeom prst="line">
            <a:avLst/>
          </a:prstGeom>
          <a:noFill/>
          <a:ln w="15240">
            <a:solidFill>
              <a:srgbClr val="5A6F84"/>
            </a:solidFill>
            <a:prstDash val="solid"/>
          </a:ln>
        </p:spPr>
      </p:sp>
      <p:sp>
        <p:nvSpPr>
          <p:cNvPr id="64" name="Shape 62"/>
          <p:cNvSpPr/>
          <p:nvPr/>
        </p:nvSpPr>
        <p:spPr>
          <a:xfrm>
            <a:off x="2400300" y="3223260"/>
            <a:ext cx="54864" cy="82296"/>
          </a:xfrm>
          <a:prstGeom prst="line">
            <a:avLst/>
          </a:prstGeom>
          <a:noFill/>
          <a:ln w="15240">
            <a:solidFill>
              <a:srgbClr val="5A6F84"/>
            </a:solidFill>
            <a:prstDash val="solid"/>
          </a:ln>
        </p:spPr>
      </p:sp>
      <p:sp>
        <p:nvSpPr>
          <p:cNvPr id="65" name="Shape 63"/>
          <p:cNvSpPr/>
          <p:nvPr/>
        </p:nvSpPr>
        <p:spPr>
          <a:xfrm>
            <a:off x="2091690" y="3305556"/>
            <a:ext cx="617220" cy="514350"/>
          </a:xfrm>
          <a:prstGeom prst="rect">
            <a:avLst/>
          </a:prstGeom>
          <a:solidFill>
            <a:srgbClr val="EAF1F8"/>
          </a:solidFill>
          <a:ln w="15240">
            <a:solidFill>
              <a:srgbClr val="1ABC9C"/>
            </a:solidFill>
            <a:prstDash val="solid"/>
          </a:ln>
        </p:spPr>
      </p:sp>
      <p:sp>
        <p:nvSpPr>
          <p:cNvPr id="66" name="Text 64"/>
          <p:cNvSpPr/>
          <p:nvPr/>
        </p:nvSpPr>
        <p:spPr>
          <a:xfrm>
            <a:off x="2091690" y="3305556"/>
            <a:ext cx="617220" cy="514350"/>
          </a:xfrm>
          <a:prstGeom prst="rect">
            <a:avLst/>
          </a:prstGeom>
          <a:noFill/>
        </p:spPr>
        <p:txBody>
          <a:bodyPr wrap="square" rtlCol="0" anchor="ctr"/>
          <a:lstStyle/>
          <a:p>
            <a:pPr algn="ctr"/>
            <a:r>
              <a:rPr lang="en-US" sz="640" b="1" dirty="0">
                <a:solidFill>
                  <a:srgbClr val="1ABC9C"/>
                </a:solidFill>
                <a:latin typeface="Calibri" panose="020F0502020204030204" pitchFamily="34" charset="0"/>
                <a:ea typeface="Calibri" panose="020F0502020204030204" pitchFamily="34" charset="-122"/>
                <a:cs typeface="Calibri" panose="020F0502020204030204" pitchFamily="34" charset="-120"/>
              </a:rPr>
              <a:t>5%</a:t>
            </a:r>
            <a:endParaRPr lang="en-US" sz="640" dirty="0"/>
          </a:p>
          <a:p>
            <a:pPr algn="ctr"/>
            <a:r>
              <a:rPr lang="en-US" sz="640" b="1" dirty="0">
                <a:solidFill>
                  <a:srgbClr val="1ABC9C"/>
                </a:solidFill>
                <a:latin typeface="Calibri" panose="020F0502020204030204" pitchFamily="34" charset="0"/>
                <a:ea typeface="Calibri" panose="020F0502020204030204" pitchFamily="34" charset="-122"/>
                <a:cs typeface="Calibri" panose="020F0502020204030204" pitchFamily="34" charset="-120"/>
              </a:rPr>
              <a:t>of Salary</a:t>
            </a:r>
            <a:endParaRPr lang="en-US" sz="640" dirty="0"/>
          </a:p>
          <a:p>
            <a:pPr algn="ctr"/>
            <a:r>
              <a:rPr lang="en-US" sz="640" b="1" dirty="0">
                <a:solidFill>
                  <a:srgbClr val="1ABC9C"/>
                </a:solidFill>
                <a:latin typeface="Calibri" panose="020F0502020204030204" pitchFamily="34" charset="0"/>
                <a:ea typeface="Calibri" panose="020F0502020204030204" pitchFamily="34" charset="-122"/>
                <a:cs typeface="Calibri" panose="020F0502020204030204" pitchFamily="34" charset="-120"/>
              </a:rPr>
              <a:t>Taxable</a:t>
            </a:r>
            <a:endParaRPr lang="en-US" sz="640" dirty="0"/>
          </a:p>
        </p:txBody>
      </p:sp>
      <p:sp>
        <p:nvSpPr>
          <p:cNvPr id="67" name="Shape 65"/>
          <p:cNvSpPr/>
          <p:nvPr/>
        </p:nvSpPr>
        <p:spPr>
          <a:xfrm>
            <a:off x="4560570" y="2112264"/>
            <a:ext cx="0" cy="205740"/>
          </a:xfrm>
          <a:prstGeom prst="line">
            <a:avLst/>
          </a:prstGeom>
          <a:noFill/>
          <a:ln w="15240">
            <a:solidFill>
              <a:srgbClr val="5A6F84"/>
            </a:solidFill>
            <a:prstDash val="solid"/>
          </a:ln>
        </p:spPr>
      </p:sp>
      <p:sp>
        <p:nvSpPr>
          <p:cNvPr id="68" name="Shape 66"/>
          <p:cNvSpPr/>
          <p:nvPr/>
        </p:nvSpPr>
        <p:spPr>
          <a:xfrm>
            <a:off x="4505706" y="2235708"/>
            <a:ext cx="54864" cy="82296"/>
          </a:xfrm>
          <a:prstGeom prst="line">
            <a:avLst/>
          </a:prstGeom>
          <a:noFill/>
          <a:ln w="15240">
            <a:solidFill>
              <a:srgbClr val="5A6F84"/>
            </a:solidFill>
            <a:prstDash val="solid"/>
          </a:ln>
        </p:spPr>
      </p:sp>
      <p:sp>
        <p:nvSpPr>
          <p:cNvPr id="69" name="Shape 67"/>
          <p:cNvSpPr/>
          <p:nvPr/>
        </p:nvSpPr>
        <p:spPr>
          <a:xfrm>
            <a:off x="4560570" y="2235708"/>
            <a:ext cx="54864" cy="82296"/>
          </a:xfrm>
          <a:prstGeom prst="line">
            <a:avLst/>
          </a:prstGeom>
          <a:noFill/>
          <a:ln w="15240">
            <a:solidFill>
              <a:srgbClr val="5A6F84"/>
            </a:solidFill>
            <a:prstDash val="solid"/>
          </a:ln>
        </p:spPr>
      </p:sp>
      <p:sp>
        <p:nvSpPr>
          <p:cNvPr id="70" name="Shape 68"/>
          <p:cNvSpPr/>
          <p:nvPr/>
        </p:nvSpPr>
        <p:spPr>
          <a:xfrm>
            <a:off x="2023110" y="3895344"/>
            <a:ext cx="1611630" cy="589789"/>
          </a:xfrm>
          <a:prstGeom prst="rect">
            <a:avLst/>
          </a:prstGeom>
          <a:solidFill>
            <a:srgbClr val="7D3C98"/>
          </a:solidFill>
          <a:ln w="12700">
            <a:solidFill>
              <a:srgbClr val="7D3C98"/>
            </a:solidFill>
            <a:prstDash val="solid"/>
          </a:ln>
        </p:spPr>
      </p:sp>
      <p:sp>
        <p:nvSpPr>
          <p:cNvPr id="71" name="Text 69"/>
          <p:cNvSpPr/>
          <p:nvPr/>
        </p:nvSpPr>
        <p:spPr>
          <a:xfrm>
            <a:off x="2091690" y="3964345"/>
            <a:ext cx="1371600" cy="514349"/>
          </a:xfrm>
          <a:prstGeom prst="rect">
            <a:avLst/>
          </a:prstGeom>
          <a:noFill/>
        </p:spPr>
        <p:txBody>
          <a:bodyPr wrap="square" rtlCol="0" anchor="ctr"/>
          <a:lstStyle/>
          <a:p>
            <a:pPr algn="ctr"/>
            <a:r>
              <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rPr>
              <a:t>Leased by Employer </a:t>
            </a:r>
            <a:endPar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endParaRPr>
          </a:p>
          <a:p>
            <a:pPr algn="ctr"/>
            <a:r>
              <a:rPr lang="en-US" sz="750" b="1" dirty="0">
                <a:solidFill>
                  <a:schemeClr val="bg1"/>
                </a:solidFill>
                <a:latin typeface="Calibri" panose="020F0502020204030204" pitchFamily="34" charset="0"/>
                <a:ea typeface="Calibri" panose="020F0502020204030204" pitchFamily="34" charset="-122"/>
                <a:cs typeface="Calibri" panose="020F0502020204030204" pitchFamily="34" charset="-120"/>
              </a:rPr>
              <a:t>10% Salary  (OR)  Actual Rent</a:t>
            </a:r>
            <a:endParaRPr lang="en-US" sz="750" dirty="0">
              <a:solidFill>
                <a:schemeClr val="bg1"/>
              </a:solidFill>
            </a:endParaRPr>
          </a:p>
          <a:p>
            <a:pPr algn="ctr"/>
            <a:r>
              <a:rPr lang="en-US" sz="750" b="1" dirty="0">
                <a:solidFill>
                  <a:srgbClr val="D4A017"/>
                </a:solidFill>
                <a:latin typeface="Calibri" panose="020F0502020204030204" pitchFamily="34" charset="0"/>
                <a:ea typeface="Calibri" panose="020F0502020204030204" pitchFamily="34" charset="-122"/>
                <a:cs typeface="Calibri" panose="020F0502020204030204" pitchFamily="34" charset="-120"/>
              </a:rPr>
              <a:t>Whichever is LOWER is Taxable</a:t>
            </a:r>
            <a:endParaRPr lang="en-US" sz="750" dirty="0"/>
          </a:p>
          <a:p>
            <a:pPr algn="ctr"/>
            <a:endParaRPr lang="en-US" sz="715" dirty="0"/>
          </a:p>
        </p:txBody>
      </p:sp>
      <p:sp>
        <p:nvSpPr>
          <p:cNvPr id="76" name="Text 74"/>
          <p:cNvSpPr/>
          <p:nvPr/>
        </p:nvSpPr>
        <p:spPr>
          <a:xfrm>
            <a:off x="3634740" y="2756916"/>
            <a:ext cx="1851660" cy="260604"/>
          </a:xfrm>
          <a:prstGeom prst="rect">
            <a:avLst/>
          </a:prstGeom>
          <a:noFill/>
        </p:spPr>
        <p:txBody>
          <a:bodyPr wrap="square" rtlCol="0" anchor="ctr"/>
          <a:lstStyle/>
          <a:p>
            <a:pPr algn="ctr"/>
            <a:endParaRPr lang="en-US" sz="675" dirty="0"/>
          </a:p>
        </p:txBody>
      </p:sp>
      <p:sp>
        <p:nvSpPr>
          <p:cNvPr id="78" name="Text 76"/>
          <p:cNvSpPr/>
          <p:nvPr/>
        </p:nvSpPr>
        <p:spPr>
          <a:xfrm>
            <a:off x="3634740" y="3044952"/>
            <a:ext cx="1851660" cy="205740"/>
          </a:xfrm>
          <a:prstGeom prst="rect">
            <a:avLst/>
          </a:prstGeom>
          <a:noFill/>
        </p:spPr>
        <p:txBody>
          <a:bodyPr wrap="square" rtlCol="0" anchor="ctr"/>
          <a:lstStyle/>
          <a:p>
            <a:pPr algn="ctr"/>
            <a:endParaRPr lang="en-US" sz="640" dirty="0"/>
          </a:p>
        </p:txBody>
      </p:sp>
      <p:sp>
        <p:nvSpPr>
          <p:cNvPr id="82" name="Shape 80"/>
          <p:cNvSpPr/>
          <p:nvPr/>
        </p:nvSpPr>
        <p:spPr>
          <a:xfrm>
            <a:off x="3579876" y="2393443"/>
            <a:ext cx="2194560" cy="260604"/>
          </a:xfrm>
          <a:prstGeom prst="rect">
            <a:avLst/>
          </a:prstGeom>
          <a:solidFill>
            <a:srgbClr val="EAF1F8"/>
          </a:solidFill>
          <a:ln w="6350">
            <a:solidFill>
              <a:srgbClr val="A8C4E0"/>
            </a:solidFill>
            <a:prstDash val="solid"/>
          </a:ln>
        </p:spPr>
      </p:sp>
      <p:sp>
        <p:nvSpPr>
          <p:cNvPr id="83" name="Text 81"/>
          <p:cNvSpPr/>
          <p:nvPr/>
        </p:nvSpPr>
        <p:spPr>
          <a:xfrm>
            <a:off x="3579876" y="2407998"/>
            <a:ext cx="1748790" cy="260604"/>
          </a:xfrm>
          <a:prstGeom prst="rect">
            <a:avLst/>
          </a:prstGeom>
          <a:noFill/>
        </p:spPr>
        <p:txBody>
          <a:bodyPr wrap="square" rtlCol="0" anchor="ctr"/>
          <a:lstStyle/>
          <a:p>
            <a:r>
              <a:rPr lang="en-US" sz="600" dirty="0">
                <a:solidFill>
                  <a:srgbClr val="1C2B3A"/>
                </a:solidFill>
                <a:latin typeface="Calibri" panose="020F0502020204030204" pitchFamily="34" charset="0"/>
                <a:ea typeface="Calibri" panose="020F0502020204030204" pitchFamily="34" charset="-122"/>
                <a:cs typeface="Calibri" panose="020F0502020204030204" pitchFamily="34" charset="-120"/>
              </a:rPr>
              <a:t>Value of Unfurnished Accommodation (UFA)</a:t>
            </a:r>
            <a:endParaRPr lang="en-US" sz="600" dirty="0"/>
          </a:p>
        </p:txBody>
      </p:sp>
      <p:sp>
        <p:nvSpPr>
          <p:cNvPr id="84" name="Shape 82"/>
          <p:cNvSpPr/>
          <p:nvPr/>
        </p:nvSpPr>
        <p:spPr>
          <a:xfrm>
            <a:off x="5770587" y="2400858"/>
            <a:ext cx="377190" cy="260604"/>
          </a:xfrm>
          <a:prstGeom prst="rect">
            <a:avLst/>
          </a:prstGeom>
          <a:solidFill>
            <a:srgbClr val="EAF1F8"/>
          </a:solidFill>
          <a:ln w="6350">
            <a:solidFill>
              <a:srgbClr val="A8C4E0"/>
            </a:solidFill>
            <a:prstDash val="solid"/>
          </a:ln>
        </p:spPr>
      </p:sp>
      <p:sp>
        <p:nvSpPr>
          <p:cNvPr id="85" name="Text 83"/>
          <p:cNvSpPr/>
          <p:nvPr/>
        </p:nvSpPr>
        <p:spPr>
          <a:xfrm>
            <a:off x="5715724" y="2421577"/>
            <a:ext cx="377190" cy="260604"/>
          </a:xfrm>
          <a:prstGeom prst="rect">
            <a:avLst/>
          </a:prstGeom>
          <a:noFill/>
        </p:spPr>
        <p:txBody>
          <a:bodyPr wrap="square" rtlCol="0" anchor="ctr"/>
          <a:lstStyle/>
          <a:p>
            <a:pPr algn="ctr"/>
            <a:r>
              <a:rPr lang="en-US" sz="675" b="1" dirty="0">
                <a:solidFill>
                  <a:srgbClr val="5A6F84"/>
                </a:solidFill>
                <a:latin typeface="Calibri" panose="020F0502020204030204" pitchFamily="34" charset="0"/>
                <a:ea typeface="Calibri" panose="020F0502020204030204" pitchFamily="34" charset="-122"/>
                <a:cs typeface="Calibri" panose="020F0502020204030204" pitchFamily="34" charset="-120"/>
              </a:rPr>
              <a:t>XXX</a:t>
            </a:r>
            <a:endParaRPr lang="en-US" sz="675" dirty="0"/>
          </a:p>
        </p:txBody>
      </p:sp>
      <p:sp>
        <p:nvSpPr>
          <p:cNvPr id="86" name="Shape 84"/>
          <p:cNvSpPr/>
          <p:nvPr/>
        </p:nvSpPr>
        <p:spPr>
          <a:xfrm>
            <a:off x="3579876" y="2667623"/>
            <a:ext cx="2194560" cy="260604"/>
          </a:xfrm>
          <a:prstGeom prst="rect">
            <a:avLst/>
          </a:prstGeom>
          <a:solidFill>
            <a:srgbClr val="FFFFFF"/>
          </a:solidFill>
          <a:ln w="6350">
            <a:solidFill>
              <a:srgbClr val="A8C4E0"/>
            </a:solidFill>
            <a:prstDash val="solid"/>
          </a:ln>
        </p:spPr>
      </p:sp>
      <p:sp>
        <p:nvSpPr>
          <p:cNvPr id="87" name="Text 85"/>
          <p:cNvSpPr/>
          <p:nvPr/>
        </p:nvSpPr>
        <p:spPr>
          <a:xfrm>
            <a:off x="3588273" y="2689179"/>
            <a:ext cx="1748790" cy="260604"/>
          </a:xfrm>
          <a:prstGeom prst="rect">
            <a:avLst/>
          </a:prstGeom>
          <a:noFill/>
        </p:spPr>
        <p:txBody>
          <a:bodyPr wrap="square" rtlCol="0" anchor="ctr"/>
          <a:lstStyle/>
          <a:p>
            <a:r>
              <a:rPr lang="en-US" sz="600" dirty="0">
                <a:solidFill>
                  <a:srgbClr val="1C2B3A"/>
                </a:solidFill>
                <a:latin typeface="Calibri" panose="020F0502020204030204" pitchFamily="34" charset="0"/>
                <a:ea typeface="Calibri" panose="020F0502020204030204" pitchFamily="34" charset="-122"/>
                <a:cs typeface="Calibri" panose="020F0502020204030204" pitchFamily="34" charset="-120"/>
              </a:rPr>
              <a:t>(+) 10% p.a. on Cost of Furniture (if Owned by employer)</a:t>
            </a:r>
            <a:endParaRPr lang="en-US" sz="600" dirty="0"/>
          </a:p>
        </p:txBody>
      </p:sp>
      <p:sp>
        <p:nvSpPr>
          <p:cNvPr id="88" name="Shape 86"/>
          <p:cNvSpPr/>
          <p:nvPr/>
        </p:nvSpPr>
        <p:spPr>
          <a:xfrm>
            <a:off x="5770307" y="2668602"/>
            <a:ext cx="377190" cy="260604"/>
          </a:xfrm>
          <a:prstGeom prst="rect">
            <a:avLst/>
          </a:prstGeom>
          <a:solidFill>
            <a:srgbClr val="EAF1F8"/>
          </a:solidFill>
          <a:ln w="6350">
            <a:solidFill>
              <a:srgbClr val="A8C4E0"/>
            </a:solidFill>
            <a:prstDash val="solid"/>
          </a:ln>
        </p:spPr>
      </p:sp>
      <p:sp>
        <p:nvSpPr>
          <p:cNvPr id="89" name="Text 87"/>
          <p:cNvSpPr/>
          <p:nvPr/>
        </p:nvSpPr>
        <p:spPr>
          <a:xfrm>
            <a:off x="5726780" y="2676164"/>
            <a:ext cx="377190" cy="260604"/>
          </a:xfrm>
          <a:prstGeom prst="rect">
            <a:avLst/>
          </a:prstGeom>
          <a:noFill/>
        </p:spPr>
        <p:txBody>
          <a:bodyPr wrap="square" rtlCol="0" anchor="ctr"/>
          <a:lstStyle/>
          <a:p>
            <a:pPr algn="ctr"/>
            <a:r>
              <a:rPr lang="en-US" sz="675" b="1" dirty="0">
                <a:solidFill>
                  <a:srgbClr val="5A6F84"/>
                </a:solidFill>
                <a:latin typeface="Calibri" panose="020F0502020204030204" pitchFamily="34" charset="0"/>
                <a:ea typeface="Calibri" panose="020F0502020204030204" pitchFamily="34" charset="-122"/>
                <a:cs typeface="Calibri" panose="020F0502020204030204" pitchFamily="34" charset="-120"/>
              </a:rPr>
              <a:t>XXX</a:t>
            </a:r>
            <a:endParaRPr lang="en-US" sz="675" dirty="0"/>
          </a:p>
        </p:txBody>
      </p:sp>
      <p:sp>
        <p:nvSpPr>
          <p:cNvPr id="90" name="Shape 88"/>
          <p:cNvSpPr/>
          <p:nvPr/>
        </p:nvSpPr>
        <p:spPr>
          <a:xfrm>
            <a:off x="3576027" y="2935226"/>
            <a:ext cx="2194560" cy="260604"/>
          </a:xfrm>
          <a:prstGeom prst="rect">
            <a:avLst/>
          </a:prstGeom>
          <a:solidFill>
            <a:srgbClr val="EAF1F8"/>
          </a:solidFill>
          <a:ln w="6350">
            <a:solidFill>
              <a:srgbClr val="A8C4E0"/>
            </a:solidFill>
            <a:prstDash val="solid"/>
          </a:ln>
        </p:spPr>
      </p:sp>
      <p:sp>
        <p:nvSpPr>
          <p:cNvPr id="91" name="Text 89"/>
          <p:cNvSpPr/>
          <p:nvPr/>
        </p:nvSpPr>
        <p:spPr>
          <a:xfrm>
            <a:off x="3581625" y="2935226"/>
            <a:ext cx="1748790" cy="260604"/>
          </a:xfrm>
          <a:prstGeom prst="rect">
            <a:avLst/>
          </a:prstGeom>
          <a:noFill/>
        </p:spPr>
        <p:txBody>
          <a:bodyPr wrap="square" rtlCol="0" anchor="ctr"/>
          <a:lstStyle/>
          <a:p>
            <a:r>
              <a:rPr lang="en-US" sz="600" dirty="0">
                <a:solidFill>
                  <a:srgbClr val="1C2B3A"/>
                </a:solidFill>
                <a:latin typeface="Calibri" panose="020F0502020204030204" pitchFamily="34" charset="0"/>
                <a:ea typeface="Calibri" panose="020F0502020204030204" pitchFamily="34" charset="-122"/>
                <a:cs typeface="Calibri" panose="020F0502020204030204" pitchFamily="34" charset="-120"/>
              </a:rPr>
              <a:t>(+) Actual Rent of Furniture (if Leased)</a:t>
            </a:r>
            <a:endParaRPr lang="en-US" sz="600" dirty="0"/>
          </a:p>
        </p:txBody>
      </p:sp>
      <p:sp>
        <p:nvSpPr>
          <p:cNvPr id="92" name="Shape 90"/>
          <p:cNvSpPr/>
          <p:nvPr/>
        </p:nvSpPr>
        <p:spPr>
          <a:xfrm>
            <a:off x="5774436" y="2929206"/>
            <a:ext cx="377190" cy="260604"/>
          </a:xfrm>
          <a:prstGeom prst="rect">
            <a:avLst/>
          </a:prstGeom>
          <a:solidFill>
            <a:srgbClr val="EAF1F8"/>
          </a:solidFill>
          <a:ln w="6350">
            <a:solidFill>
              <a:srgbClr val="A8C4E0"/>
            </a:solidFill>
            <a:prstDash val="solid"/>
          </a:ln>
        </p:spPr>
      </p:sp>
      <p:sp>
        <p:nvSpPr>
          <p:cNvPr id="93" name="Text 91"/>
          <p:cNvSpPr/>
          <p:nvPr/>
        </p:nvSpPr>
        <p:spPr>
          <a:xfrm>
            <a:off x="5721531" y="2936768"/>
            <a:ext cx="377190" cy="260604"/>
          </a:xfrm>
          <a:prstGeom prst="rect">
            <a:avLst/>
          </a:prstGeom>
          <a:noFill/>
        </p:spPr>
        <p:txBody>
          <a:bodyPr wrap="square" rtlCol="0" anchor="ctr"/>
          <a:lstStyle/>
          <a:p>
            <a:pPr algn="ctr"/>
            <a:r>
              <a:rPr lang="en-US" sz="675" b="1" dirty="0">
                <a:solidFill>
                  <a:srgbClr val="5A6F84"/>
                </a:solidFill>
                <a:latin typeface="Calibri" panose="020F0502020204030204" pitchFamily="34" charset="0"/>
                <a:ea typeface="Calibri" panose="020F0502020204030204" pitchFamily="34" charset="-122"/>
                <a:cs typeface="Calibri" panose="020F0502020204030204" pitchFamily="34" charset="-120"/>
              </a:rPr>
              <a:t>XXX</a:t>
            </a:r>
            <a:endParaRPr lang="en-US" sz="675" dirty="0"/>
          </a:p>
        </p:txBody>
      </p:sp>
      <p:sp>
        <p:nvSpPr>
          <p:cNvPr id="94" name="Shape 92"/>
          <p:cNvSpPr/>
          <p:nvPr/>
        </p:nvSpPr>
        <p:spPr>
          <a:xfrm>
            <a:off x="3574697" y="3211573"/>
            <a:ext cx="2194560" cy="260604"/>
          </a:xfrm>
          <a:prstGeom prst="rect">
            <a:avLst/>
          </a:prstGeom>
          <a:solidFill>
            <a:srgbClr val="1E4D8C"/>
          </a:solidFill>
          <a:ln w="6350">
            <a:solidFill>
              <a:srgbClr val="A8C4E0"/>
            </a:solidFill>
            <a:prstDash val="solid"/>
          </a:ln>
        </p:spPr>
      </p:sp>
      <p:sp>
        <p:nvSpPr>
          <p:cNvPr id="95" name="Text 93"/>
          <p:cNvSpPr/>
          <p:nvPr/>
        </p:nvSpPr>
        <p:spPr>
          <a:xfrm>
            <a:off x="3614166" y="3219059"/>
            <a:ext cx="1748790" cy="260604"/>
          </a:xfrm>
          <a:prstGeom prst="rect">
            <a:avLst/>
          </a:prstGeom>
          <a:noFill/>
        </p:spPr>
        <p:txBody>
          <a:bodyPr wrap="square" rtlCol="0" anchor="ctr"/>
          <a:lstStyle/>
          <a:p>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Taxable Value of Furnished Accommodation</a:t>
            </a:r>
            <a:endParaRPr lang="en-US" sz="600" dirty="0"/>
          </a:p>
        </p:txBody>
      </p:sp>
      <p:sp>
        <p:nvSpPr>
          <p:cNvPr id="96" name="Shape 94"/>
          <p:cNvSpPr/>
          <p:nvPr/>
        </p:nvSpPr>
        <p:spPr>
          <a:xfrm>
            <a:off x="5770307" y="3210387"/>
            <a:ext cx="377190" cy="260604"/>
          </a:xfrm>
          <a:prstGeom prst="rect">
            <a:avLst/>
          </a:prstGeom>
          <a:solidFill>
            <a:srgbClr val="D4A017"/>
          </a:solidFill>
          <a:ln w="6350">
            <a:solidFill>
              <a:srgbClr val="A8C4E0"/>
            </a:solidFill>
            <a:prstDash val="solid"/>
          </a:ln>
        </p:spPr>
      </p:sp>
      <p:sp>
        <p:nvSpPr>
          <p:cNvPr id="97" name="Text 95"/>
          <p:cNvSpPr/>
          <p:nvPr/>
        </p:nvSpPr>
        <p:spPr>
          <a:xfrm>
            <a:off x="5704561" y="3253700"/>
            <a:ext cx="377190" cy="260604"/>
          </a:xfrm>
          <a:prstGeom prst="rect">
            <a:avLst/>
          </a:prstGeom>
          <a:noFill/>
        </p:spPr>
        <p:txBody>
          <a:bodyPr wrap="square" rtlCol="0" anchor="ctr"/>
          <a:lstStyle/>
          <a:p>
            <a:pPr algn="ctr"/>
            <a:r>
              <a:rPr lang="en-US" sz="675" b="1" dirty="0">
                <a:solidFill>
                  <a:srgbClr val="1A2E5A"/>
                </a:solidFill>
                <a:latin typeface="Calibri" panose="020F0502020204030204" pitchFamily="34" charset="0"/>
                <a:ea typeface="Calibri" panose="020F0502020204030204" pitchFamily="34" charset="-122"/>
                <a:cs typeface="Calibri" panose="020F0502020204030204" pitchFamily="34" charset="-120"/>
              </a:rPr>
              <a:t>XXX</a:t>
            </a:r>
            <a:endParaRPr lang="en-US" sz="675" dirty="0"/>
          </a:p>
        </p:txBody>
      </p:sp>
      <p:sp>
        <p:nvSpPr>
          <p:cNvPr id="98" name="Shape 96"/>
          <p:cNvSpPr/>
          <p:nvPr/>
        </p:nvSpPr>
        <p:spPr>
          <a:xfrm>
            <a:off x="8023860" y="2112264"/>
            <a:ext cx="0" cy="205740"/>
          </a:xfrm>
          <a:prstGeom prst="line">
            <a:avLst/>
          </a:prstGeom>
          <a:noFill/>
          <a:ln w="15240">
            <a:solidFill>
              <a:srgbClr val="5A6F84"/>
            </a:solidFill>
            <a:prstDash val="solid"/>
          </a:ln>
        </p:spPr>
      </p:sp>
      <p:sp>
        <p:nvSpPr>
          <p:cNvPr id="99" name="Shape 97"/>
          <p:cNvSpPr/>
          <p:nvPr/>
        </p:nvSpPr>
        <p:spPr>
          <a:xfrm>
            <a:off x="7968996" y="2235708"/>
            <a:ext cx="54864" cy="82296"/>
          </a:xfrm>
          <a:prstGeom prst="line">
            <a:avLst/>
          </a:prstGeom>
          <a:noFill/>
          <a:ln w="15240">
            <a:solidFill>
              <a:srgbClr val="5A6F84"/>
            </a:solidFill>
            <a:prstDash val="solid"/>
          </a:ln>
        </p:spPr>
      </p:sp>
      <p:sp>
        <p:nvSpPr>
          <p:cNvPr id="100" name="Shape 98"/>
          <p:cNvSpPr/>
          <p:nvPr/>
        </p:nvSpPr>
        <p:spPr>
          <a:xfrm>
            <a:off x="8023860" y="2235708"/>
            <a:ext cx="54864" cy="82296"/>
          </a:xfrm>
          <a:prstGeom prst="line">
            <a:avLst/>
          </a:prstGeom>
          <a:noFill/>
          <a:ln w="15240">
            <a:solidFill>
              <a:srgbClr val="5A6F84"/>
            </a:solidFill>
            <a:prstDash val="solid"/>
          </a:ln>
        </p:spPr>
      </p:sp>
      <p:sp>
        <p:nvSpPr>
          <p:cNvPr id="101" name="Shape 99"/>
          <p:cNvSpPr/>
          <p:nvPr/>
        </p:nvSpPr>
        <p:spPr>
          <a:xfrm>
            <a:off x="6991311" y="2346451"/>
            <a:ext cx="1897647" cy="450597"/>
          </a:xfrm>
          <a:prstGeom prst="rect">
            <a:avLst/>
          </a:prstGeom>
          <a:solidFill>
            <a:srgbClr val="FEF9E7"/>
          </a:solidFill>
          <a:ln w="19050">
            <a:solidFill>
              <a:srgbClr val="D4A017"/>
            </a:solidFill>
            <a:prstDash val="solid"/>
          </a:ln>
        </p:spPr>
      </p:sp>
      <p:sp>
        <p:nvSpPr>
          <p:cNvPr id="102" name="Text 100"/>
          <p:cNvSpPr/>
          <p:nvPr/>
        </p:nvSpPr>
        <p:spPr>
          <a:xfrm>
            <a:off x="6858000" y="2289732"/>
            <a:ext cx="2095539" cy="527227"/>
          </a:xfrm>
          <a:prstGeom prst="rect">
            <a:avLst/>
          </a:prstGeom>
          <a:noFill/>
        </p:spPr>
        <p:txBody>
          <a:bodyPr wrap="square" rtlCol="0" anchor="ctr"/>
          <a:lstStyle/>
          <a:p>
            <a:pPr algn="ctr"/>
            <a:endParaRPr lang="en-US" sz="715" b="1" dirty="0">
              <a:solidFill>
                <a:srgbClr val="1A2E5A"/>
              </a:solidFill>
              <a:latin typeface="Calibri" panose="020F0502020204030204" pitchFamily="34" charset="0"/>
              <a:ea typeface="Calibri" panose="020F0502020204030204" pitchFamily="34" charset="-122"/>
              <a:cs typeface="Calibri" panose="020F0502020204030204" pitchFamily="34" charset="-120"/>
            </a:endParaRPr>
          </a:p>
          <a:p>
            <a:pPr algn="ctr"/>
            <a:r>
              <a:rPr lang="en-US" sz="715" b="1" dirty="0">
                <a:solidFill>
                  <a:srgbClr val="1A2E5A"/>
                </a:solidFill>
                <a:latin typeface="Calibri" panose="020F0502020204030204" pitchFamily="34" charset="0"/>
                <a:ea typeface="Calibri" panose="020F0502020204030204" pitchFamily="34" charset="-122"/>
                <a:cs typeface="Calibri" panose="020F0502020204030204" pitchFamily="34" charset="-120"/>
              </a:rPr>
              <a:t>24% of Salary  (OR)
</a:t>
            </a:r>
            <a:r>
              <a:rPr lang="en-US" sz="715" dirty="0">
                <a:solidFill>
                  <a:srgbClr val="1C2B3A"/>
                </a:solidFill>
                <a:latin typeface="Calibri" panose="020F0502020204030204" pitchFamily="34" charset="0"/>
                <a:ea typeface="Calibri" panose="020F0502020204030204" pitchFamily="34" charset="-122"/>
                <a:cs typeface="Calibri" panose="020F0502020204030204" pitchFamily="34" charset="-120"/>
              </a:rPr>
              <a:t>Actual charges</a:t>
            </a:r>
            <a:endParaRPr lang="en-US" sz="715" dirty="0">
              <a:solidFill>
                <a:srgbClr val="1C2B3A"/>
              </a:solidFill>
              <a:latin typeface="Calibri" panose="020F0502020204030204" pitchFamily="34" charset="0"/>
              <a:ea typeface="Calibri" panose="020F0502020204030204" pitchFamily="34" charset="-122"/>
              <a:cs typeface="Calibri" panose="020F0502020204030204" pitchFamily="34" charset="-120"/>
            </a:endParaRPr>
          </a:p>
          <a:p>
            <a:pPr algn="ctr"/>
            <a:r>
              <a:rPr lang="en-US" sz="700" b="1" dirty="0">
                <a:solidFill>
                  <a:srgbClr val="D4A017"/>
                </a:solidFill>
                <a:latin typeface="Calibri" panose="020F0502020204030204" pitchFamily="34" charset="0"/>
                <a:ea typeface="Calibri" panose="020F0502020204030204" pitchFamily="34" charset="-122"/>
                <a:cs typeface="Calibri" panose="020F0502020204030204" pitchFamily="34" charset="-120"/>
              </a:rPr>
              <a:t>Whichever is LOWER is Taxable</a:t>
            </a:r>
            <a:endParaRPr lang="en-US" sz="700" dirty="0"/>
          </a:p>
          <a:p>
            <a:pPr algn="ctr"/>
            <a:endParaRPr lang="en-US" sz="715" dirty="0"/>
          </a:p>
        </p:txBody>
      </p:sp>
      <p:sp>
        <p:nvSpPr>
          <p:cNvPr id="103" name="Shape 101"/>
          <p:cNvSpPr/>
          <p:nvPr/>
        </p:nvSpPr>
        <p:spPr>
          <a:xfrm flipH="1">
            <a:off x="7996427" y="2797048"/>
            <a:ext cx="15395" cy="415974"/>
          </a:xfrm>
          <a:prstGeom prst="line">
            <a:avLst/>
          </a:prstGeom>
          <a:noFill/>
          <a:ln w="15240">
            <a:solidFill>
              <a:srgbClr val="5A6F84"/>
            </a:solidFill>
            <a:prstDash val="solid"/>
          </a:ln>
        </p:spPr>
      </p:sp>
      <p:sp>
        <p:nvSpPr>
          <p:cNvPr id="105" name="Shape 103"/>
          <p:cNvSpPr/>
          <p:nvPr/>
        </p:nvSpPr>
        <p:spPr>
          <a:xfrm>
            <a:off x="8012430" y="3130726"/>
            <a:ext cx="54864" cy="82296"/>
          </a:xfrm>
          <a:prstGeom prst="line">
            <a:avLst/>
          </a:prstGeom>
          <a:noFill/>
          <a:ln w="15240">
            <a:solidFill>
              <a:srgbClr val="5A6F84"/>
            </a:solidFill>
            <a:prstDash val="solid"/>
          </a:ln>
        </p:spPr>
      </p:sp>
      <p:sp>
        <p:nvSpPr>
          <p:cNvPr id="106" name="Shape 104"/>
          <p:cNvSpPr/>
          <p:nvPr/>
        </p:nvSpPr>
        <p:spPr>
          <a:xfrm>
            <a:off x="7029450" y="3230961"/>
            <a:ext cx="1920240" cy="480060"/>
          </a:xfrm>
          <a:prstGeom prst="rect">
            <a:avLst/>
          </a:prstGeom>
          <a:solidFill>
            <a:srgbClr val="FFF3E0"/>
          </a:solidFill>
          <a:ln w="15240">
            <a:solidFill>
              <a:srgbClr val="D4801A"/>
            </a:solidFill>
            <a:prstDash val="solid"/>
          </a:ln>
        </p:spPr>
      </p:sp>
      <p:sp>
        <p:nvSpPr>
          <p:cNvPr id="107" name="Text 105"/>
          <p:cNvSpPr/>
          <p:nvPr/>
        </p:nvSpPr>
        <p:spPr>
          <a:xfrm>
            <a:off x="7077919" y="3219059"/>
            <a:ext cx="1817370" cy="480060"/>
          </a:xfrm>
          <a:prstGeom prst="rect">
            <a:avLst/>
          </a:prstGeom>
          <a:noFill/>
        </p:spPr>
        <p:txBody>
          <a:bodyPr wrap="square" rtlCol="0" anchor="ctr"/>
          <a:lstStyle/>
          <a:p>
            <a:pPr algn="ctr"/>
            <a:r>
              <a:rPr lang="en-US" sz="640" b="1" dirty="0">
                <a:solidFill>
                  <a:srgbClr val="D4801A"/>
                </a:solidFill>
                <a:latin typeface="Calibri" panose="020F0502020204030204" pitchFamily="34" charset="0"/>
                <a:ea typeface="Calibri" panose="020F0502020204030204" pitchFamily="34" charset="-122"/>
                <a:cs typeface="Calibri" panose="020F0502020204030204" pitchFamily="34" charset="-120"/>
              </a:rPr>
              <a:t>Taxable only if accommodation</a:t>
            </a:r>
            <a:endParaRPr lang="en-US" sz="640" dirty="0"/>
          </a:p>
          <a:p>
            <a:pPr algn="ctr"/>
            <a:r>
              <a:rPr lang="en-US" sz="640" b="1" dirty="0">
                <a:solidFill>
                  <a:srgbClr val="D4801A"/>
                </a:solidFill>
                <a:latin typeface="Calibri" panose="020F0502020204030204" pitchFamily="34" charset="0"/>
                <a:ea typeface="Calibri" panose="020F0502020204030204" pitchFamily="34" charset="-122"/>
                <a:cs typeface="Calibri" panose="020F0502020204030204" pitchFamily="34" charset="-120"/>
              </a:rPr>
              <a:t>provided for &gt; 15 days</a:t>
            </a:r>
            <a:endParaRPr lang="en-US" sz="640" dirty="0"/>
          </a:p>
          <a:p>
            <a:pPr algn="ctr"/>
            <a:r>
              <a:rPr lang="en-US" sz="640" b="1" dirty="0">
                <a:solidFill>
                  <a:srgbClr val="D4801A"/>
                </a:solidFill>
                <a:latin typeface="Calibri" panose="020F0502020204030204" pitchFamily="34" charset="0"/>
                <a:ea typeface="Calibri" panose="020F0502020204030204" pitchFamily="34" charset="-122"/>
                <a:cs typeface="Calibri" panose="020F0502020204030204" pitchFamily="34" charset="-120"/>
              </a:rPr>
              <a:t>aggregate in a year</a:t>
            </a:r>
            <a:endParaRPr lang="en-US" sz="640" dirty="0"/>
          </a:p>
        </p:txBody>
      </p:sp>
      <p:sp>
        <p:nvSpPr>
          <p:cNvPr id="113" name="Shape 111"/>
          <p:cNvSpPr/>
          <p:nvPr/>
        </p:nvSpPr>
        <p:spPr>
          <a:xfrm>
            <a:off x="308610" y="4512564"/>
            <a:ext cx="8503920" cy="397764"/>
          </a:xfrm>
          <a:prstGeom prst="rect">
            <a:avLst/>
          </a:prstGeom>
          <a:solidFill>
            <a:srgbClr val="FEF9E7"/>
          </a:solidFill>
          <a:ln w="15240">
            <a:solidFill>
              <a:srgbClr val="D4A017"/>
            </a:solidFill>
            <a:prstDash val="solid"/>
          </a:ln>
        </p:spPr>
      </p:sp>
      <p:sp>
        <p:nvSpPr>
          <p:cNvPr id="114" name="Text 112"/>
          <p:cNvSpPr/>
          <p:nvPr/>
        </p:nvSpPr>
        <p:spPr>
          <a:xfrm>
            <a:off x="377190" y="4512564"/>
            <a:ext cx="8366760" cy="397764"/>
          </a:xfrm>
          <a:prstGeom prst="rect">
            <a:avLst/>
          </a:prstGeom>
          <a:noFill/>
        </p:spPr>
        <p:txBody>
          <a:bodyPr wrap="square" rtlCol="0" anchor="ctr"/>
          <a:lstStyle/>
          <a:p>
            <a:r>
              <a:rPr lang="en-US" sz="750" b="1" dirty="0">
                <a:solidFill>
                  <a:srgbClr val="1A2E5A"/>
                </a:solidFill>
                <a:latin typeface="Calibri" panose="020F0502020204030204" pitchFamily="34" charset="0"/>
                <a:ea typeface="Calibri" panose="020F0502020204030204" pitchFamily="34" charset="-122"/>
                <a:cs typeface="Calibri" panose="020F0502020204030204" pitchFamily="34" charset="-120"/>
              </a:rPr>
              <a:t>📌  Govt. Employees: </a:t>
            </a:r>
            <a:r>
              <a:rPr lang="en-US" sz="750" dirty="0">
                <a:solidFill>
                  <a:srgbClr val="1C2B3A"/>
                </a:solidFill>
                <a:latin typeface="Calibri" panose="020F0502020204030204" pitchFamily="34" charset="0"/>
                <a:ea typeface="Calibri" panose="020F0502020204030204" pitchFamily="34" charset="-122"/>
                <a:cs typeface="Calibri" panose="020F0502020204030204" pitchFamily="34" charset="-120"/>
              </a:rPr>
              <a:t>Only the licence fee charged by Govt. is taxable.  </a:t>
            </a:r>
            <a:r>
              <a:rPr lang="en-US" sz="750" b="1" dirty="0">
                <a:solidFill>
                  <a:srgbClr val="1A2E5A"/>
                </a:solidFill>
                <a:latin typeface="Calibri" panose="020F0502020204030204" pitchFamily="34" charset="0"/>
                <a:ea typeface="Calibri" panose="020F0502020204030204" pitchFamily="34" charset="-122"/>
                <a:cs typeface="Calibri" panose="020F0502020204030204" pitchFamily="34" charset="-120"/>
              </a:rPr>
              <a:t>High Court / Supreme Court Judges, MPs, MLAs, Union Ministers: </a:t>
            </a:r>
            <a:r>
              <a:rPr lang="en-US" sz="750" b="1" dirty="0">
                <a:solidFill>
                  <a:srgbClr val="1A7A4A"/>
                </a:solidFill>
                <a:latin typeface="Calibri" panose="020F0502020204030204" pitchFamily="34" charset="0"/>
                <a:ea typeface="Calibri" panose="020F0502020204030204" pitchFamily="34" charset="-122"/>
                <a:cs typeface="Calibri" panose="020F0502020204030204" pitchFamily="34" charset="-120"/>
              </a:rPr>
              <a:t>Accommodation is EXEMPT.</a:t>
            </a:r>
            <a:endParaRPr lang="en-US" sz="750" dirty="0"/>
          </a:p>
        </p:txBody>
      </p:sp>
      <p:sp>
        <p:nvSpPr>
          <p:cNvPr id="115" name="Shape 113"/>
          <p:cNvSpPr/>
          <p:nvPr/>
        </p:nvSpPr>
        <p:spPr>
          <a:xfrm>
            <a:off x="274320" y="4992624"/>
            <a:ext cx="8572500" cy="0"/>
          </a:xfrm>
          <a:prstGeom prst="line">
            <a:avLst/>
          </a:prstGeom>
          <a:noFill/>
          <a:ln w="6350">
            <a:solidFill>
              <a:srgbClr val="A8C4E0"/>
            </a:solidFill>
            <a:prstDash val="solid"/>
          </a:ln>
        </p:spPr>
      </p:sp>
      <p:sp>
        <p:nvSpPr>
          <p:cNvPr id="117" name="Text 115"/>
          <p:cNvSpPr/>
          <p:nvPr/>
        </p:nvSpPr>
        <p:spPr>
          <a:xfrm>
            <a:off x="8641080" y="5006340"/>
            <a:ext cx="342900" cy="137160"/>
          </a:xfrm>
          <a:prstGeom prst="rect">
            <a:avLst/>
          </a:prstGeom>
          <a:noFill/>
        </p:spPr>
        <p:txBody>
          <a:bodyPr wrap="square" rtlCol="0" anchor="ctr"/>
          <a:lstStyle/>
          <a:p>
            <a:pPr algn="r"/>
            <a:r>
              <a:rPr lang="en-US" sz="675" dirty="0">
                <a:solidFill>
                  <a:srgbClr val="5A6F84"/>
                </a:solidFill>
                <a:latin typeface="Calibri" panose="020F0502020204030204" pitchFamily="34" charset="0"/>
                <a:ea typeface="Calibri" panose="020F0502020204030204" pitchFamily="34" charset="-122"/>
                <a:cs typeface="Calibri" panose="020F0502020204030204" pitchFamily="34" charset="-120"/>
              </a:rPr>
              <a:t>26</a:t>
            </a:r>
            <a:endParaRPr lang="en-US" sz="675" dirty="0"/>
          </a:p>
        </p:txBody>
      </p:sp>
      <p:sp>
        <p:nvSpPr>
          <p:cNvPr id="121" name="Shape 34"/>
          <p:cNvSpPr/>
          <p:nvPr/>
        </p:nvSpPr>
        <p:spPr>
          <a:xfrm>
            <a:off x="2001719" y="2430628"/>
            <a:ext cx="906066" cy="0"/>
          </a:xfrm>
          <a:prstGeom prst="line">
            <a:avLst/>
          </a:prstGeom>
          <a:noFill/>
          <a:ln w="15240">
            <a:solidFill>
              <a:srgbClr val="5A6F84"/>
            </a:solidFill>
            <a:prstDash val="solid"/>
          </a:ln>
        </p:spPr>
      </p:sp>
      <p:sp>
        <p:nvSpPr>
          <p:cNvPr id="122" name="Shape 11"/>
          <p:cNvSpPr/>
          <p:nvPr/>
        </p:nvSpPr>
        <p:spPr>
          <a:xfrm>
            <a:off x="2907785" y="2421577"/>
            <a:ext cx="0" cy="1501199"/>
          </a:xfrm>
          <a:prstGeom prst="line">
            <a:avLst/>
          </a:prstGeom>
          <a:noFill/>
          <a:ln w="15240">
            <a:solidFill>
              <a:srgbClr val="5A6F84"/>
            </a:solidFill>
            <a:prstDash val="solid"/>
          </a:ln>
        </p:spPr>
      </p:sp>
      <p:sp>
        <p:nvSpPr>
          <p:cNvPr id="123" name="Shape 62"/>
          <p:cNvSpPr/>
          <p:nvPr/>
        </p:nvSpPr>
        <p:spPr>
          <a:xfrm>
            <a:off x="2904357" y="3820116"/>
            <a:ext cx="54864" cy="82296"/>
          </a:xfrm>
          <a:prstGeom prst="line">
            <a:avLst/>
          </a:prstGeom>
          <a:noFill/>
          <a:ln w="15240">
            <a:solidFill>
              <a:srgbClr val="5A6F84"/>
            </a:solidFill>
            <a:prstDash val="solid"/>
          </a:ln>
        </p:spPr>
      </p:sp>
      <p:sp>
        <p:nvSpPr>
          <p:cNvPr id="124" name="Shape 42"/>
          <p:cNvSpPr/>
          <p:nvPr/>
        </p:nvSpPr>
        <p:spPr>
          <a:xfrm>
            <a:off x="2852921" y="3820116"/>
            <a:ext cx="54864" cy="82296"/>
          </a:xfrm>
          <a:prstGeom prst="line">
            <a:avLst/>
          </a:prstGeom>
          <a:noFill/>
          <a:ln w="15240">
            <a:solidFill>
              <a:srgbClr val="5A6F84"/>
            </a:solidFill>
            <a:prstDash val="solid"/>
          </a:ln>
        </p:spPr>
      </p:sp>
      <p:sp>
        <p:nvSpPr>
          <p:cNvPr id="116" name="Shape 0"/>
          <p:cNvSpPr/>
          <p:nvPr/>
        </p:nvSpPr>
        <p:spPr>
          <a:xfrm>
            <a:off x="0" y="-27535"/>
            <a:ext cx="9144000" cy="525849"/>
          </a:xfrm>
          <a:prstGeom prst="rect">
            <a:avLst/>
          </a:prstGeom>
          <a:solidFill>
            <a:srgbClr val="0D1B3E"/>
          </a:solidFill>
          <a:ln w="12700">
            <a:solidFill>
              <a:srgbClr val="0D1B3E"/>
            </a:solidFill>
            <a:prstDash val="solid"/>
          </a:ln>
        </p:spPr>
        <p:txBody>
          <a:bodyPr/>
          <a:lstStyle/>
          <a:p>
            <a:r>
              <a:rPr lang="en-US" b="1" kern="0" spc="38" dirty="0">
                <a:solidFill>
                  <a:schemeClr val="bg1"/>
                </a:solidFill>
                <a:latin typeface="Cambria" panose="02040503050406030204" pitchFamily="34" charset="0"/>
                <a:ea typeface="Cambria" panose="02040503050406030204" pitchFamily="34" charset="-122"/>
                <a:cs typeface="Cambria" panose="02040503050406030204" pitchFamily="34" charset="-120"/>
              </a:rPr>
              <a:t>Rent Free Accommodation (RFA) – Valuation</a:t>
            </a:r>
            <a:endParaRPr lang="en-US" dirty="0">
              <a:solidFill>
                <a:schemeClr val="bg1"/>
              </a:solidFill>
            </a:endParaRPr>
          </a:p>
          <a:p>
            <a:endParaRPr lang="en-IN" dirty="0"/>
          </a:p>
        </p:txBody>
      </p:sp>
      <p:sp>
        <p:nvSpPr>
          <p:cNvPr id="118" name="Shape 102"/>
          <p:cNvSpPr/>
          <p:nvPr/>
        </p:nvSpPr>
        <p:spPr>
          <a:xfrm>
            <a:off x="7950161" y="3123048"/>
            <a:ext cx="54864" cy="82296"/>
          </a:xfrm>
          <a:prstGeom prst="line">
            <a:avLst/>
          </a:prstGeom>
          <a:noFill/>
          <a:ln w="15240">
            <a:solidFill>
              <a:srgbClr val="5A6F84"/>
            </a:solidFill>
            <a:prstDash val="solid"/>
          </a:ln>
        </p:spPr>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50876" cy="5143500"/>
          </a:xfrm>
          <a:prstGeom prst="rect">
            <a:avLst/>
          </a:prstGeom>
          <a:solidFill>
            <a:srgbClr val="D4A017"/>
          </a:solidFill>
          <a:ln w="12700">
            <a:solidFill>
              <a:srgbClr val="D4A017"/>
            </a:solidFill>
            <a:prstDash val="solid"/>
          </a:ln>
        </p:spPr>
      </p:sp>
      <p:sp>
        <p:nvSpPr>
          <p:cNvPr id="3" name="Text 1"/>
          <p:cNvSpPr/>
          <p:nvPr/>
        </p:nvSpPr>
        <p:spPr>
          <a:xfrm>
            <a:off x="308610" y="123444"/>
            <a:ext cx="8503920" cy="377190"/>
          </a:xfrm>
          <a:prstGeom prst="rect">
            <a:avLst/>
          </a:prstGeom>
          <a:noFill/>
        </p:spPr>
        <p:txBody>
          <a:bodyPr wrap="square" rtlCol="0" anchor="ctr"/>
          <a:lstStyle/>
          <a:p>
            <a:endParaRPr lang="en-US" sz="2025" dirty="0"/>
          </a:p>
        </p:txBody>
      </p:sp>
      <p:sp>
        <p:nvSpPr>
          <p:cNvPr id="4" name="Text 2"/>
          <p:cNvSpPr/>
          <p:nvPr/>
        </p:nvSpPr>
        <p:spPr>
          <a:xfrm>
            <a:off x="308610" y="500634"/>
            <a:ext cx="6858000" cy="205740"/>
          </a:xfrm>
          <a:prstGeom prst="rect">
            <a:avLst/>
          </a:prstGeom>
          <a:noFill/>
        </p:spPr>
        <p:txBody>
          <a:bodyPr wrap="square" rtlCol="0" anchor="ctr"/>
          <a:lstStyle/>
          <a:p>
            <a:r>
              <a:rPr lang="en-US" sz="900" i="1" dirty="0">
                <a:solidFill>
                  <a:srgbClr val="5A6F84"/>
                </a:solidFill>
                <a:latin typeface="Calibri" panose="020F0502020204030204" pitchFamily="34" charset="0"/>
                <a:ea typeface="Calibri" panose="020F0502020204030204" pitchFamily="34" charset="-122"/>
                <a:cs typeface="Calibri" panose="020F0502020204030204" pitchFamily="34" charset="-120"/>
              </a:rPr>
              <a:t>Rule 15 – Definition + Concessional Rent Valuation</a:t>
            </a:r>
            <a:endParaRPr lang="en-US" sz="900" dirty="0"/>
          </a:p>
        </p:txBody>
      </p:sp>
      <p:sp>
        <p:nvSpPr>
          <p:cNvPr id="5" name="Shape 3"/>
          <p:cNvSpPr/>
          <p:nvPr/>
        </p:nvSpPr>
        <p:spPr>
          <a:xfrm>
            <a:off x="308610" y="740664"/>
            <a:ext cx="1714500" cy="192024"/>
          </a:xfrm>
          <a:prstGeom prst="rect">
            <a:avLst/>
          </a:prstGeom>
          <a:solidFill>
            <a:srgbClr val="D4A017"/>
          </a:solidFill>
          <a:ln w="12700">
            <a:solidFill>
              <a:srgbClr val="D4A017"/>
            </a:solidFill>
            <a:prstDash val="solid"/>
          </a:ln>
        </p:spPr>
      </p:sp>
      <p:sp>
        <p:nvSpPr>
          <p:cNvPr id="6" name="Text 4"/>
          <p:cNvSpPr/>
          <p:nvPr/>
        </p:nvSpPr>
        <p:spPr>
          <a:xfrm>
            <a:off x="308610" y="740664"/>
            <a:ext cx="1714500" cy="192024"/>
          </a:xfrm>
          <a:prstGeom prst="rect">
            <a:avLst/>
          </a:prstGeom>
          <a:noFill/>
        </p:spPr>
        <p:txBody>
          <a:bodyPr wrap="square" lIns="0" tIns="0" rIns="0" bIns="0" rtlCol="0" anchor="ctr"/>
          <a:lstStyle/>
          <a:p>
            <a:pPr algn="ctr"/>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RULE 15 – NOTES</a:t>
            </a:r>
            <a:endParaRPr lang="en-US" sz="600" dirty="0"/>
          </a:p>
        </p:txBody>
      </p:sp>
      <p:sp>
        <p:nvSpPr>
          <p:cNvPr id="7" name="Shape 5"/>
          <p:cNvSpPr/>
          <p:nvPr/>
        </p:nvSpPr>
        <p:spPr>
          <a:xfrm>
            <a:off x="308610" y="987552"/>
            <a:ext cx="8503920" cy="0"/>
          </a:xfrm>
          <a:prstGeom prst="line">
            <a:avLst/>
          </a:prstGeom>
          <a:noFill/>
          <a:ln w="6350">
            <a:solidFill>
              <a:srgbClr val="A8C4E0"/>
            </a:solidFill>
            <a:prstDash val="solid"/>
          </a:ln>
        </p:spPr>
      </p:sp>
      <p:sp>
        <p:nvSpPr>
          <p:cNvPr id="8" name="Shape 6"/>
          <p:cNvSpPr/>
          <p:nvPr/>
        </p:nvSpPr>
        <p:spPr>
          <a:xfrm>
            <a:off x="308610" y="1042416"/>
            <a:ext cx="4114800" cy="301752"/>
          </a:xfrm>
          <a:prstGeom prst="rect">
            <a:avLst/>
          </a:prstGeom>
          <a:solidFill>
            <a:srgbClr val="1E4D8C"/>
          </a:solidFill>
          <a:ln w="12700">
            <a:solidFill>
              <a:srgbClr val="1E4D8C"/>
            </a:solidFill>
            <a:prstDash val="solid"/>
          </a:ln>
        </p:spPr>
      </p:sp>
      <p:sp>
        <p:nvSpPr>
          <p:cNvPr id="9" name="Text 7"/>
          <p:cNvSpPr/>
          <p:nvPr/>
        </p:nvSpPr>
        <p:spPr>
          <a:xfrm>
            <a:off x="377190" y="1042416"/>
            <a:ext cx="3977640" cy="301752"/>
          </a:xfrm>
          <a:prstGeom prst="rect">
            <a:avLst/>
          </a:prstGeom>
          <a:noFill/>
        </p:spPr>
        <p:txBody>
          <a:bodyPr wrap="square" lIns="0" tIns="0" rIns="0" bIns="0" rtlCol="0" anchor="ctr"/>
          <a:lstStyle/>
          <a:p>
            <a:r>
              <a:rPr lang="en-US" sz="865" b="1" dirty="0">
                <a:solidFill>
                  <a:srgbClr val="FFFFFF"/>
                </a:solidFill>
                <a:latin typeface="Cambria" panose="02040503050406030204" pitchFamily="34" charset="0"/>
                <a:ea typeface="Cambria" panose="02040503050406030204" pitchFamily="34" charset="-122"/>
                <a:cs typeface="Cambria" panose="02040503050406030204" pitchFamily="34" charset="-120"/>
              </a:rPr>
              <a:t>'Salary' includes (for perquisite computation):</a:t>
            </a:r>
            <a:endParaRPr lang="en-US" sz="865" dirty="0"/>
          </a:p>
        </p:txBody>
      </p:sp>
      <p:sp>
        <p:nvSpPr>
          <p:cNvPr id="10" name="Shape 8"/>
          <p:cNvSpPr/>
          <p:nvPr/>
        </p:nvSpPr>
        <p:spPr>
          <a:xfrm>
            <a:off x="1783081" y="1823388"/>
            <a:ext cx="1028700" cy="762638"/>
          </a:xfrm>
          <a:prstGeom prst="ellipse">
            <a:avLst/>
          </a:prstGeom>
          <a:solidFill>
            <a:srgbClr val="1A2E5A"/>
          </a:solidFill>
          <a:ln w="25400">
            <a:solidFill>
              <a:srgbClr val="D4A017"/>
            </a:solidFill>
            <a:prstDash val="solid"/>
          </a:ln>
        </p:spPr>
      </p:sp>
      <p:sp>
        <p:nvSpPr>
          <p:cNvPr id="11" name="Text 9"/>
          <p:cNvSpPr/>
          <p:nvPr/>
        </p:nvSpPr>
        <p:spPr>
          <a:xfrm>
            <a:off x="1748790" y="1426464"/>
            <a:ext cx="1028700" cy="1028700"/>
          </a:xfrm>
          <a:prstGeom prst="rect">
            <a:avLst/>
          </a:prstGeom>
          <a:noFill/>
        </p:spPr>
        <p:txBody>
          <a:bodyPr wrap="square" rtlCol="0" anchor="ctr"/>
          <a:lstStyle/>
          <a:p>
            <a:pPr algn="ctr"/>
            <a:endParaRPr lang="en-US" sz="975" b="1" dirty="0">
              <a:solidFill>
                <a:srgbClr val="D4A017"/>
              </a:solidFill>
              <a:latin typeface="Cambria" panose="02040503050406030204" pitchFamily="34" charset="0"/>
              <a:ea typeface="Cambria" panose="02040503050406030204" pitchFamily="34" charset="-122"/>
              <a:cs typeface="Cambria" panose="02040503050406030204" pitchFamily="34" charset="-120"/>
            </a:endParaRPr>
          </a:p>
          <a:p>
            <a:pPr algn="ctr"/>
            <a:endParaRPr lang="en-US" sz="975" b="1" dirty="0">
              <a:solidFill>
                <a:srgbClr val="D4A017"/>
              </a:solidFill>
              <a:latin typeface="Cambria" panose="02040503050406030204" pitchFamily="34" charset="0"/>
              <a:ea typeface="Cambria" panose="02040503050406030204" pitchFamily="34" charset="-122"/>
              <a:cs typeface="Cambria" panose="02040503050406030204" pitchFamily="34" charset="-120"/>
            </a:endParaRPr>
          </a:p>
          <a:p>
            <a:pPr algn="ctr"/>
            <a:endParaRPr lang="en-US" sz="975" b="1" dirty="0">
              <a:solidFill>
                <a:srgbClr val="D4A017"/>
              </a:solidFill>
              <a:latin typeface="Cambria" panose="02040503050406030204" pitchFamily="34" charset="0"/>
              <a:ea typeface="Cambria" panose="02040503050406030204" pitchFamily="34" charset="-122"/>
              <a:cs typeface="Cambria" panose="02040503050406030204" pitchFamily="34" charset="-120"/>
            </a:endParaRPr>
          </a:p>
          <a:p>
            <a:pPr algn="ctr"/>
            <a:r>
              <a:rPr lang="en-US" sz="975" b="1" dirty="0">
                <a:solidFill>
                  <a:srgbClr val="D4A017"/>
                </a:solidFill>
                <a:latin typeface="Cambria" panose="02040503050406030204" pitchFamily="34" charset="0"/>
                <a:ea typeface="Cambria" panose="02040503050406030204" pitchFamily="34" charset="-122"/>
                <a:cs typeface="Cambria" panose="02040503050406030204" pitchFamily="34" charset="-120"/>
              </a:rPr>
              <a:t>SALARY</a:t>
            </a:r>
            <a:endParaRPr lang="en-US" sz="975" dirty="0"/>
          </a:p>
        </p:txBody>
      </p:sp>
      <p:sp>
        <p:nvSpPr>
          <p:cNvPr id="12" name="Shape 10"/>
          <p:cNvSpPr/>
          <p:nvPr/>
        </p:nvSpPr>
        <p:spPr>
          <a:xfrm>
            <a:off x="2983230" y="1426464"/>
            <a:ext cx="1131570" cy="411480"/>
          </a:xfrm>
          <a:prstGeom prst="roundRect">
            <a:avLst>
              <a:gd name="adj" fmla="val 20000"/>
            </a:avLst>
          </a:prstGeom>
          <a:solidFill>
            <a:srgbClr val="9B59B6"/>
          </a:solidFill>
          <a:ln w="12700">
            <a:solidFill>
              <a:srgbClr val="9B59B6"/>
            </a:solidFill>
            <a:prstDash val="solid"/>
          </a:ln>
        </p:spPr>
      </p:sp>
      <p:sp>
        <p:nvSpPr>
          <p:cNvPr id="13" name="Text 11"/>
          <p:cNvSpPr/>
          <p:nvPr/>
        </p:nvSpPr>
        <p:spPr>
          <a:xfrm>
            <a:off x="2983230" y="1426464"/>
            <a:ext cx="1131570" cy="411480"/>
          </a:xfrm>
          <a:prstGeom prst="rect">
            <a:avLst/>
          </a:prstGeom>
          <a:noFill/>
        </p:spPr>
        <p:txBody>
          <a:bodyPr wrap="square" rtlCol="0" anchor="ctr"/>
          <a:lstStyle/>
          <a:p>
            <a:pPr algn="ctr"/>
            <a:r>
              <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rPr>
              <a:t>Basic Salary</a:t>
            </a:r>
            <a:endParaRPr lang="en-US" sz="715" dirty="0"/>
          </a:p>
          <a:p>
            <a:pPr algn="ctr"/>
            <a:r>
              <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rPr>
              <a:t>&amp; Bonus</a:t>
            </a:r>
            <a:endParaRPr lang="en-US" sz="715" dirty="0"/>
          </a:p>
        </p:txBody>
      </p:sp>
      <p:sp>
        <p:nvSpPr>
          <p:cNvPr id="14" name="Shape 12"/>
          <p:cNvSpPr/>
          <p:nvPr/>
        </p:nvSpPr>
        <p:spPr>
          <a:xfrm>
            <a:off x="2983230" y="2345436"/>
            <a:ext cx="1131570" cy="411480"/>
          </a:xfrm>
          <a:prstGeom prst="roundRect">
            <a:avLst>
              <a:gd name="adj" fmla="val 20000"/>
            </a:avLst>
          </a:prstGeom>
          <a:solidFill>
            <a:srgbClr val="17A589"/>
          </a:solidFill>
          <a:ln w="12700">
            <a:solidFill>
              <a:srgbClr val="17A589"/>
            </a:solidFill>
            <a:prstDash val="solid"/>
          </a:ln>
        </p:spPr>
      </p:sp>
      <p:sp>
        <p:nvSpPr>
          <p:cNvPr id="15" name="Text 13"/>
          <p:cNvSpPr/>
          <p:nvPr/>
        </p:nvSpPr>
        <p:spPr>
          <a:xfrm>
            <a:off x="2983230" y="2345436"/>
            <a:ext cx="1131570" cy="411480"/>
          </a:xfrm>
          <a:prstGeom prst="rect">
            <a:avLst/>
          </a:prstGeom>
          <a:noFill/>
        </p:spPr>
        <p:txBody>
          <a:bodyPr wrap="square" rtlCol="0" anchor="ctr"/>
          <a:lstStyle/>
          <a:p>
            <a:pPr algn="ctr"/>
            <a:r>
              <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rPr>
              <a:t>Commission</a:t>
            </a:r>
            <a:endParaRPr lang="en-US" sz="715" dirty="0"/>
          </a:p>
        </p:txBody>
      </p:sp>
      <p:sp>
        <p:nvSpPr>
          <p:cNvPr id="16" name="Shape 14"/>
          <p:cNvSpPr/>
          <p:nvPr/>
        </p:nvSpPr>
        <p:spPr>
          <a:xfrm>
            <a:off x="1738503" y="2682878"/>
            <a:ext cx="1131570" cy="411480"/>
          </a:xfrm>
          <a:prstGeom prst="roundRect">
            <a:avLst>
              <a:gd name="adj" fmla="val 20000"/>
            </a:avLst>
          </a:prstGeom>
          <a:solidFill>
            <a:srgbClr val="5A6F84"/>
          </a:solidFill>
          <a:ln w="12700">
            <a:solidFill>
              <a:srgbClr val="5A6F84"/>
            </a:solidFill>
            <a:prstDash val="solid"/>
          </a:ln>
        </p:spPr>
      </p:sp>
      <p:sp>
        <p:nvSpPr>
          <p:cNvPr id="17" name="Text 15"/>
          <p:cNvSpPr/>
          <p:nvPr/>
        </p:nvSpPr>
        <p:spPr>
          <a:xfrm>
            <a:off x="1748790" y="2619756"/>
            <a:ext cx="1131570" cy="411480"/>
          </a:xfrm>
          <a:prstGeom prst="rect">
            <a:avLst/>
          </a:prstGeom>
          <a:noFill/>
        </p:spPr>
        <p:txBody>
          <a:bodyPr wrap="square" rtlCol="0" anchor="ctr"/>
          <a:lstStyle/>
          <a:p>
            <a:pPr algn="ctr"/>
            <a:r>
              <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rPr>
              <a:t>D.A.</a:t>
            </a:r>
            <a:endParaRPr lang="en-US" sz="715" dirty="0"/>
          </a:p>
        </p:txBody>
      </p:sp>
      <p:sp>
        <p:nvSpPr>
          <p:cNvPr id="18" name="Shape 16"/>
          <p:cNvSpPr/>
          <p:nvPr/>
        </p:nvSpPr>
        <p:spPr>
          <a:xfrm>
            <a:off x="342900" y="2345436"/>
            <a:ext cx="1131570" cy="411480"/>
          </a:xfrm>
          <a:prstGeom prst="roundRect">
            <a:avLst>
              <a:gd name="adj" fmla="val 20000"/>
            </a:avLst>
          </a:prstGeom>
          <a:solidFill>
            <a:srgbClr val="D4801A"/>
          </a:solidFill>
          <a:ln w="12700">
            <a:solidFill>
              <a:srgbClr val="D4801A"/>
            </a:solidFill>
            <a:prstDash val="solid"/>
          </a:ln>
        </p:spPr>
      </p:sp>
      <p:sp>
        <p:nvSpPr>
          <p:cNvPr id="19" name="Text 17"/>
          <p:cNvSpPr/>
          <p:nvPr/>
        </p:nvSpPr>
        <p:spPr>
          <a:xfrm>
            <a:off x="342900" y="2345436"/>
            <a:ext cx="1131570" cy="411480"/>
          </a:xfrm>
          <a:prstGeom prst="rect">
            <a:avLst/>
          </a:prstGeom>
          <a:noFill/>
        </p:spPr>
        <p:txBody>
          <a:bodyPr wrap="square" rtlCol="0" anchor="ctr"/>
          <a:lstStyle/>
          <a:p>
            <a:pPr algn="ctr"/>
            <a:r>
              <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rPr>
              <a:t>Fees</a:t>
            </a:r>
            <a:endParaRPr lang="en-US" sz="715" dirty="0"/>
          </a:p>
        </p:txBody>
      </p:sp>
      <p:sp>
        <p:nvSpPr>
          <p:cNvPr id="20" name="Shape 18"/>
          <p:cNvSpPr/>
          <p:nvPr/>
        </p:nvSpPr>
        <p:spPr>
          <a:xfrm>
            <a:off x="365760" y="1692527"/>
            <a:ext cx="1131570" cy="411480"/>
          </a:xfrm>
          <a:prstGeom prst="roundRect">
            <a:avLst>
              <a:gd name="adj" fmla="val 20000"/>
            </a:avLst>
          </a:prstGeom>
          <a:solidFill>
            <a:srgbClr val="1ABC9C"/>
          </a:solidFill>
          <a:ln w="12700">
            <a:solidFill>
              <a:srgbClr val="1ABC9C"/>
            </a:solidFill>
            <a:prstDash val="solid"/>
          </a:ln>
        </p:spPr>
      </p:sp>
      <p:sp>
        <p:nvSpPr>
          <p:cNvPr id="21" name="Text 19"/>
          <p:cNvSpPr/>
          <p:nvPr/>
        </p:nvSpPr>
        <p:spPr>
          <a:xfrm>
            <a:off x="336042" y="1636402"/>
            <a:ext cx="1131570" cy="411480"/>
          </a:xfrm>
          <a:prstGeom prst="rect">
            <a:avLst/>
          </a:prstGeom>
          <a:noFill/>
        </p:spPr>
        <p:txBody>
          <a:bodyPr wrap="square" rtlCol="0" anchor="ctr"/>
          <a:lstStyle/>
          <a:p>
            <a:pPr algn="ctr"/>
            <a:r>
              <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rPr>
              <a:t>All Taxable</a:t>
            </a:r>
            <a:endParaRPr lang="en-US" sz="715" dirty="0"/>
          </a:p>
          <a:p>
            <a:pPr algn="ctr"/>
            <a:r>
              <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rPr>
              <a:t>Allowances</a:t>
            </a:r>
            <a:endParaRPr lang="en-US" sz="715" dirty="0"/>
          </a:p>
        </p:txBody>
      </p:sp>
      <p:sp>
        <p:nvSpPr>
          <p:cNvPr id="22" name="Shape 20"/>
          <p:cNvSpPr/>
          <p:nvPr/>
        </p:nvSpPr>
        <p:spPr>
          <a:xfrm>
            <a:off x="1727516" y="1378178"/>
            <a:ext cx="1131570" cy="411480"/>
          </a:xfrm>
          <a:prstGeom prst="roundRect">
            <a:avLst>
              <a:gd name="adj" fmla="val 20000"/>
            </a:avLst>
          </a:prstGeom>
          <a:solidFill>
            <a:srgbClr val="2E86C1"/>
          </a:solidFill>
          <a:ln w="12700">
            <a:solidFill>
              <a:srgbClr val="2E86C1"/>
            </a:solidFill>
            <a:prstDash val="solid"/>
          </a:ln>
        </p:spPr>
      </p:sp>
      <p:sp>
        <p:nvSpPr>
          <p:cNvPr id="23" name="Text 21"/>
          <p:cNvSpPr/>
          <p:nvPr/>
        </p:nvSpPr>
        <p:spPr>
          <a:xfrm>
            <a:off x="1700784" y="1337730"/>
            <a:ext cx="1131570" cy="411480"/>
          </a:xfrm>
          <a:prstGeom prst="rect">
            <a:avLst/>
          </a:prstGeom>
          <a:noFill/>
        </p:spPr>
        <p:txBody>
          <a:bodyPr wrap="square" rtlCol="0" anchor="ctr"/>
          <a:lstStyle/>
          <a:p>
            <a:pPr algn="ctr"/>
            <a:r>
              <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rPr>
              <a:t>Monetary</a:t>
            </a:r>
            <a:endParaRPr lang="en-US" sz="715" dirty="0"/>
          </a:p>
          <a:p>
            <a:pPr algn="ctr"/>
            <a:r>
              <a:rPr lang="en-US" sz="715" b="1" dirty="0">
                <a:solidFill>
                  <a:srgbClr val="FFFFFF"/>
                </a:solidFill>
                <a:latin typeface="Calibri" panose="020F0502020204030204" pitchFamily="34" charset="0"/>
                <a:ea typeface="Calibri" panose="020F0502020204030204" pitchFamily="34" charset="-122"/>
                <a:cs typeface="Calibri" panose="020F0502020204030204" pitchFamily="34" charset="-120"/>
              </a:rPr>
              <a:t>Payment</a:t>
            </a:r>
            <a:endParaRPr lang="en-US" sz="715" dirty="0"/>
          </a:p>
        </p:txBody>
      </p:sp>
      <p:sp>
        <p:nvSpPr>
          <p:cNvPr id="24" name="Shape 22"/>
          <p:cNvSpPr/>
          <p:nvPr/>
        </p:nvSpPr>
        <p:spPr>
          <a:xfrm>
            <a:off x="308610" y="3223260"/>
            <a:ext cx="4114800" cy="233172"/>
          </a:xfrm>
          <a:prstGeom prst="rect">
            <a:avLst/>
          </a:prstGeom>
          <a:solidFill>
            <a:srgbClr val="C0392B"/>
          </a:solidFill>
          <a:ln w="12700">
            <a:solidFill>
              <a:srgbClr val="C0392B"/>
            </a:solidFill>
            <a:prstDash val="solid"/>
          </a:ln>
        </p:spPr>
      </p:sp>
      <p:sp>
        <p:nvSpPr>
          <p:cNvPr id="25" name="Text 23"/>
          <p:cNvSpPr/>
          <p:nvPr/>
        </p:nvSpPr>
        <p:spPr>
          <a:xfrm>
            <a:off x="377190" y="3223260"/>
            <a:ext cx="3977640" cy="233172"/>
          </a:xfrm>
          <a:prstGeom prst="rect">
            <a:avLst/>
          </a:prstGeom>
          <a:noFill/>
        </p:spPr>
        <p:txBody>
          <a:bodyPr wrap="square" lIns="0" tIns="0" rIns="0" bIns="0" rtlCol="0" anchor="ctr"/>
          <a:lstStyle/>
          <a:p>
            <a:r>
              <a:rPr lang="en-US" sz="790" b="1" dirty="0">
                <a:solidFill>
                  <a:srgbClr val="FFFFFF"/>
                </a:solidFill>
                <a:latin typeface="Calibri" panose="020F0502020204030204" pitchFamily="34" charset="0"/>
                <a:ea typeface="Calibri" panose="020F0502020204030204" pitchFamily="34" charset="-122"/>
                <a:cs typeface="Calibri" panose="020F0502020204030204" pitchFamily="34" charset="-120"/>
              </a:rPr>
              <a:t>Salary EXCLUDES:</a:t>
            </a:r>
            <a:endParaRPr lang="en-US" sz="790" dirty="0"/>
          </a:p>
        </p:txBody>
      </p:sp>
      <p:sp>
        <p:nvSpPr>
          <p:cNvPr id="26" name="Shape 24"/>
          <p:cNvSpPr/>
          <p:nvPr/>
        </p:nvSpPr>
        <p:spPr>
          <a:xfrm>
            <a:off x="308610" y="3456432"/>
            <a:ext cx="4114800" cy="246888"/>
          </a:xfrm>
          <a:prstGeom prst="rect">
            <a:avLst/>
          </a:prstGeom>
          <a:solidFill>
            <a:srgbClr val="FDECEA"/>
          </a:solidFill>
          <a:ln w="5080">
            <a:solidFill>
              <a:srgbClr val="A8C4E0"/>
            </a:solidFill>
            <a:prstDash val="solid"/>
          </a:ln>
        </p:spPr>
      </p:sp>
      <p:sp>
        <p:nvSpPr>
          <p:cNvPr id="27" name="Text 25"/>
          <p:cNvSpPr/>
          <p:nvPr/>
        </p:nvSpPr>
        <p:spPr>
          <a:xfrm>
            <a:off x="377190" y="3456432"/>
            <a:ext cx="3977640" cy="246888"/>
          </a:xfrm>
          <a:prstGeom prst="rect">
            <a:avLst/>
          </a:prstGeom>
          <a:noFill/>
        </p:spPr>
        <p:txBody>
          <a:bodyPr wrap="square" rtlCol="0" anchor="ctr"/>
          <a:lstStyle/>
          <a:p>
            <a:r>
              <a:rPr lang="en-US" sz="750" dirty="0">
                <a:solidFill>
                  <a:srgbClr val="C0392B"/>
                </a:solidFill>
                <a:latin typeface="Calibri" panose="020F0502020204030204" pitchFamily="34" charset="0"/>
                <a:ea typeface="Calibri" panose="020F0502020204030204" pitchFamily="34" charset="-122"/>
                <a:cs typeface="Calibri" panose="020F0502020204030204" pitchFamily="34" charset="-120"/>
              </a:rPr>
              <a:t>a.  Employer's Provident Fund contribution</a:t>
            </a:r>
            <a:endParaRPr lang="en-US" sz="750" dirty="0"/>
          </a:p>
        </p:txBody>
      </p:sp>
      <p:sp>
        <p:nvSpPr>
          <p:cNvPr id="28" name="Shape 26"/>
          <p:cNvSpPr/>
          <p:nvPr/>
        </p:nvSpPr>
        <p:spPr>
          <a:xfrm>
            <a:off x="308610" y="3703320"/>
            <a:ext cx="4114800" cy="246888"/>
          </a:xfrm>
          <a:prstGeom prst="rect">
            <a:avLst/>
          </a:prstGeom>
          <a:solidFill>
            <a:srgbClr val="FAEAEA"/>
          </a:solidFill>
          <a:ln w="5080">
            <a:solidFill>
              <a:srgbClr val="A8C4E0"/>
            </a:solidFill>
            <a:prstDash val="solid"/>
          </a:ln>
        </p:spPr>
      </p:sp>
      <p:sp>
        <p:nvSpPr>
          <p:cNvPr id="29" name="Text 27"/>
          <p:cNvSpPr/>
          <p:nvPr/>
        </p:nvSpPr>
        <p:spPr>
          <a:xfrm>
            <a:off x="377190" y="3703320"/>
            <a:ext cx="3977640" cy="246888"/>
          </a:xfrm>
          <a:prstGeom prst="rect">
            <a:avLst/>
          </a:prstGeom>
          <a:noFill/>
        </p:spPr>
        <p:txBody>
          <a:bodyPr wrap="square" rtlCol="0" anchor="ctr"/>
          <a:lstStyle/>
          <a:p>
            <a:r>
              <a:rPr lang="en-US" sz="750" dirty="0">
                <a:solidFill>
                  <a:srgbClr val="C0392B"/>
                </a:solidFill>
                <a:latin typeface="Calibri" panose="020F0502020204030204" pitchFamily="34" charset="0"/>
                <a:ea typeface="Calibri" panose="020F0502020204030204" pitchFamily="34" charset="-122"/>
                <a:cs typeface="Calibri" panose="020F0502020204030204" pitchFamily="34" charset="-120"/>
              </a:rPr>
              <a:t>b.  Exempt Allowances</a:t>
            </a:r>
            <a:endParaRPr lang="en-US" sz="750" dirty="0"/>
          </a:p>
        </p:txBody>
      </p:sp>
      <p:sp>
        <p:nvSpPr>
          <p:cNvPr id="30" name="Shape 28"/>
          <p:cNvSpPr/>
          <p:nvPr/>
        </p:nvSpPr>
        <p:spPr>
          <a:xfrm>
            <a:off x="308610" y="3950208"/>
            <a:ext cx="4114800" cy="246888"/>
          </a:xfrm>
          <a:prstGeom prst="rect">
            <a:avLst/>
          </a:prstGeom>
          <a:solidFill>
            <a:srgbClr val="FDECEA"/>
          </a:solidFill>
          <a:ln w="5080">
            <a:solidFill>
              <a:srgbClr val="A8C4E0"/>
            </a:solidFill>
            <a:prstDash val="solid"/>
          </a:ln>
        </p:spPr>
      </p:sp>
      <p:sp>
        <p:nvSpPr>
          <p:cNvPr id="31" name="Text 29"/>
          <p:cNvSpPr/>
          <p:nvPr/>
        </p:nvSpPr>
        <p:spPr>
          <a:xfrm>
            <a:off x="377190" y="3950208"/>
            <a:ext cx="3977640" cy="246888"/>
          </a:xfrm>
          <a:prstGeom prst="rect">
            <a:avLst/>
          </a:prstGeom>
          <a:noFill/>
        </p:spPr>
        <p:txBody>
          <a:bodyPr wrap="square" rtlCol="0" anchor="ctr"/>
          <a:lstStyle/>
          <a:p>
            <a:r>
              <a:rPr lang="en-US" sz="750" dirty="0">
                <a:solidFill>
                  <a:srgbClr val="C0392B"/>
                </a:solidFill>
                <a:latin typeface="Calibri" panose="020F0502020204030204" pitchFamily="34" charset="0"/>
                <a:ea typeface="Calibri" panose="020F0502020204030204" pitchFamily="34" charset="-122"/>
                <a:cs typeface="Calibri" panose="020F0502020204030204" pitchFamily="34" charset="-120"/>
              </a:rPr>
              <a:t>c.  Value of other Perquisites</a:t>
            </a:r>
            <a:endParaRPr lang="en-US" sz="750" dirty="0"/>
          </a:p>
        </p:txBody>
      </p:sp>
      <p:sp>
        <p:nvSpPr>
          <p:cNvPr id="32" name="Shape 30"/>
          <p:cNvSpPr/>
          <p:nvPr/>
        </p:nvSpPr>
        <p:spPr>
          <a:xfrm>
            <a:off x="308610" y="4197096"/>
            <a:ext cx="4114800" cy="246888"/>
          </a:xfrm>
          <a:prstGeom prst="rect">
            <a:avLst/>
          </a:prstGeom>
          <a:solidFill>
            <a:srgbClr val="FAEAEA"/>
          </a:solidFill>
          <a:ln w="5080">
            <a:solidFill>
              <a:srgbClr val="A8C4E0"/>
            </a:solidFill>
            <a:prstDash val="solid"/>
          </a:ln>
        </p:spPr>
      </p:sp>
      <p:sp>
        <p:nvSpPr>
          <p:cNvPr id="33" name="Text 31"/>
          <p:cNvSpPr/>
          <p:nvPr/>
        </p:nvSpPr>
        <p:spPr>
          <a:xfrm>
            <a:off x="377190" y="4197096"/>
            <a:ext cx="3977640" cy="246888"/>
          </a:xfrm>
          <a:prstGeom prst="rect">
            <a:avLst/>
          </a:prstGeom>
          <a:noFill/>
        </p:spPr>
        <p:txBody>
          <a:bodyPr wrap="square" rtlCol="0" anchor="ctr"/>
          <a:lstStyle/>
          <a:p>
            <a:r>
              <a:rPr lang="en-US" sz="750" b="1" dirty="0">
                <a:solidFill>
                  <a:srgbClr val="C0392B"/>
                </a:solidFill>
                <a:latin typeface="Calibri" panose="020F0502020204030204" pitchFamily="34" charset="0"/>
                <a:ea typeface="Calibri" panose="020F0502020204030204" pitchFamily="34" charset="-122"/>
                <a:cs typeface="Calibri" panose="020F0502020204030204" pitchFamily="34" charset="-120"/>
              </a:rPr>
              <a:t>d.  Gratuity, Leave Salary, Pension, VRS (Retirement Benefits)</a:t>
            </a:r>
            <a:endParaRPr lang="en-US" sz="750" dirty="0"/>
          </a:p>
        </p:txBody>
      </p:sp>
      <p:sp>
        <p:nvSpPr>
          <p:cNvPr id="34" name="Shape 32"/>
          <p:cNvSpPr/>
          <p:nvPr/>
        </p:nvSpPr>
        <p:spPr>
          <a:xfrm>
            <a:off x="308610" y="4457700"/>
            <a:ext cx="4114800" cy="425196"/>
          </a:xfrm>
          <a:prstGeom prst="rect">
            <a:avLst/>
          </a:prstGeom>
          <a:solidFill>
            <a:srgbClr val="EAF1F8"/>
          </a:solidFill>
          <a:ln w="10160">
            <a:solidFill>
              <a:srgbClr val="A8C4E0"/>
            </a:solidFill>
            <a:prstDash val="solid"/>
          </a:ln>
        </p:spPr>
      </p:sp>
      <p:sp>
        <p:nvSpPr>
          <p:cNvPr id="35" name="Text 33"/>
          <p:cNvSpPr/>
          <p:nvPr/>
        </p:nvSpPr>
        <p:spPr>
          <a:xfrm>
            <a:off x="350598" y="4457700"/>
            <a:ext cx="3977640" cy="425196"/>
          </a:xfrm>
          <a:prstGeom prst="rect">
            <a:avLst/>
          </a:prstGeom>
          <a:noFill/>
        </p:spPr>
        <p:txBody>
          <a:bodyPr wrap="square" rtlCol="0" anchor="ctr"/>
          <a:lstStyle/>
          <a:p>
            <a:r>
              <a:rPr lang="en-US" sz="715" b="1" dirty="0">
                <a:solidFill>
                  <a:srgbClr val="1A2E5A"/>
                </a:solidFill>
                <a:latin typeface="Calibri" panose="020F0502020204030204" pitchFamily="34" charset="0"/>
                <a:ea typeface="Calibri" panose="020F0502020204030204" pitchFamily="34" charset="-122"/>
                <a:cs typeface="Calibri" panose="020F0502020204030204" pitchFamily="34" charset="-120"/>
              </a:rPr>
              <a:t>📋  Note (Govt. Employees): </a:t>
            </a:r>
            <a:r>
              <a:rPr lang="en-US" sz="715" dirty="0">
                <a:solidFill>
                  <a:srgbClr val="1C2B3A"/>
                </a:solidFill>
                <a:latin typeface="Calibri" panose="020F0502020204030204" pitchFamily="34" charset="0"/>
                <a:ea typeface="Calibri" panose="020F0502020204030204" pitchFamily="34" charset="-122"/>
                <a:cs typeface="Calibri" panose="020F0502020204030204" pitchFamily="34" charset="-120"/>
              </a:rPr>
              <a:t>Only the licence fee charged by Govt. is taxable as RFA perquisite. High Court / Supreme Court Judges, MPs, MLAs, Union Ministers are also exempt.</a:t>
            </a:r>
            <a:endParaRPr lang="en-US" sz="715" dirty="0"/>
          </a:p>
        </p:txBody>
      </p:sp>
      <p:sp>
        <p:nvSpPr>
          <p:cNvPr id="36" name="Shape 34"/>
          <p:cNvSpPr/>
          <p:nvPr/>
        </p:nvSpPr>
        <p:spPr>
          <a:xfrm>
            <a:off x="4649724" y="1042416"/>
            <a:ext cx="0" cy="3840480"/>
          </a:xfrm>
          <a:prstGeom prst="line">
            <a:avLst/>
          </a:prstGeom>
          <a:noFill/>
          <a:ln w="10160">
            <a:solidFill>
              <a:srgbClr val="A8C4E0"/>
            </a:solidFill>
            <a:prstDash val="dash"/>
          </a:ln>
        </p:spPr>
      </p:sp>
      <p:sp>
        <p:nvSpPr>
          <p:cNvPr id="37" name="Shape 35"/>
          <p:cNvSpPr/>
          <p:nvPr/>
        </p:nvSpPr>
        <p:spPr>
          <a:xfrm>
            <a:off x="4732020" y="1042416"/>
            <a:ext cx="4114800" cy="301752"/>
          </a:xfrm>
          <a:prstGeom prst="rect">
            <a:avLst/>
          </a:prstGeom>
          <a:solidFill>
            <a:srgbClr val="17A589"/>
          </a:solidFill>
          <a:ln w="12700">
            <a:solidFill>
              <a:srgbClr val="17A589"/>
            </a:solidFill>
            <a:prstDash val="solid"/>
          </a:ln>
        </p:spPr>
      </p:sp>
      <p:sp>
        <p:nvSpPr>
          <p:cNvPr id="38" name="Text 36"/>
          <p:cNvSpPr/>
          <p:nvPr/>
        </p:nvSpPr>
        <p:spPr>
          <a:xfrm>
            <a:off x="4800600" y="1042416"/>
            <a:ext cx="3977640" cy="301752"/>
          </a:xfrm>
          <a:prstGeom prst="rect">
            <a:avLst/>
          </a:prstGeom>
          <a:noFill/>
        </p:spPr>
        <p:txBody>
          <a:bodyPr wrap="square" lIns="0" tIns="0" rIns="0" bIns="0" rtlCol="0" anchor="ctr"/>
          <a:lstStyle/>
          <a:p>
            <a:r>
              <a:rPr lang="en-US" sz="865" b="1" dirty="0">
                <a:solidFill>
                  <a:srgbClr val="FFFFFF"/>
                </a:solidFill>
                <a:latin typeface="Cambria" panose="02040503050406030204" pitchFamily="34" charset="0"/>
                <a:ea typeface="Cambria" panose="02040503050406030204" pitchFamily="34" charset="-122"/>
                <a:cs typeface="Cambria" panose="02040503050406030204" pitchFamily="34" charset="-120"/>
              </a:rPr>
              <a:t>Concessional Rent – Valuation Method</a:t>
            </a:r>
            <a:endParaRPr lang="en-US" sz="865" dirty="0"/>
          </a:p>
        </p:txBody>
      </p:sp>
      <p:sp>
        <p:nvSpPr>
          <p:cNvPr id="39" name="Shape 37"/>
          <p:cNvSpPr/>
          <p:nvPr/>
        </p:nvSpPr>
        <p:spPr>
          <a:xfrm>
            <a:off x="4732020" y="1385316"/>
            <a:ext cx="4114800" cy="514350"/>
          </a:xfrm>
          <a:prstGeom prst="rect">
            <a:avLst/>
          </a:prstGeom>
          <a:solidFill>
            <a:srgbClr val="E8F8F5"/>
          </a:solidFill>
          <a:ln w="10160">
            <a:solidFill>
              <a:srgbClr val="17A589"/>
            </a:solidFill>
            <a:prstDash val="solid"/>
          </a:ln>
        </p:spPr>
      </p:sp>
      <p:sp>
        <p:nvSpPr>
          <p:cNvPr id="40" name="Text 38"/>
          <p:cNvSpPr/>
          <p:nvPr/>
        </p:nvSpPr>
        <p:spPr>
          <a:xfrm>
            <a:off x="4800600" y="1385316"/>
            <a:ext cx="3977640" cy="514350"/>
          </a:xfrm>
          <a:prstGeom prst="rect">
            <a:avLst/>
          </a:prstGeom>
          <a:noFill/>
        </p:spPr>
        <p:txBody>
          <a:bodyPr wrap="square" rtlCol="0" anchor="ctr"/>
          <a:lstStyle/>
          <a:p>
            <a:r>
              <a:rPr lang="en-US" sz="750" dirty="0">
                <a:solidFill>
                  <a:srgbClr val="1C2B3A"/>
                </a:solidFill>
                <a:latin typeface="Calibri" panose="020F0502020204030204" pitchFamily="34" charset="0"/>
                <a:ea typeface="Calibri" panose="020F0502020204030204" pitchFamily="34" charset="-122"/>
                <a:cs typeface="Calibri" panose="020F0502020204030204" pitchFamily="34" charset="-120"/>
              </a:rPr>
              <a:t>If accommodation is provided at concessional rent, these valuation rules apply whether the accommodation is furnished, unfurnished, or in a hotel:</a:t>
            </a:r>
            <a:endParaRPr lang="en-US" sz="750" dirty="0"/>
          </a:p>
        </p:txBody>
      </p:sp>
      <p:sp>
        <p:nvSpPr>
          <p:cNvPr id="41" name="Shape 39"/>
          <p:cNvSpPr/>
          <p:nvPr/>
        </p:nvSpPr>
        <p:spPr>
          <a:xfrm>
            <a:off x="6789420" y="1899666"/>
            <a:ext cx="0" cy="150876"/>
          </a:xfrm>
          <a:prstGeom prst="line">
            <a:avLst/>
          </a:prstGeom>
          <a:noFill/>
          <a:ln w="15240">
            <a:solidFill>
              <a:srgbClr val="5A6F84"/>
            </a:solidFill>
            <a:prstDash val="solid"/>
          </a:ln>
        </p:spPr>
      </p:sp>
      <p:sp>
        <p:nvSpPr>
          <p:cNvPr id="42" name="Shape 40"/>
          <p:cNvSpPr/>
          <p:nvPr/>
        </p:nvSpPr>
        <p:spPr>
          <a:xfrm>
            <a:off x="6734556" y="1968246"/>
            <a:ext cx="54864" cy="82296"/>
          </a:xfrm>
          <a:prstGeom prst="line">
            <a:avLst/>
          </a:prstGeom>
          <a:noFill/>
          <a:ln w="15240">
            <a:solidFill>
              <a:srgbClr val="5A6F84"/>
            </a:solidFill>
            <a:prstDash val="solid"/>
          </a:ln>
        </p:spPr>
      </p:sp>
      <p:sp>
        <p:nvSpPr>
          <p:cNvPr id="43" name="Shape 41"/>
          <p:cNvSpPr/>
          <p:nvPr/>
        </p:nvSpPr>
        <p:spPr>
          <a:xfrm>
            <a:off x="6789420" y="1968246"/>
            <a:ext cx="54864" cy="82296"/>
          </a:xfrm>
          <a:prstGeom prst="line">
            <a:avLst/>
          </a:prstGeom>
          <a:noFill/>
          <a:ln w="15240">
            <a:solidFill>
              <a:srgbClr val="5A6F84"/>
            </a:solidFill>
            <a:prstDash val="solid"/>
          </a:ln>
        </p:spPr>
      </p:sp>
      <p:sp>
        <p:nvSpPr>
          <p:cNvPr id="44" name="Shape 42"/>
          <p:cNvSpPr/>
          <p:nvPr/>
        </p:nvSpPr>
        <p:spPr>
          <a:xfrm>
            <a:off x="4732020" y="2050542"/>
            <a:ext cx="685800" cy="768096"/>
          </a:xfrm>
          <a:prstGeom prst="rect">
            <a:avLst/>
          </a:prstGeom>
          <a:solidFill>
            <a:srgbClr val="C0392B"/>
          </a:solidFill>
          <a:ln w="12700">
            <a:solidFill>
              <a:srgbClr val="C0392B"/>
            </a:solidFill>
            <a:prstDash val="solid"/>
          </a:ln>
        </p:spPr>
      </p:sp>
      <p:sp>
        <p:nvSpPr>
          <p:cNvPr id="45" name="Text 43"/>
          <p:cNvSpPr/>
          <p:nvPr/>
        </p:nvSpPr>
        <p:spPr>
          <a:xfrm>
            <a:off x="4732020" y="2050542"/>
            <a:ext cx="685800" cy="768096"/>
          </a:xfrm>
          <a:prstGeom prst="rect">
            <a:avLst/>
          </a:prstGeom>
          <a:noFill/>
        </p:spPr>
        <p:txBody>
          <a:bodyPr wrap="square" rtlCol="0" anchor="ctr"/>
          <a:lstStyle/>
          <a:p>
            <a:pPr algn="ctr"/>
            <a:r>
              <a:rPr lang="en-US" sz="975" b="1" dirty="0">
                <a:solidFill>
                  <a:srgbClr val="FFFFFF"/>
                </a:solidFill>
                <a:latin typeface="Cambria" panose="02040503050406030204" pitchFamily="34" charset="0"/>
                <a:ea typeface="Cambria" panose="02040503050406030204" pitchFamily="34" charset="-122"/>
                <a:cs typeface="Cambria" panose="02040503050406030204" pitchFamily="34" charset="-120"/>
              </a:rPr>
              <a:t>STEP</a:t>
            </a:r>
            <a:endParaRPr lang="en-US" sz="975" dirty="0"/>
          </a:p>
          <a:p>
            <a:pPr algn="ctr"/>
            <a:r>
              <a:rPr lang="en-US" sz="975" b="1" dirty="0">
                <a:solidFill>
                  <a:srgbClr val="FFFFFF"/>
                </a:solidFill>
                <a:latin typeface="Cambria" panose="02040503050406030204" pitchFamily="34" charset="0"/>
                <a:ea typeface="Cambria" panose="02040503050406030204" pitchFamily="34" charset="-122"/>
                <a:cs typeface="Cambria" panose="02040503050406030204" pitchFamily="34" charset="-120"/>
              </a:rPr>
              <a:t>1</a:t>
            </a:r>
            <a:endParaRPr lang="en-US" sz="975" dirty="0"/>
          </a:p>
        </p:txBody>
      </p:sp>
      <p:sp>
        <p:nvSpPr>
          <p:cNvPr id="46" name="Shape 44"/>
          <p:cNvSpPr/>
          <p:nvPr/>
        </p:nvSpPr>
        <p:spPr>
          <a:xfrm>
            <a:off x="5417820" y="2050542"/>
            <a:ext cx="3429000" cy="768096"/>
          </a:xfrm>
          <a:prstGeom prst="rect">
            <a:avLst/>
          </a:prstGeom>
          <a:solidFill>
            <a:srgbClr val="FEF0F0"/>
          </a:solidFill>
          <a:ln w="10160">
            <a:solidFill>
              <a:srgbClr val="C0392B"/>
            </a:solidFill>
            <a:prstDash val="solid"/>
          </a:ln>
        </p:spPr>
      </p:sp>
      <p:sp>
        <p:nvSpPr>
          <p:cNvPr id="47" name="Text 45"/>
          <p:cNvSpPr/>
          <p:nvPr/>
        </p:nvSpPr>
        <p:spPr>
          <a:xfrm>
            <a:off x="5486400" y="2050542"/>
            <a:ext cx="3291840" cy="768096"/>
          </a:xfrm>
          <a:prstGeom prst="rect">
            <a:avLst/>
          </a:prstGeom>
          <a:noFill/>
        </p:spPr>
        <p:txBody>
          <a:bodyPr wrap="square" rtlCol="0" anchor="ctr"/>
          <a:lstStyle/>
          <a:p>
            <a:r>
              <a:rPr lang="en-US" sz="790" dirty="0">
                <a:solidFill>
                  <a:srgbClr val="1C2B3A"/>
                </a:solidFill>
                <a:latin typeface="Calibri" panose="020F0502020204030204" pitchFamily="34" charset="0"/>
                <a:ea typeface="Calibri" panose="020F0502020204030204" pitchFamily="34" charset="-122"/>
                <a:cs typeface="Calibri" panose="020F0502020204030204" pitchFamily="34" charset="-120"/>
              </a:rPr>
              <a:t>Find out the value of the perquisite </a:t>
            </a:r>
            <a:r>
              <a:rPr lang="en-US" sz="790" b="1" dirty="0">
                <a:solidFill>
                  <a:srgbClr val="C0392B"/>
                </a:solidFill>
                <a:latin typeface="Calibri" panose="020F0502020204030204" pitchFamily="34" charset="0"/>
                <a:ea typeface="Calibri" panose="020F0502020204030204" pitchFamily="34" charset="-122"/>
                <a:cs typeface="Calibri" panose="020F0502020204030204" pitchFamily="34" charset="-120"/>
              </a:rPr>
              <a:t>on the assumption that NO RENT is charged </a:t>
            </a:r>
            <a:r>
              <a:rPr lang="en-US" sz="790" dirty="0">
                <a:solidFill>
                  <a:srgbClr val="1C2B3A"/>
                </a:solidFill>
                <a:latin typeface="Calibri" panose="020F0502020204030204" pitchFamily="34" charset="0"/>
                <a:ea typeface="Calibri" panose="020F0502020204030204" pitchFamily="34" charset="-122"/>
                <a:cs typeface="Calibri" panose="020F0502020204030204" pitchFamily="34" charset="-120"/>
              </a:rPr>
              <a:t>by the employer.
</a:t>
            </a:r>
            <a:r>
              <a:rPr lang="en-US" sz="790" i="1" dirty="0">
                <a:solidFill>
                  <a:srgbClr val="5A6F84"/>
                </a:solidFill>
                <a:latin typeface="Calibri" panose="020F0502020204030204" pitchFamily="34" charset="0"/>
                <a:ea typeface="Calibri" panose="020F0502020204030204" pitchFamily="34" charset="-122"/>
                <a:cs typeface="Calibri" panose="020F0502020204030204" pitchFamily="34" charset="-120"/>
              </a:rPr>
              <a:t>(Apply normal RFA valuation rules – % of Salary or Actual Rent)</a:t>
            </a:r>
            <a:endParaRPr lang="en-US" sz="790" dirty="0"/>
          </a:p>
        </p:txBody>
      </p:sp>
      <p:sp>
        <p:nvSpPr>
          <p:cNvPr id="48" name="Shape 46"/>
          <p:cNvSpPr/>
          <p:nvPr/>
        </p:nvSpPr>
        <p:spPr>
          <a:xfrm>
            <a:off x="6789420" y="2818638"/>
            <a:ext cx="0" cy="150876"/>
          </a:xfrm>
          <a:prstGeom prst="line">
            <a:avLst/>
          </a:prstGeom>
          <a:noFill/>
          <a:ln w="15240">
            <a:solidFill>
              <a:srgbClr val="5A6F84"/>
            </a:solidFill>
            <a:prstDash val="solid"/>
          </a:ln>
        </p:spPr>
      </p:sp>
      <p:sp>
        <p:nvSpPr>
          <p:cNvPr id="49" name="Shape 47"/>
          <p:cNvSpPr/>
          <p:nvPr/>
        </p:nvSpPr>
        <p:spPr>
          <a:xfrm>
            <a:off x="6734556" y="2887218"/>
            <a:ext cx="54864" cy="82296"/>
          </a:xfrm>
          <a:prstGeom prst="line">
            <a:avLst/>
          </a:prstGeom>
          <a:noFill/>
          <a:ln w="15240">
            <a:solidFill>
              <a:srgbClr val="5A6F84"/>
            </a:solidFill>
            <a:prstDash val="solid"/>
          </a:ln>
        </p:spPr>
      </p:sp>
      <p:sp>
        <p:nvSpPr>
          <p:cNvPr id="50" name="Shape 48"/>
          <p:cNvSpPr/>
          <p:nvPr/>
        </p:nvSpPr>
        <p:spPr>
          <a:xfrm>
            <a:off x="6789420" y="2887218"/>
            <a:ext cx="54864" cy="82296"/>
          </a:xfrm>
          <a:prstGeom prst="line">
            <a:avLst/>
          </a:prstGeom>
          <a:noFill/>
          <a:ln w="15240">
            <a:solidFill>
              <a:srgbClr val="5A6F84"/>
            </a:solidFill>
            <a:prstDash val="solid"/>
          </a:ln>
        </p:spPr>
      </p:sp>
      <p:sp>
        <p:nvSpPr>
          <p:cNvPr id="51" name="Shape 49"/>
          <p:cNvSpPr/>
          <p:nvPr/>
        </p:nvSpPr>
        <p:spPr>
          <a:xfrm>
            <a:off x="4732020" y="2969514"/>
            <a:ext cx="685800" cy="685800"/>
          </a:xfrm>
          <a:prstGeom prst="rect">
            <a:avLst/>
          </a:prstGeom>
          <a:solidFill>
            <a:srgbClr val="1E4D8C"/>
          </a:solidFill>
          <a:ln w="12700">
            <a:solidFill>
              <a:srgbClr val="1E4D8C"/>
            </a:solidFill>
            <a:prstDash val="solid"/>
          </a:ln>
        </p:spPr>
      </p:sp>
      <p:sp>
        <p:nvSpPr>
          <p:cNvPr id="52" name="Text 50"/>
          <p:cNvSpPr/>
          <p:nvPr/>
        </p:nvSpPr>
        <p:spPr>
          <a:xfrm>
            <a:off x="4732020" y="2969514"/>
            <a:ext cx="685800" cy="685800"/>
          </a:xfrm>
          <a:prstGeom prst="rect">
            <a:avLst/>
          </a:prstGeom>
          <a:noFill/>
        </p:spPr>
        <p:txBody>
          <a:bodyPr wrap="square" rtlCol="0" anchor="ctr"/>
          <a:lstStyle/>
          <a:p>
            <a:pPr algn="ctr"/>
            <a:r>
              <a:rPr lang="en-US" sz="975" b="1" dirty="0">
                <a:solidFill>
                  <a:srgbClr val="FFFFFF"/>
                </a:solidFill>
                <a:latin typeface="Cambria" panose="02040503050406030204" pitchFamily="34" charset="0"/>
                <a:ea typeface="Cambria" panose="02040503050406030204" pitchFamily="34" charset="-122"/>
                <a:cs typeface="Cambria" panose="02040503050406030204" pitchFamily="34" charset="-120"/>
              </a:rPr>
              <a:t>STEP</a:t>
            </a:r>
            <a:endParaRPr lang="en-US" sz="975" dirty="0"/>
          </a:p>
          <a:p>
            <a:pPr algn="ctr"/>
            <a:r>
              <a:rPr lang="en-US" sz="975" b="1" dirty="0">
                <a:solidFill>
                  <a:srgbClr val="FFFFFF"/>
                </a:solidFill>
                <a:latin typeface="Cambria" panose="02040503050406030204" pitchFamily="34" charset="0"/>
                <a:ea typeface="Cambria" panose="02040503050406030204" pitchFamily="34" charset="-122"/>
                <a:cs typeface="Cambria" panose="02040503050406030204" pitchFamily="34" charset="-120"/>
              </a:rPr>
              <a:t>2</a:t>
            </a:r>
            <a:endParaRPr lang="en-US" sz="975" dirty="0"/>
          </a:p>
        </p:txBody>
      </p:sp>
      <p:sp>
        <p:nvSpPr>
          <p:cNvPr id="53" name="Shape 51"/>
          <p:cNvSpPr/>
          <p:nvPr/>
        </p:nvSpPr>
        <p:spPr>
          <a:xfrm>
            <a:off x="5417820" y="2969514"/>
            <a:ext cx="3429000" cy="685800"/>
          </a:xfrm>
          <a:prstGeom prst="rect">
            <a:avLst/>
          </a:prstGeom>
          <a:solidFill>
            <a:srgbClr val="EAF1F8"/>
          </a:solidFill>
          <a:ln w="10160">
            <a:solidFill>
              <a:srgbClr val="1E4D8C"/>
            </a:solidFill>
            <a:prstDash val="solid"/>
          </a:ln>
        </p:spPr>
      </p:sp>
      <p:sp>
        <p:nvSpPr>
          <p:cNvPr id="54" name="Text 52"/>
          <p:cNvSpPr/>
          <p:nvPr/>
        </p:nvSpPr>
        <p:spPr>
          <a:xfrm>
            <a:off x="5486400" y="2969514"/>
            <a:ext cx="3291840" cy="685800"/>
          </a:xfrm>
          <a:prstGeom prst="rect">
            <a:avLst/>
          </a:prstGeom>
          <a:noFill/>
        </p:spPr>
        <p:txBody>
          <a:bodyPr wrap="square" rtlCol="0" anchor="ctr"/>
          <a:lstStyle/>
          <a:p>
            <a:r>
              <a:rPr lang="en-US" sz="790" dirty="0">
                <a:solidFill>
                  <a:srgbClr val="1C2B3A"/>
                </a:solidFill>
                <a:latin typeface="Calibri" panose="020F0502020204030204" pitchFamily="34" charset="0"/>
                <a:ea typeface="Calibri" panose="020F0502020204030204" pitchFamily="34" charset="-122"/>
                <a:cs typeface="Calibri" panose="020F0502020204030204" pitchFamily="34" charset="-120"/>
              </a:rPr>
              <a:t>From the value in Step 1, </a:t>
            </a:r>
            <a:r>
              <a:rPr lang="en-US" sz="790" b="1" dirty="0">
                <a:solidFill>
                  <a:srgbClr val="1E4D8C"/>
                </a:solidFill>
                <a:latin typeface="Calibri" panose="020F0502020204030204" pitchFamily="34" charset="0"/>
                <a:ea typeface="Calibri" panose="020F0502020204030204" pitchFamily="34" charset="-122"/>
                <a:cs typeface="Calibri" panose="020F0502020204030204" pitchFamily="34" charset="-120"/>
              </a:rPr>
              <a:t>DEDUCT the actual rent charged </a:t>
            </a:r>
            <a:r>
              <a:rPr lang="en-US" sz="790" dirty="0">
                <a:solidFill>
                  <a:srgbClr val="1C2B3A"/>
                </a:solidFill>
                <a:latin typeface="Calibri" panose="020F0502020204030204" pitchFamily="34" charset="0"/>
                <a:ea typeface="Calibri" panose="020F0502020204030204" pitchFamily="34" charset="-122"/>
                <a:cs typeface="Calibri" panose="020F0502020204030204" pitchFamily="34" charset="-120"/>
              </a:rPr>
              <a:t>by the employer from the employee.</a:t>
            </a:r>
            <a:endParaRPr lang="en-US" sz="790" dirty="0"/>
          </a:p>
        </p:txBody>
      </p:sp>
      <p:sp>
        <p:nvSpPr>
          <p:cNvPr id="55" name="Shape 53"/>
          <p:cNvSpPr/>
          <p:nvPr/>
        </p:nvSpPr>
        <p:spPr>
          <a:xfrm>
            <a:off x="6789420" y="3655314"/>
            <a:ext cx="0" cy="150876"/>
          </a:xfrm>
          <a:prstGeom prst="line">
            <a:avLst/>
          </a:prstGeom>
          <a:noFill/>
          <a:ln w="15240">
            <a:solidFill>
              <a:srgbClr val="5A6F84"/>
            </a:solidFill>
            <a:prstDash val="solid"/>
          </a:ln>
        </p:spPr>
      </p:sp>
      <p:sp>
        <p:nvSpPr>
          <p:cNvPr id="56" name="Shape 54"/>
          <p:cNvSpPr/>
          <p:nvPr/>
        </p:nvSpPr>
        <p:spPr>
          <a:xfrm>
            <a:off x="6734556" y="3723894"/>
            <a:ext cx="54864" cy="82296"/>
          </a:xfrm>
          <a:prstGeom prst="line">
            <a:avLst/>
          </a:prstGeom>
          <a:noFill/>
          <a:ln w="15240">
            <a:solidFill>
              <a:srgbClr val="5A6F84"/>
            </a:solidFill>
            <a:prstDash val="solid"/>
          </a:ln>
        </p:spPr>
      </p:sp>
      <p:sp>
        <p:nvSpPr>
          <p:cNvPr id="57" name="Shape 55"/>
          <p:cNvSpPr/>
          <p:nvPr/>
        </p:nvSpPr>
        <p:spPr>
          <a:xfrm>
            <a:off x="6789420" y="3723894"/>
            <a:ext cx="54864" cy="82296"/>
          </a:xfrm>
          <a:prstGeom prst="line">
            <a:avLst/>
          </a:prstGeom>
          <a:noFill/>
          <a:ln w="15240">
            <a:solidFill>
              <a:srgbClr val="5A6F84"/>
            </a:solidFill>
            <a:prstDash val="solid"/>
          </a:ln>
        </p:spPr>
      </p:sp>
      <p:sp>
        <p:nvSpPr>
          <p:cNvPr id="58" name="Shape 56"/>
          <p:cNvSpPr/>
          <p:nvPr/>
        </p:nvSpPr>
        <p:spPr>
          <a:xfrm>
            <a:off x="4732020" y="3806190"/>
            <a:ext cx="4114800" cy="425196"/>
          </a:xfrm>
          <a:prstGeom prst="rect">
            <a:avLst/>
          </a:prstGeom>
          <a:solidFill>
            <a:srgbClr val="1A2E5A"/>
          </a:solidFill>
          <a:ln w="19050">
            <a:solidFill>
              <a:srgbClr val="D4A017"/>
            </a:solidFill>
            <a:prstDash val="solid"/>
          </a:ln>
        </p:spPr>
      </p:sp>
      <p:sp>
        <p:nvSpPr>
          <p:cNvPr id="59" name="Text 57"/>
          <p:cNvSpPr/>
          <p:nvPr/>
        </p:nvSpPr>
        <p:spPr>
          <a:xfrm>
            <a:off x="4800600" y="3806190"/>
            <a:ext cx="3977640" cy="425196"/>
          </a:xfrm>
          <a:prstGeom prst="rect">
            <a:avLst/>
          </a:prstGeom>
          <a:noFill/>
        </p:spPr>
        <p:txBody>
          <a:bodyPr wrap="square" rtlCol="0" anchor="ctr"/>
          <a:lstStyle/>
          <a:p>
            <a:pPr algn="ctr"/>
            <a:r>
              <a:rPr lang="en-US" sz="865" b="1" dirty="0">
                <a:solidFill>
                  <a:srgbClr val="D4A017"/>
                </a:solidFill>
                <a:latin typeface="Calibri" panose="020F0502020204030204" pitchFamily="34" charset="0"/>
                <a:ea typeface="Calibri" panose="020F0502020204030204" pitchFamily="34" charset="-122"/>
                <a:cs typeface="Calibri" panose="020F0502020204030204" pitchFamily="34" charset="-120"/>
              </a:rPr>
              <a:t>Taxable Perquisite Value </a:t>
            </a:r>
            <a:r>
              <a:rPr lang="en-US" sz="865" dirty="0">
                <a:solidFill>
                  <a:srgbClr val="FFFFFF"/>
                </a:solidFill>
                <a:latin typeface="Calibri" panose="020F0502020204030204" pitchFamily="34" charset="0"/>
                <a:ea typeface="Calibri" panose="020F0502020204030204" pitchFamily="34" charset="-122"/>
                <a:cs typeface="Calibri" panose="020F0502020204030204" pitchFamily="34" charset="-120"/>
              </a:rPr>
              <a:t>= Step 1 − Step 2  </a:t>
            </a:r>
            <a:r>
              <a:rPr lang="en-US" sz="865" i="1" dirty="0">
                <a:solidFill>
                  <a:srgbClr val="A8C4E0"/>
                </a:solidFill>
                <a:latin typeface="Calibri" panose="020F0502020204030204" pitchFamily="34" charset="0"/>
                <a:ea typeface="Calibri" panose="020F0502020204030204" pitchFamily="34" charset="-122"/>
                <a:cs typeface="Calibri" panose="020F0502020204030204" pitchFamily="34" charset="-120"/>
              </a:rPr>
              <a:t>(only if positive)</a:t>
            </a:r>
            <a:endParaRPr lang="en-US" sz="865" dirty="0"/>
          </a:p>
        </p:txBody>
      </p:sp>
      <p:sp>
        <p:nvSpPr>
          <p:cNvPr id="60" name="Shape 58"/>
          <p:cNvSpPr/>
          <p:nvPr/>
        </p:nvSpPr>
        <p:spPr>
          <a:xfrm>
            <a:off x="4732020" y="4306824"/>
            <a:ext cx="4114800" cy="576072"/>
          </a:xfrm>
          <a:prstGeom prst="rect">
            <a:avLst/>
          </a:prstGeom>
          <a:solidFill>
            <a:srgbClr val="F4F6F9"/>
          </a:solidFill>
          <a:ln w="10160">
            <a:solidFill>
              <a:srgbClr val="A8C4E0"/>
            </a:solidFill>
            <a:prstDash val="solid"/>
          </a:ln>
        </p:spPr>
      </p:sp>
      <p:sp>
        <p:nvSpPr>
          <p:cNvPr id="61" name="Text 59"/>
          <p:cNvSpPr/>
          <p:nvPr/>
        </p:nvSpPr>
        <p:spPr>
          <a:xfrm>
            <a:off x="4423410" y="4351401"/>
            <a:ext cx="1645920" cy="521208"/>
          </a:xfrm>
          <a:prstGeom prst="rect">
            <a:avLst/>
          </a:prstGeom>
          <a:noFill/>
        </p:spPr>
        <p:txBody>
          <a:bodyPr wrap="square" rtlCol="0" anchor="ctr"/>
          <a:lstStyle/>
          <a:p>
            <a:pPr algn="ctr"/>
            <a:r>
              <a:rPr lang="en-US" sz="715" b="1" dirty="0">
                <a:solidFill>
                  <a:srgbClr val="C0392B"/>
                </a:solidFill>
                <a:latin typeface="Calibri" panose="020F0502020204030204" pitchFamily="34" charset="0"/>
                <a:ea typeface="Calibri" panose="020F0502020204030204" pitchFamily="34" charset="-122"/>
                <a:cs typeface="Calibri" panose="020F0502020204030204" pitchFamily="34" charset="-120"/>
              </a:rPr>
              <a:t>Full RFA Value</a:t>
            </a:r>
            <a:endParaRPr lang="en-US" sz="715" dirty="0"/>
          </a:p>
          <a:p>
            <a:pPr algn="ctr"/>
            <a:r>
              <a:rPr lang="en-US" sz="715" b="1" dirty="0">
                <a:solidFill>
                  <a:srgbClr val="C0392B"/>
                </a:solidFill>
                <a:latin typeface="Calibri" panose="020F0502020204030204" pitchFamily="34" charset="0"/>
                <a:ea typeface="Calibri" panose="020F0502020204030204" pitchFamily="34" charset="-122"/>
                <a:cs typeface="Calibri" panose="020F0502020204030204" pitchFamily="34" charset="-120"/>
              </a:rPr>
              <a:t>(no rent assumed)</a:t>
            </a:r>
            <a:endParaRPr lang="en-US" sz="715" dirty="0"/>
          </a:p>
        </p:txBody>
      </p:sp>
      <p:sp>
        <p:nvSpPr>
          <p:cNvPr id="62" name="Text 60"/>
          <p:cNvSpPr/>
          <p:nvPr/>
        </p:nvSpPr>
        <p:spPr>
          <a:xfrm>
            <a:off x="6010197" y="4356545"/>
            <a:ext cx="308610" cy="521208"/>
          </a:xfrm>
          <a:prstGeom prst="rect">
            <a:avLst/>
          </a:prstGeom>
          <a:noFill/>
        </p:spPr>
        <p:txBody>
          <a:bodyPr wrap="square" rtlCol="0" anchor="ctr"/>
          <a:lstStyle/>
          <a:p>
            <a:pPr algn="ctr"/>
            <a:r>
              <a:rPr lang="en-US" sz="1500" b="1"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1500" dirty="0"/>
          </a:p>
        </p:txBody>
      </p:sp>
      <p:sp>
        <p:nvSpPr>
          <p:cNvPr id="63" name="Text 61"/>
          <p:cNvSpPr/>
          <p:nvPr/>
        </p:nvSpPr>
        <p:spPr>
          <a:xfrm>
            <a:off x="6203061" y="4351401"/>
            <a:ext cx="1611630" cy="521208"/>
          </a:xfrm>
          <a:prstGeom prst="rect">
            <a:avLst/>
          </a:prstGeom>
          <a:noFill/>
        </p:spPr>
        <p:txBody>
          <a:bodyPr wrap="square" rtlCol="0" anchor="ctr"/>
          <a:lstStyle/>
          <a:p>
            <a:pPr algn="ctr"/>
            <a:r>
              <a:rPr lang="en-US" sz="715" b="1" dirty="0">
                <a:solidFill>
                  <a:srgbClr val="1E4D8C"/>
                </a:solidFill>
                <a:latin typeface="Calibri" panose="020F0502020204030204" pitchFamily="34" charset="0"/>
                <a:ea typeface="Calibri" panose="020F0502020204030204" pitchFamily="34" charset="-122"/>
                <a:cs typeface="Calibri" panose="020F0502020204030204" pitchFamily="34" charset="-120"/>
              </a:rPr>
              <a:t>Rent Recovered</a:t>
            </a:r>
            <a:endParaRPr lang="en-US" sz="715" dirty="0"/>
          </a:p>
          <a:p>
            <a:pPr algn="ctr"/>
            <a:r>
              <a:rPr lang="en-US" sz="715" b="1" dirty="0">
                <a:solidFill>
                  <a:srgbClr val="1E4D8C"/>
                </a:solidFill>
                <a:latin typeface="Calibri" panose="020F0502020204030204" pitchFamily="34" charset="0"/>
                <a:ea typeface="Calibri" panose="020F0502020204030204" pitchFamily="34" charset="-122"/>
                <a:cs typeface="Calibri" panose="020F0502020204030204" pitchFamily="34" charset="-120"/>
              </a:rPr>
              <a:t>from Employee</a:t>
            </a:r>
            <a:endParaRPr lang="en-US" sz="715" dirty="0"/>
          </a:p>
        </p:txBody>
      </p:sp>
      <p:sp>
        <p:nvSpPr>
          <p:cNvPr id="64" name="Text 62"/>
          <p:cNvSpPr/>
          <p:nvPr/>
        </p:nvSpPr>
        <p:spPr>
          <a:xfrm>
            <a:off x="7564374" y="4313123"/>
            <a:ext cx="274320" cy="521208"/>
          </a:xfrm>
          <a:prstGeom prst="rect">
            <a:avLst/>
          </a:prstGeom>
          <a:noFill/>
        </p:spPr>
        <p:txBody>
          <a:bodyPr wrap="square" rtlCol="0" anchor="ctr"/>
          <a:lstStyle/>
          <a:p>
            <a:pPr algn="ctr"/>
            <a:r>
              <a:rPr lang="en-US" sz="1500" b="1"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1500" dirty="0"/>
          </a:p>
        </p:txBody>
      </p:sp>
      <p:sp>
        <p:nvSpPr>
          <p:cNvPr id="65" name="Text 63"/>
          <p:cNvSpPr/>
          <p:nvPr/>
        </p:nvSpPr>
        <p:spPr>
          <a:xfrm>
            <a:off x="8010144" y="4341114"/>
            <a:ext cx="685800" cy="521208"/>
          </a:xfrm>
          <a:prstGeom prst="rect">
            <a:avLst/>
          </a:prstGeom>
          <a:noFill/>
        </p:spPr>
        <p:txBody>
          <a:bodyPr wrap="square" rtlCol="0" anchor="ctr"/>
          <a:lstStyle/>
          <a:p>
            <a:pPr algn="ctr"/>
            <a:r>
              <a:rPr lang="en-US" sz="640" b="1" dirty="0">
                <a:solidFill>
                  <a:srgbClr val="1A7A4A"/>
                </a:solidFill>
                <a:latin typeface="Calibri" panose="020F0502020204030204" pitchFamily="34" charset="0"/>
                <a:ea typeface="Calibri" panose="020F0502020204030204" pitchFamily="34" charset="-122"/>
                <a:cs typeface="Calibri" panose="020F0502020204030204" pitchFamily="34" charset="-120"/>
              </a:rPr>
              <a:t>Taxable</a:t>
            </a:r>
            <a:endParaRPr lang="en-US" sz="640" dirty="0"/>
          </a:p>
          <a:p>
            <a:pPr algn="ctr"/>
            <a:r>
              <a:rPr lang="en-US" sz="640" b="1" dirty="0">
                <a:solidFill>
                  <a:srgbClr val="1A7A4A"/>
                </a:solidFill>
                <a:latin typeface="Calibri" panose="020F0502020204030204" pitchFamily="34" charset="0"/>
                <a:ea typeface="Calibri" panose="020F0502020204030204" pitchFamily="34" charset="-122"/>
                <a:cs typeface="Calibri" panose="020F0502020204030204" pitchFamily="34" charset="-120"/>
              </a:rPr>
              <a:t>Value</a:t>
            </a:r>
            <a:endParaRPr lang="en-US" sz="640" dirty="0"/>
          </a:p>
        </p:txBody>
      </p:sp>
      <p:sp>
        <p:nvSpPr>
          <p:cNvPr id="66" name="Shape 64"/>
          <p:cNvSpPr/>
          <p:nvPr/>
        </p:nvSpPr>
        <p:spPr>
          <a:xfrm>
            <a:off x="274320" y="4992624"/>
            <a:ext cx="8572500" cy="0"/>
          </a:xfrm>
          <a:prstGeom prst="line">
            <a:avLst/>
          </a:prstGeom>
          <a:noFill/>
          <a:ln w="6350">
            <a:solidFill>
              <a:srgbClr val="A8C4E0"/>
            </a:solidFill>
            <a:prstDash val="solid"/>
          </a:ln>
        </p:spPr>
      </p:sp>
      <p:sp>
        <p:nvSpPr>
          <p:cNvPr id="68" name="Text 66"/>
          <p:cNvSpPr/>
          <p:nvPr/>
        </p:nvSpPr>
        <p:spPr>
          <a:xfrm>
            <a:off x="8641080" y="5006340"/>
            <a:ext cx="342900" cy="137160"/>
          </a:xfrm>
          <a:prstGeom prst="rect">
            <a:avLst/>
          </a:prstGeom>
          <a:noFill/>
        </p:spPr>
        <p:txBody>
          <a:bodyPr wrap="square" rtlCol="0" anchor="ctr"/>
          <a:lstStyle/>
          <a:p>
            <a:pPr algn="r"/>
            <a:r>
              <a:rPr lang="en-US" sz="675" dirty="0">
                <a:solidFill>
                  <a:srgbClr val="5A6F84"/>
                </a:solidFill>
                <a:latin typeface="Calibri" panose="020F0502020204030204" pitchFamily="34" charset="0"/>
                <a:ea typeface="Calibri" panose="020F0502020204030204" pitchFamily="34" charset="-122"/>
                <a:cs typeface="Calibri" panose="020F0502020204030204" pitchFamily="34" charset="-120"/>
              </a:rPr>
              <a:t>27</a:t>
            </a:r>
            <a:endParaRPr lang="en-US" sz="675" dirty="0"/>
          </a:p>
        </p:txBody>
      </p:sp>
      <p:sp>
        <p:nvSpPr>
          <p:cNvPr id="69" name="Shape 0"/>
          <p:cNvSpPr/>
          <p:nvPr/>
        </p:nvSpPr>
        <p:spPr>
          <a:xfrm>
            <a:off x="-11430" y="0"/>
            <a:ext cx="9144000" cy="525849"/>
          </a:xfrm>
          <a:prstGeom prst="rect">
            <a:avLst/>
          </a:prstGeom>
          <a:solidFill>
            <a:srgbClr val="0D1B3E"/>
          </a:solidFill>
          <a:ln w="12700">
            <a:solidFill>
              <a:srgbClr val="0D1B3E"/>
            </a:solidFill>
            <a:prstDash val="solid"/>
          </a:ln>
        </p:spPr>
        <p:txBody>
          <a:bodyPr/>
          <a:lstStyle/>
          <a:p>
            <a:r>
              <a:rPr lang="en-US" b="1" kern="0" spc="38" dirty="0">
                <a:solidFill>
                  <a:schemeClr val="bg1"/>
                </a:solidFill>
                <a:latin typeface="Cambria" panose="02040503050406030204" pitchFamily="34" charset="0"/>
                <a:ea typeface="Cambria" panose="02040503050406030204" pitchFamily="34" charset="-122"/>
                <a:cs typeface="Cambria" panose="02040503050406030204" pitchFamily="34" charset="-120"/>
              </a:rPr>
              <a:t>What is 'Salary' for Perquisite Valuation?</a:t>
            </a:r>
            <a:endParaRPr lang="en-US" dirty="0">
              <a:solidFill>
                <a:schemeClr val="bg1"/>
              </a:solidFill>
            </a:endParaRPr>
          </a:p>
          <a:p>
            <a:endParaRPr lang="en-IN"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3444" cy="5143500"/>
          </a:xfrm>
          <a:prstGeom prst="rect">
            <a:avLst/>
          </a:prstGeom>
          <a:solidFill>
            <a:srgbClr val="C8960C"/>
          </a:solidFill>
          <a:ln w="12700">
            <a:solidFill>
              <a:srgbClr val="C8960C"/>
            </a:solidFill>
            <a:prstDash val="solid"/>
          </a:ln>
        </p:spPr>
      </p:sp>
      <p:sp>
        <p:nvSpPr>
          <p:cNvPr id="3" name="Text 1"/>
          <p:cNvSpPr/>
          <p:nvPr/>
        </p:nvSpPr>
        <p:spPr>
          <a:xfrm>
            <a:off x="260604" y="109728"/>
            <a:ext cx="6720840" cy="384048"/>
          </a:xfrm>
          <a:prstGeom prst="rect">
            <a:avLst/>
          </a:prstGeom>
          <a:noFill/>
        </p:spPr>
        <p:txBody>
          <a:bodyPr wrap="square" rtlCol="0" anchor="ctr"/>
          <a:lstStyle/>
          <a:p>
            <a:endParaRPr lang="en-US" sz="900" dirty="0"/>
          </a:p>
        </p:txBody>
      </p:sp>
      <p:sp>
        <p:nvSpPr>
          <p:cNvPr id="4" name="Text 2"/>
          <p:cNvSpPr/>
          <p:nvPr/>
        </p:nvSpPr>
        <p:spPr>
          <a:xfrm>
            <a:off x="260604" y="493776"/>
            <a:ext cx="6720840" cy="192024"/>
          </a:xfrm>
          <a:prstGeom prst="rect">
            <a:avLst/>
          </a:prstGeom>
          <a:noFill/>
        </p:spPr>
        <p:txBody>
          <a:bodyPr wrap="square" rtlCol="0" anchor="ctr"/>
          <a:lstStyle/>
          <a:p>
            <a:r>
              <a:rPr lang="en-US" sz="900" i="1" dirty="0">
                <a:solidFill>
                  <a:srgbClr val="6B7C93"/>
                </a:solidFill>
                <a:latin typeface="Calibri" panose="020F0502020204030204" pitchFamily="34" charset="0"/>
                <a:ea typeface="Calibri" panose="020F0502020204030204" pitchFamily="34" charset="-122"/>
                <a:cs typeface="Calibri" panose="020F0502020204030204" pitchFamily="34" charset="-120"/>
              </a:rPr>
              <a:t>Official &amp; Personal Use  |  Rule 15(3)(a) Table II Sl. No. 1(c)</a:t>
            </a:r>
            <a:endParaRPr lang="en-US" sz="900" dirty="0"/>
          </a:p>
        </p:txBody>
      </p:sp>
      <p:sp>
        <p:nvSpPr>
          <p:cNvPr id="7" name="Shape 5"/>
          <p:cNvSpPr/>
          <p:nvPr/>
        </p:nvSpPr>
        <p:spPr>
          <a:xfrm>
            <a:off x="260604" y="726948"/>
            <a:ext cx="1920240" cy="178308"/>
          </a:xfrm>
          <a:prstGeom prst="rect">
            <a:avLst/>
          </a:prstGeom>
          <a:solidFill>
            <a:srgbClr val="C0392B"/>
          </a:solidFill>
          <a:ln w="12700">
            <a:solidFill>
              <a:srgbClr val="C0392B"/>
            </a:solidFill>
            <a:prstDash val="solid"/>
          </a:ln>
        </p:spPr>
      </p:sp>
      <p:sp>
        <p:nvSpPr>
          <p:cNvPr id="8" name="Text 6"/>
          <p:cNvSpPr/>
          <p:nvPr/>
        </p:nvSpPr>
        <p:spPr>
          <a:xfrm>
            <a:off x="240030" y="733806"/>
            <a:ext cx="1920240" cy="178308"/>
          </a:xfrm>
          <a:prstGeom prst="rect">
            <a:avLst/>
          </a:prstGeom>
          <a:noFill/>
        </p:spPr>
        <p:txBody>
          <a:bodyPr wrap="square" lIns="0" tIns="0" rIns="0" bIns="0" rtlCol="0" anchor="ctr"/>
          <a:lstStyle/>
          <a:p>
            <a:pPr algn="ct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INCREASE IN TAXABLE PERQUISITE</a:t>
            </a:r>
            <a:endParaRPr lang="en-US" sz="900" dirty="0"/>
          </a:p>
        </p:txBody>
      </p:sp>
      <p:sp>
        <p:nvSpPr>
          <p:cNvPr id="11" name="Shape 9"/>
          <p:cNvSpPr/>
          <p:nvPr/>
        </p:nvSpPr>
        <p:spPr>
          <a:xfrm>
            <a:off x="260604" y="1248156"/>
            <a:ext cx="8606790" cy="246888"/>
          </a:xfrm>
          <a:prstGeom prst="rect">
            <a:avLst/>
          </a:prstGeom>
          <a:solidFill>
            <a:srgbClr val="2E4057"/>
          </a:solidFill>
          <a:ln w="12700">
            <a:solidFill>
              <a:srgbClr val="2E4057"/>
            </a:solidFill>
            <a:prstDash val="solid"/>
          </a:ln>
        </p:spPr>
      </p:sp>
      <p:sp>
        <p:nvSpPr>
          <p:cNvPr id="12" name="Text 10"/>
          <p:cNvSpPr/>
          <p:nvPr/>
        </p:nvSpPr>
        <p:spPr>
          <a:xfrm>
            <a:off x="315468" y="1248156"/>
            <a:ext cx="8497062" cy="246888"/>
          </a:xfrm>
          <a:prstGeom prst="rect">
            <a:avLst/>
          </a:prstGeom>
          <a:noFill/>
        </p:spPr>
        <p:txBody>
          <a:bodyPr wrap="square"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A.   Motor Car Owned/Hired by Employer — Employer Bearing Running &amp; Maintenance Expenses</a:t>
            </a:r>
            <a:endParaRPr lang="en-US" sz="900" dirty="0"/>
          </a:p>
        </p:txBody>
      </p:sp>
      <p:sp>
        <p:nvSpPr>
          <p:cNvPr id="13" name="Shape 11"/>
          <p:cNvSpPr/>
          <p:nvPr/>
        </p:nvSpPr>
        <p:spPr>
          <a:xfrm>
            <a:off x="260604" y="1495044"/>
            <a:ext cx="2743200" cy="233172"/>
          </a:xfrm>
          <a:prstGeom prst="rect">
            <a:avLst/>
          </a:prstGeom>
          <a:solidFill>
            <a:srgbClr val="3D5A80"/>
          </a:solidFill>
          <a:ln w="12700">
            <a:solidFill>
              <a:srgbClr val="3D5A80"/>
            </a:solidFill>
            <a:prstDash val="solid"/>
          </a:ln>
        </p:spPr>
      </p:sp>
      <p:sp>
        <p:nvSpPr>
          <p:cNvPr id="14" name="Text 12"/>
          <p:cNvSpPr/>
          <p:nvPr/>
        </p:nvSpPr>
        <p:spPr>
          <a:xfrm>
            <a:off x="301752" y="1495044"/>
            <a:ext cx="2660904" cy="233172"/>
          </a:xfrm>
          <a:prstGeom prst="rect">
            <a:avLst/>
          </a:prstGeom>
          <a:noFill/>
        </p:spPr>
        <p:txBody>
          <a:bodyPr wrap="square" lIns="0" tIns="0" rIns="0" bIns="0"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Particulars</a:t>
            </a:r>
            <a:endParaRPr lang="en-US" sz="900" dirty="0"/>
          </a:p>
        </p:txBody>
      </p:sp>
      <p:sp>
        <p:nvSpPr>
          <p:cNvPr id="15" name="Shape 13"/>
          <p:cNvSpPr/>
          <p:nvPr/>
        </p:nvSpPr>
        <p:spPr>
          <a:xfrm>
            <a:off x="3003804" y="1495044"/>
            <a:ext cx="2880360" cy="233172"/>
          </a:xfrm>
          <a:prstGeom prst="rect">
            <a:avLst/>
          </a:prstGeom>
          <a:solidFill>
            <a:srgbClr val="4A6FA5"/>
          </a:solidFill>
          <a:ln w="12700">
            <a:solidFill>
              <a:srgbClr val="4A6FA5"/>
            </a:solidFill>
            <a:prstDash val="solid"/>
          </a:ln>
        </p:spPr>
      </p:sp>
      <p:sp>
        <p:nvSpPr>
          <p:cNvPr id="16" name="Text 14"/>
          <p:cNvSpPr/>
          <p:nvPr/>
        </p:nvSpPr>
        <p:spPr>
          <a:xfrm>
            <a:off x="3044952" y="1495044"/>
            <a:ext cx="2798064" cy="233172"/>
          </a:xfrm>
          <a:prstGeom prst="rect">
            <a:avLst/>
          </a:prstGeom>
          <a:noFill/>
        </p:spPr>
        <p:txBody>
          <a:bodyPr wrap="square" lIns="0" tIns="0" rIns="0" bIns="0" rtlCol="0" anchor="ctr"/>
          <a:lstStyle/>
          <a:p>
            <a:pPr algn="ct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IT Rules 1962</a:t>
            </a:r>
            <a:endParaRPr lang="en-US" sz="900" dirty="0"/>
          </a:p>
        </p:txBody>
      </p:sp>
      <p:sp>
        <p:nvSpPr>
          <p:cNvPr id="17" name="Shape 15"/>
          <p:cNvSpPr/>
          <p:nvPr/>
        </p:nvSpPr>
        <p:spPr>
          <a:xfrm>
            <a:off x="5884164" y="1495044"/>
            <a:ext cx="2983230" cy="233172"/>
          </a:xfrm>
          <a:prstGeom prst="rect">
            <a:avLst/>
          </a:prstGeom>
          <a:solidFill>
            <a:srgbClr val="3A7D5A"/>
          </a:solidFill>
          <a:ln w="12700">
            <a:solidFill>
              <a:srgbClr val="3A7D5A"/>
            </a:solidFill>
            <a:prstDash val="solid"/>
          </a:ln>
        </p:spPr>
      </p:sp>
      <p:sp>
        <p:nvSpPr>
          <p:cNvPr id="18" name="Text 16"/>
          <p:cNvSpPr/>
          <p:nvPr/>
        </p:nvSpPr>
        <p:spPr>
          <a:xfrm>
            <a:off x="5925312" y="1495044"/>
            <a:ext cx="2900934" cy="233172"/>
          </a:xfrm>
          <a:prstGeom prst="rect">
            <a:avLst/>
          </a:prstGeom>
          <a:noFill/>
        </p:spPr>
        <p:txBody>
          <a:bodyPr wrap="square" lIns="0" tIns="0" rIns="0" bIns="0" rtlCol="0" anchor="ctr"/>
          <a:lstStyle/>
          <a:p>
            <a:pPr algn="ct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IT Rules 2026</a:t>
            </a:r>
            <a:endParaRPr lang="en-US" sz="900" dirty="0"/>
          </a:p>
        </p:txBody>
      </p:sp>
      <p:sp>
        <p:nvSpPr>
          <p:cNvPr id="19" name="Shape 17"/>
          <p:cNvSpPr/>
          <p:nvPr/>
        </p:nvSpPr>
        <p:spPr>
          <a:xfrm>
            <a:off x="260604" y="1728216"/>
            <a:ext cx="2743200" cy="466344"/>
          </a:xfrm>
          <a:prstGeom prst="rect">
            <a:avLst/>
          </a:prstGeom>
          <a:solidFill>
            <a:srgbClr val="F7F8FA"/>
          </a:solidFill>
          <a:ln w="5080">
            <a:solidFill>
              <a:srgbClr val="C5D3E3"/>
            </a:solidFill>
            <a:prstDash val="solid"/>
          </a:ln>
        </p:spPr>
      </p:sp>
      <p:sp>
        <p:nvSpPr>
          <p:cNvPr id="20" name="Text 18"/>
          <p:cNvSpPr/>
          <p:nvPr/>
        </p:nvSpPr>
        <p:spPr>
          <a:xfrm>
            <a:off x="329184" y="1728216"/>
            <a:ext cx="2606040" cy="466344"/>
          </a:xfrm>
          <a:prstGeom prst="rect">
            <a:avLst/>
          </a:prstGeom>
          <a:noFill/>
        </p:spPr>
        <p:txBody>
          <a:bodyPr wrap="square" rtlCol="0" anchor="ctr"/>
          <a:lstStyle/>
          <a:p>
            <a:r>
              <a:rPr lang="en-US" sz="900" dirty="0">
                <a:solidFill>
                  <a:srgbClr val="1C2B3A"/>
                </a:solidFill>
                <a:latin typeface="Calibri" panose="020F0502020204030204" pitchFamily="34" charset="0"/>
                <a:ea typeface="Calibri" panose="020F0502020204030204" pitchFamily="34" charset="-122"/>
                <a:cs typeface="Calibri" panose="020F0502020204030204" pitchFamily="34" charset="-120"/>
              </a:rPr>
              <a:t>Engine capacity  ≤ 1.6 litres</a:t>
            </a:r>
            <a:endParaRPr lang="en-US" sz="900" dirty="0"/>
          </a:p>
        </p:txBody>
      </p:sp>
      <p:sp>
        <p:nvSpPr>
          <p:cNvPr id="21" name="Shape 19"/>
          <p:cNvSpPr/>
          <p:nvPr/>
        </p:nvSpPr>
        <p:spPr>
          <a:xfrm>
            <a:off x="3003804" y="1728216"/>
            <a:ext cx="2880360" cy="466344"/>
          </a:xfrm>
          <a:prstGeom prst="rect">
            <a:avLst/>
          </a:prstGeom>
          <a:solidFill>
            <a:srgbClr val="EBF1F8"/>
          </a:solidFill>
          <a:ln w="5080">
            <a:solidFill>
              <a:srgbClr val="C5D3E3"/>
            </a:solidFill>
            <a:prstDash val="solid"/>
          </a:ln>
        </p:spPr>
      </p:sp>
      <p:sp>
        <p:nvSpPr>
          <p:cNvPr id="22" name="Text 20"/>
          <p:cNvSpPr/>
          <p:nvPr/>
        </p:nvSpPr>
        <p:spPr>
          <a:xfrm>
            <a:off x="3072384" y="1728216"/>
            <a:ext cx="2743200" cy="466344"/>
          </a:xfrm>
          <a:prstGeom prst="rect">
            <a:avLst/>
          </a:prstGeom>
          <a:noFill/>
        </p:spPr>
        <p:txBody>
          <a:bodyPr wrap="square" rtlCol="0" anchor="ctr"/>
          <a:lstStyle/>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₹1,800 p.m.</a:t>
            </a:r>
            <a:endParaRPr lang="en-US" sz="900" dirty="0"/>
          </a:p>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 ₹900 p.m. for chauffeur (if provided)</a:t>
            </a:r>
            <a:endParaRPr lang="en-US" sz="900" dirty="0"/>
          </a:p>
        </p:txBody>
      </p:sp>
      <p:sp>
        <p:nvSpPr>
          <p:cNvPr id="23" name="Shape 21"/>
          <p:cNvSpPr/>
          <p:nvPr/>
        </p:nvSpPr>
        <p:spPr>
          <a:xfrm>
            <a:off x="5884164" y="1728216"/>
            <a:ext cx="2983230" cy="466344"/>
          </a:xfrm>
          <a:prstGeom prst="rect">
            <a:avLst/>
          </a:prstGeom>
          <a:solidFill>
            <a:srgbClr val="E8F5EE"/>
          </a:solidFill>
          <a:ln w="5080">
            <a:solidFill>
              <a:srgbClr val="C5D3E3"/>
            </a:solidFill>
            <a:prstDash val="solid"/>
          </a:ln>
        </p:spPr>
      </p:sp>
      <p:sp>
        <p:nvSpPr>
          <p:cNvPr id="24" name="Text 22"/>
          <p:cNvSpPr/>
          <p:nvPr/>
        </p:nvSpPr>
        <p:spPr>
          <a:xfrm>
            <a:off x="5952744" y="1728216"/>
            <a:ext cx="2846070" cy="466344"/>
          </a:xfrm>
          <a:prstGeom prst="rect">
            <a:avLst/>
          </a:prstGeom>
          <a:noFill/>
        </p:spPr>
        <p:txBody>
          <a:bodyPr wrap="square" rtlCol="0" anchor="ctr"/>
          <a:lstStyle/>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₹5,000 p.m.</a:t>
            </a:r>
            <a:endParaRPr lang="en-US" sz="900" dirty="0"/>
          </a:p>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 ₹3,000 p.m. for chauffeur (if provided)</a:t>
            </a:r>
            <a:endParaRPr lang="en-US" sz="900" dirty="0"/>
          </a:p>
        </p:txBody>
      </p:sp>
      <p:sp>
        <p:nvSpPr>
          <p:cNvPr id="25" name="Shape 23"/>
          <p:cNvSpPr/>
          <p:nvPr/>
        </p:nvSpPr>
        <p:spPr>
          <a:xfrm>
            <a:off x="260604" y="2194560"/>
            <a:ext cx="2743200" cy="466344"/>
          </a:xfrm>
          <a:prstGeom prst="rect">
            <a:avLst/>
          </a:prstGeom>
          <a:solidFill>
            <a:srgbClr val="FFFFFF"/>
          </a:solidFill>
          <a:ln w="5080">
            <a:solidFill>
              <a:srgbClr val="C5D3E3"/>
            </a:solidFill>
            <a:prstDash val="solid"/>
          </a:ln>
        </p:spPr>
      </p:sp>
      <p:sp>
        <p:nvSpPr>
          <p:cNvPr id="26" name="Text 24"/>
          <p:cNvSpPr/>
          <p:nvPr/>
        </p:nvSpPr>
        <p:spPr>
          <a:xfrm>
            <a:off x="329184" y="2194560"/>
            <a:ext cx="2606040" cy="466344"/>
          </a:xfrm>
          <a:prstGeom prst="rect">
            <a:avLst/>
          </a:prstGeom>
          <a:noFill/>
        </p:spPr>
        <p:txBody>
          <a:bodyPr wrap="square" rtlCol="0" anchor="ctr"/>
          <a:lstStyle/>
          <a:p>
            <a:r>
              <a:rPr lang="en-US" sz="900" dirty="0">
                <a:solidFill>
                  <a:srgbClr val="1C2B3A"/>
                </a:solidFill>
                <a:latin typeface="Calibri" panose="020F0502020204030204" pitchFamily="34" charset="0"/>
                <a:ea typeface="Calibri" panose="020F0502020204030204" pitchFamily="34" charset="-122"/>
                <a:cs typeface="Calibri" panose="020F0502020204030204" pitchFamily="34" charset="-120"/>
              </a:rPr>
              <a:t>Engine capacity  &gt; 1.6 litres</a:t>
            </a:r>
            <a:endParaRPr lang="en-US" sz="900" dirty="0"/>
          </a:p>
        </p:txBody>
      </p:sp>
      <p:sp>
        <p:nvSpPr>
          <p:cNvPr id="27" name="Shape 25"/>
          <p:cNvSpPr/>
          <p:nvPr/>
        </p:nvSpPr>
        <p:spPr>
          <a:xfrm>
            <a:off x="3003804" y="2194560"/>
            <a:ext cx="2880360" cy="466344"/>
          </a:xfrm>
          <a:prstGeom prst="rect">
            <a:avLst/>
          </a:prstGeom>
          <a:solidFill>
            <a:srgbClr val="F4F8FD"/>
          </a:solidFill>
          <a:ln w="5080">
            <a:solidFill>
              <a:srgbClr val="C5D3E3"/>
            </a:solidFill>
            <a:prstDash val="solid"/>
          </a:ln>
        </p:spPr>
      </p:sp>
      <p:sp>
        <p:nvSpPr>
          <p:cNvPr id="28" name="Text 26"/>
          <p:cNvSpPr/>
          <p:nvPr/>
        </p:nvSpPr>
        <p:spPr>
          <a:xfrm>
            <a:off x="3072384" y="2194560"/>
            <a:ext cx="2743200" cy="466344"/>
          </a:xfrm>
          <a:prstGeom prst="rect">
            <a:avLst/>
          </a:prstGeom>
          <a:noFill/>
        </p:spPr>
        <p:txBody>
          <a:bodyPr wrap="square" rtlCol="0" anchor="ctr"/>
          <a:lstStyle/>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₹2,400 p.m.</a:t>
            </a:r>
            <a:endParaRPr lang="en-US" sz="900" dirty="0"/>
          </a:p>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 ₹900 p.m. for chauffeur (if provided)</a:t>
            </a:r>
            <a:endParaRPr lang="en-US" sz="900" dirty="0"/>
          </a:p>
        </p:txBody>
      </p:sp>
      <p:sp>
        <p:nvSpPr>
          <p:cNvPr id="29" name="Shape 27"/>
          <p:cNvSpPr/>
          <p:nvPr/>
        </p:nvSpPr>
        <p:spPr>
          <a:xfrm>
            <a:off x="5884164" y="2194560"/>
            <a:ext cx="2983230" cy="466344"/>
          </a:xfrm>
          <a:prstGeom prst="rect">
            <a:avLst/>
          </a:prstGeom>
          <a:solidFill>
            <a:srgbClr val="F0FAF4"/>
          </a:solidFill>
          <a:ln w="5080">
            <a:solidFill>
              <a:srgbClr val="C5D3E3"/>
            </a:solidFill>
            <a:prstDash val="solid"/>
          </a:ln>
        </p:spPr>
      </p:sp>
      <p:sp>
        <p:nvSpPr>
          <p:cNvPr id="30" name="Text 28"/>
          <p:cNvSpPr/>
          <p:nvPr/>
        </p:nvSpPr>
        <p:spPr>
          <a:xfrm>
            <a:off x="5952744" y="2194560"/>
            <a:ext cx="2846070" cy="466344"/>
          </a:xfrm>
          <a:prstGeom prst="rect">
            <a:avLst/>
          </a:prstGeom>
          <a:noFill/>
        </p:spPr>
        <p:txBody>
          <a:bodyPr wrap="square" rtlCol="0" anchor="ctr"/>
          <a:lstStyle/>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₹7,000 p.m.</a:t>
            </a:r>
            <a:endParaRPr lang="en-US" sz="900" dirty="0"/>
          </a:p>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 ₹3,000 p.m. for chauffeur (if provided)</a:t>
            </a:r>
            <a:endParaRPr lang="en-US" sz="900" dirty="0"/>
          </a:p>
        </p:txBody>
      </p:sp>
      <p:sp>
        <p:nvSpPr>
          <p:cNvPr id="31" name="Shape 29"/>
          <p:cNvSpPr/>
          <p:nvPr/>
        </p:nvSpPr>
        <p:spPr>
          <a:xfrm>
            <a:off x="260604" y="2674620"/>
            <a:ext cx="8606790" cy="246888"/>
          </a:xfrm>
          <a:prstGeom prst="rect">
            <a:avLst/>
          </a:prstGeom>
          <a:solidFill>
            <a:srgbClr val="2E4057"/>
          </a:solidFill>
          <a:ln w="12700">
            <a:solidFill>
              <a:srgbClr val="2E4057"/>
            </a:solidFill>
            <a:prstDash val="solid"/>
          </a:ln>
        </p:spPr>
      </p:sp>
      <p:sp>
        <p:nvSpPr>
          <p:cNvPr id="32" name="Text 30"/>
          <p:cNvSpPr/>
          <p:nvPr/>
        </p:nvSpPr>
        <p:spPr>
          <a:xfrm>
            <a:off x="315468" y="2674620"/>
            <a:ext cx="8497062" cy="246888"/>
          </a:xfrm>
          <a:prstGeom prst="rect">
            <a:avLst/>
          </a:prstGeom>
          <a:noFill/>
        </p:spPr>
        <p:txBody>
          <a:bodyPr wrap="square"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B.   Motor Car Owned/Hired by Employer — Employee Bearing Running &amp; Maintenance Expenses</a:t>
            </a:r>
            <a:endParaRPr lang="en-US" sz="900" dirty="0"/>
          </a:p>
        </p:txBody>
      </p:sp>
      <p:sp>
        <p:nvSpPr>
          <p:cNvPr id="33" name="Shape 31"/>
          <p:cNvSpPr/>
          <p:nvPr/>
        </p:nvSpPr>
        <p:spPr>
          <a:xfrm>
            <a:off x="260604" y="2921508"/>
            <a:ext cx="2743200" cy="233172"/>
          </a:xfrm>
          <a:prstGeom prst="rect">
            <a:avLst/>
          </a:prstGeom>
          <a:solidFill>
            <a:srgbClr val="3D5A80"/>
          </a:solidFill>
          <a:ln w="12700">
            <a:solidFill>
              <a:srgbClr val="3D5A80"/>
            </a:solidFill>
            <a:prstDash val="solid"/>
          </a:ln>
        </p:spPr>
      </p:sp>
      <p:sp>
        <p:nvSpPr>
          <p:cNvPr id="34" name="Text 32"/>
          <p:cNvSpPr/>
          <p:nvPr/>
        </p:nvSpPr>
        <p:spPr>
          <a:xfrm>
            <a:off x="301752" y="2921508"/>
            <a:ext cx="2660904" cy="233172"/>
          </a:xfrm>
          <a:prstGeom prst="rect">
            <a:avLst/>
          </a:prstGeom>
          <a:noFill/>
        </p:spPr>
        <p:txBody>
          <a:bodyPr wrap="square" lIns="0" tIns="0" rIns="0" bIns="0"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Particulars</a:t>
            </a:r>
            <a:endParaRPr lang="en-US" sz="900" dirty="0"/>
          </a:p>
        </p:txBody>
      </p:sp>
      <p:sp>
        <p:nvSpPr>
          <p:cNvPr id="35" name="Shape 33"/>
          <p:cNvSpPr/>
          <p:nvPr/>
        </p:nvSpPr>
        <p:spPr>
          <a:xfrm>
            <a:off x="3003804" y="2921508"/>
            <a:ext cx="2880360" cy="233172"/>
          </a:xfrm>
          <a:prstGeom prst="rect">
            <a:avLst/>
          </a:prstGeom>
          <a:solidFill>
            <a:srgbClr val="4A6FA5"/>
          </a:solidFill>
          <a:ln w="12700">
            <a:solidFill>
              <a:srgbClr val="4A6FA5"/>
            </a:solidFill>
            <a:prstDash val="solid"/>
          </a:ln>
        </p:spPr>
      </p:sp>
      <p:sp>
        <p:nvSpPr>
          <p:cNvPr id="36" name="Text 34"/>
          <p:cNvSpPr/>
          <p:nvPr/>
        </p:nvSpPr>
        <p:spPr>
          <a:xfrm>
            <a:off x="3044952" y="2921508"/>
            <a:ext cx="2798064" cy="233172"/>
          </a:xfrm>
          <a:prstGeom prst="rect">
            <a:avLst/>
          </a:prstGeom>
          <a:noFill/>
        </p:spPr>
        <p:txBody>
          <a:bodyPr wrap="square" lIns="0" tIns="0" rIns="0" bIns="0" rtlCol="0" anchor="ctr"/>
          <a:lstStyle/>
          <a:p>
            <a:pPr algn="ct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IT Rules 1962</a:t>
            </a:r>
            <a:endParaRPr lang="en-US" sz="900" dirty="0"/>
          </a:p>
        </p:txBody>
      </p:sp>
      <p:sp>
        <p:nvSpPr>
          <p:cNvPr id="37" name="Shape 35"/>
          <p:cNvSpPr/>
          <p:nvPr/>
        </p:nvSpPr>
        <p:spPr>
          <a:xfrm>
            <a:off x="5884164" y="2921508"/>
            <a:ext cx="2983230" cy="233172"/>
          </a:xfrm>
          <a:prstGeom prst="rect">
            <a:avLst/>
          </a:prstGeom>
          <a:solidFill>
            <a:srgbClr val="3A7D5A"/>
          </a:solidFill>
          <a:ln w="12700">
            <a:solidFill>
              <a:srgbClr val="3A7D5A"/>
            </a:solidFill>
            <a:prstDash val="solid"/>
          </a:ln>
        </p:spPr>
      </p:sp>
      <p:sp>
        <p:nvSpPr>
          <p:cNvPr id="38" name="Text 36"/>
          <p:cNvSpPr/>
          <p:nvPr/>
        </p:nvSpPr>
        <p:spPr>
          <a:xfrm>
            <a:off x="5925312" y="2921508"/>
            <a:ext cx="2900934" cy="233172"/>
          </a:xfrm>
          <a:prstGeom prst="rect">
            <a:avLst/>
          </a:prstGeom>
          <a:noFill/>
        </p:spPr>
        <p:txBody>
          <a:bodyPr wrap="square" lIns="0" tIns="0" rIns="0" bIns="0" rtlCol="0" anchor="ctr"/>
          <a:lstStyle/>
          <a:p>
            <a:pPr algn="ct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IT Rules 2026</a:t>
            </a:r>
            <a:endParaRPr lang="en-US" sz="900" dirty="0"/>
          </a:p>
        </p:txBody>
      </p:sp>
      <p:sp>
        <p:nvSpPr>
          <p:cNvPr id="39" name="Shape 37"/>
          <p:cNvSpPr/>
          <p:nvPr/>
        </p:nvSpPr>
        <p:spPr>
          <a:xfrm>
            <a:off x="260604" y="3154680"/>
            <a:ext cx="2743200" cy="466344"/>
          </a:xfrm>
          <a:prstGeom prst="rect">
            <a:avLst/>
          </a:prstGeom>
          <a:solidFill>
            <a:srgbClr val="F7F8FA"/>
          </a:solidFill>
          <a:ln w="5080">
            <a:solidFill>
              <a:srgbClr val="C5D3E3"/>
            </a:solidFill>
            <a:prstDash val="solid"/>
          </a:ln>
        </p:spPr>
      </p:sp>
      <p:sp>
        <p:nvSpPr>
          <p:cNvPr id="40" name="Text 38"/>
          <p:cNvSpPr/>
          <p:nvPr/>
        </p:nvSpPr>
        <p:spPr>
          <a:xfrm>
            <a:off x="329184" y="3154680"/>
            <a:ext cx="2606040" cy="466344"/>
          </a:xfrm>
          <a:prstGeom prst="rect">
            <a:avLst/>
          </a:prstGeom>
          <a:noFill/>
        </p:spPr>
        <p:txBody>
          <a:bodyPr wrap="square" rtlCol="0" anchor="ctr"/>
          <a:lstStyle/>
          <a:p>
            <a:r>
              <a:rPr lang="en-US" sz="900" dirty="0">
                <a:solidFill>
                  <a:srgbClr val="1C2B3A"/>
                </a:solidFill>
                <a:latin typeface="Calibri" panose="020F0502020204030204" pitchFamily="34" charset="0"/>
                <a:ea typeface="Calibri" panose="020F0502020204030204" pitchFamily="34" charset="-122"/>
                <a:cs typeface="Calibri" panose="020F0502020204030204" pitchFamily="34" charset="-120"/>
              </a:rPr>
              <a:t>Engine capacity  ≤ 1.6 litres</a:t>
            </a:r>
            <a:endParaRPr lang="en-US" sz="900" dirty="0"/>
          </a:p>
        </p:txBody>
      </p:sp>
      <p:sp>
        <p:nvSpPr>
          <p:cNvPr id="41" name="Shape 39"/>
          <p:cNvSpPr/>
          <p:nvPr/>
        </p:nvSpPr>
        <p:spPr>
          <a:xfrm>
            <a:off x="3003804" y="3154680"/>
            <a:ext cx="2880360" cy="466344"/>
          </a:xfrm>
          <a:prstGeom prst="rect">
            <a:avLst/>
          </a:prstGeom>
          <a:solidFill>
            <a:srgbClr val="EBF1F8"/>
          </a:solidFill>
          <a:ln w="5080">
            <a:solidFill>
              <a:srgbClr val="C5D3E3"/>
            </a:solidFill>
            <a:prstDash val="solid"/>
          </a:ln>
        </p:spPr>
      </p:sp>
      <p:sp>
        <p:nvSpPr>
          <p:cNvPr id="42" name="Text 40"/>
          <p:cNvSpPr/>
          <p:nvPr/>
        </p:nvSpPr>
        <p:spPr>
          <a:xfrm>
            <a:off x="3072384" y="3154680"/>
            <a:ext cx="2743200" cy="466344"/>
          </a:xfrm>
          <a:prstGeom prst="rect">
            <a:avLst/>
          </a:prstGeom>
          <a:noFill/>
        </p:spPr>
        <p:txBody>
          <a:bodyPr wrap="square" rtlCol="0" anchor="ctr"/>
          <a:lstStyle/>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₹600 p.m.</a:t>
            </a:r>
            <a:endParaRPr lang="en-US" sz="900" dirty="0"/>
          </a:p>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 ₹900 p.m. for chauffeur (if provided)</a:t>
            </a:r>
            <a:endParaRPr lang="en-US" sz="900" dirty="0"/>
          </a:p>
        </p:txBody>
      </p:sp>
      <p:sp>
        <p:nvSpPr>
          <p:cNvPr id="43" name="Shape 41"/>
          <p:cNvSpPr/>
          <p:nvPr/>
        </p:nvSpPr>
        <p:spPr>
          <a:xfrm>
            <a:off x="5884164" y="3154680"/>
            <a:ext cx="2983230" cy="466344"/>
          </a:xfrm>
          <a:prstGeom prst="rect">
            <a:avLst/>
          </a:prstGeom>
          <a:solidFill>
            <a:srgbClr val="E8F5EE"/>
          </a:solidFill>
          <a:ln w="5080">
            <a:solidFill>
              <a:srgbClr val="C5D3E3"/>
            </a:solidFill>
            <a:prstDash val="solid"/>
          </a:ln>
        </p:spPr>
      </p:sp>
      <p:sp>
        <p:nvSpPr>
          <p:cNvPr id="44" name="Text 42"/>
          <p:cNvSpPr/>
          <p:nvPr/>
        </p:nvSpPr>
        <p:spPr>
          <a:xfrm>
            <a:off x="5952744" y="3154680"/>
            <a:ext cx="2846070" cy="466344"/>
          </a:xfrm>
          <a:prstGeom prst="rect">
            <a:avLst/>
          </a:prstGeom>
          <a:noFill/>
        </p:spPr>
        <p:txBody>
          <a:bodyPr wrap="square" rtlCol="0" anchor="ctr"/>
          <a:lstStyle/>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₹2,000 p.m.</a:t>
            </a:r>
            <a:endParaRPr lang="en-US" sz="900" dirty="0"/>
          </a:p>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 ₹3,000 p.m. for chauffeur (if provided)</a:t>
            </a:r>
            <a:endParaRPr lang="en-US" sz="900" dirty="0"/>
          </a:p>
        </p:txBody>
      </p:sp>
      <p:sp>
        <p:nvSpPr>
          <p:cNvPr id="45" name="Shape 43"/>
          <p:cNvSpPr/>
          <p:nvPr/>
        </p:nvSpPr>
        <p:spPr>
          <a:xfrm>
            <a:off x="260604" y="3621024"/>
            <a:ext cx="2743200" cy="466344"/>
          </a:xfrm>
          <a:prstGeom prst="rect">
            <a:avLst/>
          </a:prstGeom>
          <a:solidFill>
            <a:srgbClr val="FFFFFF"/>
          </a:solidFill>
          <a:ln w="5080">
            <a:solidFill>
              <a:srgbClr val="C5D3E3"/>
            </a:solidFill>
            <a:prstDash val="solid"/>
          </a:ln>
        </p:spPr>
      </p:sp>
      <p:sp>
        <p:nvSpPr>
          <p:cNvPr id="46" name="Text 44"/>
          <p:cNvSpPr/>
          <p:nvPr/>
        </p:nvSpPr>
        <p:spPr>
          <a:xfrm>
            <a:off x="329184" y="3621024"/>
            <a:ext cx="2606040" cy="466344"/>
          </a:xfrm>
          <a:prstGeom prst="rect">
            <a:avLst/>
          </a:prstGeom>
          <a:noFill/>
        </p:spPr>
        <p:txBody>
          <a:bodyPr wrap="square" rtlCol="0" anchor="ctr"/>
          <a:lstStyle/>
          <a:p>
            <a:r>
              <a:rPr lang="en-US" sz="900" dirty="0">
                <a:solidFill>
                  <a:srgbClr val="1C2B3A"/>
                </a:solidFill>
                <a:latin typeface="Calibri" panose="020F0502020204030204" pitchFamily="34" charset="0"/>
                <a:ea typeface="Calibri" panose="020F0502020204030204" pitchFamily="34" charset="-122"/>
                <a:cs typeface="Calibri" panose="020F0502020204030204" pitchFamily="34" charset="-120"/>
              </a:rPr>
              <a:t>Engine capacity  &gt; 1.6 litres</a:t>
            </a:r>
            <a:endParaRPr lang="en-US" sz="900" dirty="0"/>
          </a:p>
        </p:txBody>
      </p:sp>
      <p:sp>
        <p:nvSpPr>
          <p:cNvPr id="47" name="Shape 45"/>
          <p:cNvSpPr/>
          <p:nvPr/>
        </p:nvSpPr>
        <p:spPr>
          <a:xfrm>
            <a:off x="3003804" y="3621024"/>
            <a:ext cx="2880360" cy="466344"/>
          </a:xfrm>
          <a:prstGeom prst="rect">
            <a:avLst/>
          </a:prstGeom>
          <a:solidFill>
            <a:srgbClr val="F4F8FD"/>
          </a:solidFill>
          <a:ln w="5080">
            <a:solidFill>
              <a:srgbClr val="C5D3E3"/>
            </a:solidFill>
            <a:prstDash val="solid"/>
          </a:ln>
        </p:spPr>
      </p:sp>
      <p:sp>
        <p:nvSpPr>
          <p:cNvPr id="48" name="Text 46"/>
          <p:cNvSpPr/>
          <p:nvPr/>
        </p:nvSpPr>
        <p:spPr>
          <a:xfrm>
            <a:off x="3072384" y="3621024"/>
            <a:ext cx="2743200" cy="466344"/>
          </a:xfrm>
          <a:prstGeom prst="rect">
            <a:avLst/>
          </a:prstGeom>
          <a:noFill/>
        </p:spPr>
        <p:txBody>
          <a:bodyPr wrap="square" rtlCol="0" anchor="ctr"/>
          <a:lstStyle/>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₹900 p.m.</a:t>
            </a:r>
            <a:endParaRPr lang="en-US" sz="900" dirty="0"/>
          </a:p>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 ₹900 p.m. for chauffeur (if provided)</a:t>
            </a:r>
            <a:endParaRPr lang="en-US" sz="900" dirty="0"/>
          </a:p>
        </p:txBody>
      </p:sp>
      <p:sp>
        <p:nvSpPr>
          <p:cNvPr id="49" name="Shape 47"/>
          <p:cNvSpPr/>
          <p:nvPr/>
        </p:nvSpPr>
        <p:spPr>
          <a:xfrm>
            <a:off x="5884164" y="3621024"/>
            <a:ext cx="2983230" cy="466344"/>
          </a:xfrm>
          <a:prstGeom prst="rect">
            <a:avLst/>
          </a:prstGeom>
          <a:solidFill>
            <a:srgbClr val="F0FAF4"/>
          </a:solidFill>
          <a:ln w="5080">
            <a:solidFill>
              <a:srgbClr val="C5D3E3"/>
            </a:solidFill>
            <a:prstDash val="solid"/>
          </a:ln>
        </p:spPr>
      </p:sp>
      <p:sp>
        <p:nvSpPr>
          <p:cNvPr id="50" name="Text 48"/>
          <p:cNvSpPr/>
          <p:nvPr/>
        </p:nvSpPr>
        <p:spPr>
          <a:xfrm>
            <a:off x="5952744" y="3621024"/>
            <a:ext cx="2846070" cy="466344"/>
          </a:xfrm>
          <a:prstGeom prst="rect">
            <a:avLst/>
          </a:prstGeom>
          <a:noFill/>
        </p:spPr>
        <p:txBody>
          <a:bodyPr wrap="square" rtlCol="0" anchor="ctr"/>
          <a:lstStyle/>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₹3,000 p.m.</a:t>
            </a:r>
            <a:endParaRPr lang="en-US" sz="900" dirty="0"/>
          </a:p>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 ₹3,000 p.m. for chauffeur (if provided)</a:t>
            </a:r>
            <a:endParaRPr lang="en-US" sz="900" dirty="0"/>
          </a:p>
        </p:txBody>
      </p:sp>
      <p:sp>
        <p:nvSpPr>
          <p:cNvPr id="51" name="Shape 49"/>
          <p:cNvSpPr/>
          <p:nvPr/>
        </p:nvSpPr>
        <p:spPr>
          <a:xfrm>
            <a:off x="260604" y="4101084"/>
            <a:ext cx="2674620" cy="754380"/>
          </a:xfrm>
          <a:prstGeom prst="rect">
            <a:avLst/>
          </a:prstGeom>
          <a:solidFill>
            <a:srgbClr val="FFFFFF"/>
          </a:solidFill>
          <a:ln w="8890">
            <a:solidFill>
              <a:srgbClr val="C5D3E3"/>
            </a:solidFill>
            <a:prstDash val="solid"/>
          </a:ln>
        </p:spPr>
      </p:sp>
      <p:sp>
        <p:nvSpPr>
          <p:cNvPr id="52" name="Shape 50"/>
          <p:cNvSpPr/>
          <p:nvPr/>
        </p:nvSpPr>
        <p:spPr>
          <a:xfrm>
            <a:off x="260604" y="4101084"/>
            <a:ext cx="2674620" cy="192024"/>
          </a:xfrm>
          <a:prstGeom prst="rect">
            <a:avLst/>
          </a:prstGeom>
          <a:solidFill>
            <a:srgbClr val="2E4057"/>
          </a:solidFill>
          <a:ln w="12700">
            <a:solidFill>
              <a:srgbClr val="2E4057"/>
            </a:solidFill>
            <a:prstDash val="solid"/>
          </a:ln>
        </p:spPr>
      </p:sp>
      <p:sp>
        <p:nvSpPr>
          <p:cNvPr id="53" name="Text 51"/>
          <p:cNvSpPr/>
          <p:nvPr/>
        </p:nvSpPr>
        <p:spPr>
          <a:xfrm>
            <a:off x="315468" y="4101084"/>
            <a:ext cx="2564892" cy="192024"/>
          </a:xfrm>
          <a:prstGeom prst="rect">
            <a:avLst/>
          </a:prstGeom>
          <a:noFill/>
        </p:spPr>
        <p:txBody>
          <a:bodyPr wrap="square"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CC ≤ 1.6L  |  Employer bearing</a:t>
            </a:r>
            <a:endParaRPr lang="en-US" sz="900" dirty="0"/>
          </a:p>
        </p:txBody>
      </p:sp>
      <p:sp>
        <p:nvSpPr>
          <p:cNvPr id="54" name="Shape 52"/>
          <p:cNvSpPr/>
          <p:nvPr/>
        </p:nvSpPr>
        <p:spPr>
          <a:xfrm>
            <a:off x="329184" y="4334256"/>
            <a:ext cx="994410" cy="438912"/>
          </a:xfrm>
          <a:prstGeom prst="rect">
            <a:avLst/>
          </a:prstGeom>
          <a:solidFill>
            <a:srgbClr val="EBF1F8"/>
          </a:solidFill>
          <a:ln w="10160">
            <a:solidFill>
              <a:srgbClr val="7AAAD4"/>
            </a:solidFill>
            <a:prstDash val="solid"/>
          </a:ln>
        </p:spPr>
      </p:sp>
      <p:sp>
        <p:nvSpPr>
          <p:cNvPr id="55" name="Text 53"/>
          <p:cNvSpPr/>
          <p:nvPr/>
        </p:nvSpPr>
        <p:spPr>
          <a:xfrm>
            <a:off x="329184" y="4334256"/>
            <a:ext cx="994410" cy="137160"/>
          </a:xfrm>
          <a:prstGeom prst="rect">
            <a:avLst/>
          </a:prstGeom>
          <a:noFill/>
        </p:spPr>
        <p:txBody>
          <a:bodyPr wrap="square" rtlCol="0" anchor="ctr"/>
          <a:lstStyle/>
          <a:p>
            <a:pPr algn="ctr"/>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Old</a:t>
            </a:r>
            <a:endParaRPr lang="en-US" sz="900" dirty="0"/>
          </a:p>
        </p:txBody>
      </p:sp>
      <p:sp>
        <p:nvSpPr>
          <p:cNvPr id="56" name="Text 54"/>
          <p:cNvSpPr/>
          <p:nvPr/>
        </p:nvSpPr>
        <p:spPr>
          <a:xfrm>
            <a:off x="329184" y="4457700"/>
            <a:ext cx="994410" cy="288036"/>
          </a:xfrm>
          <a:prstGeom prst="rect">
            <a:avLst/>
          </a:prstGeom>
          <a:noFill/>
        </p:spPr>
        <p:txBody>
          <a:bodyPr wrap="square" rtlCol="0" anchor="ctr"/>
          <a:lstStyle/>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₹1,800 pm</a:t>
            </a:r>
            <a:endParaRPr lang="en-US" sz="900" dirty="0"/>
          </a:p>
        </p:txBody>
      </p:sp>
      <p:sp>
        <p:nvSpPr>
          <p:cNvPr id="57" name="Text 55"/>
          <p:cNvSpPr/>
          <p:nvPr/>
        </p:nvSpPr>
        <p:spPr>
          <a:xfrm>
            <a:off x="1357884" y="4334256"/>
            <a:ext cx="342900" cy="438912"/>
          </a:xfrm>
          <a:prstGeom prst="rect">
            <a:avLst/>
          </a:prstGeom>
          <a:noFill/>
        </p:spPr>
        <p:txBody>
          <a:bodyPr wrap="square" rtlCol="0" anchor="ctr"/>
          <a:lstStyle/>
          <a:p>
            <a:pPr algn="ctr"/>
            <a:r>
              <a:rPr lang="en-US" sz="900"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900" dirty="0"/>
          </a:p>
        </p:txBody>
      </p:sp>
      <p:sp>
        <p:nvSpPr>
          <p:cNvPr id="58" name="Shape 56"/>
          <p:cNvSpPr/>
          <p:nvPr/>
        </p:nvSpPr>
        <p:spPr>
          <a:xfrm>
            <a:off x="1755648" y="4334256"/>
            <a:ext cx="1110996" cy="438912"/>
          </a:xfrm>
          <a:prstGeom prst="rect">
            <a:avLst/>
          </a:prstGeom>
          <a:solidFill>
            <a:srgbClr val="E8F5EE"/>
          </a:solidFill>
          <a:ln w="10160">
            <a:solidFill>
              <a:srgbClr val="6ABD8A"/>
            </a:solidFill>
            <a:prstDash val="solid"/>
          </a:ln>
        </p:spPr>
      </p:sp>
      <p:sp>
        <p:nvSpPr>
          <p:cNvPr id="59" name="Text 57"/>
          <p:cNvSpPr/>
          <p:nvPr/>
        </p:nvSpPr>
        <p:spPr>
          <a:xfrm>
            <a:off x="1755648" y="4334256"/>
            <a:ext cx="1110996" cy="137160"/>
          </a:xfrm>
          <a:prstGeom prst="rect">
            <a:avLst/>
          </a:prstGeom>
          <a:noFill/>
        </p:spPr>
        <p:txBody>
          <a:bodyPr wrap="square" rtlCol="0" anchor="ctr"/>
          <a:lstStyle/>
          <a:p>
            <a:pPr algn="ctr"/>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New</a:t>
            </a:r>
            <a:endParaRPr lang="en-US" sz="900" dirty="0"/>
          </a:p>
        </p:txBody>
      </p:sp>
      <p:sp>
        <p:nvSpPr>
          <p:cNvPr id="60" name="Text 58"/>
          <p:cNvSpPr/>
          <p:nvPr/>
        </p:nvSpPr>
        <p:spPr>
          <a:xfrm>
            <a:off x="1755648" y="4457700"/>
            <a:ext cx="1110996" cy="288036"/>
          </a:xfrm>
          <a:prstGeom prst="rect">
            <a:avLst/>
          </a:prstGeom>
          <a:noFill/>
        </p:spPr>
        <p:txBody>
          <a:bodyPr wrap="square" rtlCol="0" anchor="ctr"/>
          <a:lstStyle/>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₹5,000 pm</a:t>
            </a:r>
            <a:endParaRPr lang="en-US" sz="900" dirty="0"/>
          </a:p>
        </p:txBody>
      </p:sp>
      <p:sp>
        <p:nvSpPr>
          <p:cNvPr id="61" name="Shape 59"/>
          <p:cNvSpPr/>
          <p:nvPr/>
        </p:nvSpPr>
        <p:spPr>
          <a:xfrm>
            <a:off x="3031236" y="4101084"/>
            <a:ext cx="2674620" cy="754380"/>
          </a:xfrm>
          <a:prstGeom prst="rect">
            <a:avLst/>
          </a:prstGeom>
          <a:solidFill>
            <a:srgbClr val="FFFFFF"/>
          </a:solidFill>
          <a:ln w="8890">
            <a:solidFill>
              <a:srgbClr val="C5D3E3"/>
            </a:solidFill>
            <a:prstDash val="solid"/>
          </a:ln>
        </p:spPr>
      </p:sp>
      <p:sp>
        <p:nvSpPr>
          <p:cNvPr id="62" name="Shape 60"/>
          <p:cNvSpPr/>
          <p:nvPr/>
        </p:nvSpPr>
        <p:spPr>
          <a:xfrm>
            <a:off x="3031236" y="4101084"/>
            <a:ext cx="2674620" cy="192024"/>
          </a:xfrm>
          <a:prstGeom prst="rect">
            <a:avLst/>
          </a:prstGeom>
          <a:solidFill>
            <a:srgbClr val="2E4057"/>
          </a:solidFill>
          <a:ln w="12700">
            <a:solidFill>
              <a:srgbClr val="2E4057"/>
            </a:solidFill>
            <a:prstDash val="solid"/>
          </a:ln>
        </p:spPr>
      </p:sp>
      <p:sp>
        <p:nvSpPr>
          <p:cNvPr id="63" name="Text 61"/>
          <p:cNvSpPr/>
          <p:nvPr/>
        </p:nvSpPr>
        <p:spPr>
          <a:xfrm>
            <a:off x="3086100" y="4101084"/>
            <a:ext cx="2564892" cy="192024"/>
          </a:xfrm>
          <a:prstGeom prst="rect">
            <a:avLst/>
          </a:prstGeom>
          <a:noFill/>
        </p:spPr>
        <p:txBody>
          <a:bodyPr wrap="square"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CC &gt; 1.6L  |  Employer bearing</a:t>
            </a:r>
            <a:endParaRPr lang="en-US" sz="900" dirty="0"/>
          </a:p>
        </p:txBody>
      </p:sp>
      <p:sp>
        <p:nvSpPr>
          <p:cNvPr id="64" name="Shape 62"/>
          <p:cNvSpPr/>
          <p:nvPr/>
        </p:nvSpPr>
        <p:spPr>
          <a:xfrm>
            <a:off x="3099816" y="4334256"/>
            <a:ext cx="994410" cy="438912"/>
          </a:xfrm>
          <a:prstGeom prst="rect">
            <a:avLst/>
          </a:prstGeom>
          <a:solidFill>
            <a:srgbClr val="EBF1F8"/>
          </a:solidFill>
          <a:ln w="10160">
            <a:solidFill>
              <a:srgbClr val="7AAAD4"/>
            </a:solidFill>
            <a:prstDash val="solid"/>
          </a:ln>
        </p:spPr>
      </p:sp>
      <p:sp>
        <p:nvSpPr>
          <p:cNvPr id="65" name="Text 63"/>
          <p:cNvSpPr/>
          <p:nvPr/>
        </p:nvSpPr>
        <p:spPr>
          <a:xfrm>
            <a:off x="3099816" y="4334256"/>
            <a:ext cx="994410" cy="137160"/>
          </a:xfrm>
          <a:prstGeom prst="rect">
            <a:avLst/>
          </a:prstGeom>
          <a:noFill/>
        </p:spPr>
        <p:txBody>
          <a:bodyPr wrap="square" rtlCol="0" anchor="ctr"/>
          <a:lstStyle/>
          <a:p>
            <a:pPr algn="ctr"/>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Old</a:t>
            </a:r>
            <a:endParaRPr lang="en-US" sz="900" dirty="0"/>
          </a:p>
        </p:txBody>
      </p:sp>
      <p:sp>
        <p:nvSpPr>
          <p:cNvPr id="66" name="Text 64"/>
          <p:cNvSpPr/>
          <p:nvPr/>
        </p:nvSpPr>
        <p:spPr>
          <a:xfrm>
            <a:off x="3099816" y="4457700"/>
            <a:ext cx="994410" cy="288036"/>
          </a:xfrm>
          <a:prstGeom prst="rect">
            <a:avLst/>
          </a:prstGeom>
          <a:noFill/>
        </p:spPr>
        <p:txBody>
          <a:bodyPr wrap="square" rtlCol="0" anchor="ctr"/>
          <a:lstStyle/>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₹2,400 pm</a:t>
            </a:r>
            <a:endParaRPr lang="en-US" sz="900" dirty="0"/>
          </a:p>
        </p:txBody>
      </p:sp>
      <p:sp>
        <p:nvSpPr>
          <p:cNvPr id="67" name="Text 65"/>
          <p:cNvSpPr/>
          <p:nvPr/>
        </p:nvSpPr>
        <p:spPr>
          <a:xfrm>
            <a:off x="4128516" y="4334256"/>
            <a:ext cx="342900" cy="438912"/>
          </a:xfrm>
          <a:prstGeom prst="rect">
            <a:avLst/>
          </a:prstGeom>
          <a:noFill/>
        </p:spPr>
        <p:txBody>
          <a:bodyPr wrap="square" rtlCol="0" anchor="ctr"/>
          <a:lstStyle/>
          <a:p>
            <a:pPr algn="ctr"/>
            <a:r>
              <a:rPr lang="en-US" sz="900"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900" dirty="0"/>
          </a:p>
        </p:txBody>
      </p:sp>
      <p:sp>
        <p:nvSpPr>
          <p:cNvPr id="68" name="Shape 66"/>
          <p:cNvSpPr/>
          <p:nvPr/>
        </p:nvSpPr>
        <p:spPr>
          <a:xfrm>
            <a:off x="4526280" y="4334256"/>
            <a:ext cx="1110996" cy="438912"/>
          </a:xfrm>
          <a:prstGeom prst="rect">
            <a:avLst/>
          </a:prstGeom>
          <a:solidFill>
            <a:srgbClr val="E8F5EE"/>
          </a:solidFill>
          <a:ln w="10160">
            <a:solidFill>
              <a:srgbClr val="6ABD8A"/>
            </a:solidFill>
            <a:prstDash val="solid"/>
          </a:ln>
        </p:spPr>
      </p:sp>
      <p:sp>
        <p:nvSpPr>
          <p:cNvPr id="69" name="Text 67"/>
          <p:cNvSpPr/>
          <p:nvPr/>
        </p:nvSpPr>
        <p:spPr>
          <a:xfrm>
            <a:off x="4526280" y="4334256"/>
            <a:ext cx="1110996" cy="137160"/>
          </a:xfrm>
          <a:prstGeom prst="rect">
            <a:avLst/>
          </a:prstGeom>
          <a:noFill/>
        </p:spPr>
        <p:txBody>
          <a:bodyPr wrap="square" rtlCol="0" anchor="ctr"/>
          <a:lstStyle/>
          <a:p>
            <a:pPr algn="ctr"/>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New</a:t>
            </a:r>
            <a:endParaRPr lang="en-US" sz="900" dirty="0"/>
          </a:p>
        </p:txBody>
      </p:sp>
      <p:sp>
        <p:nvSpPr>
          <p:cNvPr id="70" name="Text 68"/>
          <p:cNvSpPr/>
          <p:nvPr/>
        </p:nvSpPr>
        <p:spPr>
          <a:xfrm>
            <a:off x="4526280" y="4457700"/>
            <a:ext cx="1110996" cy="288036"/>
          </a:xfrm>
          <a:prstGeom prst="rect">
            <a:avLst/>
          </a:prstGeom>
          <a:noFill/>
        </p:spPr>
        <p:txBody>
          <a:bodyPr wrap="square" rtlCol="0" anchor="ctr"/>
          <a:lstStyle/>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₹7,000 pm</a:t>
            </a:r>
            <a:endParaRPr lang="en-US" sz="900" dirty="0"/>
          </a:p>
        </p:txBody>
      </p:sp>
      <p:sp>
        <p:nvSpPr>
          <p:cNvPr id="71" name="Shape 69"/>
          <p:cNvSpPr/>
          <p:nvPr/>
        </p:nvSpPr>
        <p:spPr>
          <a:xfrm>
            <a:off x="5801868" y="4101084"/>
            <a:ext cx="2674620" cy="754380"/>
          </a:xfrm>
          <a:prstGeom prst="rect">
            <a:avLst/>
          </a:prstGeom>
          <a:solidFill>
            <a:srgbClr val="FFFFFF"/>
          </a:solidFill>
          <a:ln w="8890">
            <a:solidFill>
              <a:srgbClr val="C5D3E3"/>
            </a:solidFill>
            <a:prstDash val="solid"/>
          </a:ln>
        </p:spPr>
      </p:sp>
      <p:sp>
        <p:nvSpPr>
          <p:cNvPr id="72" name="Shape 70"/>
          <p:cNvSpPr/>
          <p:nvPr/>
        </p:nvSpPr>
        <p:spPr>
          <a:xfrm>
            <a:off x="5801868" y="4101084"/>
            <a:ext cx="2674620" cy="192024"/>
          </a:xfrm>
          <a:prstGeom prst="rect">
            <a:avLst/>
          </a:prstGeom>
          <a:solidFill>
            <a:srgbClr val="2E4057"/>
          </a:solidFill>
          <a:ln w="12700">
            <a:solidFill>
              <a:srgbClr val="2E4057"/>
            </a:solidFill>
            <a:prstDash val="solid"/>
          </a:ln>
        </p:spPr>
      </p:sp>
      <p:sp>
        <p:nvSpPr>
          <p:cNvPr id="73" name="Text 71"/>
          <p:cNvSpPr/>
          <p:nvPr/>
        </p:nvSpPr>
        <p:spPr>
          <a:xfrm>
            <a:off x="5856732" y="4101084"/>
            <a:ext cx="2564892" cy="192024"/>
          </a:xfrm>
          <a:prstGeom prst="rect">
            <a:avLst/>
          </a:prstGeom>
          <a:noFill/>
        </p:spPr>
        <p:txBody>
          <a:bodyPr wrap="square"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Chauffeur allowance</a:t>
            </a:r>
            <a:endParaRPr lang="en-US" sz="900" dirty="0"/>
          </a:p>
        </p:txBody>
      </p:sp>
      <p:sp>
        <p:nvSpPr>
          <p:cNvPr id="74" name="Shape 72"/>
          <p:cNvSpPr/>
          <p:nvPr/>
        </p:nvSpPr>
        <p:spPr>
          <a:xfrm>
            <a:off x="5870448" y="4334256"/>
            <a:ext cx="994410" cy="438912"/>
          </a:xfrm>
          <a:prstGeom prst="rect">
            <a:avLst/>
          </a:prstGeom>
          <a:solidFill>
            <a:srgbClr val="EBF1F8"/>
          </a:solidFill>
          <a:ln w="10160">
            <a:solidFill>
              <a:srgbClr val="7AAAD4"/>
            </a:solidFill>
            <a:prstDash val="solid"/>
          </a:ln>
        </p:spPr>
      </p:sp>
      <p:sp>
        <p:nvSpPr>
          <p:cNvPr id="75" name="Text 73"/>
          <p:cNvSpPr/>
          <p:nvPr/>
        </p:nvSpPr>
        <p:spPr>
          <a:xfrm>
            <a:off x="5870448" y="4334256"/>
            <a:ext cx="994410" cy="137160"/>
          </a:xfrm>
          <a:prstGeom prst="rect">
            <a:avLst/>
          </a:prstGeom>
          <a:noFill/>
        </p:spPr>
        <p:txBody>
          <a:bodyPr wrap="square" rtlCol="0" anchor="ctr"/>
          <a:lstStyle/>
          <a:p>
            <a:pPr algn="ctr"/>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Old</a:t>
            </a:r>
            <a:endParaRPr lang="en-US" sz="900" dirty="0"/>
          </a:p>
        </p:txBody>
      </p:sp>
      <p:sp>
        <p:nvSpPr>
          <p:cNvPr id="76" name="Text 74"/>
          <p:cNvSpPr/>
          <p:nvPr/>
        </p:nvSpPr>
        <p:spPr>
          <a:xfrm>
            <a:off x="5870448" y="4457700"/>
            <a:ext cx="994410" cy="288036"/>
          </a:xfrm>
          <a:prstGeom prst="rect">
            <a:avLst/>
          </a:prstGeom>
          <a:noFill/>
        </p:spPr>
        <p:txBody>
          <a:bodyPr wrap="square" rtlCol="0" anchor="ctr"/>
          <a:lstStyle/>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₹900 pm</a:t>
            </a:r>
            <a:endParaRPr lang="en-US" sz="900" dirty="0"/>
          </a:p>
        </p:txBody>
      </p:sp>
      <p:sp>
        <p:nvSpPr>
          <p:cNvPr id="77" name="Text 75"/>
          <p:cNvSpPr/>
          <p:nvPr/>
        </p:nvSpPr>
        <p:spPr>
          <a:xfrm>
            <a:off x="6899148" y="4334256"/>
            <a:ext cx="342900" cy="438912"/>
          </a:xfrm>
          <a:prstGeom prst="rect">
            <a:avLst/>
          </a:prstGeom>
          <a:noFill/>
        </p:spPr>
        <p:txBody>
          <a:bodyPr wrap="square" rtlCol="0" anchor="ctr"/>
          <a:lstStyle/>
          <a:p>
            <a:pPr algn="ctr"/>
            <a:r>
              <a:rPr lang="en-US" sz="900"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900" dirty="0"/>
          </a:p>
        </p:txBody>
      </p:sp>
      <p:sp>
        <p:nvSpPr>
          <p:cNvPr id="78" name="Shape 76"/>
          <p:cNvSpPr/>
          <p:nvPr/>
        </p:nvSpPr>
        <p:spPr>
          <a:xfrm>
            <a:off x="7296912" y="4334256"/>
            <a:ext cx="1110996" cy="438912"/>
          </a:xfrm>
          <a:prstGeom prst="rect">
            <a:avLst/>
          </a:prstGeom>
          <a:solidFill>
            <a:srgbClr val="E8F5EE"/>
          </a:solidFill>
          <a:ln w="10160">
            <a:solidFill>
              <a:srgbClr val="6ABD8A"/>
            </a:solidFill>
            <a:prstDash val="solid"/>
          </a:ln>
        </p:spPr>
      </p:sp>
      <p:sp>
        <p:nvSpPr>
          <p:cNvPr id="79" name="Text 77"/>
          <p:cNvSpPr/>
          <p:nvPr/>
        </p:nvSpPr>
        <p:spPr>
          <a:xfrm>
            <a:off x="7296912" y="4334256"/>
            <a:ext cx="1110996" cy="137160"/>
          </a:xfrm>
          <a:prstGeom prst="rect">
            <a:avLst/>
          </a:prstGeom>
          <a:noFill/>
        </p:spPr>
        <p:txBody>
          <a:bodyPr wrap="square" rtlCol="0" anchor="ctr"/>
          <a:lstStyle/>
          <a:p>
            <a:pPr algn="ctr"/>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New</a:t>
            </a:r>
            <a:endParaRPr lang="en-US" sz="900" dirty="0"/>
          </a:p>
        </p:txBody>
      </p:sp>
      <p:sp>
        <p:nvSpPr>
          <p:cNvPr id="80" name="Text 78"/>
          <p:cNvSpPr/>
          <p:nvPr/>
        </p:nvSpPr>
        <p:spPr>
          <a:xfrm>
            <a:off x="7296912" y="4457700"/>
            <a:ext cx="1110996" cy="288036"/>
          </a:xfrm>
          <a:prstGeom prst="rect">
            <a:avLst/>
          </a:prstGeom>
          <a:noFill/>
        </p:spPr>
        <p:txBody>
          <a:bodyPr wrap="square" rtlCol="0" anchor="ctr"/>
          <a:lstStyle/>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₹3,000 pm</a:t>
            </a:r>
            <a:endParaRPr lang="en-US" sz="900" dirty="0"/>
          </a:p>
        </p:txBody>
      </p:sp>
      <p:sp>
        <p:nvSpPr>
          <p:cNvPr id="81" name="Shape 79"/>
          <p:cNvSpPr/>
          <p:nvPr/>
        </p:nvSpPr>
        <p:spPr>
          <a:xfrm>
            <a:off x="240030" y="4951476"/>
            <a:ext cx="8641080" cy="0"/>
          </a:xfrm>
          <a:prstGeom prst="line">
            <a:avLst/>
          </a:prstGeom>
          <a:noFill/>
          <a:ln w="6350">
            <a:solidFill>
              <a:srgbClr val="C5D3E3"/>
            </a:solidFill>
            <a:prstDash val="solid"/>
          </a:ln>
        </p:spPr>
      </p:sp>
      <p:sp>
        <p:nvSpPr>
          <p:cNvPr id="83" name="Text 81"/>
          <p:cNvSpPr/>
          <p:nvPr/>
        </p:nvSpPr>
        <p:spPr>
          <a:xfrm>
            <a:off x="8641080" y="4972050"/>
            <a:ext cx="342900" cy="137160"/>
          </a:xfrm>
          <a:prstGeom prst="rect">
            <a:avLst/>
          </a:prstGeom>
          <a:noFill/>
        </p:spPr>
        <p:txBody>
          <a:bodyPr wrap="square" rtlCol="0" anchor="ctr"/>
          <a:lstStyle/>
          <a:p>
            <a:pPr algn="r"/>
            <a:r>
              <a:rPr lang="en-US" sz="900" dirty="0">
                <a:solidFill>
                  <a:srgbClr val="6B7C93"/>
                </a:solidFill>
                <a:latin typeface="Calibri" panose="020F0502020204030204" pitchFamily="34" charset="0"/>
                <a:ea typeface="Calibri" panose="020F0502020204030204" pitchFamily="34" charset="-122"/>
                <a:cs typeface="Calibri" panose="020F0502020204030204" pitchFamily="34" charset="-120"/>
              </a:rPr>
              <a:t>28</a:t>
            </a:r>
            <a:endParaRPr lang="en-US" sz="900" dirty="0"/>
          </a:p>
        </p:txBody>
      </p:sp>
      <p:sp>
        <p:nvSpPr>
          <p:cNvPr id="84" name="Shape 0"/>
          <p:cNvSpPr/>
          <p:nvPr/>
        </p:nvSpPr>
        <p:spPr>
          <a:xfrm>
            <a:off x="123444" y="8976"/>
            <a:ext cx="9020556" cy="394387"/>
          </a:xfrm>
          <a:prstGeom prst="rect">
            <a:avLst/>
          </a:prstGeom>
          <a:solidFill>
            <a:srgbClr val="0D1B3E"/>
          </a:solidFill>
          <a:ln w="12700">
            <a:solidFill>
              <a:srgbClr val="0D1B3E"/>
            </a:solidFill>
            <a:prstDash val="solid"/>
          </a:ln>
        </p:spPr>
        <p:txBody>
          <a:bodyPr/>
          <a:lstStyle/>
          <a:p>
            <a:r>
              <a:rPr lang="en-US" sz="1350" b="1" dirty="0">
                <a:solidFill>
                  <a:schemeClr val="bg1"/>
                </a:solidFill>
                <a:latin typeface="Cambria" panose="02040503050406030204" pitchFamily="34" charset="0"/>
                <a:ea typeface="Cambria" panose="02040503050406030204" pitchFamily="34" charset="-122"/>
                <a:cs typeface="Cambria" panose="02040503050406030204" pitchFamily="34" charset="-120"/>
              </a:rPr>
              <a:t>Motor Car Perquisite – Employer-Owned / Hired</a:t>
            </a:r>
            <a:endParaRPr lang="en-US" sz="1350" dirty="0">
              <a:solidFill>
                <a:schemeClr val="bg1"/>
              </a:solidFill>
            </a:endParaRPr>
          </a:p>
          <a:p>
            <a:endParaRPr lang="en-IN" sz="9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3444" cy="5143500"/>
          </a:xfrm>
          <a:prstGeom prst="rect">
            <a:avLst/>
          </a:prstGeom>
          <a:solidFill>
            <a:srgbClr val="C8960C"/>
          </a:solidFill>
          <a:ln w="12700">
            <a:solidFill>
              <a:srgbClr val="C8960C"/>
            </a:solidFill>
            <a:prstDash val="solid"/>
          </a:ln>
        </p:spPr>
      </p:sp>
      <p:sp>
        <p:nvSpPr>
          <p:cNvPr id="3" name="Text 1"/>
          <p:cNvSpPr/>
          <p:nvPr/>
        </p:nvSpPr>
        <p:spPr>
          <a:xfrm>
            <a:off x="260604" y="109728"/>
            <a:ext cx="6720840" cy="384048"/>
          </a:xfrm>
          <a:prstGeom prst="rect">
            <a:avLst/>
          </a:prstGeom>
          <a:noFill/>
        </p:spPr>
        <p:txBody>
          <a:bodyPr wrap="square" rtlCol="0" anchor="ctr"/>
          <a:lstStyle/>
          <a:p>
            <a:endParaRPr lang="en-US" sz="900" dirty="0"/>
          </a:p>
        </p:txBody>
      </p:sp>
      <p:sp>
        <p:nvSpPr>
          <p:cNvPr id="4" name="Text 2"/>
          <p:cNvSpPr/>
          <p:nvPr/>
        </p:nvSpPr>
        <p:spPr>
          <a:xfrm>
            <a:off x="260604" y="493776"/>
            <a:ext cx="6720840" cy="192024"/>
          </a:xfrm>
          <a:prstGeom prst="rect">
            <a:avLst/>
          </a:prstGeom>
          <a:noFill/>
        </p:spPr>
        <p:txBody>
          <a:bodyPr wrap="square" rtlCol="0" anchor="ctr"/>
          <a:lstStyle/>
          <a:p>
            <a:r>
              <a:rPr lang="en-US" sz="900" i="1" dirty="0">
                <a:solidFill>
                  <a:srgbClr val="6B7C93"/>
                </a:solidFill>
                <a:latin typeface="Calibri" panose="020F0502020204030204" pitchFamily="34" charset="0"/>
                <a:ea typeface="Calibri" panose="020F0502020204030204" pitchFamily="34" charset="-122"/>
                <a:cs typeface="Calibri" panose="020F0502020204030204" pitchFamily="34" charset="-120"/>
              </a:rPr>
              <a:t>Official &amp; Personal Use  |  Rule 15(3)(a) Table II Sl. No. 2(b) &amp; 3(b)</a:t>
            </a:r>
            <a:endParaRPr lang="en-US" sz="900" dirty="0"/>
          </a:p>
        </p:txBody>
      </p:sp>
      <p:sp>
        <p:nvSpPr>
          <p:cNvPr id="7" name="Shape 5"/>
          <p:cNvSpPr/>
          <p:nvPr/>
        </p:nvSpPr>
        <p:spPr>
          <a:xfrm>
            <a:off x="260604" y="726948"/>
            <a:ext cx="1920240" cy="178308"/>
          </a:xfrm>
          <a:prstGeom prst="rect">
            <a:avLst/>
          </a:prstGeom>
          <a:solidFill>
            <a:srgbClr val="3A7D5A"/>
          </a:solidFill>
          <a:ln w="12700">
            <a:solidFill>
              <a:srgbClr val="3A7D5A"/>
            </a:solidFill>
            <a:prstDash val="solid"/>
          </a:ln>
        </p:spPr>
      </p:sp>
      <p:sp>
        <p:nvSpPr>
          <p:cNvPr id="8" name="Text 6"/>
          <p:cNvSpPr/>
          <p:nvPr/>
        </p:nvSpPr>
        <p:spPr>
          <a:xfrm>
            <a:off x="260604" y="726948"/>
            <a:ext cx="1920240" cy="178308"/>
          </a:xfrm>
          <a:prstGeom prst="rect">
            <a:avLst/>
          </a:prstGeom>
          <a:noFill/>
        </p:spPr>
        <p:txBody>
          <a:bodyPr wrap="square" lIns="0" tIns="0" rIns="0" bIns="0" rtlCol="0" anchor="ctr"/>
          <a:lstStyle/>
          <a:p>
            <a:pPr algn="ct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INCREASE IN EXEMPT THRESHOLD</a:t>
            </a:r>
            <a:endParaRPr lang="en-US" sz="900" dirty="0"/>
          </a:p>
        </p:txBody>
      </p:sp>
      <p:sp>
        <p:nvSpPr>
          <p:cNvPr id="11" name="Shape 9"/>
          <p:cNvSpPr/>
          <p:nvPr/>
        </p:nvSpPr>
        <p:spPr>
          <a:xfrm>
            <a:off x="260604" y="1248156"/>
            <a:ext cx="8606790" cy="246888"/>
          </a:xfrm>
          <a:prstGeom prst="rect">
            <a:avLst/>
          </a:prstGeom>
          <a:solidFill>
            <a:srgbClr val="2E4057"/>
          </a:solidFill>
          <a:ln w="12700">
            <a:solidFill>
              <a:srgbClr val="2E4057"/>
            </a:solidFill>
            <a:prstDash val="solid"/>
          </a:ln>
        </p:spPr>
      </p:sp>
      <p:sp>
        <p:nvSpPr>
          <p:cNvPr id="12" name="Text 10"/>
          <p:cNvSpPr/>
          <p:nvPr/>
        </p:nvSpPr>
        <p:spPr>
          <a:xfrm>
            <a:off x="315468" y="1248156"/>
            <a:ext cx="8497062" cy="246888"/>
          </a:xfrm>
          <a:prstGeom prst="rect">
            <a:avLst/>
          </a:prstGeom>
          <a:noFill/>
        </p:spPr>
        <p:txBody>
          <a:bodyPr wrap="square"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A.   Employee Owns &amp; Uses a Motor Car — Employer Bears Running &amp; Maintenance Expenses</a:t>
            </a:r>
            <a:endParaRPr lang="en-US" sz="900" dirty="0"/>
          </a:p>
        </p:txBody>
      </p:sp>
      <p:sp>
        <p:nvSpPr>
          <p:cNvPr id="13" name="Shape 11"/>
          <p:cNvSpPr/>
          <p:nvPr/>
        </p:nvSpPr>
        <p:spPr>
          <a:xfrm>
            <a:off x="260604" y="1495044"/>
            <a:ext cx="2743200" cy="233172"/>
          </a:xfrm>
          <a:prstGeom prst="rect">
            <a:avLst/>
          </a:prstGeom>
          <a:solidFill>
            <a:srgbClr val="3D5A80"/>
          </a:solidFill>
          <a:ln w="12700">
            <a:solidFill>
              <a:srgbClr val="3D5A80"/>
            </a:solidFill>
            <a:prstDash val="solid"/>
          </a:ln>
        </p:spPr>
      </p:sp>
      <p:sp>
        <p:nvSpPr>
          <p:cNvPr id="14" name="Text 12"/>
          <p:cNvSpPr/>
          <p:nvPr/>
        </p:nvSpPr>
        <p:spPr>
          <a:xfrm>
            <a:off x="301752" y="1495044"/>
            <a:ext cx="2660904" cy="233172"/>
          </a:xfrm>
          <a:prstGeom prst="rect">
            <a:avLst/>
          </a:prstGeom>
          <a:noFill/>
        </p:spPr>
        <p:txBody>
          <a:bodyPr wrap="square" lIns="0" tIns="0" rIns="0" bIns="0"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Particulars</a:t>
            </a:r>
            <a:endParaRPr lang="en-US" sz="900" dirty="0"/>
          </a:p>
        </p:txBody>
      </p:sp>
      <p:sp>
        <p:nvSpPr>
          <p:cNvPr id="15" name="Shape 13"/>
          <p:cNvSpPr/>
          <p:nvPr/>
        </p:nvSpPr>
        <p:spPr>
          <a:xfrm>
            <a:off x="3003804" y="1495044"/>
            <a:ext cx="2880360" cy="233172"/>
          </a:xfrm>
          <a:prstGeom prst="rect">
            <a:avLst/>
          </a:prstGeom>
          <a:solidFill>
            <a:srgbClr val="4A6FA5"/>
          </a:solidFill>
          <a:ln w="12700">
            <a:solidFill>
              <a:srgbClr val="4A6FA5"/>
            </a:solidFill>
            <a:prstDash val="solid"/>
          </a:ln>
        </p:spPr>
      </p:sp>
      <p:sp>
        <p:nvSpPr>
          <p:cNvPr id="16" name="Text 14"/>
          <p:cNvSpPr/>
          <p:nvPr/>
        </p:nvSpPr>
        <p:spPr>
          <a:xfrm>
            <a:off x="3044952" y="1495044"/>
            <a:ext cx="2798064" cy="233172"/>
          </a:xfrm>
          <a:prstGeom prst="rect">
            <a:avLst/>
          </a:prstGeom>
          <a:noFill/>
        </p:spPr>
        <p:txBody>
          <a:bodyPr wrap="square" lIns="0" tIns="0" rIns="0" bIns="0" rtlCol="0" anchor="ctr"/>
          <a:lstStyle/>
          <a:p>
            <a:pPr algn="ct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IT Rules 1962</a:t>
            </a:r>
            <a:endParaRPr lang="en-US" sz="900" dirty="0"/>
          </a:p>
        </p:txBody>
      </p:sp>
      <p:sp>
        <p:nvSpPr>
          <p:cNvPr id="17" name="Shape 15"/>
          <p:cNvSpPr/>
          <p:nvPr/>
        </p:nvSpPr>
        <p:spPr>
          <a:xfrm>
            <a:off x="5884164" y="1495044"/>
            <a:ext cx="2983230" cy="233172"/>
          </a:xfrm>
          <a:prstGeom prst="rect">
            <a:avLst/>
          </a:prstGeom>
          <a:solidFill>
            <a:srgbClr val="3A7D5A"/>
          </a:solidFill>
          <a:ln w="12700">
            <a:solidFill>
              <a:srgbClr val="3A7D5A"/>
            </a:solidFill>
            <a:prstDash val="solid"/>
          </a:ln>
        </p:spPr>
      </p:sp>
      <p:sp>
        <p:nvSpPr>
          <p:cNvPr id="18" name="Text 16"/>
          <p:cNvSpPr/>
          <p:nvPr/>
        </p:nvSpPr>
        <p:spPr>
          <a:xfrm>
            <a:off x="5925312" y="1495044"/>
            <a:ext cx="2900934" cy="233172"/>
          </a:xfrm>
          <a:prstGeom prst="rect">
            <a:avLst/>
          </a:prstGeom>
          <a:noFill/>
        </p:spPr>
        <p:txBody>
          <a:bodyPr wrap="square" lIns="0" tIns="0" rIns="0" bIns="0" rtlCol="0" anchor="ctr"/>
          <a:lstStyle/>
          <a:p>
            <a:pPr algn="ct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IT Rules 2026</a:t>
            </a:r>
            <a:endParaRPr lang="en-US" sz="900" dirty="0"/>
          </a:p>
        </p:txBody>
      </p:sp>
      <p:sp>
        <p:nvSpPr>
          <p:cNvPr id="19" name="Shape 17"/>
          <p:cNvSpPr/>
          <p:nvPr/>
        </p:nvSpPr>
        <p:spPr>
          <a:xfrm>
            <a:off x="260604" y="1728216"/>
            <a:ext cx="2743200" cy="466344"/>
          </a:xfrm>
          <a:prstGeom prst="rect">
            <a:avLst/>
          </a:prstGeom>
          <a:solidFill>
            <a:srgbClr val="F7F8FA"/>
          </a:solidFill>
          <a:ln w="5080">
            <a:solidFill>
              <a:srgbClr val="C5D3E3"/>
            </a:solidFill>
            <a:prstDash val="solid"/>
          </a:ln>
        </p:spPr>
      </p:sp>
      <p:sp>
        <p:nvSpPr>
          <p:cNvPr id="20" name="Text 18"/>
          <p:cNvSpPr/>
          <p:nvPr/>
        </p:nvSpPr>
        <p:spPr>
          <a:xfrm>
            <a:off x="329184" y="1728216"/>
            <a:ext cx="2606040" cy="466344"/>
          </a:xfrm>
          <a:prstGeom prst="rect">
            <a:avLst/>
          </a:prstGeom>
          <a:noFill/>
        </p:spPr>
        <p:txBody>
          <a:bodyPr wrap="square" rtlCol="0" anchor="ctr"/>
          <a:lstStyle/>
          <a:p>
            <a:r>
              <a:rPr lang="en-US" sz="900" dirty="0">
                <a:solidFill>
                  <a:srgbClr val="1C2B3A"/>
                </a:solidFill>
                <a:latin typeface="Calibri" panose="020F0502020204030204" pitchFamily="34" charset="0"/>
                <a:ea typeface="Calibri" panose="020F0502020204030204" pitchFamily="34" charset="-122"/>
                <a:cs typeface="Calibri" panose="020F0502020204030204" pitchFamily="34" charset="-120"/>
              </a:rPr>
              <a:t>Engine capacity  ≤ 1.6 litres</a:t>
            </a:r>
            <a:endParaRPr lang="en-US" sz="900" dirty="0"/>
          </a:p>
        </p:txBody>
      </p:sp>
      <p:sp>
        <p:nvSpPr>
          <p:cNvPr id="21" name="Shape 19"/>
          <p:cNvSpPr/>
          <p:nvPr/>
        </p:nvSpPr>
        <p:spPr>
          <a:xfrm>
            <a:off x="3003804" y="1728216"/>
            <a:ext cx="2880360" cy="466344"/>
          </a:xfrm>
          <a:prstGeom prst="rect">
            <a:avLst/>
          </a:prstGeom>
          <a:solidFill>
            <a:srgbClr val="EBF1F8"/>
          </a:solidFill>
          <a:ln w="5080">
            <a:solidFill>
              <a:srgbClr val="C5D3E3"/>
            </a:solidFill>
            <a:prstDash val="solid"/>
          </a:ln>
        </p:spPr>
      </p:sp>
      <p:sp>
        <p:nvSpPr>
          <p:cNvPr id="22" name="Text 20"/>
          <p:cNvSpPr/>
          <p:nvPr/>
        </p:nvSpPr>
        <p:spPr>
          <a:xfrm>
            <a:off x="3072384" y="1728216"/>
            <a:ext cx="2743200" cy="466344"/>
          </a:xfrm>
          <a:prstGeom prst="rect">
            <a:avLst/>
          </a:prstGeom>
          <a:noFill/>
        </p:spPr>
        <p:txBody>
          <a:bodyPr wrap="square" rtlCol="0" anchor="ctr"/>
          <a:lstStyle/>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Exempt:  ₹1,800 p.m.</a:t>
            </a:r>
            <a:endParaRPr lang="en-US" sz="900" dirty="0"/>
          </a:p>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 ₹900 p.m. for chauffeur (if provided)</a:t>
            </a:r>
            <a:endParaRPr lang="en-US" sz="900" dirty="0"/>
          </a:p>
        </p:txBody>
      </p:sp>
      <p:sp>
        <p:nvSpPr>
          <p:cNvPr id="23" name="Shape 21"/>
          <p:cNvSpPr/>
          <p:nvPr/>
        </p:nvSpPr>
        <p:spPr>
          <a:xfrm>
            <a:off x="5884164" y="1728216"/>
            <a:ext cx="2983230" cy="466344"/>
          </a:xfrm>
          <a:prstGeom prst="rect">
            <a:avLst/>
          </a:prstGeom>
          <a:solidFill>
            <a:srgbClr val="E8F5EE"/>
          </a:solidFill>
          <a:ln w="5080">
            <a:solidFill>
              <a:srgbClr val="C5D3E3"/>
            </a:solidFill>
            <a:prstDash val="solid"/>
          </a:ln>
        </p:spPr>
      </p:sp>
      <p:sp>
        <p:nvSpPr>
          <p:cNvPr id="24" name="Text 22"/>
          <p:cNvSpPr/>
          <p:nvPr/>
        </p:nvSpPr>
        <p:spPr>
          <a:xfrm>
            <a:off x="5952744" y="1728216"/>
            <a:ext cx="2846070" cy="466344"/>
          </a:xfrm>
          <a:prstGeom prst="rect">
            <a:avLst/>
          </a:prstGeom>
          <a:noFill/>
        </p:spPr>
        <p:txBody>
          <a:bodyPr wrap="square" rtlCol="0" anchor="ctr"/>
          <a:lstStyle/>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Exempt:  ₹5,000 p.m.</a:t>
            </a:r>
            <a:endParaRPr lang="en-US" sz="900" dirty="0"/>
          </a:p>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 ₹3,000 p.m. for chauffeur (if provided)</a:t>
            </a:r>
            <a:endParaRPr lang="en-US" sz="900" dirty="0"/>
          </a:p>
        </p:txBody>
      </p:sp>
      <p:sp>
        <p:nvSpPr>
          <p:cNvPr id="25" name="Shape 23"/>
          <p:cNvSpPr/>
          <p:nvPr/>
        </p:nvSpPr>
        <p:spPr>
          <a:xfrm>
            <a:off x="260604" y="2194560"/>
            <a:ext cx="2743200" cy="466344"/>
          </a:xfrm>
          <a:prstGeom prst="rect">
            <a:avLst/>
          </a:prstGeom>
          <a:solidFill>
            <a:srgbClr val="FFFFFF"/>
          </a:solidFill>
          <a:ln w="5080">
            <a:solidFill>
              <a:srgbClr val="C5D3E3"/>
            </a:solidFill>
            <a:prstDash val="solid"/>
          </a:ln>
        </p:spPr>
      </p:sp>
      <p:sp>
        <p:nvSpPr>
          <p:cNvPr id="26" name="Text 24"/>
          <p:cNvSpPr/>
          <p:nvPr/>
        </p:nvSpPr>
        <p:spPr>
          <a:xfrm>
            <a:off x="329184" y="2194560"/>
            <a:ext cx="2606040" cy="466344"/>
          </a:xfrm>
          <a:prstGeom prst="rect">
            <a:avLst/>
          </a:prstGeom>
          <a:noFill/>
        </p:spPr>
        <p:txBody>
          <a:bodyPr wrap="square" rtlCol="0" anchor="ctr"/>
          <a:lstStyle/>
          <a:p>
            <a:r>
              <a:rPr lang="en-US" sz="900" dirty="0">
                <a:solidFill>
                  <a:srgbClr val="1C2B3A"/>
                </a:solidFill>
                <a:latin typeface="Calibri" panose="020F0502020204030204" pitchFamily="34" charset="0"/>
                <a:ea typeface="Calibri" panose="020F0502020204030204" pitchFamily="34" charset="-122"/>
                <a:cs typeface="Calibri" panose="020F0502020204030204" pitchFamily="34" charset="-120"/>
              </a:rPr>
              <a:t>Engine capacity  &gt; 1.6 litres</a:t>
            </a:r>
            <a:endParaRPr lang="en-US" sz="900" dirty="0"/>
          </a:p>
        </p:txBody>
      </p:sp>
      <p:sp>
        <p:nvSpPr>
          <p:cNvPr id="27" name="Shape 25"/>
          <p:cNvSpPr/>
          <p:nvPr/>
        </p:nvSpPr>
        <p:spPr>
          <a:xfrm>
            <a:off x="3003804" y="2194560"/>
            <a:ext cx="2880360" cy="466344"/>
          </a:xfrm>
          <a:prstGeom prst="rect">
            <a:avLst/>
          </a:prstGeom>
          <a:solidFill>
            <a:srgbClr val="F4F8FD"/>
          </a:solidFill>
          <a:ln w="5080">
            <a:solidFill>
              <a:srgbClr val="C5D3E3"/>
            </a:solidFill>
            <a:prstDash val="solid"/>
          </a:ln>
        </p:spPr>
      </p:sp>
      <p:sp>
        <p:nvSpPr>
          <p:cNvPr id="28" name="Text 26"/>
          <p:cNvSpPr/>
          <p:nvPr/>
        </p:nvSpPr>
        <p:spPr>
          <a:xfrm>
            <a:off x="3072384" y="2194560"/>
            <a:ext cx="2743200" cy="466344"/>
          </a:xfrm>
          <a:prstGeom prst="rect">
            <a:avLst/>
          </a:prstGeom>
          <a:noFill/>
        </p:spPr>
        <p:txBody>
          <a:bodyPr wrap="square" rtlCol="0" anchor="ctr"/>
          <a:lstStyle/>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Exempt:  ₹2,400 p.m.</a:t>
            </a:r>
            <a:endParaRPr lang="en-US" sz="900" dirty="0"/>
          </a:p>
          <a:p>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 ₹900 p.m. for chauffeur (if provided)</a:t>
            </a:r>
            <a:endParaRPr lang="en-US" sz="900" dirty="0"/>
          </a:p>
        </p:txBody>
      </p:sp>
      <p:sp>
        <p:nvSpPr>
          <p:cNvPr id="29" name="Shape 27"/>
          <p:cNvSpPr/>
          <p:nvPr/>
        </p:nvSpPr>
        <p:spPr>
          <a:xfrm>
            <a:off x="5884164" y="2194560"/>
            <a:ext cx="2983230" cy="466344"/>
          </a:xfrm>
          <a:prstGeom prst="rect">
            <a:avLst/>
          </a:prstGeom>
          <a:solidFill>
            <a:srgbClr val="F0FAF4"/>
          </a:solidFill>
          <a:ln w="5080">
            <a:solidFill>
              <a:srgbClr val="C5D3E3"/>
            </a:solidFill>
            <a:prstDash val="solid"/>
          </a:ln>
        </p:spPr>
      </p:sp>
      <p:sp>
        <p:nvSpPr>
          <p:cNvPr id="30" name="Text 28"/>
          <p:cNvSpPr/>
          <p:nvPr/>
        </p:nvSpPr>
        <p:spPr>
          <a:xfrm>
            <a:off x="5952744" y="2194560"/>
            <a:ext cx="2846070" cy="466344"/>
          </a:xfrm>
          <a:prstGeom prst="rect">
            <a:avLst/>
          </a:prstGeom>
          <a:noFill/>
        </p:spPr>
        <p:txBody>
          <a:bodyPr wrap="square" rtlCol="0" anchor="ctr"/>
          <a:lstStyle/>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Exempt:  ₹7,000 p.m.</a:t>
            </a:r>
            <a:endParaRPr lang="en-US" sz="900" dirty="0"/>
          </a:p>
          <a:p>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 ₹3,000 p.m. for chauffeur (if provided)</a:t>
            </a:r>
            <a:endParaRPr lang="en-US" sz="900" dirty="0"/>
          </a:p>
        </p:txBody>
      </p:sp>
      <p:sp>
        <p:nvSpPr>
          <p:cNvPr id="31" name="Shape 29"/>
          <p:cNvSpPr/>
          <p:nvPr/>
        </p:nvSpPr>
        <p:spPr>
          <a:xfrm>
            <a:off x="260604" y="2674620"/>
            <a:ext cx="8606790" cy="246888"/>
          </a:xfrm>
          <a:prstGeom prst="rect">
            <a:avLst/>
          </a:prstGeom>
          <a:solidFill>
            <a:srgbClr val="2E4057"/>
          </a:solidFill>
          <a:ln w="12700">
            <a:solidFill>
              <a:srgbClr val="2E4057"/>
            </a:solidFill>
            <a:prstDash val="solid"/>
          </a:ln>
        </p:spPr>
      </p:sp>
      <p:sp>
        <p:nvSpPr>
          <p:cNvPr id="32" name="Text 30"/>
          <p:cNvSpPr/>
          <p:nvPr/>
        </p:nvSpPr>
        <p:spPr>
          <a:xfrm>
            <a:off x="315468" y="2674620"/>
            <a:ext cx="8497062" cy="246888"/>
          </a:xfrm>
          <a:prstGeom prst="rect">
            <a:avLst/>
          </a:prstGeom>
          <a:noFill/>
        </p:spPr>
        <p:txBody>
          <a:bodyPr wrap="square"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B.   Employee Owns &amp; Uses Any Other Automotive Vehicle — Employer Bears Running &amp; Maintenance Expenses</a:t>
            </a:r>
            <a:endParaRPr lang="en-US" sz="900" dirty="0"/>
          </a:p>
        </p:txBody>
      </p:sp>
      <p:sp>
        <p:nvSpPr>
          <p:cNvPr id="33" name="Shape 31"/>
          <p:cNvSpPr/>
          <p:nvPr/>
        </p:nvSpPr>
        <p:spPr>
          <a:xfrm>
            <a:off x="260604" y="2921508"/>
            <a:ext cx="4303395" cy="233172"/>
          </a:xfrm>
          <a:prstGeom prst="rect">
            <a:avLst/>
          </a:prstGeom>
          <a:solidFill>
            <a:srgbClr val="4A6FA5"/>
          </a:solidFill>
          <a:ln w="12700">
            <a:solidFill>
              <a:srgbClr val="4A6FA5"/>
            </a:solidFill>
            <a:prstDash val="solid"/>
          </a:ln>
        </p:spPr>
      </p:sp>
      <p:sp>
        <p:nvSpPr>
          <p:cNvPr id="34" name="Text 32"/>
          <p:cNvSpPr/>
          <p:nvPr/>
        </p:nvSpPr>
        <p:spPr>
          <a:xfrm>
            <a:off x="315468" y="2921508"/>
            <a:ext cx="4193667" cy="233172"/>
          </a:xfrm>
          <a:prstGeom prst="rect">
            <a:avLst/>
          </a:prstGeom>
          <a:noFill/>
        </p:spPr>
        <p:txBody>
          <a:bodyPr wrap="square" lIns="0" tIns="0" rIns="0" bIns="0" rtlCol="0" anchor="ctr"/>
          <a:lstStyle/>
          <a:p>
            <a:pPr algn="ct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IT Rules 1962 (Exempt Amount)</a:t>
            </a:r>
            <a:endParaRPr lang="en-US" sz="900" dirty="0"/>
          </a:p>
        </p:txBody>
      </p:sp>
      <p:sp>
        <p:nvSpPr>
          <p:cNvPr id="35" name="Shape 33"/>
          <p:cNvSpPr/>
          <p:nvPr/>
        </p:nvSpPr>
        <p:spPr>
          <a:xfrm>
            <a:off x="4563999" y="2921508"/>
            <a:ext cx="4303395" cy="233172"/>
          </a:xfrm>
          <a:prstGeom prst="rect">
            <a:avLst/>
          </a:prstGeom>
          <a:solidFill>
            <a:srgbClr val="3A7D5A"/>
          </a:solidFill>
          <a:ln w="12700">
            <a:solidFill>
              <a:srgbClr val="3A7D5A"/>
            </a:solidFill>
            <a:prstDash val="solid"/>
          </a:ln>
        </p:spPr>
      </p:sp>
      <p:sp>
        <p:nvSpPr>
          <p:cNvPr id="36" name="Text 34"/>
          <p:cNvSpPr/>
          <p:nvPr/>
        </p:nvSpPr>
        <p:spPr>
          <a:xfrm>
            <a:off x="4618863" y="2921508"/>
            <a:ext cx="4193667" cy="233172"/>
          </a:xfrm>
          <a:prstGeom prst="rect">
            <a:avLst/>
          </a:prstGeom>
          <a:noFill/>
        </p:spPr>
        <p:txBody>
          <a:bodyPr wrap="square" lIns="0" tIns="0" rIns="0" bIns="0" rtlCol="0" anchor="ctr"/>
          <a:lstStyle/>
          <a:p>
            <a:pPr algn="ct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IT Rules 2026 (Exempt Amount)</a:t>
            </a:r>
            <a:endParaRPr lang="en-US" sz="900" dirty="0"/>
          </a:p>
        </p:txBody>
      </p:sp>
      <p:sp>
        <p:nvSpPr>
          <p:cNvPr id="37" name="Shape 35"/>
          <p:cNvSpPr/>
          <p:nvPr/>
        </p:nvSpPr>
        <p:spPr>
          <a:xfrm>
            <a:off x="260604" y="3154680"/>
            <a:ext cx="4303395" cy="397764"/>
          </a:xfrm>
          <a:prstGeom prst="rect">
            <a:avLst/>
          </a:prstGeom>
          <a:solidFill>
            <a:srgbClr val="EBF1F8"/>
          </a:solidFill>
          <a:ln w="5080">
            <a:solidFill>
              <a:srgbClr val="C5D3E3"/>
            </a:solidFill>
            <a:prstDash val="solid"/>
          </a:ln>
        </p:spPr>
      </p:sp>
      <p:sp>
        <p:nvSpPr>
          <p:cNvPr id="38" name="Text 36"/>
          <p:cNvSpPr/>
          <p:nvPr/>
        </p:nvSpPr>
        <p:spPr>
          <a:xfrm>
            <a:off x="329184" y="3154680"/>
            <a:ext cx="4166235" cy="397764"/>
          </a:xfrm>
          <a:prstGeom prst="rect">
            <a:avLst/>
          </a:prstGeom>
          <a:noFill/>
        </p:spPr>
        <p:txBody>
          <a:bodyPr wrap="square" rtlCol="0" anchor="ctr"/>
          <a:lstStyle/>
          <a:p>
            <a:pPr algn="ctr"/>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Exempt amount:  ₹900 p.m.</a:t>
            </a:r>
            <a:endParaRPr lang="en-US" sz="900" dirty="0"/>
          </a:p>
        </p:txBody>
      </p:sp>
      <p:sp>
        <p:nvSpPr>
          <p:cNvPr id="39" name="Shape 37"/>
          <p:cNvSpPr/>
          <p:nvPr/>
        </p:nvSpPr>
        <p:spPr>
          <a:xfrm>
            <a:off x="4563999" y="3154680"/>
            <a:ext cx="4303395" cy="397764"/>
          </a:xfrm>
          <a:prstGeom prst="rect">
            <a:avLst/>
          </a:prstGeom>
          <a:solidFill>
            <a:srgbClr val="E8F5EE"/>
          </a:solidFill>
          <a:ln w="5080">
            <a:solidFill>
              <a:srgbClr val="C5D3E3"/>
            </a:solidFill>
            <a:prstDash val="solid"/>
          </a:ln>
        </p:spPr>
      </p:sp>
      <p:sp>
        <p:nvSpPr>
          <p:cNvPr id="40" name="Text 38"/>
          <p:cNvSpPr/>
          <p:nvPr/>
        </p:nvSpPr>
        <p:spPr>
          <a:xfrm>
            <a:off x="4632579" y="3154680"/>
            <a:ext cx="4166235" cy="397764"/>
          </a:xfrm>
          <a:prstGeom prst="rect">
            <a:avLst/>
          </a:prstGeom>
          <a:noFill/>
        </p:spPr>
        <p:txBody>
          <a:bodyPr wrap="square" rtlCol="0" anchor="ctr"/>
          <a:lstStyle/>
          <a:p>
            <a:pPr algn="ctr"/>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Exempt amount:  ₹3,000 p.m.</a:t>
            </a:r>
            <a:endParaRPr lang="en-US" sz="900" dirty="0"/>
          </a:p>
        </p:txBody>
      </p:sp>
      <p:sp>
        <p:nvSpPr>
          <p:cNvPr id="41" name="Shape 39"/>
          <p:cNvSpPr/>
          <p:nvPr/>
        </p:nvSpPr>
        <p:spPr>
          <a:xfrm>
            <a:off x="260604" y="3909060"/>
            <a:ext cx="2674620" cy="754380"/>
          </a:xfrm>
          <a:prstGeom prst="rect">
            <a:avLst/>
          </a:prstGeom>
          <a:solidFill>
            <a:srgbClr val="FFFFFF"/>
          </a:solidFill>
          <a:ln w="8890">
            <a:solidFill>
              <a:srgbClr val="C5D3E3"/>
            </a:solidFill>
            <a:prstDash val="solid"/>
          </a:ln>
        </p:spPr>
      </p:sp>
      <p:sp>
        <p:nvSpPr>
          <p:cNvPr id="42" name="Shape 40"/>
          <p:cNvSpPr/>
          <p:nvPr/>
        </p:nvSpPr>
        <p:spPr>
          <a:xfrm>
            <a:off x="260604" y="3909060"/>
            <a:ext cx="2674620" cy="192024"/>
          </a:xfrm>
          <a:prstGeom prst="rect">
            <a:avLst/>
          </a:prstGeom>
          <a:solidFill>
            <a:srgbClr val="2E4057"/>
          </a:solidFill>
          <a:ln w="12700">
            <a:solidFill>
              <a:srgbClr val="2E4057"/>
            </a:solidFill>
            <a:prstDash val="solid"/>
          </a:ln>
        </p:spPr>
      </p:sp>
      <p:sp>
        <p:nvSpPr>
          <p:cNvPr id="43" name="Text 41"/>
          <p:cNvSpPr/>
          <p:nvPr/>
        </p:nvSpPr>
        <p:spPr>
          <a:xfrm>
            <a:off x="315468" y="3909060"/>
            <a:ext cx="2564892" cy="192024"/>
          </a:xfrm>
          <a:prstGeom prst="rect">
            <a:avLst/>
          </a:prstGeom>
          <a:noFill/>
        </p:spPr>
        <p:txBody>
          <a:bodyPr wrap="square"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Motor Car ≤ 1.6L  |  Emp. bearing</a:t>
            </a:r>
            <a:endParaRPr lang="en-US" sz="900" dirty="0"/>
          </a:p>
        </p:txBody>
      </p:sp>
      <p:sp>
        <p:nvSpPr>
          <p:cNvPr id="44" name="Shape 42"/>
          <p:cNvSpPr/>
          <p:nvPr/>
        </p:nvSpPr>
        <p:spPr>
          <a:xfrm>
            <a:off x="329184" y="4142232"/>
            <a:ext cx="994410" cy="438912"/>
          </a:xfrm>
          <a:prstGeom prst="rect">
            <a:avLst/>
          </a:prstGeom>
          <a:solidFill>
            <a:srgbClr val="EBF1F8"/>
          </a:solidFill>
          <a:ln w="10160">
            <a:solidFill>
              <a:srgbClr val="7AAAD4"/>
            </a:solidFill>
            <a:prstDash val="solid"/>
          </a:ln>
        </p:spPr>
      </p:sp>
      <p:sp>
        <p:nvSpPr>
          <p:cNvPr id="45" name="Text 43"/>
          <p:cNvSpPr/>
          <p:nvPr/>
        </p:nvSpPr>
        <p:spPr>
          <a:xfrm>
            <a:off x="329184" y="4142232"/>
            <a:ext cx="994410" cy="137160"/>
          </a:xfrm>
          <a:prstGeom prst="rect">
            <a:avLst/>
          </a:prstGeom>
          <a:noFill/>
        </p:spPr>
        <p:txBody>
          <a:bodyPr wrap="square" rtlCol="0" anchor="ctr"/>
          <a:lstStyle/>
          <a:p>
            <a:pPr algn="ctr"/>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Old</a:t>
            </a:r>
            <a:endParaRPr lang="en-US" sz="900" dirty="0"/>
          </a:p>
        </p:txBody>
      </p:sp>
      <p:sp>
        <p:nvSpPr>
          <p:cNvPr id="46" name="Text 44"/>
          <p:cNvSpPr/>
          <p:nvPr/>
        </p:nvSpPr>
        <p:spPr>
          <a:xfrm>
            <a:off x="329184" y="4265676"/>
            <a:ext cx="994410" cy="288036"/>
          </a:xfrm>
          <a:prstGeom prst="rect">
            <a:avLst/>
          </a:prstGeom>
          <a:noFill/>
        </p:spPr>
        <p:txBody>
          <a:bodyPr wrap="square" rtlCol="0" anchor="ctr"/>
          <a:lstStyle/>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₹1,800 pm</a:t>
            </a:r>
            <a:endParaRPr lang="en-US" sz="900" dirty="0"/>
          </a:p>
        </p:txBody>
      </p:sp>
      <p:sp>
        <p:nvSpPr>
          <p:cNvPr id="47" name="Text 45"/>
          <p:cNvSpPr/>
          <p:nvPr/>
        </p:nvSpPr>
        <p:spPr>
          <a:xfrm>
            <a:off x="1357884" y="4142232"/>
            <a:ext cx="342900" cy="438912"/>
          </a:xfrm>
          <a:prstGeom prst="rect">
            <a:avLst/>
          </a:prstGeom>
          <a:noFill/>
        </p:spPr>
        <p:txBody>
          <a:bodyPr wrap="square" rtlCol="0" anchor="ctr"/>
          <a:lstStyle/>
          <a:p>
            <a:pPr algn="ctr"/>
            <a:r>
              <a:rPr lang="en-US" sz="900"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900" dirty="0"/>
          </a:p>
        </p:txBody>
      </p:sp>
      <p:sp>
        <p:nvSpPr>
          <p:cNvPr id="48" name="Shape 46"/>
          <p:cNvSpPr/>
          <p:nvPr/>
        </p:nvSpPr>
        <p:spPr>
          <a:xfrm>
            <a:off x="1755648" y="4142232"/>
            <a:ext cx="1110996" cy="438912"/>
          </a:xfrm>
          <a:prstGeom prst="rect">
            <a:avLst/>
          </a:prstGeom>
          <a:solidFill>
            <a:srgbClr val="E8F5EE"/>
          </a:solidFill>
          <a:ln w="10160">
            <a:solidFill>
              <a:srgbClr val="6ABD8A"/>
            </a:solidFill>
            <a:prstDash val="solid"/>
          </a:ln>
        </p:spPr>
      </p:sp>
      <p:sp>
        <p:nvSpPr>
          <p:cNvPr id="49" name="Text 47"/>
          <p:cNvSpPr/>
          <p:nvPr/>
        </p:nvSpPr>
        <p:spPr>
          <a:xfrm>
            <a:off x="1755648" y="4142232"/>
            <a:ext cx="1110996" cy="137160"/>
          </a:xfrm>
          <a:prstGeom prst="rect">
            <a:avLst/>
          </a:prstGeom>
          <a:noFill/>
        </p:spPr>
        <p:txBody>
          <a:bodyPr wrap="square" rtlCol="0" anchor="ctr"/>
          <a:lstStyle/>
          <a:p>
            <a:pPr algn="ctr"/>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New</a:t>
            </a:r>
            <a:endParaRPr lang="en-US" sz="900" dirty="0"/>
          </a:p>
        </p:txBody>
      </p:sp>
      <p:sp>
        <p:nvSpPr>
          <p:cNvPr id="50" name="Text 48"/>
          <p:cNvSpPr/>
          <p:nvPr/>
        </p:nvSpPr>
        <p:spPr>
          <a:xfrm>
            <a:off x="1755648" y="4265676"/>
            <a:ext cx="1110996" cy="288036"/>
          </a:xfrm>
          <a:prstGeom prst="rect">
            <a:avLst/>
          </a:prstGeom>
          <a:noFill/>
        </p:spPr>
        <p:txBody>
          <a:bodyPr wrap="square" rtlCol="0" anchor="ctr"/>
          <a:lstStyle/>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₹5,000 pm</a:t>
            </a:r>
            <a:endParaRPr lang="en-US" sz="900" dirty="0"/>
          </a:p>
        </p:txBody>
      </p:sp>
      <p:sp>
        <p:nvSpPr>
          <p:cNvPr id="51" name="Shape 49"/>
          <p:cNvSpPr/>
          <p:nvPr/>
        </p:nvSpPr>
        <p:spPr>
          <a:xfrm>
            <a:off x="3031236" y="3909060"/>
            <a:ext cx="2674620" cy="754380"/>
          </a:xfrm>
          <a:prstGeom prst="rect">
            <a:avLst/>
          </a:prstGeom>
          <a:solidFill>
            <a:srgbClr val="FFFFFF"/>
          </a:solidFill>
          <a:ln w="8890">
            <a:solidFill>
              <a:srgbClr val="C5D3E3"/>
            </a:solidFill>
            <a:prstDash val="solid"/>
          </a:ln>
        </p:spPr>
      </p:sp>
      <p:sp>
        <p:nvSpPr>
          <p:cNvPr id="52" name="Shape 50"/>
          <p:cNvSpPr/>
          <p:nvPr/>
        </p:nvSpPr>
        <p:spPr>
          <a:xfrm>
            <a:off x="3031236" y="3909060"/>
            <a:ext cx="2674620" cy="192024"/>
          </a:xfrm>
          <a:prstGeom prst="rect">
            <a:avLst/>
          </a:prstGeom>
          <a:solidFill>
            <a:srgbClr val="2E4057"/>
          </a:solidFill>
          <a:ln w="12700">
            <a:solidFill>
              <a:srgbClr val="2E4057"/>
            </a:solidFill>
            <a:prstDash val="solid"/>
          </a:ln>
        </p:spPr>
      </p:sp>
      <p:sp>
        <p:nvSpPr>
          <p:cNvPr id="53" name="Text 51"/>
          <p:cNvSpPr/>
          <p:nvPr/>
        </p:nvSpPr>
        <p:spPr>
          <a:xfrm>
            <a:off x="3086100" y="3909060"/>
            <a:ext cx="2564892" cy="192024"/>
          </a:xfrm>
          <a:prstGeom prst="rect">
            <a:avLst/>
          </a:prstGeom>
          <a:noFill/>
        </p:spPr>
        <p:txBody>
          <a:bodyPr wrap="square"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Motor Car &gt; 1.6L  |  Emp. bearing</a:t>
            </a:r>
            <a:endParaRPr lang="en-US" sz="900" dirty="0"/>
          </a:p>
        </p:txBody>
      </p:sp>
      <p:sp>
        <p:nvSpPr>
          <p:cNvPr id="54" name="Shape 52"/>
          <p:cNvSpPr/>
          <p:nvPr/>
        </p:nvSpPr>
        <p:spPr>
          <a:xfrm>
            <a:off x="3099816" y="4142232"/>
            <a:ext cx="994410" cy="438912"/>
          </a:xfrm>
          <a:prstGeom prst="rect">
            <a:avLst/>
          </a:prstGeom>
          <a:solidFill>
            <a:srgbClr val="EBF1F8"/>
          </a:solidFill>
          <a:ln w="10160">
            <a:solidFill>
              <a:srgbClr val="7AAAD4"/>
            </a:solidFill>
            <a:prstDash val="solid"/>
          </a:ln>
        </p:spPr>
      </p:sp>
      <p:sp>
        <p:nvSpPr>
          <p:cNvPr id="55" name="Text 53"/>
          <p:cNvSpPr/>
          <p:nvPr/>
        </p:nvSpPr>
        <p:spPr>
          <a:xfrm>
            <a:off x="3099816" y="4142232"/>
            <a:ext cx="994410" cy="137160"/>
          </a:xfrm>
          <a:prstGeom prst="rect">
            <a:avLst/>
          </a:prstGeom>
          <a:noFill/>
        </p:spPr>
        <p:txBody>
          <a:bodyPr wrap="square" rtlCol="0" anchor="ctr"/>
          <a:lstStyle/>
          <a:p>
            <a:pPr algn="ctr"/>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Old</a:t>
            </a:r>
            <a:endParaRPr lang="en-US" sz="900" dirty="0"/>
          </a:p>
        </p:txBody>
      </p:sp>
      <p:sp>
        <p:nvSpPr>
          <p:cNvPr id="56" name="Text 54"/>
          <p:cNvSpPr/>
          <p:nvPr/>
        </p:nvSpPr>
        <p:spPr>
          <a:xfrm>
            <a:off x="3099816" y="4265676"/>
            <a:ext cx="994410" cy="288036"/>
          </a:xfrm>
          <a:prstGeom prst="rect">
            <a:avLst/>
          </a:prstGeom>
          <a:noFill/>
        </p:spPr>
        <p:txBody>
          <a:bodyPr wrap="square" rtlCol="0" anchor="ctr"/>
          <a:lstStyle/>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₹2,400 pm</a:t>
            </a:r>
            <a:endParaRPr lang="en-US" sz="900" dirty="0"/>
          </a:p>
        </p:txBody>
      </p:sp>
      <p:sp>
        <p:nvSpPr>
          <p:cNvPr id="57" name="Text 55"/>
          <p:cNvSpPr/>
          <p:nvPr/>
        </p:nvSpPr>
        <p:spPr>
          <a:xfrm>
            <a:off x="4128516" y="4142232"/>
            <a:ext cx="342900" cy="438912"/>
          </a:xfrm>
          <a:prstGeom prst="rect">
            <a:avLst/>
          </a:prstGeom>
          <a:noFill/>
        </p:spPr>
        <p:txBody>
          <a:bodyPr wrap="square" rtlCol="0" anchor="ctr"/>
          <a:lstStyle/>
          <a:p>
            <a:pPr algn="ctr"/>
            <a:r>
              <a:rPr lang="en-US" sz="900"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900" dirty="0"/>
          </a:p>
        </p:txBody>
      </p:sp>
      <p:sp>
        <p:nvSpPr>
          <p:cNvPr id="58" name="Shape 56"/>
          <p:cNvSpPr/>
          <p:nvPr/>
        </p:nvSpPr>
        <p:spPr>
          <a:xfrm>
            <a:off x="4526280" y="4142232"/>
            <a:ext cx="1110996" cy="438912"/>
          </a:xfrm>
          <a:prstGeom prst="rect">
            <a:avLst/>
          </a:prstGeom>
          <a:solidFill>
            <a:srgbClr val="E8F5EE"/>
          </a:solidFill>
          <a:ln w="10160">
            <a:solidFill>
              <a:srgbClr val="6ABD8A"/>
            </a:solidFill>
            <a:prstDash val="solid"/>
          </a:ln>
        </p:spPr>
      </p:sp>
      <p:sp>
        <p:nvSpPr>
          <p:cNvPr id="59" name="Text 57"/>
          <p:cNvSpPr/>
          <p:nvPr/>
        </p:nvSpPr>
        <p:spPr>
          <a:xfrm>
            <a:off x="4526280" y="4142232"/>
            <a:ext cx="1110996" cy="137160"/>
          </a:xfrm>
          <a:prstGeom prst="rect">
            <a:avLst/>
          </a:prstGeom>
          <a:noFill/>
        </p:spPr>
        <p:txBody>
          <a:bodyPr wrap="square" rtlCol="0" anchor="ctr"/>
          <a:lstStyle/>
          <a:p>
            <a:pPr algn="ctr"/>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New</a:t>
            </a:r>
            <a:endParaRPr lang="en-US" sz="900" dirty="0"/>
          </a:p>
        </p:txBody>
      </p:sp>
      <p:sp>
        <p:nvSpPr>
          <p:cNvPr id="60" name="Text 58"/>
          <p:cNvSpPr/>
          <p:nvPr/>
        </p:nvSpPr>
        <p:spPr>
          <a:xfrm>
            <a:off x="4526280" y="4265676"/>
            <a:ext cx="1110996" cy="288036"/>
          </a:xfrm>
          <a:prstGeom prst="rect">
            <a:avLst/>
          </a:prstGeom>
          <a:noFill/>
        </p:spPr>
        <p:txBody>
          <a:bodyPr wrap="square" rtlCol="0" anchor="ctr"/>
          <a:lstStyle/>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₹7,000 pm</a:t>
            </a:r>
            <a:endParaRPr lang="en-US" sz="900" dirty="0"/>
          </a:p>
        </p:txBody>
      </p:sp>
      <p:sp>
        <p:nvSpPr>
          <p:cNvPr id="61" name="Shape 59"/>
          <p:cNvSpPr/>
          <p:nvPr/>
        </p:nvSpPr>
        <p:spPr>
          <a:xfrm>
            <a:off x="5801868" y="3909060"/>
            <a:ext cx="2674620" cy="754380"/>
          </a:xfrm>
          <a:prstGeom prst="rect">
            <a:avLst/>
          </a:prstGeom>
          <a:solidFill>
            <a:srgbClr val="FFFFFF"/>
          </a:solidFill>
          <a:ln w="8890">
            <a:solidFill>
              <a:srgbClr val="C5D3E3"/>
            </a:solidFill>
            <a:prstDash val="solid"/>
          </a:ln>
        </p:spPr>
      </p:sp>
      <p:sp>
        <p:nvSpPr>
          <p:cNvPr id="62" name="Shape 60"/>
          <p:cNvSpPr/>
          <p:nvPr/>
        </p:nvSpPr>
        <p:spPr>
          <a:xfrm>
            <a:off x="5801868" y="3909060"/>
            <a:ext cx="2674620" cy="192024"/>
          </a:xfrm>
          <a:prstGeom prst="rect">
            <a:avLst/>
          </a:prstGeom>
          <a:solidFill>
            <a:srgbClr val="2E4057"/>
          </a:solidFill>
          <a:ln w="12700">
            <a:solidFill>
              <a:srgbClr val="2E4057"/>
            </a:solidFill>
            <a:prstDash val="solid"/>
          </a:ln>
        </p:spPr>
      </p:sp>
      <p:sp>
        <p:nvSpPr>
          <p:cNvPr id="63" name="Text 61"/>
          <p:cNvSpPr/>
          <p:nvPr/>
        </p:nvSpPr>
        <p:spPr>
          <a:xfrm>
            <a:off x="5856732" y="3909060"/>
            <a:ext cx="2564892" cy="192024"/>
          </a:xfrm>
          <a:prstGeom prst="rect">
            <a:avLst/>
          </a:prstGeom>
          <a:noFill/>
        </p:spPr>
        <p:txBody>
          <a:bodyPr wrap="square" rtlCol="0" anchor="ctr"/>
          <a:lstStyle/>
          <a:p>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Other Automotive Vehicle  |  Emp. bearing</a:t>
            </a:r>
            <a:endParaRPr lang="en-US" sz="900" dirty="0"/>
          </a:p>
        </p:txBody>
      </p:sp>
      <p:sp>
        <p:nvSpPr>
          <p:cNvPr id="64" name="Shape 62"/>
          <p:cNvSpPr/>
          <p:nvPr/>
        </p:nvSpPr>
        <p:spPr>
          <a:xfrm>
            <a:off x="5870448" y="4142232"/>
            <a:ext cx="994410" cy="438912"/>
          </a:xfrm>
          <a:prstGeom prst="rect">
            <a:avLst/>
          </a:prstGeom>
          <a:solidFill>
            <a:srgbClr val="EBF1F8"/>
          </a:solidFill>
          <a:ln w="10160">
            <a:solidFill>
              <a:srgbClr val="7AAAD4"/>
            </a:solidFill>
            <a:prstDash val="solid"/>
          </a:ln>
        </p:spPr>
      </p:sp>
      <p:sp>
        <p:nvSpPr>
          <p:cNvPr id="65" name="Text 63"/>
          <p:cNvSpPr/>
          <p:nvPr/>
        </p:nvSpPr>
        <p:spPr>
          <a:xfrm>
            <a:off x="5870448" y="4142232"/>
            <a:ext cx="994410" cy="137160"/>
          </a:xfrm>
          <a:prstGeom prst="rect">
            <a:avLst/>
          </a:prstGeom>
          <a:noFill/>
        </p:spPr>
        <p:txBody>
          <a:bodyPr wrap="square" rtlCol="0" anchor="ctr"/>
          <a:lstStyle/>
          <a:p>
            <a:pPr algn="ctr"/>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Old</a:t>
            </a:r>
            <a:endParaRPr lang="en-US" sz="900" dirty="0"/>
          </a:p>
        </p:txBody>
      </p:sp>
      <p:sp>
        <p:nvSpPr>
          <p:cNvPr id="66" name="Text 64"/>
          <p:cNvSpPr/>
          <p:nvPr/>
        </p:nvSpPr>
        <p:spPr>
          <a:xfrm>
            <a:off x="5870448" y="4265676"/>
            <a:ext cx="994410" cy="288036"/>
          </a:xfrm>
          <a:prstGeom prst="rect">
            <a:avLst/>
          </a:prstGeom>
          <a:noFill/>
        </p:spPr>
        <p:txBody>
          <a:bodyPr wrap="square" rtlCol="0" anchor="ctr"/>
          <a:lstStyle/>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₹900 pm</a:t>
            </a:r>
            <a:endParaRPr lang="en-US" sz="900" dirty="0"/>
          </a:p>
        </p:txBody>
      </p:sp>
      <p:sp>
        <p:nvSpPr>
          <p:cNvPr id="67" name="Text 65"/>
          <p:cNvSpPr/>
          <p:nvPr/>
        </p:nvSpPr>
        <p:spPr>
          <a:xfrm>
            <a:off x="6899148" y="4142232"/>
            <a:ext cx="342900" cy="438912"/>
          </a:xfrm>
          <a:prstGeom prst="rect">
            <a:avLst/>
          </a:prstGeom>
          <a:noFill/>
        </p:spPr>
        <p:txBody>
          <a:bodyPr wrap="square" rtlCol="0" anchor="ctr"/>
          <a:lstStyle/>
          <a:p>
            <a:pPr algn="ctr"/>
            <a:r>
              <a:rPr lang="en-US" sz="900"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900" dirty="0"/>
          </a:p>
        </p:txBody>
      </p:sp>
      <p:sp>
        <p:nvSpPr>
          <p:cNvPr id="68" name="Shape 66"/>
          <p:cNvSpPr/>
          <p:nvPr/>
        </p:nvSpPr>
        <p:spPr>
          <a:xfrm>
            <a:off x="7296912" y="4142232"/>
            <a:ext cx="1110996" cy="438912"/>
          </a:xfrm>
          <a:prstGeom prst="rect">
            <a:avLst/>
          </a:prstGeom>
          <a:solidFill>
            <a:srgbClr val="E8F5EE"/>
          </a:solidFill>
          <a:ln w="10160">
            <a:solidFill>
              <a:srgbClr val="6ABD8A"/>
            </a:solidFill>
            <a:prstDash val="solid"/>
          </a:ln>
        </p:spPr>
      </p:sp>
      <p:sp>
        <p:nvSpPr>
          <p:cNvPr id="69" name="Text 67"/>
          <p:cNvSpPr/>
          <p:nvPr/>
        </p:nvSpPr>
        <p:spPr>
          <a:xfrm>
            <a:off x="7296912" y="4142232"/>
            <a:ext cx="1110996" cy="137160"/>
          </a:xfrm>
          <a:prstGeom prst="rect">
            <a:avLst/>
          </a:prstGeom>
          <a:noFill/>
        </p:spPr>
        <p:txBody>
          <a:bodyPr wrap="square" rtlCol="0" anchor="ctr"/>
          <a:lstStyle/>
          <a:p>
            <a:pPr algn="ctr"/>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New</a:t>
            </a:r>
            <a:endParaRPr lang="en-US" sz="900" dirty="0"/>
          </a:p>
        </p:txBody>
      </p:sp>
      <p:sp>
        <p:nvSpPr>
          <p:cNvPr id="70" name="Text 68"/>
          <p:cNvSpPr/>
          <p:nvPr/>
        </p:nvSpPr>
        <p:spPr>
          <a:xfrm>
            <a:off x="7296912" y="4265676"/>
            <a:ext cx="1110996" cy="288036"/>
          </a:xfrm>
          <a:prstGeom prst="rect">
            <a:avLst/>
          </a:prstGeom>
          <a:noFill/>
        </p:spPr>
        <p:txBody>
          <a:bodyPr wrap="square" rtlCol="0" anchor="ctr"/>
          <a:lstStyle/>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₹3,000 pm</a:t>
            </a:r>
            <a:endParaRPr lang="en-US" sz="900" dirty="0"/>
          </a:p>
        </p:txBody>
      </p:sp>
      <p:sp>
        <p:nvSpPr>
          <p:cNvPr id="71" name="Shape 69"/>
          <p:cNvSpPr/>
          <p:nvPr/>
        </p:nvSpPr>
        <p:spPr>
          <a:xfrm>
            <a:off x="240030" y="4951476"/>
            <a:ext cx="8641080" cy="0"/>
          </a:xfrm>
          <a:prstGeom prst="line">
            <a:avLst/>
          </a:prstGeom>
          <a:noFill/>
          <a:ln w="6350">
            <a:solidFill>
              <a:srgbClr val="C5D3E3"/>
            </a:solidFill>
            <a:prstDash val="solid"/>
          </a:ln>
        </p:spPr>
      </p:sp>
      <p:sp>
        <p:nvSpPr>
          <p:cNvPr id="73" name="Text 71"/>
          <p:cNvSpPr/>
          <p:nvPr/>
        </p:nvSpPr>
        <p:spPr>
          <a:xfrm>
            <a:off x="8641080" y="4972050"/>
            <a:ext cx="342900" cy="137160"/>
          </a:xfrm>
          <a:prstGeom prst="rect">
            <a:avLst/>
          </a:prstGeom>
          <a:noFill/>
        </p:spPr>
        <p:txBody>
          <a:bodyPr wrap="square" rtlCol="0" anchor="ctr"/>
          <a:lstStyle/>
          <a:p>
            <a:pPr algn="r"/>
            <a:r>
              <a:rPr lang="en-US" sz="900" dirty="0">
                <a:solidFill>
                  <a:srgbClr val="6B7C93"/>
                </a:solidFill>
                <a:latin typeface="Calibri" panose="020F0502020204030204" pitchFamily="34" charset="0"/>
                <a:ea typeface="Calibri" panose="020F0502020204030204" pitchFamily="34" charset="-122"/>
                <a:cs typeface="Calibri" panose="020F0502020204030204" pitchFamily="34" charset="-120"/>
              </a:rPr>
              <a:t>29</a:t>
            </a:r>
            <a:endParaRPr lang="en-US" sz="900" dirty="0"/>
          </a:p>
        </p:txBody>
      </p:sp>
      <p:sp>
        <p:nvSpPr>
          <p:cNvPr id="74" name="Shape 0"/>
          <p:cNvSpPr/>
          <p:nvPr/>
        </p:nvSpPr>
        <p:spPr>
          <a:xfrm>
            <a:off x="123444" y="8547"/>
            <a:ext cx="9020556" cy="394387"/>
          </a:xfrm>
          <a:prstGeom prst="rect">
            <a:avLst/>
          </a:prstGeom>
          <a:solidFill>
            <a:srgbClr val="0D1B3E"/>
          </a:solidFill>
          <a:ln w="12700">
            <a:solidFill>
              <a:srgbClr val="0D1B3E"/>
            </a:solidFill>
            <a:prstDash val="solid"/>
          </a:ln>
        </p:spPr>
        <p:txBody>
          <a:bodyPr/>
          <a:lstStyle/>
          <a:p>
            <a:r>
              <a:rPr lang="en-US" sz="1350" b="1" dirty="0">
                <a:solidFill>
                  <a:schemeClr val="bg1"/>
                </a:solidFill>
                <a:latin typeface="Cambria" panose="02040503050406030204" pitchFamily="34" charset="0"/>
                <a:ea typeface="Cambria" panose="02040503050406030204" pitchFamily="34" charset="-122"/>
                <a:cs typeface="Cambria" panose="02040503050406030204" pitchFamily="34" charset="-120"/>
              </a:rPr>
              <a:t>Motor Car Perquisite – Employee-Owned Vehicle</a:t>
            </a:r>
            <a:endParaRPr lang="en-US" sz="1350" dirty="0">
              <a:solidFill>
                <a:schemeClr val="bg1"/>
              </a:solidFill>
            </a:endParaRPr>
          </a:p>
          <a:p>
            <a:endParaRPr lang="en-IN" sz="9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23444" cy="5143500"/>
          </a:xfrm>
          <a:prstGeom prst="rect">
            <a:avLst/>
          </a:prstGeom>
          <a:solidFill>
            <a:srgbClr val="C8960C"/>
          </a:solidFill>
          <a:ln w="12700">
            <a:solidFill>
              <a:srgbClr val="C8960C"/>
            </a:solidFill>
            <a:prstDash val="solid"/>
          </a:ln>
        </p:spPr>
      </p:sp>
      <p:sp>
        <p:nvSpPr>
          <p:cNvPr id="3" name="Text 1"/>
          <p:cNvSpPr/>
          <p:nvPr/>
        </p:nvSpPr>
        <p:spPr>
          <a:xfrm>
            <a:off x="2249424" y="580970"/>
            <a:ext cx="6720840" cy="384048"/>
          </a:xfrm>
          <a:prstGeom prst="rect">
            <a:avLst/>
          </a:prstGeom>
          <a:noFill/>
        </p:spPr>
        <p:txBody>
          <a:bodyPr wrap="square" rtlCol="0" anchor="ctr"/>
          <a:lstStyle/>
          <a:p>
            <a:endParaRPr lang="en-US" sz="900" dirty="0"/>
          </a:p>
        </p:txBody>
      </p:sp>
      <p:sp>
        <p:nvSpPr>
          <p:cNvPr id="4" name="Text 2"/>
          <p:cNvSpPr/>
          <p:nvPr/>
        </p:nvSpPr>
        <p:spPr>
          <a:xfrm>
            <a:off x="260604" y="493776"/>
            <a:ext cx="6720840" cy="192024"/>
          </a:xfrm>
          <a:prstGeom prst="rect">
            <a:avLst/>
          </a:prstGeom>
          <a:noFill/>
        </p:spPr>
        <p:txBody>
          <a:bodyPr wrap="square" rtlCol="0" anchor="ctr"/>
          <a:lstStyle/>
          <a:p>
            <a:r>
              <a:rPr lang="en-US" sz="900" i="1" dirty="0">
                <a:solidFill>
                  <a:srgbClr val="6B7C93"/>
                </a:solidFill>
                <a:latin typeface="Calibri" panose="020F0502020204030204" pitchFamily="34" charset="0"/>
                <a:ea typeface="Calibri" panose="020F0502020204030204" pitchFamily="34" charset="-122"/>
                <a:cs typeface="Calibri" panose="020F0502020204030204" pitchFamily="34" charset="-120"/>
              </a:rPr>
              <a:t>Positives for Employees  |  Rule 15(4) &amp; Rule 15(5)  |  Personal Tax 3/6 &amp; 4/6</a:t>
            </a:r>
            <a:endParaRPr lang="en-US" sz="900" dirty="0"/>
          </a:p>
        </p:txBody>
      </p:sp>
      <p:sp>
        <p:nvSpPr>
          <p:cNvPr id="7" name="Shape 5"/>
          <p:cNvSpPr/>
          <p:nvPr/>
        </p:nvSpPr>
        <p:spPr>
          <a:xfrm>
            <a:off x="260604" y="726948"/>
            <a:ext cx="1920240" cy="178308"/>
          </a:xfrm>
          <a:prstGeom prst="rect">
            <a:avLst/>
          </a:prstGeom>
          <a:solidFill>
            <a:srgbClr val="3A7D5A"/>
          </a:solidFill>
          <a:ln w="12700">
            <a:solidFill>
              <a:srgbClr val="3A7D5A"/>
            </a:solidFill>
            <a:prstDash val="solid"/>
          </a:ln>
        </p:spPr>
      </p:sp>
      <p:sp>
        <p:nvSpPr>
          <p:cNvPr id="8" name="Text 6"/>
          <p:cNvSpPr/>
          <p:nvPr/>
        </p:nvSpPr>
        <p:spPr>
          <a:xfrm>
            <a:off x="260604" y="726948"/>
            <a:ext cx="1920240" cy="178308"/>
          </a:xfrm>
          <a:prstGeom prst="rect">
            <a:avLst/>
          </a:prstGeom>
          <a:noFill/>
        </p:spPr>
        <p:txBody>
          <a:bodyPr wrap="square" lIns="0" tIns="0" rIns="0" bIns="0" rtlCol="0" anchor="ctr"/>
          <a:lstStyle/>
          <a:p>
            <a:pPr algn="ct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POSITIVES – IT RULES 2026</a:t>
            </a:r>
            <a:endParaRPr lang="en-US" sz="900" dirty="0"/>
          </a:p>
        </p:txBody>
      </p:sp>
      <p:sp>
        <p:nvSpPr>
          <p:cNvPr id="9" name="Shape 7"/>
          <p:cNvSpPr/>
          <p:nvPr/>
        </p:nvSpPr>
        <p:spPr>
          <a:xfrm>
            <a:off x="260604" y="1001268"/>
            <a:ext cx="3977640" cy="1604772"/>
          </a:xfrm>
          <a:prstGeom prst="rect">
            <a:avLst/>
          </a:prstGeom>
          <a:solidFill>
            <a:srgbClr val="FFFFFF"/>
          </a:solidFill>
          <a:ln w="12700">
            <a:solidFill>
              <a:srgbClr val="4472C4"/>
            </a:solidFill>
            <a:prstDash val="solid"/>
          </a:ln>
        </p:spPr>
      </p:sp>
      <p:sp>
        <p:nvSpPr>
          <p:cNvPr id="10" name="Shape 8"/>
          <p:cNvSpPr/>
          <p:nvPr/>
        </p:nvSpPr>
        <p:spPr>
          <a:xfrm>
            <a:off x="260604" y="1001268"/>
            <a:ext cx="82296" cy="1604772"/>
          </a:xfrm>
          <a:prstGeom prst="rect">
            <a:avLst/>
          </a:prstGeom>
          <a:solidFill>
            <a:srgbClr val="4472C4"/>
          </a:solidFill>
          <a:ln w="12700">
            <a:solidFill>
              <a:srgbClr val="4472C4"/>
            </a:solidFill>
            <a:prstDash val="solid"/>
          </a:ln>
        </p:spPr>
      </p:sp>
      <p:sp>
        <p:nvSpPr>
          <p:cNvPr id="11" name="Shape 9"/>
          <p:cNvSpPr/>
          <p:nvPr/>
        </p:nvSpPr>
        <p:spPr>
          <a:xfrm>
            <a:off x="342900" y="1001268"/>
            <a:ext cx="3895344" cy="342900"/>
          </a:xfrm>
          <a:prstGeom prst="rect">
            <a:avLst/>
          </a:prstGeom>
          <a:solidFill>
            <a:srgbClr val="F0F4FA"/>
          </a:solidFill>
          <a:ln w="5080">
            <a:solidFill>
              <a:srgbClr val="D8E2EF"/>
            </a:solidFill>
            <a:prstDash val="solid"/>
          </a:ln>
        </p:spPr>
      </p:sp>
      <p:sp>
        <p:nvSpPr>
          <p:cNvPr id="12" name="Text 10"/>
          <p:cNvSpPr/>
          <p:nvPr/>
        </p:nvSpPr>
        <p:spPr>
          <a:xfrm>
            <a:off x="411480" y="1001268"/>
            <a:ext cx="3758184" cy="342900"/>
          </a:xfrm>
          <a:prstGeom prst="rect">
            <a:avLst/>
          </a:prstGeom>
          <a:noFill/>
        </p:spPr>
        <p:txBody>
          <a:bodyPr wrap="square" rtlCol="0" anchor="ctr"/>
          <a:lstStyle/>
          <a:p>
            <a:r>
              <a:rPr lang="en-US" sz="900" b="1" dirty="0">
                <a:solidFill>
                  <a:srgbClr val="4472C4"/>
                </a:solidFill>
                <a:latin typeface="Cambria" panose="02040503050406030204" pitchFamily="34" charset="0"/>
                <a:ea typeface="Cambria" panose="02040503050406030204" pitchFamily="34" charset="-122"/>
                <a:cs typeface="Cambria" panose="02040503050406030204" pitchFamily="34" charset="-120"/>
              </a:rPr>
              <a:t>①  Free / Concessional</a:t>
            </a:r>
            <a:endParaRPr lang="en-US" sz="900" dirty="0"/>
          </a:p>
          <a:p>
            <a:r>
              <a:rPr lang="en-US" sz="900" b="1" dirty="0">
                <a:solidFill>
                  <a:srgbClr val="4472C4"/>
                </a:solidFill>
                <a:latin typeface="Cambria" panose="02040503050406030204" pitchFamily="34" charset="0"/>
                <a:ea typeface="Cambria" panose="02040503050406030204" pitchFamily="34" charset="-122"/>
                <a:cs typeface="Cambria" panose="02040503050406030204" pitchFamily="34" charset="-120"/>
              </a:rPr>
              <a:t>Educational Facilities</a:t>
            </a:r>
            <a:endParaRPr lang="en-US" sz="900" dirty="0"/>
          </a:p>
        </p:txBody>
      </p:sp>
      <p:sp>
        <p:nvSpPr>
          <p:cNvPr id="13" name="Text 11"/>
          <p:cNvSpPr/>
          <p:nvPr/>
        </p:nvSpPr>
        <p:spPr>
          <a:xfrm>
            <a:off x="411480" y="1357884"/>
            <a:ext cx="3758184" cy="137160"/>
          </a:xfrm>
          <a:prstGeom prst="rect">
            <a:avLst/>
          </a:prstGeom>
          <a:noFill/>
        </p:spPr>
        <p:txBody>
          <a:bodyPr wrap="square" rtlCol="0" anchor="ctr"/>
          <a:lstStyle/>
          <a:p>
            <a:r>
              <a:rPr lang="en-US" sz="900" i="1" dirty="0">
                <a:solidFill>
                  <a:srgbClr val="6B7C93"/>
                </a:solidFill>
                <a:latin typeface="Calibri" panose="020F0502020204030204" pitchFamily="34" charset="0"/>
                <a:ea typeface="Calibri" panose="020F0502020204030204" pitchFamily="34" charset="-122"/>
                <a:cs typeface="Calibri" panose="020F0502020204030204" pitchFamily="34" charset="-120"/>
              </a:rPr>
              <a:t>Rule 15(4) – Table III Sl. No. 3(b) &amp; 3(c)</a:t>
            </a:r>
            <a:endParaRPr lang="en-US" sz="900" dirty="0"/>
          </a:p>
        </p:txBody>
      </p:sp>
      <p:sp>
        <p:nvSpPr>
          <p:cNvPr id="14" name="Shape 12"/>
          <p:cNvSpPr/>
          <p:nvPr/>
        </p:nvSpPr>
        <p:spPr>
          <a:xfrm>
            <a:off x="411480" y="1522476"/>
            <a:ext cx="1165860" cy="534924"/>
          </a:xfrm>
          <a:prstGeom prst="rect">
            <a:avLst/>
          </a:prstGeom>
          <a:solidFill>
            <a:srgbClr val="EBF1F8"/>
          </a:solidFill>
          <a:ln w="8890">
            <a:solidFill>
              <a:srgbClr val="7AAAD4"/>
            </a:solidFill>
            <a:prstDash val="solid"/>
          </a:ln>
        </p:spPr>
      </p:sp>
      <p:sp>
        <p:nvSpPr>
          <p:cNvPr id="15" name="Text 13"/>
          <p:cNvSpPr/>
          <p:nvPr/>
        </p:nvSpPr>
        <p:spPr>
          <a:xfrm>
            <a:off x="411480" y="1522476"/>
            <a:ext cx="1165860" cy="150876"/>
          </a:xfrm>
          <a:prstGeom prst="rect">
            <a:avLst/>
          </a:prstGeom>
          <a:noFill/>
        </p:spPr>
        <p:txBody>
          <a:bodyPr wrap="square" rtlCol="0" anchor="ctr"/>
          <a:lstStyle/>
          <a:p>
            <a:pPr algn="ctr"/>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Old</a:t>
            </a:r>
            <a:endParaRPr lang="en-US" sz="900" dirty="0"/>
          </a:p>
        </p:txBody>
      </p:sp>
      <p:sp>
        <p:nvSpPr>
          <p:cNvPr id="16" name="Text 14"/>
          <p:cNvSpPr/>
          <p:nvPr/>
        </p:nvSpPr>
        <p:spPr>
          <a:xfrm>
            <a:off x="411480" y="1659636"/>
            <a:ext cx="1165860" cy="384048"/>
          </a:xfrm>
          <a:prstGeom prst="rect">
            <a:avLst/>
          </a:prstGeom>
          <a:noFill/>
        </p:spPr>
        <p:txBody>
          <a:bodyPr wrap="square" rtlCol="0" anchor="ctr"/>
          <a:lstStyle/>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₹1,000 p.m.</a:t>
            </a:r>
            <a:endParaRPr lang="en-US" sz="900" dirty="0"/>
          </a:p>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per child</a:t>
            </a:r>
            <a:endParaRPr lang="en-US" sz="900" dirty="0"/>
          </a:p>
        </p:txBody>
      </p:sp>
      <p:sp>
        <p:nvSpPr>
          <p:cNvPr id="17" name="Text 15"/>
          <p:cNvSpPr/>
          <p:nvPr/>
        </p:nvSpPr>
        <p:spPr>
          <a:xfrm>
            <a:off x="1618488" y="1522476"/>
            <a:ext cx="301752" cy="534924"/>
          </a:xfrm>
          <a:prstGeom prst="rect">
            <a:avLst/>
          </a:prstGeom>
          <a:noFill/>
        </p:spPr>
        <p:txBody>
          <a:bodyPr wrap="square" rtlCol="0" anchor="ctr"/>
          <a:lstStyle/>
          <a:p>
            <a:pPr algn="ctr"/>
            <a:r>
              <a:rPr lang="en-US" sz="900"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900" dirty="0"/>
          </a:p>
        </p:txBody>
      </p:sp>
      <p:sp>
        <p:nvSpPr>
          <p:cNvPr id="18" name="Shape 16"/>
          <p:cNvSpPr/>
          <p:nvPr/>
        </p:nvSpPr>
        <p:spPr>
          <a:xfrm>
            <a:off x="1961388" y="1522476"/>
            <a:ext cx="1261872" cy="534924"/>
          </a:xfrm>
          <a:prstGeom prst="rect">
            <a:avLst/>
          </a:prstGeom>
          <a:solidFill>
            <a:srgbClr val="E8F5EE"/>
          </a:solidFill>
          <a:ln w="8890">
            <a:solidFill>
              <a:srgbClr val="6ABD8A"/>
            </a:solidFill>
            <a:prstDash val="solid"/>
          </a:ln>
        </p:spPr>
      </p:sp>
      <p:sp>
        <p:nvSpPr>
          <p:cNvPr id="19" name="Text 17"/>
          <p:cNvSpPr/>
          <p:nvPr/>
        </p:nvSpPr>
        <p:spPr>
          <a:xfrm>
            <a:off x="1961388" y="1522476"/>
            <a:ext cx="1261872" cy="150876"/>
          </a:xfrm>
          <a:prstGeom prst="rect">
            <a:avLst/>
          </a:prstGeom>
          <a:noFill/>
        </p:spPr>
        <p:txBody>
          <a:bodyPr wrap="square" rtlCol="0" anchor="ctr"/>
          <a:lstStyle/>
          <a:p>
            <a:pPr algn="ctr"/>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New</a:t>
            </a:r>
            <a:endParaRPr lang="en-US" sz="900" dirty="0"/>
          </a:p>
        </p:txBody>
      </p:sp>
      <p:sp>
        <p:nvSpPr>
          <p:cNvPr id="20" name="Text 18"/>
          <p:cNvSpPr/>
          <p:nvPr/>
        </p:nvSpPr>
        <p:spPr>
          <a:xfrm>
            <a:off x="1961388" y="1659636"/>
            <a:ext cx="1261872" cy="384048"/>
          </a:xfrm>
          <a:prstGeom prst="rect">
            <a:avLst/>
          </a:prstGeom>
          <a:noFill/>
        </p:spPr>
        <p:txBody>
          <a:bodyPr wrap="square" rtlCol="0" anchor="ctr"/>
          <a:lstStyle/>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₹3,000 p.m.</a:t>
            </a:r>
            <a:endParaRPr lang="en-US" sz="900" dirty="0"/>
          </a:p>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per child</a:t>
            </a:r>
            <a:endParaRPr lang="en-US" sz="900" dirty="0"/>
          </a:p>
        </p:txBody>
      </p:sp>
      <p:sp>
        <p:nvSpPr>
          <p:cNvPr id="21" name="Text 19"/>
          <p:cNvSpPr/>
          <p:nvPr/>
        </p:nvSpPr>
        <p:spPr>
          <a:xfrm>
            <a:off x="411480" y="2098548"/>
            <a:ext cx="3744468" cy="438912"/>
          </a:xfrm>
          <a:prstGeom prst="rect">
            <a:avLst/>
          </a:prstGeom>
          <a:noFill/>
        </p:spPr>
        <p:txBody>
          <a:bodyPr wrap="square" rtlCol="0" anchor="t"/>
          <a:lstStyle/>
          <a:p>
            <a:r>
              <a:rPr lang="en-US" sz="900" dirty="0">
                <a:solidFill>
                  <a:srgbClr val="6B7C93"/>
                </a:solidFill>
                <a:latin typeface="Calibri" panose="020F0502020204030204" pitchFamily="34" charset="0"/>
                <a:ea typeface="Calibri" panose="020F0502020204030204" pitchFamily="34" charset="-122"/>
                <a:cs typeface="Calibri" panose="020F0502020204030204" pitchFamily="34" charset="-120"/>
              </a:rPr>
              <a:t>Exemption threshold for free/concessional education for employee's children. Beyond this limit, the perquisite value becomes taxable.</a:t>
            </a:r>
            <a:endParaRPr lang="en-US" sz="900" dirty="0"/>
          </a:p>
        </p:txBody>
      </p:sp>
      <p:sp>
        <p:nvSpPr>
          <p:cNvPr id="22" name="Shape 20"/>
          <p:cNvSpPr/>
          <p:nvPr/>
        </p:nvSpPr>
        <p:spPr>
          <a:xfrm>
            <a:off x="4498848" y="1001268"/>
            <a:ext cx="3977640" cy="1604772"/>
          </a:xfrm>
          <a:prstGeom prst="rect">
            <a:avLst/>
          </a:prstGeom>
          <a:solidFill>
            <a:srgbClr val="FFFFFF"/>
          </a:solidFill>
          <a:ln w="12700">
            <a:solidFill>
              <a:srgbClr val="2E8B6E"/>
            </a:solidFill>
            <a:prstDash val="solid"/>
          </a:ln>
        </p:spPr>
      </p:sp>
      <p:sp>
        <p:nvSpPr>
          <p:cNvPr id="23" name="Shape 21"/>
          <p:cNvSpPr/>
          <p:nvPr/>
        </p:nvSpPr>
        <p:spPr>
          <a:xfrm>
            <a:off x="4498848" y="1001268"/>
            <a:ext cx="82296" cy="1604772"/>
          </a:xfrm>
          <a:prstGeom prst="rect">
            <a:avLst/>
          </a:prstGeom>
          <a:solidFill>
            <a:srgbClr val="2E8B6E"/>
          </a:solidFill>
          <a:ln w="12700">
            <a:solidFill>
              <a:srgbClr val="2E8B6E"/>
            </a:solidFill>
            <a:prstDash val="solid"/>
          </a:ln>
        </p:spPr>
      </p:sp>
      <p:sp>
        <p:nvSpPr>
          <p:cNvPr id="24" name="Shape 22"/>
          <p:cNvSpPr/>
          <p:nvPr/>
        </p:nvSpPr>
        <p:spPr>
          <a:xfrm>
            <a:off x="4581144" y="1001268"/>
            <a:ext cx="3895344" cy="342900"/>
          </a:xfrm>
          <a:prstGeom prst="rect">
            <a:avLst/>
          </a:prstGeom>
          <a:solidFill>
            <a:srgbClr val="F0F4FA"/>
          </a:solidFill>
          <a:ln w="5080">
            <a:solidFill>
              <a:srgbClr val="D8E2EF"/>
            </a:solidFill>
            <a:prstDash val="solid"/>
          </a:ln>
        </p:spPr>
      </p:sp>
      <p:sp>
        <p:nvSpPr>
          <p:cNvPr id="25" name="Text 23"/>
          <p:cNvSpPr/>
          <p:nvPr/>
        </p:nvSpPr>
        <p:spPr>
          <a:xfrm>
            <a:off x="4649724" y="1001268"/>
            <a:ext cx="3758184" cy="342900"/>
          </a:xfrm>
          <a:prstGeom prst="rect">
            <a:avLst/>
          </a:prstGeom>
          <a:noFill/>
        </p:spPr>
        <p:txBody>
          <a:bodyPr wrap="square" rtlCol="0" anchor="ctr"/>
          <a:lstStyle/>
          <a:p>
            <a:r>
              <a:rPr lang="en-US" sz="900" b="1" dirty="0">
                <a:solidFill>
                  <a:srgbClr val="2E8B6E"/>
                </a:solidFill>
                <a:latin typeface="Cambria" panose="02040503050406030204" pitchFamily="34" charset="0"/>
                <a:ea typeface="Cambria" panose="02040503050406030204" pitchFamily="34" charset="-122"/>
                <a:cs typeface="Cambria" panose="02040503050406030204" pitchFamily="34" charset="-120"/>
              </a:rPr>
              <a:t>②  Interest-Free /</a:t>
            </a:r>
            <a:endParaRPr lang="en-US" sz="900" dirty="0"/>
          </a:p>
          <a:p>
            <a:r>
              <a:rPr lang="en-US" sz="900" b="1" dirty="0">
                <a:solidFill>
                  <a:srgbClr val="2E8B6E"/>
                </a:solidFill>
                <a:latin typeface="Cambria" panose="02040503050406030204" pitchFamily="34" charset="0"/>
                <a:ea typeface="Cambria" panose="02040503050406030204" pitchFamily="34" charset="-122"/>
                <a:cs typeface="Cambria" panose="02040503050406030204" pitchFamily="34" charset="-120"/>
              </a:rPr>
              <a:t>Concessional Loans</a:t>
            </a:r>
            <a:endParaRPr lang="en-US" sz="900" dirty="0"/>
          </a:p>
        </p:txBody>
      </p:sp>
      <p:sp>
        <p:nvSpPr>
          <p:cNvPr id="26" name="Text 24"/>
          <p:cNvSpPr/>
          <p:nvPr/>
        </p:nvSpPr>
        <p:spPr>
          <a:xfrm>
            <a:off x="4649724" y="1357884"/>
            <a:ext cx="3758184" cy="137160"/>
          </a:xfrm>
          <a:prstGeom prst="rect">
            <a:avLst/>
          </a:prstGeom>
          <a:noFill/>
        </p:spPr>
        <p:txBody>
          <a:bodyPr wrap="square" rtlCol="0" anchor="ctr"/>
          <a:lstStyle/>
          <a:p>
            <a:r>
              <a:rPr lang="en-US" sz="900" i="1" dirty="0">
                <a:solidFill>
                  <a:srgbClr val="6B7C93"/>
                </a:solidFill>
                <a:latin typeface="Calibri" panose="020F0502020204030204" pitchFamily="34" charset="0"/>
                <a:ea typeface="Calibri" panose="020F0502020204030204" pitchFamily="34" charset="-122"/>
                <a:cs typeface="Calibri" panose="020F0502020204030204" pitchFamily="34" charset="-120"/>
              </a:rPr>
              <a:t>Rule 15(5)(a) – Table IV Sl. No. 1</a:t>
            </a:r>
            <a:endParaRPr lang="en-US" sz="900" dirty="0"/>
          </a:p>
        </p:txBody>
      </p:sp>
      <p:sp>
        <p:nvSpPr>
          <p:cNvPr id="27" name="Shape 25"/>
          <p:cNvSpPr/>
          <p:nvPr/>
        </p:nvSpPr>
        <p:spPr>
          <a:xfrm>
            <a:off x="4649724" y="1522476"/>
            <a:ext cx="1165860" cy="534924"/>
          </a:xfrm>
          <a:prstGeom prst="rect">
            <a:avLst/>
          </a:prstGeom>
          <a:solidFill>
            <a:srgbClr val="EBF1F8"/>
          </a:solidFill>
          <a:ln w="8890">
            <a:solidFill>
              <a:srgbClr val="7AAAD4"/>
            </a:solidFill>
            <a:prstDash val="solid"/>
          </a:ln>
        </p:spPr>
      </p:sp>
      <p:sp>
        <p:nvSpPr>
          <p:cNvPr id="28" name="Text 26"/>
          <p:cNvSpPr/>
          <p:nvPr/>
        </p:nvSpPr>
        <p:spPr>
          <a:xfrm>
            <a:off x="4649724" y="1522476"/>
            <a:ext cx="1165860" cy="150876"/>
          </a:xfrm>
          <a:prstGeom prst="rect">
            <a:avLst/>
          </a:prstGeom>
          <a:noFill/>
        </p:spPr>
        <p:txBody>
          <a:bodyPr wrap="square" rtlCol="0" anchor="ctr"/>
          <a:lstStyle/>
          <a:p>
            <a:pPr algn="ctr"/>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Old</a:t>
            </a:r>
            <a:endParaRPr lang="en-US" sz="900" dirty="0"/>
          </a:p>
        </p:txBody>
      </p:sp>
      <p:sp>
        <p:nvSpPr>
          <p:cNvPr id="29" name="Text 27"/>
          <p:cNvSpPr/>
          <p:nvPr/>
        </p:nvSpPr>
        <p:spPr>
          <a:xfrm>
            <a:off x="4649724" y="1659636"/>
            <a:ext cx="1165860" cy="384048"/>
          </a:xfrm>
          <a:prstGeom prst="rect">
            <a:avLst/>
          </a:prstGeom>
          <a:noFill/>
        </p:spPr>
        <p:txBody>
          <a:bodyPr wrap="square" rtlCol="0" anchor="ctr"/>
          <a:lstStyle/>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₹20,000</a:t>
            </a:r>
            <a:endParaRPr lang="en-US" sz="900" dirty="0"/>
          </a:p>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aggregate</a:t>
            </a:r>
            <a:endParaRPr lang="en-US" sz="900" dirty="0"/>
          </a:p>
        </p:txBody>
      </p:sp>
      <p:sp>
        <p:nvSpPr>
          <p:cNvPr id="30" name="Text 28"/>
          <p:cNvSpPr/>
          <p:nvPr/>
        </p:nvSpPr>
        <p:spPr>
          <a:xfrm>
            <a:off x="5856732" y="1522476"/>
            <a:ext cx="301752" cy="534924"/>
          </a:xfrm>
          <a:prstGeom prst="rect">
            <a:avLst/>
          </a:prstGeom>
          <a:noFill/>
        </p:spPr>
        <p:txBody>
          <a:bodyPr wrap="square" rtlCol="0" anchor="ctr"/>
          <a:lstStyle/>
          <a:p>
            <a:pPr algn="ctr"/>
            <a:r>
              <a:rPr lang="en-US" sz="900"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900" dirty="0"/>
          </a:p>
        </p:txBody>
      </p:sp>
      <p:sp>
        <p:nvSpPr>
          <p:cNvPr id="31" name="Shape 29"/>
          <p:cNvSpPr/>
          <p:nvPr/>
        </p:nvSpPr>
        <p:spPr>
          <a:xfrm>
            <a:off x="6199632" y="1522476"/>
            <a:ext cx="1261872" cy="534924"/>
          </a:xfrm>
          <a:prstGeom prst="rect">
            <a:avLst/>
          </a:prstGeom>
          <a:solidFill>
            <a:srgbClr val="E8F5EE"/>
          </a:solidFill>
          <a:ln w="8890">
            <a:solidFill>
              <a:srgbClr val="6ABD8A"/>
            </a:solidFill>
            <a:prstDash val="solid"/>
          </a:ln>
        </p:spPr>
      </p:sp>
      <p:sp>
        <p:nvSpPr>
          <p:cNvPr id="32" name="Text 30"/>
          <p:cNvSpPr/>
          <p:nvPr/>
        </p:nvSpPr>
        <p:spPr>
          <a:xfrm>
            <a:off x="6199632" y="1522476"/>
            <a:ext cx="1261872" cy="150876"/>
          </a:xfrm>
          <a:prstGeom prst="rect">
            <a:avLst/>
          </a:prstGeom>
          <a:noFill/>
        </p:spPr>
        <p:txBody>
          <a:bodyPr wrap="square" rtlCol="0" anchor="ctr"/>
          <a:lstStyle/>
          <a:p>
            <a:pPr algn="ctr"/>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New</a:t>
            </a:r>
            <a:endParaRPr lang="en-US" sz="900" dirty="0"/>
          </a:p>
        </p:txBody>
      </p:sp>
      <p:sp>
        <p:nvSpPr>
          <p:cNvPr id="33" name="Text 31"/>
          <p:cNvSpPr/>
          <p:nvPr/>
        </p:nvSpPr>
        <p:spPr>
          <a:xfrm>
            <a:off x="6199632" y="1659636"/>
            <a:ext cx="1261872" cy="384048"/>
          </a:xfrm>
          <a:prstGeom prst="rect">
            <a:avLst/>
          </a:prstGeom>
          <a:noFill/>
        </p:spPr>
        <p:txBody>
          <a:bodyPr wrap="square" rtlCol="0" anchor="ctr"/>
          <a:lstStyle/>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₹2,00,000</a:t>
            </a:r>
            <a:endParaRPr lang="en-US" sz="900" dirty="0"/>
          </a:p>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aggregate</a:t>
            </a:r>
            <a:endParaRPr lang="en-US" sz="900" dirty="0"/>
          </a:p>
        </p:txBody>
      </p:sp>
      <p:sp>
        <p:nvSpPr>
          <p:cNvPr id="34" name="Text 32"/>
          <p:cNvSpPr/>
          <p:nvPr/>
        </p:nvSpPr>
        <p:spPr>
          <a:xfrm>
            <a:off x="4649724" y="2098548"/>
            <a:ext cx="3744468" cy="438912"/>
          </a:xfrm>
          <a:prstGeom prst="rect">
            <a:avLst/>
          </a:prstGeom>
          <a:noFill/>
        </p:spPr>
        <p:txBody>
          <a:bodyPr wrap="square" rtlCol="0" anchor="t"/>
          <a:lstStyle/>
          <a:p>
            <a:r>
              <a:rPr lang="en-US" sz="900" dirty="0">
                <a:solidFill>
                  <a:srgbClr val="6B7C93"/>
                </a:solidFill>
                <a:latin typeface="Calibri" panose="020F0502020204030204" pitchFamily="34" charset="0"/>
                <a:ea typeface="Calibri" panose="020F0502020204030204" pitchFamily="34" charset="-122"/>
                <a:cs typeface="Calibri" panose="020F0502020204030204" pitchFamily="34" charset="-120"/>
              </a:rPr>
              <a:t>Threshold below which no perquisite is attributed on interest-free/concessional loans, subject to prescribed conditions.</a:t>
            </a:r>
            <a:endParaRPr lang="en-US" sz="900" dirty="0"/>
          </a:p>
        </p:txBody>
      </p:sp>
      <p:sp>
        <p:nvSpPr>
          <p:cNvPr id="35" name="Shape 33"/>
          <p:cNvSpPr/>
          <p:nvPr/>
        </p:nvSpPr>
        <p:spPr>
          <a:xfrm>
            <a:off x="260604" y="2729484"/>
            <a:ext cx="3977640" cy="1604772"/>
          </a:xfrm>
          <a:prstGeom prst="rect">
            <a:avLst/>
          </a:prstGeom>
          <a:solidFill>
            <a:srgbClr val="FFFFFF"/>
          </a:solidFill>
          <a:ln w="12700">
            <a:solidFill>
              <a:srgbClr val="B87333"/>
            </a:solidFill>
            <a:prstDash val="solid"/>
          </a:ln>
        </p:spPr>
      </p:sp>
      <p:sp>
        <p:nvSpPr>
          <p:cNvPr id="36" name="Shape 34"/>
          <p:cNvSpPr/>
          <p:nvPr/>
        </p:nvSpPr>
        <p:spPr>
          <a:xfrm>
            <a:off x="260604" y="2729484"/>
            <a:ext cx="82296" cy="1604772"/>
          </a:xfrm>
          <a:prstGeom prst="rect">
            <a:avLst/>
          </a:prstGeom>
          <a:solidFill>
            <a:srgbClr val="B87333"/>
          </a:solidFill>
          <a:ln w="12700">
            <a:solidFill>
              <a:srgbClr val="B87333"/>
            </a:solidFill>
            <a:prstDash val="solid"/>
          </a:ln>
        </p:spPr>
      </p:sp>
      <p:sp>
        <p:nvSpPr>
          <p:cNvPr id="37" name="Shape 35"/>
          <p:cNvSpPr/>
          <p:nvPr/>
        </p:nvSpPr>
        <p:spPr>
          <a:xfrm>
            <a:off x="342900" y="2729484"/>
            <a:ext cx="3895344" cy="342900"/>
          </a:xfrm>
          <a:prstGeom prst="rect">
            <a:avLst/>
          </a:prstGeom>
          <a:solidFill>
            <a:srgbClr val="F0F4FA"/>
          </a:solidFill>
          <a:ln w="5080">
            <a:solidFill>
              <a:srgbClr val="D8E2EF"/>
            </a:solidFill>
            <a:prstDash val="solid"/>
          </a:ln>
        </p:spPr>
      </p:sp>
      <p:sp>
        <p:nvSpPr>
          <p:cNvPr id="38" name="Text 36"/>
          <p:cNvSpPr/>
          <p:nvPr/>
        </p:nvSpPr>
        <p:spPr>
          <a:xfrm>
            <a:off x="411480" y="2729484"/>
            <a:ext cx="3758184" cy="342900"/>
          </a:xfrm>
          <a:prstGeom prst="rect">
            <a:avLst/>
          </a:prstGeom>
          <a:noFill/>
        </p:spPr>
        <p:txBody>
          <a:bodyPr wrap="square" rtlCol="0" anchor="ctr"/>
          <a:lstStyle/>
          <a:p>
            <a:r>
              <a:rPr lang="en-US" sz="900" b="1" dirty="0">
                <a:solidFill>
                  <a:srgbClr val="B87333"/>
                </a:solidFill>
                <a:latin typeface="Cambria" panose="02040503050406030204" pitchFamily="34" charset="0"/>
                <a:ea typeface="Cambria" panose="02040503050406030204" pitchFamily="34" charset="-122"/>
                <a:cs typeface="Cambria" panose="02040503050406030204" pitchFamily="34" charset="-120"/>
              </a:rPr>
              <a:t>③  Free Food &amp;</a:t>
            </a:r>
            <a:endParaRPr lang="en-US" sz="900" dirty="0"/>
          </a:p>
          <a:p>
            <a:r>
              <a:rPr lang="en-US" sz="900" b="1" dirty="0">
                <a:solidFill>
                  <a:srgbClr val="B87333"/>
                </a:solidFill>
                <a:latin typeface="Cambria" panose="02040503050406030204" pitchFamily="34" charset="0"/>
                <a:ea typeface="Cambria" panose="02040503050406030204" pitchFamily="34" charset="-122"/>
                <a:cs typeface="Cambria" panose="02040503050406030204" pitchFamily="34" charset="-120"/>
              </a:rPr>
              <a:t>Non-Alcoholic Beverages</a:t>
            </a:r>
            <a:endParaRPr lang="en-US" sz="900" dirty="0"/>
          </a:p>
        </p:txBody>
      </p:sp>
      <p:sp>
        <p:nvSpPr>
          <p:cNvPr id="39" name="Text 37"/>
          <p:cNvSpPr/>
          <p:nvPr/>
        </p:nvSpPr>
        <p:spPr>
          <a:xfrm>
            <a:off x="411480" y="3086100"/>
            <a:ext cx="3758184" cy="137160"/>
          </a:xfrm>
          <a:prstGeom prst="rect">
            <a:avLst/>
          </a:prstGeom>
          <a:noFill/>
        </p:spPr>
        <p:txBody>
          <a:bodyPr wrap="square" rtlCol="0" anchor="ctr"/>
          <a:lstStyle/>
          <a:p>
            <a:r>
              <a:rPr lang="en-US" sz="900" i="1" dirty="0">
                <a:solidFill>
                  <a:srgbClr val="6B7C93"/>
                </a:solidFill>
                <a:latin typeface="Calibri" panose="020F0502020204030204" pitchFamily="34" charset="0"/>
                <a:ea typeface="Calibri" panose="020F0502020204030204" pitchFamily="34" charset="-122"/>
                <a:cs typeface="Calibri" panose="020F0502020204030204" pitchFamily="34" charset="-120"/>
              </a:rPr>
              <a:t>Rule 15(5)(a) – Table IV Sl. No. 3</a:t>
            </a:r>
            <a:endParaRPr lang="en-US" sz="900" dirty="0"/>
          </a:p>
        </p:txBody>
      </p:sp>
      <p:sp>
        <p:nvSpPr>
          <p:cNvPr id="40" name="Shape 38"/>
          <p:cNvSpPr/>
          <p:nvPr/>
        </p:nvSpPr>
        <p:spPr>
          <a:xfrm>
            <a:off x="411480" y="3250692"/>
            <a:ext cx="1165860" cy="534924"/>
          </a:xfrm>
          <a:prstGeom prst="rect">
            <a:avLst/>
          </a:prstGeom>
          <a:solidFill>
            <a:srgbClr val="EBF1F8"/>
          </a:solidFill>
          <a:ln w="8890">
            <a:solidFill>
              <a:srgbClr val="7AAAD4"/>
            </a:solidFill>
            <a:prstDash val="solid"/>
          </a:ln>
        </p:spPr>
      </p:sp>
      <p:sp>
        <p:nvSpPr>
          <p:cNvPr id="41" name="Text 39"/>
          <p:cNvSpPr/>
          <p:nvPr/>
        </p:nvSpPr>
        <p:spPr>
          <a:xfrm>
            <a:off x="411480" y="3250692"/>
            <a:ext cx="1165860" cy="150876"/>
          </a:xfrm>
          <a:prstGeom prst="rect">
            <a:avLst/>
          </a:prstGeom>
          <a:noFill/>
        </p:spPr>
        <p:txBody>
          <a:bodyPr wrap="square" rtlCol="0" anchor="ctr"/>
          <a:lstStyle/>
          <a:p>
            <a:pPr algn="ctr"/>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Old</a:t>
            </a:r>
            <a:endParaRPr lang="en-US" sz="900" dirty="0"/>
          </a:p>
        </p:txBody>
      </p:sp>
      <p:sp>
        <p:nvSpPr>
          <p:cNvPr id="42" name="Text 40"/>
          <p:cNvSpPr/>
          <p:nvPr/>
        </p:nvSpPr>
        <p:spPr>
          <a:xfrm>
            <a:off x="411480" y="3387852"/>
            <a:ext cx="1165860" cy="384048"/>
          </a:xfrm>
          <a:prstGeom prst="rect">
            <a:avLst/>
          </a:prstGeom>
          <a:noFill/>
        </p:spPr>
        <p:txBody>
          <a:bodyPr wrap="square" rtlCol="0" anchor="ctr"/>
          <a:lstStyle/>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₹50</a:t>
            </a:r>
            <a:endParaRPr lang="en-US" sz="900" dirty="0"/>
          </a:p>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per meal</a:t>
            </a:r>
            <a:endParaRPr lang="en-US" sz="900" dirty="0"/>
          </a:p>
        </p:txBody>
      </p:sp>
      <p:sp>
        <p:nvSpPr>
          <p:cNvPr id="43" name="Text 41"/>
          <p:cNvSpPr/>
          <p:nvPr/>
        </p:nvSpPr>
        <p:spPr>
          <a:xfrm>
            <a:off x="1618488" y="3250692"/>
            <a:ext cx="301752" cy="534924"/>
          </a:xfrm>
          <a:prstGeom prst="rect">
            <a:avLst/>
          </a:prstGeom>
          <a:noFill/>
        </p:spPr>
        <p:txBody>
          <a:bodyPr wrap="square" rtlCol="0" anchor="ctr"/>
          <a:lstStyle/>
          <a:p>
            <a:pPr algn="ctr"/>
            <a:r>
              <a:rPr lang="en-US" sz="900"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900" dirty="0"/>
          </a:p>
        </p:txBody>
      </p:sp>
      <p:sp>
        <p:nvSpPr>
          <p:cNvPr id="44" name="Shape 42"/>
          <p:cNvSpPr/>
          <p:nvPr/>
        </p:nvSpPr>
        <p:spPr>
          <a:xfrm>
            <a:off x="1961388" y="3250692"/>
            <a:ext cx="1261872" cy="534924"/>
          </a:xfrm>
          <a:prstGeom prst="rect">
            <a:avLst/>
          </a:prstGeom>
          <a:solidFill>
            <a:srgbClr val="E8F5EE"/>
          </a:solidFill>
          <a:ln w="8890">
            <a:solidFill>
              <a:srgbClr val="6ABD8A"/>
            </a:solidFill>
            <a:prstDash val="solid"/>
          </a:ln>
        </p:spPr>
      </p:sp>
      <p:sp>
        <p:nvSpPr>
          <p:cNvPr id="45" name="Text 43"/>
          <p:cNvSpPr/>
          <p:nvPr/>
        </p:nvSpPr>
        <p:spPr>
          <a:xfrm>
            <a:off x="1961388" y="3250692"/>
            <a:ext cx="1261872" cy="150876"/>
          </a:xfrm>
          <a:prstGeom prst="rect">
            <a:avLst/>
          </a:prstGeom>
          <a:noFill/>
        </p:spPr>
        <p:txBody>
          <a:bodyPr wrap="square" rtlCol="0" anchor="ctr"/>
          <a:lstStyle/>
          <a:p>
            <a:pPr algn="ctr"/>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New</a:t>
            </a:r>
            <a:endParaRPr lang="en-US" sz="900" dirty="0"/>
          </a:p>
        </p:txBody>
      </p:sp>
      <p:sp>
        <p:nvSpPr>
          <p:cNvPr id="46" name="Text 44"/>
          <p:cNvSpPr/>
          <p:nvPr/>
        </p:nvSpPr>
        <p:spPr>
          <a:xfrm>
            <a:off x="1961388" y="3387852"/>
            <a:ext cx="1261872" cy="384048"/>
          </a:xfrm>
          <a:prstGeom prst="rect">
            <a:avLst/>
          </a:prstGeom>
          <a:noFill/>
        </p:spPr>
        <p:txBody>
          <a:bodyPr wrap="square" rtlCol="0" anchor="ctr"/>
          <a:lstStyle/>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₹200</a:t>
            </a:r>
            <a:endParaRPr lang="en-US" sz="900" dirty="0"/>
          </a:p>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per meal</a:t>
            </a:r>
            <a:endParaRPr lang="en-US" sz="900" dirty="0"/>
          </a:p>
        </p:txBody>
      </p:sp>
      <p:sp>
        <p:nvSpPr>
          <p:cNvPr id="47" name="Text 45"/>
          <p:cNvSpPr/>
          <p:nvPr/>
        </p:nvSpPr>
        <p:spPr>
          <a:xfrm>
            <a:off x="411480" y="3826764"/>
            <a:ext cx="3744468" cy="438912"/>
          </a:xfrm>
          <a:prstGeom prst="rect">
            <a:avLst/>
          </a:prstGeom>
          <a:noFill/>
        </p:spPr>
        <p:txBody>
          <a:bodyPr wrap="square" rtlCol="0" anchor="t"/>
          <a:lstStyle/>
          <a:p>
            <a:r>
              <a:rPr lang="en-US" sz="900" dirty="0">
                <a:solidFill>
                  <a:srgbClr val="6B7C93"/>
                </a:solidFill>
                <a:latin typeface="Calibri" panose="020F0502020204030204" pitchFamily="34" charset="0"/>
                <a:ea typeface="Calibri" panose="020F0502020204030204" pitchFamily="34" charset="-122"/>
                <a:cs typeface="Calibri" panose="020F0502020204030204" pitchFamily="34" charset="-120"/>
              </a:rPr>
              <a:t>Exemption for meals at office/business premises or through paid vouchers during working hours. Now available to ALL tax regime employees (old or new).</a:t>
            </a:r>
            <a:endParaRPr lang="en-US" sz="900" dirty="0"/>
          </a:p>
        </p:txBody>
      </p:sp>
      <p:sp>
        <p:nvSpPr>
          <p:cNvPr id="48" name="Shape 46"/>
          <p:cNvSpPr/>
          <p:nvPr/>
        </p:nvSpPr>
        <p:spPr>
          <a:xfrm>
            <a:off x="4498848" y="2729484"/>
            <a:ext cx="3977640" cy="1604772"/>
          </a:xfrm>
          <a:prstGeom prst="rect">
            <a:avLst/>
          </a:prstGeom>
          <a:solidFill>
            <a:srgbClr val="FFFFFF"/>
          </a:solidFill>
          <a:ln w="12700">
            <a:solidFill>
              <a:srgbClr val="6B5BA4"/>
            </a:solidFill>
            <a:prstDash val="solid"/>
          </a:ln>
        </p:spPr>
      </p:sp>
      <p:sp>
        <p:nvSpPr>
          <p:cNvPr id="49" name="Shape 47"/>
          <p:cNvSpPr/>
          <p:nvPr/>
        </p:nvSpPr>
        <p:spPr>
          <a:xfrm>
            <a:off x="4498848" y="2729484"/>
            <a:ext cx="82296" cy="1604772"/>
          </a:xfrm>
          <a:prstGeom prst="rect">
            <a:avLst/>
          </a:prstGeom>
          <a:solidFill>
            <a:srgbClr val="6B5BA4"/>
          </a:solidFill>
          <a:ln w="12700">
            <a:solidFill>
              <a:srgbClr val="6B5BA4"/>
            </a:solidFill>
            <a:prstDash val="solid"/>
          </a:ln>
        </p:spPr>
      </p:sp>
      <p:sp>
        <p:nvSpPr>
          <p:cNvPr id="50" name="Shape 48"/>
          <p:cNvSpPr/>
          <p:nvPr/>
        </p:nvSpPr>
        <p:spPr>
          <a:xfrm>
            <a:off x="4581144" y="2729484"/>
            <a:ext cx="3895344" cy="342900"/>
          </a:xfrm>
          <a:prstGeom prst="rect">
            <a:avLst/>
          </a:prstGeom>
          <a:solidFill>
            <a:srgbClr val="F0F4FA"/>
          </a:solidFill>
          <a:ln w="5080">
            <a:solidFill>
              <a:srgbClr val="D8E2EF"/>
            </a:solidFill>
            <a:prstDash val="solid"/>
          </a:ln>
        </p:spPr>
      </p:sp>
      <p:sp>
        <p:nvSpPr>
          <p:cNvPr id="51" name="Text 49"/>
          <p:cNvSpPr/>
          <p:nvPr/>
        </p:nvSpPr>
        <p:spPr>
          <a:xfrm>
            <a:off x="4649724" y="2729484"/>
            <a:ext cx="3758184" cy="342900"/>
          </a:xfrm>
          <a:prstGeom prst="rect">
            <a:avLst/>
          </a:prstGeom>
          <a:noFill/>
        </p:spPr>
        <p:txBody>
          <a:bodyPr wrap="square" rtlCol="0" anchor="ctr"/>
          <a:lstStyle/>
          <a:p>
            <a:r>
              <a:rPr lang="en-US" sz="900" b="1" dirty="0">
                <a:solidFill>
                  <a:srgbClr val="6B5BA4"/>
                </a:solidFill>
                <a:latin typeface="Cambria" panose="02040503050406030204" pitchFamily="34" charset="0"/>
                <a:ea typeface="Cambria" panose="02040503050406030204" pitchFamily="34" charset="-122"/>
                <a:cs typeface="Cambria" panose="02040503050406030204" pitchFamily="34" charset="-120"/>
              </a:rPr>
              <a:t>④  Gifts, Vouchers</a:t>
            </a:r>
            <a:endParaRPr lang="en-US" sz="900" dirty="0"/>
          </a:p>
          <a:p>
            <a:r>
              <a:rPr lang="en-US" sz="900" b="1" dirty="0">
                <a:solidFill>
                  <a:srgbClr val="6B5BA4"/>
                </a:solidFill>
                <a:latin typeface="Cambria" panose="02040503050406030204" pitchFamily="34" charset="0"/>
                <a:ea typeface="Cambria" panose="02040503050406030204" pitchFamily="34" charset="-122"/>
                <a:cs typeface="Cambria" panose="02040503050406030204" pitchFamily="34" charset="-120"/>
              </a:rPr>
              <a:t>or Tokens</a:t>
            </a:r>
            <a:endParaRPr lang="en-US" sz="900" dirty="0"/>
          </a:p>
        </p:txBody>
      </p:sp>
      <p:sp>
        <p:nvSpPr>
          <p:cNvPr id="52" name="Text 50"/>
          <p:cNvSpPr/>
          <p:nvPr/>
        </p:nvSpPr>
        <p:spPr>
          <a:xfrm>
            <a:off x="4649724" y="3086100"/>
            <a:ext cx="3758184" cy="137160"/>
          </a:xfrm>
          <a:prstGeom prst="rect">
            <a:avLst/>
          </a:prstGeom>
          <a:noFill/>
        </p:spPr>
        <p:txBody>
          <a:bodyPr wrap="square" rtlCol="0" anchor="ctr"/>
          <a:lstStyle/>
          <a:p>
            <a:r>
              <a:rPr lang="en-US" sz="900" i="1" dirty="0">
                <a:solidFill>
                  <a:srgbClr val="6B7C93"/>
                </a:solidFill>
                <a:latin typeface="Calibri" panose="020F0502020204030204" pitchFamily="34" charset="0"/>
                <a:ea typeface="Calibri" panose="020F0502020204030204" pitchFamily="34" charset="-122"/>
                <a:cs typeface="Calibri" panose="020F0502020204030204" pitchFamily="34" charset="-120"/>
              </a:rPr>
              <a:t>Rule 15(5)(a) – Table IV Sl. No. 4</a:t>
            </a:r>
            <a:endParaRPr lang="en-US" sz="900" dirty="0"/>
          </a:p>
        </p:txBody>
      </p:sp>
      <p:sp>
        <p:nvSpPr>
          <p:cNvPr id="53" name="Shape 51"/>
          <p:cNvSpPr/>
          <p:nvPr/>
        </p:nvSpPr>
        <p:spPr>
          <a:xfrm>
            <a:off x="4649724" y="3250692"/>
            <a:ext cx="1165860" cy="534924"/>
          </a:xfrm>
          <a:prstGeom prst="rect">
            <a:avLst/>
          </a:prstGeom>
          <a:solidFill>
            <a:srgbClr val="EBF1F8"/>
          </a:solidFill>
          <a:ln w="8890">
            <a:solidFill>
              <a:srgbClr val="7AAAD4"/>
            </a:solidFill>
            <a:prstDash val="solid"/>
          </a:ln>
        </p:spPr>
      </p:sp>
      <p:sp>
        <p:nvSpPr>
          <p:cNvPr id="54" name="Text 52"/>
          <p:cNvSpPr/>
          <p:nvPr/>
        </p:nvSpPr>
        <p:spPr>
          <a:xfrm>
            <a:off x="4649724" y="3250692"/>
            <a:ext cx="1165860" cy="150876"/>
          </a:xfrm>
          <a:prstGeom prst="rect">
            <a:avLst/>
          </a:prstGeom>
          <a:noFill/>
        </p:spPr>
        <p:txBody>
          <a:bodyPr wrap="square" rtlCol="0" anchor="ctr"/>
          <a:lstStyle/>
          <a:p>
            <a:pPr algn="ctr"/>
            <a:r>
              <a:rPr lang="en-US" sz="900" b="1" dirty="0">
                <a:solidFill>
                  <a:srgbClr val="2C4A72"/>
                </a:solidFill>
                <a:latin typeface="Calibri" panose="020F0502020204030204" pitchFamily="34" charset="0"/>
                <a:ea typeface="Calibri" panose="020F0502020204030204" pitchFamily="34" charset="-122"/>
                <a:cs typeface="Calibri" panose="020F0502020204030204" pitchFamily="34" charset="-120"/>
              </a:rPr>
              <a:t>Old</a:t>
            </a:r>
            <a:endParaRPr lang="en-US" sz="900" dirty="0"/>
          </a:p>
        </p:txBody>
      </p:sp>
      <p:sp>
        <p:nvSpPr>
          <p:cNvPr id="55" name="Text 53"/>
          <p:cNvSpPr/>
          <p:nvPr/>
        </p:nvSpPr>
        <p:spPr>
          <a:xfrm>
            <a:off x="4649724" y="3387852"/>
            <a:ext cx="1165860" cy="384048"/>
          </a:xfrm>
          <a:prstGeom prst="rect">
            <a:avLst/>
          </a:prstGeom>
          <a:noFill/>
        </p:spPr>
        <p:txBody>
          <a:bodyPr wrap="square" rtlCol="0" anchor="ctr"/>
          <a:lstStyle/>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₹5,000</a:t>
            </a:r>
            <a:endParaRPr lang="en-US" sz="900" dirty="0"/>
          </a:p>
          <a:p>
            <a:pPr algn="ctr"/>
            <a:r>
              <a:rPr lang="en-US" sz="900" b="1" dirty="0">
                <a:solidFill>
                  <a:srgbClr val="2C4A72"/>
                </a:solidFill>
                <a:latin typeface="Cambria" panose="02040503050406030204" pitchFamily="34" charset="0"/>
                <a:ea typeface="Cambria" panose="02040503050406030204" pitchFamily="34" charset="-122"/>
                <a:cs typeface="Cambria" panose="02040503050406030204" pitchFamily="34" charset="-120"/>
              </a:rPr>
              <a:t>p.a.</a:t>
            </a:r>
            <a:endParaRPr lang="en-US" sz="900" dirty="0"/>
          </a:p>
        </p:txBody>
      </p:sp>
      <p:sp>
        <p:nvSpPr>
          <p:cNvPr id="56" name="Text 54"/>
          <p:cNvSpPr/>
          <p:nvPr/>
        </p:nvSpPr>
        <p:spPr>
          <a:xfrm>
            <a:off x="5856732" y="3250692"/>
            <a:ext cx="301752" cy="534924"/>
          </a:xfrm>
          <a:prstGeom prst="rect">
            <a:avLst/>
          </a:prstGeom>
          <a:noFill/>
        </p:spPr>
        <p:txBody>
          <a:bodyPr wrap="square" rtlCol="0" anchor="ctr"/>
          <a:lstStyle/>
          <a:p>
            <a:pPr algn="ctr"/>
            <a:r>
              <a:rPr lang="en-US" sz="900" dirty="0">
                <a:solidFill>
                  <a:srgbClr val="1A2E5A"/>
                </a:solidFill>
                <a:latin typeface="Cambria" panose="02040503050406030204" pitchFamily="34" charset="0"/>
                <a:ea typeface="Cambria" panose="02040503050406030204" pitchFamily="34" charset="-122"/>
                <a:cs typeface="Cambria" panose="02040503050406030204" pitchFamily="34" charset="-120"/>
              </a:rPr>
              <a:t>→</a:t>
            </a:r>
            <a:endParaRPr lang="en-US" sz="900" dirty="0"/>
          </a:p>
        </p:txBody>
      </p:sp>
      <p:sp>
        <p:nvSpPr>
          <p:cNvPr id="57" name="Shape 55"/>
          <p:cNvSpPr/>
          <p:nvPr/>
        </p:nvSpPr>
        <p:spPr>
          <a:xfrm>
            <a:off x="6199632" y="3250692"/>
            <a:ext cx="1261872" cy="534924"/>
          </a:xfrm>
          <a:prstGeom prst="rect">
            <a:avLst/>
          </a:prstGeom>
          <a:solidFill>
            <a:srgbClr val="E8F5EE"/>
          </a:solidFill>
          <a:ln w="8890">
            <a:solidFill>
              <a:srgbClr val="6ABD8A"/>
            </a:solidFill>
            <a:prstDash val="solid"/>
          </a:ln>
        </p:spPr>
      </p:sp>
      <p:sp>
        <p:nvSpPr>
          <p:cNvPr id="58" name="Text 56"/>
          <p:cNvSpPr/>
          <p:nvPr/>
        </p:nvSpPr>
        <p:spPr>
          <a:xfrm>
            <a:off x="6199632" y="3250692"/>
            <a:ext cx="1261872" cy="150876"/>
          </a:xfrm>
          <a:prstGeom prst="rect">
            <a:avLst/>
          </a:prstGeom>
          <a:noFill/>
        </p:spPr>
        <p:txBody>
          <a:bodyPr wrap="square" rtlCol="0" anchor="ctr"/>
          <a:lstStyle/>
          <a:p>
            <a:pPr algn="ctr"/>
            <a:r>
              <a:rPr lang="en-US" sz="900" b="1" dirty="0">
                <a:solidFill>
                  <a:srgbClr val="1F5C3E"/>
                </a:solidFill>
                <a:latin typeface="Calibri" panose="020F0502020204030204" pitchFamily="34" charset="0"/>
                <a:ea typeface="Calibri" panose="020F0502020204030204" pitchFamily="34" charset="-122"/>
                <a:cs typeface="Calibri" panose="020F0502020204030204" pitchFamily="34" charset="-120"/>
              </a:rPr>
              <a:t>New</a:t>
            </a:r>
            <a:endParaRPr lang="en-US" sz="900" dirty="0"/>
          </a:p>
        </p:txBody>
      </p:sp>
      <p:sp>
        <p:nvSpPr>
          <p:cNvPr id="59" name="Text 57"/>
          <p:cNvSpPr/>
          <p:nvPr/>
        </p:nvSpPr>
        <p:spPr>
          <a:xfrm>
            <a:off x="6199632" y="3387852"/>
            <a:ext cx="1261872" cy="384048"/>
          </a:xfrm>
          <a:prstGeom prst="rect">
            <a:avLst/>
          </a:prstGeom>
          <a:noFill/>
        </p:spPr>
        <p:txBody>
          <a:bodyPr wrap="square" rtlCol="0" anchor="ctr"/>
          <a:lstStyle/>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₹15,000</a:t>
            </a:r>
            <a:endParaRPr lang="en-US" sz="900" dirty="0"/>
          </a:p>
          <a:p>
            <a:pPr algn="ctr"/>
            <a:r>
              <a:rPr lang="en-US" sz="900" b="1" dirty="0">
                <a:solidFill>
                  <a:srgbClr val="1F5C3E"/>
                </a:solidFill>
                <a:latin typeface="Cambria" panose="02040503050406030204" pitchFamily="34" charset="0"/>
                <a:ea typeface="Cambria" panose="02040503050406030204" pitchFamily="34" charset="-122"/>
                <a:cs typeface="Cambria" panose="02040503050406030204" pitchFamily="34" charset="-120"/>
              </a:rPr>
              <a:t>p.a.</a:t>
            </a:r>
            <a:endParaRPr lang="en-US" sz="900" dirty="0"/>
          </a:p>
        </p:txBody>
      </p:sp>
      <p:sp>
        <p:nvSpPr>
          <p:cNvPr id="60" name="Text 58"/>
          <p:cNvSpPr/>
          <p:nvPr/>
        </p:nvSpPr>
        <p:spPr>
          <a:xfrm>
            <a:off x="4649724" y="3826764"/>
            <a:ext cx="3744468" cy="438912"/>
          </a:xfrm>
          <a:prstGeom prst="rect">
            <a:avLst/>
          </a:prstGeom>
          <a:noFill/>
        </p:spPr>
        <p:txBody>
          <a:bodyPr wrap="square" rtlCol="0" anchor="t"/>
          <a:lstStyle/>
          <a:p>
            <a:r>
              <a:rPr lang="en-US" sz="900" dirty="0">
                <a:solidFill>
                  <a:srgbClr val="6B7C93"/>
                </a:solidFill>
                <a:latin typeface="Calibri" panose="020F0502020204030204" pitchFamily="34" charset="0"/>
                <a:ea typeface="Calibri" panose="020F0502020204030204" pitchFamily="34" charset="-122"/>
                <a:cs typeface="Calibri" panose="020F0502020204030204" pitchFamily="34" charset="-120"/>
              </a:rPr>
              <a:t>Exemption threshold for gifts, vouchers, or tokens provided in aggregate per tax year. Full amount is taxable beyond this limit.</a:t>
            </a:r>
            <a:endParaRPr lang="en-US" sz="900" dirty="0"/>
          </a:p>
        </p:txBody>
      </p:sp>
      <p:sp>
        <p:nvSpPr>
          <p:cNvPr id="65" name="Shape 63"/>
          <p:cNvSpPr/>
          <p:nvPr/>
        </p:nvSpPr>
        <p:spPr>
          <a:xfrm>
            <a:off x="240030" y="4951476"/>
            <a:ext cx="8641080" cy="0"/>
          </a:xfrm>
          <a:prstGeom prst="line">
            <a:avLst/>
          </a:prstGeom>
          <a:noFill/>
          <a:ln w="6350">
            <a:solidFill>
              <a:srgbClr val="C5D3E3"/>
            </a:solidFill>
            <a:prstDash val="solid"/>
          </a:ln>
        </p:spPr>
      </p:sp>
      <p:sp>
        <p:nvSpPr>
          <p:cNvPr id="67" name="Text 65"/>
          <p:cNvSpPr/>
          <p:nvPr/>
        </p:nvSpPr>
        <p:spPr>
          <a:xfrm>
            <a:off x="8641080" y="4972050"/>
            <a:ext cx="342900" cy="137160"/>
          </a:xfrm>
          <a:prstGeom prst="rect">
            <a:avLst/>
          </a:prstGeom>
          <a:noFill/>
        </p:spPr>
        <p:txBody>
          <a:bodyPr wrap="square" rtlCol="0" anchor="ctr"/>
          <a:lstStyle/>
          <a:p>
            <a:pPr algn="r"/>
            <a:r>
              <a:rPr lang="en-US" sz="900" dirty="0">
                <a:solidFill>
                  <a:srgbClr val="6B7C93"/>
                </a:solidFill>
                <a:latin typeface="Calibri" panose="020F0502020204030204" pitchFamily="34" charset="0"/>
                <a:ea typeface="Calibri" panose="020F0502020204030204" pitchFamily="34" charset="-122"/>
                <a:cs typeface="Calibri" panose="020F0502020204030204" pitchFamily="34" charset="-120"/>
              </a:rPr>
              <a:t>30</a:t>
            </a:r>
            <a:endParaRPr lang="en-US" sz="900" dirty="0"/>
          </a:p>
        </p:txBody>
      </p:sp>
      <p:sp>
        <p:nvSpPr>
          <p:cNvPr id="68" name="Shape 0"/>
          <p:cNvSpPr/>
          <p:nvPr/>
        </p:nvSpPr>
        <p:spPr>
          <a:xfrm>
            <a:off x="123444" y="8547"/>
            <a:ext cx="9020556" cy="394387"/>
          </a:xfrm>
          <a:prstGeom prst="rect">
            <a:avLst/>
          </a:prstGeom>
          <a:solidFill>
            <a:srgbClr val="0D1B3E"/>
          </a:solidFill>
          <a:ln w="12700">
            <a:solidFill>
              <a:srgbClr val="0D1B3E"/>
            </a:solidFill>
            <a:prstDash val="solid"/>
          </a:ln>
        </p:spPr>
        <p:txBody>
          <a:bodyPr/>
          <a:lstStyle/>
          <a:p>
            <a:r>
              <a:rPr lang="en-US" sz="1350" b="1" dirty="0">
                <a:solidFill>
                  <a:schemeClr val="bg1"/>
                </a:solidFill>
                <a:latin typeface="Cambria" panose="02040503050406030204" pitchFamily="34" charset="0"/>
                <a:ea typeface="Cambria" panose="02040503050406030204" pitchFamily="34" charset="-122"/>
                <a:cs typeface="Cambria" panose="02040503050406030204" pitchFamily="34" charset="-120"/>
              </a:rPr>
              <a:t>Enhanced Exemption Limits</a:t>
            </a:r>
            <a:endParaRPr lang="en-US" sz="1350" dirty="0">
              <a:solidFill>
                <a:schemeClr val="bg1"/>
              </a:solidFill>
            </a:endParaRPr>
          </a:p>
          <a:p>
            <a:endParaRPr lang="en-IN" sz="9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D4A017"/>
          </a:solidFill>
          <a:ln w="12700">
            <a:solidFill>
              <a:srgbClr val="D4A017"/>
            </a:solidFill>
            <a:prstDash val="solid"/>
          </a:ln>
        </p:spPr>
      </p:sp>
      <p:sp>
        <p:nvSpPr>
          <p:cNvPr id="3" name="Text 1"/>
          <p:cNvSpPr/>
          <p:nvPr/>
        </p:nvSpPr>
        <p:spPr>
          <a:xfrm>
            <a:off x="6858000" y="457200"/>
            <a:ext cx="2103120" cy="2286000"/>
          </a:xfrm>
          <a:prstGeom prst="rect">
            <a:avLst/>
          </a:prstGeom>
          <a:noFill/>
        </p:spPr>
        <p:txBody>
          <a:bodyPr wrap="square" rtlCol="0" anchor="ctr"/>
          <a:lstStyle/>
          <a:p>
            <a:pPr marL="0" indent="0" algn="r">
              <a:buNone/>
            </a:pPr>
            <a:endParaRPr lang="en-US" sz="12000" dirty="0"/>
          </a:p>
        </p:txBody>
      </p:sp>
      <p:sp>
        <p:nvSpPr>
          <p:cNvPr id="4" name="Text 2"/>
          <p:cNvSpPr/>
          <p:nvPr/>
        </p:nvSpPr>
        <p:spPr>
          <a:xfrm>
            <a:off x="457200" y="1371600"/>
            <a:ext cx="6400800" cy="1188720"/>
          </a:xfrm>
          <a:prstGeom prst="rect">
            <a:avLst/>
          </a:prstGeom>
          <a:noFill/>
        </p:spPr>
        <p:txBody>
          <a:bodyPr wrap="square" rtlCol="0" anchor="ctr"/>
          <a:lstStyle/>
          <a:p>
            <a:pPr marL="0" indent="0">
              <a:buNone/>
            </a:pPr>
            <a:r>
              <a:rPr lang="en-US" sz="3600" b="1" dirty="0">
                <a:solidFill>
                  <a:srgbClr val="FFFFFF"/>
                </a:solidFill>
                <a:latin typeface="Calibri" panose="020F0502020204030204" pitchFamily="34" charset="0"/>
                <a:ea typeface="Calibri" panose="020F0502020204030204" pitchFamily="34" charset="-122"/>
                <a:cs typeface="Calibri" panose="020F0502020204030204" pitchFamily="34" charset="-120"/>
              </a:rPr>
              <a:t>Profit in Lieu of Salary</a:t>
            </a:r>
            <a:endParaRPr lang="en-US" sz="3600" dirty="0"/>
          </a:p>
        </p:txBody>
      </p:sp>
      <p:sp>
        <p:nvSpPr>
          <p:cNvPr id="5" name="Text 3"/>
          <p:cNvSpPr/>
          <p:nvPr/>
        </p:nvSpPr>
        <p:spPr>
          <a:xfrm>
            <a:off x="457200" y="2651760"/>
            <a:ext cx="6858000" cy="640080"/>
          </a:xfrm>
          <a:prstGeom prst="rect">
            <a:avLst/>
          </a:prstGeom>
          <a:noFill/>
        </p:spPr>
        <p:txBody>
          <a:bodyPr wrap="square" rtlCol="0" anchor="ctr"/>
          <a:lstStyle/>
          <a:p>
            <a:pPr marL="0" indent="0">
              <a:buNone/>
            </a:pPr>
            <a:r>
              <a:rPr lang="en-US" sz="1600" dirty="0">
                <a:solidFill>
                  <a:srgbClr val="3A8DDA"/>
                </a:solidFill>
                <a:latin typeface="Calibri" panose="020F0502020204030204" pitchFamily="34" charset="0"/>
                <a:ea typeface="Calibri" panose="020F0502020204030204" pitchFamily="34" charset="-122"/>
                <a:cs typeface="Calibri" panose="020F0502020204030204" pitchFamily="34" charset="-120"/>
              </a:rPr>
              <a:t>Sections 17(3) of Act 1961 → Sections 18 of Act 2025</a:t>
            </a:r>
            <a:endParaRPr lang="en-US" sz="16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Shape 0"/>
          <p:cNvSpPr/>
          <p:nvPr/>
        </p:nvSpPr>
        <p:spPr>
          <a:xfrm>
            <a:off x="0" y="0"/>
            <a:ext cx="9144000" cy="658368"/>
          </a:xfrm>
          <a:prstGeom prst="rect">
            <a:avLst/>
          </a:prstGeom>
          <a:solidFill>
            <a:srgbClr val="0D1B3E"/>
          </a:solidFill>
          <a:ln w="12700">
            <a:solidFill>
              <a:srgbClr val="0D1B3E"/>
            </a:solidFill>
            <a:prstDash val="solid"/>
          </a:ln>
        </p:spPr>
        <p:txBody>
          <a:bodyPr/>
          <a:lstStyle/>
          <a:p>
            <a:r>
              <a:rPr lang="en-US" b="1" kern="0" spc="38" dirty="0">
                <a:solidFill>
                  <a:schemeClr val="bg1"/>
                </a:solidFill>
                <a:latin typeface="Cambria" panose="02040503050406030204" pitchFamily="34" charset="0"/>
                <a:ea typeface="Cambria" panose="02040503050406030204" pitchFamily="34" charset="-122"/>
                <a:cs typeface="Cambria" panose="02040503050406030204" pitchFamily="34" charset="-120"/>
              </a:rPr>
              <a:t>Profits in Lieu of Salary – Sec 18</a:t>
            </a:r>
            <a:endParaRPr lang="en-US" dirty="0">
              <a:solidFill>
                <a:schemeClr val="bg1"/>
              </a:solidFill>
            </a:endParaRPr>
          </a:p>
        </p:txBody>
      </p:sp>
      <p:sp>
        <p:nvSpPr>
          <p:cNvPr id="69" name="Rectangle 68"/>
          <p:cNvSpPr/>
          <p:nvPr/>
        </p:nvSpPr>
        <p:spPr>
          <a:xfrm>
            <a:off x="232118" y="771233"/>
            <a:ext cx="8489852" cy="4154984"/>
          </a:xfrm>
          <a:prstGeom prst="rect">
            <a:avLst/>
          </a:prstGeom>
        </p:spPr>
        <p:txBody>
          <a:bodyPr wrap="square">
            <a:spAutoFit/>
          </a:bodyPr>
          <a:lstStyle/>
          <a:p>
            <a:r>
              <a:rPr lang="en-US" sz="1200" b="1" dirty="0">
                <a:solidFill>
                  <a:srgbClr val="1C1C24"/>
                </a:solidFill>
                <a:latin typeface="Calibri" panose="020F0502020204030204" pitchFamily="34" charset="0"/>
                <a:ea typeface="Calibri" panose="020F0502020204030204" pitchFamily="34" charset="0"/>
                <a:cs typeface="Calibri" panose="020F0502020204030204" pitchFamily="34" charset="0"/>
              </a:rPr>
              <a:t>18. </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(1) For the purposes of this Part, “profits </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in lieu </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of salary” includes,—</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a</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the amount of any compensation due to, or received by, an assessee from his employer or former employer at or in connection with the—</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i</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termination of his employment; or</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ii</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modification of the terms and conditions relating thereto;</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b</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any amount due to, or received, whether in lump sum or otherwise, by any assessee from any person—</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i</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before his joining any employment with that person; or</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ii</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after cessation of his employment with that person;</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c</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any payment due to or received by an assessee—</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i</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from an employer or a former employer; or</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pPr marL="92075" indent="-92075"/>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ii</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from a provident or other fund, to the extent to which it does not consist of contributions by the assessee or interest on such contributions; or</a:t>
            </a:r>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pPr marL="92075" indent="-92075"/>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t>
            </a:r>
            <a:r>
              <a:rPr lang="en-US" sz="1200" i="1" dirty="0">
                <a:solidFill>
                  <a:srgbClr val="1C1C24"/>
                </a:solidFill>
                <a:latin typeface="Calibri" panose="020F0502020204030204" pitchFamily="34" charset="0"/>
                <a:ea typeface="Calibri" panose="020F0502020204030204" pitchFamily="34" charset="0"/>
                <a:cs typeface="Calibri" panose="020F0502020204030204" pitchFamily="34" charset="0"/>
              </a:rPr>
              <a:t>iii</a:t>
            </a:r>
            <a:r>
              <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rPr>
              <a:t>) any sum received under a Keyman insurance policy as defined in Schedule II (Note 1), including the sum allocated by way of bonus on such </a:t>
            </a:r>
            <a:r>
              <a:rPr lang="en-IN" sz="1200" dirty="0">
                <a:solidFill>
                  <a:srgbClr val="1C1C24"/>
                </a:solidFill>
                <a:latin typeface="Calibri" panose="020F0502020204030204" pitchFamily="34" charset="0"/>
                <a:ea typeface="Calibri" panose="020F0502020204030204" pitchFamily="34" charset="0"/>
                <a:cs typeface="Calibri" panose="020F0502020204030204" pitchFamily="34" charset="0"/>
              </a:rPr>
              <a:t>policy.</a:t>
            </a:r>
            <a:endParaRPr lang="en-IN"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endParaRPr lang="en-US" sz="1200" dirty="0">
              <a:solidFill>
                <a:srgbClr val="1C1C24"/>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(2) The payment referred in sub-section (1)(</a:t>
            </a:r>
            <a:r>
              <a:rPr lang="en-US" sz="1200" i="1" dirty="0">
                <a:solidFill>
                  <a:srgbClr val="FF0000"/>
                </a:solidFill>
                <a:latin typeface="Calibri" panose="020F0502020204030204" pitchFamily="34" charset="0"/>
                <a:ea typeface="Calibri" panose="020F0502020204030204" pitchFamily="34" charset="0"/>
                <a:cs typeface="Calibri" panose="020F0502020204030204" pitchFamily="34" charset="0"/>
              </a:rPr>
              <a:t>c</a:t>
            </a:r>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 shall not include any payment referred to in—</a:t>
            </a:r>
            <a:endPar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FF0000"/>
                </a:solidFill>
                <a:latin typeface="Calibri" panose="020F0502020204030204" pitchFamily="34" charset="0"/>
                <a:ea typeface="Calibri" panose="020F0502020204030204" pitchFamily="34" charset="0"/>
                <a:cs typeface="Calibri" panose="020F0502020204030204" pitchFamily="34" charset="0"/>
              </a:rPr>
              <a:t>a</a:t>
            </a:r>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 Schedule II (Table: Sl. No. 3); </a:t>
            </a:r>
            <a:endPar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FF0000"/>
                </a:solidFill>
                <a:latin typeface="Calibri" panose="020F0502020204030204" pitchFamily="34" charset="0"/>
                <a:ea typeface="Calibri" panose="020F0502020204030204" pitchFamily="34" charset="0"/>
                <a:cs typeface="Calibri" panose="020F0502020204030204" pitchFamily="34" charset="0"/>
              </a:rPr>
              <a:t>b</a:t>
            </a:r>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 Schedule II (Table: Sl. No. 4); </a:t>
            </a:r>
            <a:endPar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FF0000"/>
                </a:solidFill>
                <a:latin typeface="Calibri" panose="020F0502020204030204" pitchFamily="34" charset="0"/>
                <a:ea typeface="Calibri" panose="020F0502020204030204" pitchFamily="34" charset="0"/>
                <a:cs typeface="Calibri" panose="020F0502020204030204" pitchFamily="34" charset="0"/>
              </a:rPr>
              <a:t>c</a:t>
            </a:r>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 Schedule II (Table: Sl. No. 8); </a:t>
            </a:r>
            <a:endPar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1200" i="1" dirty="0">
                <a:solidFill>
                  <a:srgbClr val="FF0000"/>
                </a:solidFill>
                <a:latin typeface="Calibri" panose="020F0502020204030204" pitchFamily="34" charset="0"/>
                <a:ea typeface="Calibri" panose="020F0502020204030204" pitchFamily="34" charset="0"/>
                <a:cs typeface="Calibri" panose="020F0502020204030204" pitchFamily="34" charset="0"/>
              </a:rPr>
              <a:t>d</a:t>
            </a:r>
            <a:r>
              <a:rPr lang="en-US" sz="1200" dirty="0">
                <a:solidFill>
                  <a:srgbClr val="FF0000"/>
                </a:solidFill>
                <a:latin typeface="Calibri" panose="020F0502020204030204" pitchFamily="34" charset="0"/>
                <a:ea typeface="Calibri" panose="020F0502020204030204" pitchFamily="34" charset="0"/>
                <a:cs typeface="Calibri" panose="020F0502020204030204" pitchFamily="34" charset="0"/>
              </a:rPr>
              <a:t>) Schedule III (Table: Sl. No. 11)</a:t>
            </a:r>
            <a:endParaRPr lang="en-IN" sz="1200" dirty="0">
              <a:solidFill>
                <a:srgbClr val="FF0000"/>
              </a:solidFill>
              <a:latin typeface="Calibri" panose="020F0502020204030204" pitchFamily="34" charset="0"/>
              <a:ea typeface="Calibri" panose="020F0502020204030204" pitchFamily="34" charset="0"/>
              <a:cs typeface="Calibri" panose="020F050202020403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50876" cy="5143500"/>
          </a:xfrm>
          <a:prstGeom prst="rect">
            <a:avLst/>
          </a:prstGeom>
          <a:solidFill>
            <a:srgbClr val="D4A017"/>
          </a:solidFill>
          <a:ln w="12700">
            <a:solidFill>
              <a:srgbClr val="D4A017"/>
            </a:solidFill>
            <a:prstDash val="solid"/>
          </a:ln>
        </p:spPr>
      </p:sp>
      <p:sp>
        <p:nvSpPr>
          <p:cNvPr id="4" name="Text 2"/>
          <p:cNvSpPr/>
          <p:nvPr/>
        </p:nvSpPr>
        <p:spPr>
          <a:xfrm>
            <a:off x="308610" y="713232"/>
            <a:ext cx="6172200" cy="205740"/>
          </a:xfrm>
          <a:prstGeom prst="rect">
            <a:avLst/>
          </a:prstGeom>
          <a:noFill/>
        </p:spPr>
        <p:txBody>
          <a:bodyPr wrap="square" rtlCol="0" anchor="ctr"/>
          <a:lstStyle/>
          <a:p>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Section 18 (New ITA 2025)  |  Old Ref: Sec. 17(3)</a:t>
            </a:r>
            <a:endParaRPr lang="en-US" sz="1200" dirty="0"/>
          </a:p>
        </p:txBody>
      </p:sp>
      <p:sp>
        <p:nvSpPr>
          <p:cNvPr id="7" name="Shape 5"/>
          <p:cNvSpPr/>
          <p:nvPr/>
        </p:nvSpPr>
        <p:spPr>
          <a:xfrm>
            <a:off x="308610" y="1028700"/>
            <a:ext cx="8503920" cy="377190"/>
          </a:xfrm>
          <a:prstGeom prst="rect">
            <a:avLst/>
          </a:prstGeom>
          <a:solidFill>
            <a:srgbClr val="1E4D8C"/>
          </a:solidFill>
          <a:ln w="12700">
            <a:solidFill>
              <a:srgbClr val="1E4D8C"/>
            </a:solidFill>
            <a:prstDash val="solid"/>
          </a:ln>
        </p:spPr>
      </p:sp>
      <p:sp>
        <p:nvSpPr>
          <p:cNvPr id="8" name="Text 6"/>
          <p:cNvSpPr/>
          <p:nvPr/>
        </p:nvSpPr>
        <p:spPr>
          <a:xfrm>
            <a:off x="308610" y="1028700"/>
            <a:ext cx="8503920" cy="377190"/>
          </a:xfrm>
          <a:prstGeom prst="rect">
            <a:avLst/>
          </a:prstGeom>
          <a:noFill/>
        </p:spPr>
        <p:txBody>
          <a:bodyPr wrap="square" lIns="0" tIns="0" rIns="0" bIns="0" rtlCol="0" anchor="ctr"/>
          <a:lstStyle/>
          <a:p>
            <a:pPr algn="ctr"/>
            <a:r>
              <a:rPr lang="en-US" sz="1125" b="1" dirty="0">
                <a:solidFill>
                  <a:srgbClr val="FFFFFF"/>
                </a:solidFill>
                <a:latin typeface="Cambria" panose="02040503050406030204" pitchFamily="34" charset="0"/>
                <a:ea typeface="Cambria" panose="02040503050406030204" pitchFamily="34" charset="-122"/>
                <a:cs typeface="Cambria" panose="02040503050406030204" pitchFamily="34" charset="-120"/>
              </a:rPr>
              <a:t>It includes the following</a:t>
            </a:r>
            <a:endParaRPr lang="en-US" sz="1125" dirty="0"/>
          </a:p>
        </p:txBody>
      </p:sp>
      <p:sp>
        <p:nvSpPr>
          <p:cNvPr id="9" name="Shape 7"/>
          <p:cNvSpPr/>
          <p:nvPr/>
        </p:nvSpPr>
        <p:spPr>
          <a:xfrm>
            <a:off x="308610" y="1453896"/>
            <a:ext cx="1632204" cy="3120390"/>
          </a:xfrm>
          <a:prstGeom prst="rect">
            <a:avLst/>
          </a:prstGeom>
          <a:solidFill>
            <a:srgbClr val="E8F8F5"/>
          </a:solidFill>
          <a:ln w="15240">
            <a:solidFill>
              <a:srgbClr val="17A589"/>
            </a:solidFill>
            <a:prstDash val="solid"/>
          </a:ln>
          <a:effectLst>
            <a:outerShdw blurRad="63500" dist="25400" dir="8100000" algn="bl" rotWithShape="0">
              <a:srgbClr val="000000">
                <a:alpha val="10000"/>
              </a:srgbClr>
            </a:outerShdw>
          </a:effectLst>
        </p:spPr>
      </p:sp>
      <p:sp>
        <p:nvSpPr>
          <p:cNvPr id="10" name="Shape 8"/>
          <p:cNvSpPr/>
          <p:nvPr/>
        </p:nvSpPr>
        <p:spPr>
          <a:xfrm>
            <a:off x="308610" y="1453896"/>
            <a:ext cx="1632204" cy="342900"/>
          </a:xfrm>
          <a:prstGeom prst="rect">
            <a:avLst/>
          </a:prstGeom>
          <a:solidFill>
            <a:srgbClr val="17A589"/>
          </a:solidFill>
          <a:ln w="12700">
            <a:solidFill>
              <a:srgbClr val="17A589"/>
            </a:solidFill>
            <a:prstDash val="solid"/>
          </a:ln>
        </p:spPr>
      </p:sp>
      <p:sp>
        <p:nvSpPr>
          <p:cNvPr id="11" name="Text 9"/>
          <p:cNvSpPr/>
          <p:nvPr/>
        </p:nvSpPr>
        <p:spPr>
          <a:xfrm>
            <a:off x="363474" y="1453896"/>
            <a:ext cx="308610" cy="342900"/>
          </a:xfrm>
          <a:prstGeom prst="rect">
            <a:avLst/>
          </a:prstGeom>
          <a:noFill/>
        </p:spPr>
        <p:txBody>
          <a:bodyPr wrap="square" lIns="0" tIns="0" rIns="0" bIns="0" rtlCol="0" anchor="ctr"/>
          <a:lstStyle/>
          <a:p>
            <a:pPr algn="ctr"/>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①</a:t>
            </a:r>
            <a:endParaRPr lang="en-US" sz="1200" dirty="0"/>
          </a:p>
        </p:txBody>
      </p:sp>
      <p:sp>
        <p:nvSpPr>
          <p:cNvPr id="12" name="Text 10"/>
          <p:cNvSpPr/>
          <p:nvPr/>
        </p:nvSpPr>
        <p:spPr>
          <a:xfrm>
            <a:off x="685800" y="1453896"/>
            <a:ext cx="1207008" cy="342900"/>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Termination Compensation</a:t>
            </a:r>
            <a:endParaRPr lang="en-US" sz="1200" dirty="0"/>
          </a:p>
        </p:txBody>
      </p:sp>
      <p:sp>
        <p:nvSpPr>
          <p:cNvPr id="13" name="Text 11"/>
          <p:cNvSpPr/>
          <p:nvPr/>
        </p:nvSpPr>
        <p:spPr>
          <a:xfrm>
            <a:off x="377190" y="1851660"/>
            <a:ext cx="1495044" cy="2516886"/>
          </a:xfrm>
          <a:prstGeom prst="rect">
            <a:avLst/>
          </a:prstGeom>
          <a:noFill/>
        </p:spPr>
        <p:txBody>
          <a:bodyPr wrap="square" rtlCol="0" anchor="t"/>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The amount of any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compensation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due to or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received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by an assessee from his employer or former employer at or in connection with the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termination of his employment.</a:t>
            </a:r>
            <a:endParaRPr lang="en-US" sz="1200" dirty="0"/>
          </a:p>
        </p:txBody>
      </p:sp>
      <p:sp>
        <p:nvSpPr>
          <p:cNvPr id="14" name="Shape 12"/>
          <p:cNvSpPr/>
          <p:nvPr/>
        </p:nvSpPr>
        <p:spPr>
          <a:xfrm>
            <a:off x="308610" y="4354830"/>
            <a:ext cx="1632204" cy="219456"/>
          </a:xfrm>
          <a:prstGeom prst="rect">
            <a:avLst/>
          </a:prstGeom>
          <a:solidFill>
            <a:srgbClr val="17A589"/>
          </a:solidFill>
          <a:ln w="12700">
            <a:solidFill>
              <a:srgbClr val="17A589"/>
            </a:solidFill>
            <a:prstDash val="solid"/>
          </a:ln>
        </p:spPr>
      </p:sp>
      <p:sp>
        <p:nvSpPr>
          <p:cNvPr id="15" name="Text 13"/>
          <p:cNvSpPr/>
          <p:nvPr/>
        </p:nvSpPr>
        <p:spPr>
          <a:xfrm>
            <a:off x="308610" y="4354830"/>
            <a:ext cx="1632204" cy="219456"/>
          </a:xfrm>
          <a:prstGeom prst="rect">
            <a:avLst/>
          </a:prstGeom>
          <a:noFill/>
        </p:spPr>
        <p:txBody>
          <a:bodyPr wrap="square" lIns="0" tIns="0" rIns="0" bIns="0" rtlCol="0" anchor="ctr"/>
          <a:lstStyle/>
          <a:p>
            <a:pPr algn="ctr"/>
            <a:endParaRPr lang="en-US" sz="1200" dirty="0"/>
          </a:p>
        </p:txBody>
      </p:sp>
      <p:sp>
        <p:nvSpPr>
          <p:cNvPr id="16" name="Shape 14"/>
          <p:cNvSpPr/>
          <p:nvPr/>
        </p:nvSpPr>
        <p:spPr>
          <a:xfrm>
            <a:off x="2009394" y="1453896"/>
            <a:ext cx="1632204" cy="3120390"/>
          </a:xfrm>
          <a:prstGeom prst="rect">
            <a:avLst/>
          </a:prstGeom>
          <a:solidFill>
            <a:srgbClr val="EAF1F8"/>
          </a:solidFill>
          <a:ln w="15240">
            <a:solidFill>
              <a:srgbClr val="1E4D8C"/>
            </a:solidFill>
            <a:prstDash val="solid"/>
          </a:ln>
          <a:effectLst>
            <a:outerShdw blurRad="63500" dist="25400" dir="8100000" algn="bl" rotWithShape="0">
              <a:srgbClr val="000000">
                <a:alpha val="10000"/>
              </a:srgbClr>
            </a:outerShdw>
          </a:effectLst>
        </p:spPr>
      </p:sp>
      <p:sp>
        <p:nvSpPr>
          <p:cNvPr id="17" name="Shape 15"/>
          <p:cNvSpPr/>
          <p:nvPr/>
        </p:nvSpPr>
        <p:spPr>
          <a:xfrm>
            <a:off x="2009394" y="1453896"/>
            <a:ext cx="1632204" cy="342900"/>
          </a:xfrm>
          <a:prstGeom prst="rect">
            <a:avLst/>
          </a:prstGeom>
          <a:solidFill>
            <a:srgbClr val="1E4D8C"/>
          </a:solidFill>
          <a:ln w="12700">
            <a:solidFill>
              <a:srgbClr val="1E4D8C"/>
            </a:solidFill>
            <a:prstDash val="solid"/>
          </a:ln>
        </p:spPr>
      </p:sp>
      <p:sp>
        <p:nvSpPr>
          <p:cNvPr id="18" name="Text 16"/>
          <p:cNvSpPr/>
          <p:nvPr/>
        </p:nvSpPr>
        <p:spPr>
          <a:xfrm>
            <a:off x="2064258" y="1453896"/>
            <a:ext cx="308610" cy="342900"/>
          </a:xfrm>
          <a:prstGeom prst="rect">
            <a:avLst/>
          </a:prstGeom>
          <a:noFill/>
        </p:spPr>
        <p:txBody>
          <a:bodyPr wrap="square" lIns="0" tIns="0" rIns="0" bIns="0" rtlCol="0" anchor="ctr"/>
          <a:lstStyle/>
          <a:p>
            <a:pPr algn="ctr"/>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②</a:t>
            </a:r>
            <a:endParaRPr lang="en-US" sz="1200" dirty="0"/>
          </a:p>
        </p:txBody>
      </p:sp>
      <p:sp>
        <p:nvSpPr>
          <p:cNvPr id="19" name="Text 17"/>
          <p:cNvSpPr/>
          <p:nvPr/>
        </p:nvSpPr>
        <p:spPr>
          <a:xfrm>
            <a:off x="2386584" y="1453896"/>
            <a:ext cx="1207008" cy="342900"/>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Modification of Terms</a:t>
            </a:r>
            <a:endParaRPr lang="en-US" sz="1200" dirty="0"/>
          </a:p>
        </p:txBody>
      </p:sp>
      <p:sp>
        <p:nvSpPr>
          <p:cNvPr id="20" name="Text 18"/>
          <p:cNvSpPr/>
          <p:nvPr/>
        </p:nvSpPr>
        <p:spPr>
          <a:xfrm>
            <a:off x="2077974" y="1851660"/>
            <a:ext cx="1495044" cy="2516886"/>
          </a:xfrm>
          <a:prstGeom prst="rect">
            <a:avLst/>
          </a:prstGeom>
          <a:noFill/>
        </p:spPr>
        <p:txBody>
          <a:bodyPr wrap="square" rtlCol="0" anchor="t"/>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The amount of any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compensation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due to or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received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by an assessee from his employer or former employer at or in connection with the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modification of the terms and conditions of employment.</a:t>
            </a:r>
            <a:endParaRPr lang="en-US" sz="1200" dirty="0"/>
          </a:p>
        </p:txBody>
      </p:sp>
      <p:sp>
        <p:nvSpPr>
          <p:cNvPr id="21" name="Shape 19"/>
          <p:cNvSpPr/>
          <p:nvPr/>
        </p:nvSpPr>
        <p:spPr>
          <a:xfrm>
            <a:off x="2009394" y="4354830"/>
            <a:ext cx="1632204" cy="219456"/>
          </a:xfrm>
          <a:prstGeom prst="rect">
            <a:avLst/>
          </a:prstGeom>
          <a:solidFill>
            <a:srgbClr val="1E4D8C"/>
          </a:solidFill>
          <a:ln w="12700">
            <a:solidFill>
              <a:srgbClr val="1E4D8C"/>
            </a:solidFill>
            <a:prstDash val="solid"/>
          </a:ln>
        </p:spPr>
      </p:sp>
      <p:sp>
        <p:nvSpPr>
          <p:cNvPr id="22" name="Text 20"/>
          <p:cNvSpPr/>
          <p:nvPr/>
        </p:nvSpPr>
        <p:spPr>
          <a:xfrm>
            <a:off x="2009394" y="4354830"/>
            <a:ext cx="1632204" cy="219456"/>
          </a:xfrm>
          <a:prstGeom prst="rect">
            <a:avLst/>
          </a:prstGeom>
          <a:noFill/>
        </p:spPr>
        <p:txBody>
          <a:bodyPr wrap="square" lIns="0" tIns="0" rIns="0" bIns="0" rtlCol="0" anchor="ctr"/>
          <a:lstStyle/>
          <a:p>
            <a:pPr algn="ctr"/>
            <a:endParaRPr lang="en-US" sz="1200" dirty="0"/>
          </a:p>
        </p:txBody>
      </p:sp>
      <p:sp>
        <p:nvSpPr>
          <p:cNvPr id="23" name="Shape 21"/>
          <p:cNvSpPr/>
          <p:nvPr/>
        </p:nvSpPr>
        <p:spPr>
          <a:xfrm>
            <a:off x="3710178" y="1453896"/>
            <a:ext cx="1632204" cy="3120390"/>
          </a:xfrm>
          <a:prstGeom prst="rect">
            <a:avLst/>
          </a:prstGeom>
          <a:solidFill>
            <a:srgbClr val="FEF5E7"/>
          </a:solidFill>
          <a:ln w="15240">
            <a:solidFill>
              <a:srgbClr val="D4801A"/>
            </a:solidFill>
            <a:prstDash val="solid"/>
          </a:ln>
          <a:effectLst>
            <a:outerShdw blurRad="63500" dist="25400" dir="8100000" algn="bl" rotWithShape="0">
              <a:srgbClr val="000000">
                <a:alpha val="10000"/>
              </a:srgbClr>
            </a:outerShdw>
          </a:effectLst>
        </p:spPr>
      </p:sp>
      <p:sp>
        <p:nvSpPr>
          <p:cNvPr id="24" name="Shape 22"/>
          <p:cNvSpPr/>
          <p:nvPr/>
        </p:nvSpPr>
        <p:spPr>
          <a:xfrm>
            <a:off x="3710178" y="1453896"/>
            <a:ext cx="1632204" cy="342900"/>
          </a:xfrm>
          <a:prstGeom prst="rect">
            <a:avLst/>
          </a:prstGeom>
          <a:solidFill>
            <a:srgbClr val="D4801A"/>
          </a:solidFill>
          <a:ln w="12700">
            <a:solidFill>
              <a:srgbClr val="D4801A"/>
            </a:solidFill>
            <a:prstDash val="solid"/>
          </a:ln>
        </p:spPr>
      </p:sp>
      <p:sp>
        <p:nvSpPr>
          <p:cNvPr id="25" name="Text 23"/>
          <p:cNvSpPr/>
          <p:nvPr/>
        </p:nvSpPr>
        <p:spPr>
          <a:xfrm>
            <a:off x="3765042" y="1453896"/>
            <a:ext cx="308610" cy="342900"/>
          </a:xfrm>
          <a:prstGeom prst="rect">
            <a:avLst/>
          </a:prstGeom>
          <a:noFill/>
        </p:spPr>
        <p:txBody>
          <a:bodyPr wrap="square" lIns="0" tIns="0" rIns="0" bIns="0" rtlCol="0" anchor="ctr"/>
          <a:lstStyle/>
          <a:p>
            <a:pPr algn="ctr"/>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③</a:t>
            </a:r>
            <a:endParaRPr lang="en-US" sz="1200" dirty="0"/>
          </a:p>
        </p:txBody>
      </p:sp>
      <p:sp>
        <p:nvSpPr>
          <p:cNvPr id="26" name="Text 24"/>
          <p:cNvSpPr/>
          <p:nvPr/>
        </p:nvSpPr>
        <p:spPr>
          <a:xfrm>
            <a:off x="4087368" y="1453896"/>
            <a:ext cx="1207008" cy="342900"/>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PF Payout</a:t>
            </a:r>
            <a:endParaRPr lang="en-US" sz="1200" dirty="0"/>
          </a:p>
        </p:txBody>
      </p:sp>
      <p:sp>
        <p:nvSpPr>
          <p:cNvPr id="27" name="Text 25"/>
          <p:cNvSpPr/>
          <p:nvPr/>
        </p:nvSpPr>
        <p:spPr>
          <a:xfrm>
            <a:off x="3778758" y="1851660"/>
            <a:ext cx="1495044" cy="2516886"/>
          </a:xfrm>
          <a:prstGeom prst="rect">
            <a:avLst/>
          </a:prstGeom>
          <a:noFill/>
        </p:spPr>
        <p:txBody>
          <a:bodyPr wrap="square" rtlCol="0" anchor="t"/>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Any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payment from unrecognised provident fund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or such other fund to the extent to which it does not consist of contributions by the assessee or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interest on such contributions.</a:t>
            </a:r>
            <a:endParaRPr lang="en-US" sz="1200" dirty="0"/>
          </a:p>
        </p:txBody>
      </p:sp>
      <p:sp>
        <p:nvSpPr>
          <p:cNvPr id="28" name="Shape 26"/>
          <p:cNvSpPr/>
          <p:nvPr/>
        </p:nvSpPr>
        <p:spPr>
          <a:xfrm>
            <a:off x="3710178" y="4354830"/>
            <a:ext cx="1632204" cy="219456"/>
          </a:xfrm>
          <a:prstGeom prst="rect">
            <a:avLst/>
          </a:prstGeom>
          <a:solidFill>
            <a:srgbClr val="D4801A"/>
          </a:solidFill>
          <a:ln w="12700">
            <a:solidFill>
              <a:srgbClr val="D4801A"/>
            </a:solidFill>
            <a:prstDash val="solid"/>
          </a:ln>
        </p:spPr>
      </p:sp>
      <p:sp>
        <p:nvSpPr>
          <p:cNvPr id="29" name="Text 27"/>
          <p:cNvSpPr/>
          <p:nvPr/>
        </p:nvSpPr>
        <p:spPr>
          <a:xfrm>
            <a:off x="3710178" y="4354830"/>
            <a:ext cx="1632204" cy="219456"/>
          </a:xfrm>
          <a:prstGeom prst="rect">
            <a:avLst/>
          </a:prstGeom>
          <a:noFill/>
        </p:spPr>
        <p:txBody>
          <a:bodyPr wrap="square" lIns="0" tIns="0" rIns="0" bIns="0" rtlCol="0" anchor="ctr"/>
          <a:lstStyle/>
          <a:p>
            <a:pPr algn="ctr"/>
            <a:endParaRPr lang="en-US" sz="1200" dirty="0"/>
          </a:p>
        </p:txBody>
      </p:sp>
      <p:sp>
        <p:nvSpPr>
          <p:cNvPr id="30" name="Shape 28"/>
          <p:cNvSpPr/>
          <p:nvPr/>
        </p:nvSpPr>
        <p:spPr>
          <a:xfrm>
            <a:off x="5410962" y="1453896"/>
            <a:ext cx="1632204" cy="3120390"/>
          </a:xfrm>
          <a:prstGeom prst="rect">
            <a:avLst/>
          </a:prstGeom>
          <a:solidFill>
            <a:srgbClr val="FEF9E7"/>
          </a:solidFill>
          <a:ln w="15240">
            <a:solidFill>
              <a:srgbClr val="E67E22"/>
            </a:solidFill>
            <a:prstDash val="solid"/>
          </a:ln>
          <a:effectLst>
            <a:outerShdw blurRad="63500" dist="25400" dir="8100000" algn="bl" rotWithShape="0">
              <a:srgbClr val="000000">
                <a:alpha val="10000"/>
              </a:srgbClr>
            </a:outerShdw>
          </a:effectLst>
        </p:spPr>
      </p:sp>
      <p:sp>
        <p:nvSpPr>
          <p:cNvPr id="31" name="Shape 29"/>
          <p:cNvSpPr/>
          <p:nvPr/>
        </p:nvSpPr>
        <p:spPr>
          <a:xfrm>
            <a:off x="5410962" y="1453896"/>
            <a:ext cx="1632204" cy="342900"/>
          </a:xfrm>
          <a:prstGeom prst="rect">
            <a:avLst/>
          </a:prstGeom>
          <a:solidFill>
            <a:srgbClr val="E67E22"/>
          </a:solidFill>
          <a:ln w="12700">
            <a:solidFill>
              <a:srgbClr val="E67E22"/>
            </a:solidFill>
            <a:prstDash val="solid"/>
          </a:ln>
        </p:spPr>
      </p:sp>
      <p:sp>
        <p:nvSpPr>
          <p:cNvPr id="32" name="Text 30"/>
          <p:cNvSpPr/>
          <p:nvPr/>
        </p:nvSpPr>
        <p:spPr>
          <a:xfrm>
            <a:off x="5465826" y="1453896"/>
            <a:ext cx="308610" cy="342900"/>
          </a:xfrm>
          <a:prstGeom prst="rect">
            <a:avLst/>
          </a:prstGeom>
          <a:noFill/>
        </p:spPr>
        <p:txBody>
          <a:bodyPr wrap="square" lIns="0" tIns="0" rIns="0" bIns="0" rtlCol="0" anchor="ctr"/>
          <a:lstStyle/>
          <a:p>
            <a:pPr algn="ctr"/>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④</a:t>
            </a:r>
            <a:endParaRPr lang="en-US" sz="1200" dirty="0"/>
          </a:p>
        </p:txBody>
      </p:sp>
      <p:sp>
        <p:nvSpPr>
          <p:cNvPr id="33" name="Text 31"/>
          <p:cNvSpPr/>
          <p:nvPr/>
        </p:nvSpPr>
        <p:spPr>
          <a:xfrm>
            <a:off x="5788152" y="1453896"/>
            <a:ext cx="1207008" cy="342900"/>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Keyman Insurance Policy</a:t>
            </a:r>
            <a:endParaRPr lang="en-US" sz="1200" dirty="0"/>
          </a:p>
        </p:txBody>
      </p:sp>
      <p:sp>
        <p:nvSpPr>
          <p:cNvPr id="34" name="Text 32"/>
          <p:cNvSpPr/>
          <p:nvPr/>
        </p:nvSpPr>
        <p:spPr>
          <a:xfrm>
            <a:off x="5479542" y="1851660"/>
            <a:ext cx="1495044" cy="2516886"/>
          </a:xfrm>
          <a:prstGeom prst="rect">
            <a:avLst/>
          </a:prstGeom>
          <a:noFill/>
        </p:spPr>
        <p:txBody>
          <a:bodyPr wrap="square" rtlCol="0" anchor="t"/>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Any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sum received under a Keyman insurance policy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including the sum allocated by way of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bonus on such policy.</a:t>
            </a:r>
            <a:endParaRPr lang="en-US" sz="1200" dirty="0"/>
          </a:p>
        </p:txBody>
      </p:sp>
      <p:sp>
        <p:nvSpPr>
          <p:cNvPr id="35" name="Shape 33"/>
          <p:cNvSpPr/>
          <p:nvPr/>
        </p:nvSpPr>
        <p:spPr>
          <a:xfrm>
            <a:off x="5410962" y="4354830"/>
            <a:ext cx="1632204" cy="219456"/>
          </a:xfrm>
          <a:prstGeom prst="rect">
            <a:avLst/>
          </a:prstGeom>
          <a:solidFill>
            <a:srgbClr val="E67E22"/>
          </a:solidFill>
          <a:ln w="12700">
            <a:solidFill>
              <a:srgbClr val="E67E22"/>
            </a:solidFill>
            <a:prstDash val="solid"/>
          </a:ln>
        </p:spPr>
      </p:sp>
      <p:sp>
        <p:nvSpPr>
          <p:cNvPr id="36" name="Text 34"/>
          <p:cNvSpPr/>
          <p:nvPr/>
        </p:nvSpPr>
        <p:spPr>
          <a:xfrm>
            <a:off x="5410962" y="4354830"/>
            <a:ext cx="1632204" cy="219456"/>
          </a:xfrm>
          <a:prstGeom prst="rect">
            <a:avLst/>
          </a:prstGeom>
          <a:noFill/>
        </p:spPr>
        <p:txBody>
          <a:bodyPr wrap="square" lIns="0" tIns="0" rIns="0" bIns="0" rtlCol="0" anchor="ctr"/>
          <a:lstStyle/>
          <a:p>
            <a:pPr algn="ctr"/>
            <a:endParaRPr lang="en-US" sz="1200" dirty="0"/>
          </a:p>
        </p:txBody>
      </p:sp>
      <p:sp>
        <p:nvSpPr>
          <p:cNvPr id="37" name="Shape 35"/>
          <p:cNvSpPr/>
          <p:nvPr/>
        </p:nvSpPr>
        <p:spPr>
          <a:xfrm>
            <a:off x="7111746" y="1453896"/>
            <a:ext cx="1632204" cy="3120390"/>
          </a:xfrm>
          <a:prstGeom prst="rect">
            <a:avLst/>
          </a:prstGeom>
          <a:solidFill>
            <a:srgbClr val="FDECEA"/>
          </a:solidFill>
          <a:ln w="15240">
            <a:solidFill>
              <a:srgbClr val="C0392B"/>
            </a:solidFill>
            <a:prstDash val="solid"/>
          </a:ln>
          <a:effectLst>
            <a:outerShdw blurRad="63500" dist="25400" dir="8100000" algn="bl" rotWithShape="0">
              <a:srgbClr val="000000">
                <a:alpha val="10000"/>
              </a:srgbClr>
            </a:outerShdw>
          </a:effectLst>
        </p:spPr>
      </p:sp>
      <p:sp>
        <p:nvSpPr>
          <p:cNvPr id="38" name="Shape 36"/>
          <p:cNvSpPr/>
          <p:nvPr/>
        </p:nvSpPr>
        <p:spPr>
          <a:xfrm>
            <a:off x="7111746" y="1453896"/>
            <a:ext cx="1632204" cy="342900"/>
          </a:xfrm>
          <a:prstGeom prst="rect">
            <a:avLst/>
          </a:prstGeom>
          <a:solidFill>
            <a:srgbClr val="C0392B"/>
          </a:solidFill>
          <a:ln w="12700">
            <a:solidFill>
              <a:srgbClr val="C0392B"/>
            </a:solidFill>
            <a:prstDash val="solid"/>
          </a:ln>
        </p:spPr>
      </p:sp>
      <p:sp>
        <p:nvSpPr>
          <p:cNvPr id="39" name="Text 37"/>
          <p:cNvSpPr/>
          <p:nvPr/>
        </p:nvSpPr>
        <p:spPr>
          <a:xfrm>
            <a:off x="7166610" y="1453896"/>
            <a:ext cx="308610" cy="342900"/>
          </a:xfrm>
          <a:prstGeom prst="rect">
            <a:avLst/>
          </a:prstGeom>
          <a:noFill/>
        </p:spPr>
        <p:txBody>
          <a:bodyPr wrap="square" lIns="0" tIns="0" rIns="0" bIns="0" rtlCol="0" anchor="ctr"/>
          <a:lstStyle/>
          <a:p>
            <a:pPr algn="ctr"/>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⑤</a:t>
            </a:r>
            <a:endParaRPr lang="en-US" sz="1200" dirty="0"/>
          </a:p>
        </p:txBody>
      </p:sp>
      <p:sp>
        <p:nvSpPr>
          <p:cNvPr id="40" name="Text 38"/>
          <p:cNvSpPr/>
          <p:nvPr/>
        </p:nvSpPr>
        <p:spPr>
          <a:xfrm>
            <a:off x="7488936" y="1453896"/>
            <a:ext cx="1495044" cy="342900"/>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Pre/Post Employment</a:t>
            </a:r>
            <a:endParaRPr lang="en-US" sz="1200" dirty="0"/>
          </a:p>
        </p:txBody>
      </p:sp>
      <p:sp>
        <p:nvSpPr>
          <p:cNvPr id="41" name="Text 39"/>
          <p:cNvSpPr/>
          <p:nvPr/>
        </p:nvSpPr>
        <p:spPr>
          <a:xfrm>
            <a:off x="7180326" y="1851660"/>
            <a:ext cx="1495044" cy="2516886"/>
          </a:xfrm>
          <a:prstGeom prst="rect">
            <a:avLst/>
          </a:prstGeom>
          <a:noFill/>
        </p:spPr>
        <p:txBody>
          <a:bodyPr wrap="square" rtlCol="0" anchor="t"/>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Any amount received (in lump sum or otherwise)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prior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to employment or </a:t>
            </a:r>
            <a:r>
              <a:rPr lang="en-US" sz="1200" b="1" dirty="0">
                <a:solidFill>
                  <a:srgbClr val="1A2E5A"/>
                </a:solidFill>
                <a:latin typeface="Calibri" panose="020F0502020204030204" pitchFamily="34" charset="0"/>
                <a:ea typeface="Calibri" panose="020F0502020204030204" pitchFamily="34" charset="-122"/>
                <a:cs typeface="Calibri" panose="020F0502020204030204" pitchFamily="34" charset="-120"/>
              </a:rPr>
              <a:t>after cessation of employment.</a:t>
            </a:r>
            <a:endParaRPr lang="en-US" sz="1200" dirty="0"/>
          </a:p>
        </p:txBody>
      </p:sp>
      <p:sp>
        <p:nvSpPr>
          <p:cNvPr id="42" name="Shape 40"/>
          <p:cNvSpPr/>
          <p:nvPr/>
        </p:nvSpPr>
        <p:spPr>
          <a:xfrm>
            <a:off x="7111746" y="4354830"/>
            <a:ext cx="1632204" cy="219456"/>
          </a:xfrm>
          <a:prstGeom prst="rect">
            <a:avLst/>
          </a:prstGeom>
          <a:solidFill>
            <a:srgbClr val="C0392B"/>
          </a:solidFill>
          <a:ln w="12700">
            <a:solidFill>
              <a:srgbClr val="C0392B"/>
            </a:solidFill>
            <a:prstDash val="solid"/>
          </a:ln>
        </p:spPr>
      </p:sp>
      <p:sp>
        <p:nvSpPr>
          <p:cNvPr id="43" name="Text 41"/>
          <p:cNvSpPr/>
          <p:nvPr/>
        </p:nvSpPr>
        <p:spPr>
          <a:xfrm>
            <a:off x="7111746" y="4354830"/>
            <a:ext cx="1632204" cy="219456"/>
          </a:xfrm>
          <a:prstGeom prst="rect">
            <a:avLst/>
          </a:prstGeom>
          <a:noFill/>
        </p:spPr>
        <p:txBody>
          <a:bodyPr wrap="square" lIns="0" tIns="0" rIns="0" bIns="0" rtlCol="0" anchor="ctr"/>
          <a:lstStyle/>
          <a:p>
            <a:pPr algn="ctr"/>
            <a:endParaRPr lang="en-US" sz="1200" dirty="0"/>
          </a:p>
        </p:txBody>
      </p:sp>
      <p:sp>
        <p:nvSpPr>
          <p:cNvPr id="44" name="Shape 42"/>
          <p:cNvSpPr/>
          <p:nvPr/>
        </p:nvSpPr>
        <p:spPr>
          <a:xfrm>
            <a:off x="308610" y="4636008"/>
            <a:ext cx="8503920" cy="315468"/>
          </a:xfrm>
          <a:prstGeom prst="rect">
            <a:avLst/>
          </a:prstGeom>
          <a:solidFill>
            <a:srgbClr val="FEF9E7"/>
          </a:solidFill>
          <a:ln w="15240">
            <a:solidFill>
              <a:srgbClr val="D4A017"/>
            </a:solidFill>
            <a:prstDash val="solid"/>
          </a:ln>
        </p:spPr>
      </p:sp>
      <p:sp>
        <p:nvSpPr>
          <p:cNvPr id="45" name="Text 43"/>
          <p:cNvSpPr/>
          <p:nvPr/>
        </p:nvSpPr>
        <p:spPr>
          <a:xfrm>
            <a:off x="377190" y="4636008"/>
            <a:ext cx="8366760" cy="315468"/>
          </a:xfrm>
          <a:prstGeom prst="rect">
            <a:avLst/>
          </a:prstGeom>
          <a:noFill/>
        </p:spPr>
        <p:txBody>
          <a:bodyPr wrap="square" rtlCol="0" anchor="ctr"/>
          <a:lstStyle/>
          <a:p>
            <a:r>
              <a:rPr lang="en-US" sz="1100" dirty="0">
                <a:solidFill>
                  <a:srgbClr val="1A2E5A"/>
                </a:solidFill>
                <a:latin typeface="Calibri" panose="020F0502020204030204" pitchFamily="34" charset="0"/>
                <a:ea typeface="Calibri" panose="020F0502020204030204" pitchFamily="34" charset="-122"/>
                <a:cs typeface="Calibri" panose="020F0502020204030204" pitchFamily="34" charset="-120"/>
              </a:rPr>
              <a:t>⚠  Note: Sec. 18(2) lists exclusions — Gratuity, Pension &amp; Retrenchment are NO LONGER in this exclusion list under New ITA 2025 (governed separately under Sec. 19 / Schedule II &amp; III).</a:t>
            </a:r>
            <a:endParaRPr lang="en-US" sz="1100" dirty="0"/>
          </a:p>
        </p:txBody>
      </p:sp>
      <p:sp>
        <p:nvSpPr>
          <p:cNvPr id="46" name="Shape 44"/>
          <p:cNvSpPr/>
          <p:nvPr/>
        </p:nvSpPr>
        <p:spPr>
          <a:xfrm>
            <a:off x="274320" y="4992624"/>
            <a:ext cx="8572500" cy="0"/>
          </a:xfrm>
          <a:prstGeom prst="line">
            <a:avLst/>
          </a:prstGeom>
          <a:noFill/>
          <a:ln w="6350">
            <a:solidFill>
              <a:srgbClr val="A8C4E0"/>
            </a:solidFill>
            <a:prstDash val="solid"/>
          </a:ln>
        </p:spPr>
      </p:sp>
      <p:sp>
        <p:nvSpPr>
          <p:cNvPr id="48" name="Text 46"/>
          <p:cNvSpPr/>
          <p:nvPr/>
        </p:nvSpPr>
        <p:spPr>
          <a:xfrm>
            <a:off x="8641080" y="5006340"/>
            <a:ext cx="342900" cy="137160"/>
          </a:xfrm>
          <a:prstGeom prst="rect">
            <a:avLst/>
          </a:prstGeom>
          <a:noFill/>
        </p:spPr>
        <p:txBody>
          <a:bodyPr wrap="square" rtlCol="0" anchor="ctr"/>
          <a:lstStyle/>
          <a:p>
            <a:pPr algn="r"/>
            <a:r>
              <a:rPr lang="en-US" sz="675" dirty="0">
                <a:solidFill>
                  <a:srgbClr val="5A6F84"/>
                </a:solidFill>
                <a:latin typeface="Calibri" panose="020F0502020204030204" pitchFamily="34" charset="0"/>
                <a:ea typeface="Calibri" panose="020F0502020204030204" pitchFamily="34" charset="-122"/>
                <a:cs typeface="Calibri" panose="020F0502020204030204" pitchFamily="34" charset="-120"/>
              </a:rPr>
              <a:t>24</a:t>
            </a:r>
            <a:endParaRPr lang="en-US" sz="675" dirty="0"/>
          </a:p>
        </p:txBody>
      </p:sp>
      <p:sp>
        <p:nvSpPr>
          <p:cNvPr id="49" name="Shape 0"/>
          <p:cNvSpPr/>
          <p:nvPr/>
        </p:nvSpPr>
        <p:spPr>
          <a:xfrm>
            <a:off x="0" y="0"/>
            <a:ext cx="9144000" cy="658368"/>
          </a:xfrm>
          <a:prstGeom prst="rect">
            <a:avLst/>
          </a:prstGeom>
          <a:solidFill>
            <a:srgbClr val="0D1B3E"/>
          </a:solidFill>
          <a:ln w="12700">
            <a:solidFill>
              <a:srgbClr val="0D1B3E"/>
            </a:solidFill>
            <a:prstDash val="solid"/>
          </a:ln>
        </p:spPr>
        <p:txBody>
          <a:bodyPr/>
          <a:lstStyle/>
          <a:p>
            <a:r>
              <a:rPr lang="en-US" b="1" kern="0" spc="38" dirty="0">
                <a:solidFill>
                  <a:schemeClr val="bg1"/>
                </a:solidFill>
                <a:latin typeface="Cambria" panose="02040503050406030204" pitchFamily="34" charset="0"/>
                <a:ea typeface="Cambria" panose="02040503050406030204" pitchFamily="34" charset="-122"/>
                <a:cs typeface="Cambria" panose="02040503050406030204" pitchFamily="34" charset="-120"/>
              </a:rPr>
              <a:t>Profits in Lieu of Salary – Sec 18</a:t>
            </a:r>
            <a:endParaRPr lang="en-US" dirty="0">
              <a:solidFill>
                <a:schemeClr val="bg1"/>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0"/>
          <p:cNvSpPr/>
          <p:nvPr/>
        </p:nvSpPr>
        <p:spPr>
          <a:xfrm>
            <a:off x="4498848" y="586359"/>
            <a:ext cx="8503920" cy="411480"/>
          </a:xfrm>
          <a:prstGeom prst="rect">
            <a:avLst/>
          </a:prstGeom>
          <a:noFill/>
        </p:spPr>
        <p:txBody>
          <a:bodyPr wrap="square" rtlCol="0" anchor="ctr"/>
          <a:lstStyle/>
          <a:p>
            <a:endParaRPr lang="en-US" sz="1950" dirty="0"/>
          </a:p>
        </p:txBody>
      </p:sp>
      <p:sp>
        <p:nvSpPr>
          <p:cNvPr id="3" name="Text 1"/>
          <p:cNvSpPr/>
          <p:nvPr/>
        </p:nvSpPr>
        <p:spPr>
          <a:xfrm>
            <a:off x="308610" y="677088"/>
            <a:ext cx="6858000" cy="205740"/>
          </a:xfrm>
          <a:prstGeom prst="rect">
            <a:avLst/>
          </a:prstGeom>
          <a:noFill/>
        </p:spPr>
        <p:txBody>
          <a:bodyPr wrap="square" rtlCol="0" anchor="ctr"/>
          <a:lstStyle/>
          <a:p>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Act 1961 Sec. 17(3)(ii) vs  Act 2025 Sec. 18(2)</a:t>
            </a:r>
            <a:endParaRPr lang="en-US" sz="1200" dirty="0"/>
          </a:p>
        </p:txBody>
      </p:sp>
      <p:sp>
        <p:nvSpPr>
          <p:cNvPr id="5" name="Text 3"/>
          <p:cNvSpPr/>
          <p:nvPr/>
        </p:nvSpPr>
        <p:spPr>
          <a:xfrm>
            <a:off x="308610" y="768096"/>
            <a:ext cx="1508760" cy="192024"/>
          </a:xfrm>
          <a:prstGeom prst="rect">
            <a:avLst/>
          </a:prstGeom>
          <a:noFill/>
        </p:spPr>
        <p:txBody>
          <a:bodyPr wrap="square" lIns="0" tIns="0" rIns="0" bIns="0" rtlCol="0" anchor="ctr"/>
          <a:lstStyle/>
          <a:p>
            <a:pPr algn="ctr"/>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 17(3)</a:t>
            </a:r>
            <a:endParaRPr lang="en-US" sz="600" dirty="0"/>
          </a:p>
        </p:txBody>
      </p:sp>
      <p:sp>
        <p:nvSpPr>
          <p:cNvPr id="6" name="Shape 4"/>
          <p:cNvSpPr/>
          <p:nvPr/>
        </p:nvSpPr>
        <p:spPr>
          <a:xfrm>
            <a:off x="308610" y="1042415"/>
            <a:ext cx="4114800" cy="3602297"/>
          </a:xfrm>
          <a:prstGeom prst="rect">
            <a:avLst/>
          </a:prstGeom>
          <a:solidFill>
            <a:srgbClr val="FFFFFF"/>
          </a:solidFill>
          <a:ln w="10160">
            <a:solidFill>
              <a:srgbClr val="A8C4E0"/>
            </a:solidFill>
            <a:prstDash val="solid"/>
          </a:ln>
          <a:effectLst>
            <a:outerShdw blurRad="50800" dist="25400" dir="8100000" algn="bl" rotWithShape="0">
              <a:srgbClr val="000000">
                <a:alpha val="8000"/>
              </a:srgbClr>
            </a:outerShdw>
          </a:effectLst>
        </p:spPr>
      </p:sp>
      <p:sp>
        <p:nvSpPr>
          <p:cNvPr id="7" name="Shape 5"/>
          <p:cNvSpPr/>
          <p:nvPr/>
        </p:nvSpPr>
        <p:spPr>
          <a:xfrm>
            <a:off x="308610" y="1042416"/>
            <a:ext cx="4114800" cy="288036"/>
          </a:xfrm>
          <a:prstGeom prst="rect">
            <a:avLst/>
          </a:prstGeom>
          <a:solidFill>
            <a:srgbClr val="1E4D8C"/>
          </a:solidFill>
          <a:ln w="12700">
            <a:solidFill>
              <a:srgbClr val="1E4D8C"/>
            </a:solidFill>
            <a:prstDash val="solid"/>
          </a:ln>
        </p:spPr>
        <p:txBody>
          <a:bodyPr/>
          <a:lstStyle/>
          <a:p>
            <a:endParaRPr lang="en-IN" dirty="0"/>
          </a:p>
        </p:txBody>
      </p:sp>
      <p:sp>
        <p:nvSpPr>
          <p:cNvPr id="8" name="Text 6"/>
          <p:cNvSpPr/>
          <p:nvPr/>
        </p:nvSpPr>
        <p:spPr>
          <a:xfrm>
            <a:off x="377190" y="1042416"/>
            <a:ext cx="3977640" cy="288036"/>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Act 1961:  Sec. 17(3)(ii)</a:t>
            </a:r>
            <a:endParaRPr lang="en-US" sz="1200" dirty="0"/>
          </a:p>
        </p:txBody>
      </p:sp>
      <p:sp>
        <p:nvSpPr>
          <p:cNvPr id="9" name="Text 7"/>
          <p:cNvSpPr/>
          <p:nvPr/>
        </p:nvSpPr>
        <p:spPr>
          <a:xfrm>
            <a:off x="377190" y="1371599"/>
            <a:ext cx="3977640" cy="3273117"/>
          </a:xfrm>
          <a:prstGeom prst="rect">
            <a:avLst/>
          </a:prstGeom>
          <a:noFill/>
        </p:spPr>
        <p:txBody>
          <a:bodyPr wrap="square" rtlCol="0" anchor="t"/>
          <a:lstStyle/>
          <a:p>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17(3) "profits in lieu of salary" includes—
</a:t>
            </a:r>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(ii)	 any payment (other than any payment referred to in clause (10) , clause (10A) , clause (10B), clause (11), clause (12) , clause (13) or clause (13A) of section 10), due to or received by an assessee from an employer or a former employer or from a provident or other fund , to the extent to which it does not consist of contributions by the assessee or interest on such contributions or any sum received under a Keyman insurance policy including the sum allocated by way of bonus on such policy.</a:t>
            </a:r>
            <a:endPar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endParaRPr>
          </a:p>
          <a:p>
            <a:endPar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endParaRPr>
          </a:p>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Explanation.—For the purposes of this sub-clause, the expression "Keyman insurance policy" shall have the meaning assigned to it in clause (10D) of section 10;</a:t>
            </a:r>
            <a:endParaRPr lang="en-US" sz="1200" dirty="0"/>
          </a:p>
        </p:txBody>
      </p:sp>
      <p:sp>
        <p:nvSpPr>
          <p:cNvPr id="10" name="Shape 8"/>
          <p:cNvSpPr/>
          <p:nvPr/>
        </p:nvSpPr>
        <p:spPr>
          <a:xfrm>
            <a:off x="4697730" y="1042415"/>
            <a:ext cx="4114800" cy="3602289"/>
          </a:xfrm>
          <a:prstGeom prst="rect">
            <a:avLst/>
          </a:prstGeom>
          <a:solidFill>
            <a:srgbClr val="FFFFFF"/>
          </a:solidFill>
          <a:ln w="25400">
            <a:solidFill>
              <a:srgbClr val="E67E22"/>
            </a:solidFill>
            <a:prstDash val="solid"/>
          </a:ln>
          <a:effectLst>
            <a:outerShdw blurRad="50800" dist="25400" dir="8100000" algn="bl" rotWithShape="0">
              <a:srgbClr val="000000">
                <a:alpha val="8000"/>
              </a:srgbClr>
            </a:outerShdw>
          </a:effectLst>
        </p:spPr>
      </p:sp>
      <p:sp>
        <p:nvSpPr>
          <p:cNvPr id="11" name="Shape 9"/>
          <p:cNvSpPr/>
          <p:nvPr/>
        </p:nvSpPr>
        <p:spPr>
          <a:xfrm>
            <a:off x="4697730" y="1042416"/>
            <a:ext cx="4114800" cy="288036"/>
          </a:xfrm>
          <a:prstGeom prst="rect">
            <a:avLst/>
          </a:prstGeom>
          <a:solidFill>
            <a:srgbClr val="E67E22"/>
          </a:solidFill>
          <a:ln w="12700">
            <a:solidFill>
              <a:srgbClr val="E67E22"/>
            </a:solidFill>
            <a:prstDash val="solid"/>
          </a:ln>
        </p:spPr>
      </p:sp>
      <p:sp>
        <p:nvSpPr>
          <p:cNvPr id="12" name="Text 10"/>
          <p:cNvSpPr/>
          <p:nvPr/>
        </p:nvSpPr>
        <p:spPr>
          <a:xfrm>
            <a:off x="4766310" y="1042416"/>
            <a:ext cx="3977640" cy="288036"/>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Act 2025:  Sec. 18(2)  [New]</a:t>
            </a:r>
            <a:endParaRPr lang="en-US" sz="1200" dirty="0"/>
          </a:p>
        </p:txBody>
      </p:sp>
      <p:sp>
        <p:nvSpPr>
          <p:cNvPr id="13" name="Text 11"/>
          <p:cNvSpPr/>
          <p:nvPr/>
        </p:nvSpPr>
        <p:spPr>
          <a:xfrm>
            <a:off x="4766310" y="1371600"/>
            <a:ext cx="3977640" cy="1988820"/>
          </a:xfrm>
          <a:prstGeom prst="rect">
            <a:avLst/>
          </a:prstGeom>
          <a:noFill/>
        </p:spPr>
        <p:txBody>
          <a:bodyPr wrap="square" rtlCol="0" anchor="t"/>
          <a:lstStyle/>
          <a:p>
            <a:r>
              <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rPr>
              <a:t>Se c 18 (2)</a:t>
            </a:r>
            <a:endPar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endParaRPr>
          </a:p>
          <a:p>
            <a:endParaRPr lang="en-US" sz="1200" b="1" dirty="0">
              <a:solidFill>
                <a:srgbClr val="1C2B3A"/>
              </a:solidFill>
              <a:latin typeface="Calibri" panose="020F0502020204030204" pitchFamily="34" charset="0"/>
              <a:ea typeface="Calibri" panose="020F0502020204030204" pitchFamily="34" charset="-122"/>
              <a:cs typeface="Calibri" panose="020F0502020204030204" pitchFamily="34" charset="-120"/>
            </a:endParaRPr>
          </a:p>
          <a:p>
            <a:r>
              <a:rPr lang="en-US" sz="1200" dirty="0"/>
              <a:t>The payment referred in sub-section (1)(c) shall not include any payment referred to in—</a:t>
            </a:r>
            <a:endParaRPr lang="en-US" sz="1200" dirty="0"/>
          </a:p>
          <a:p>
            <a:endParaRPr lang="en-US" sz="1200" dirty="0"/>
          </a:p>
          <a:p>
            <a:r>
              <a:rPr lang="en-US" sz="1200" dirty="0"/>
              <a:t>(</a:t>
            </a:r>
            <a:r>
              <a:rPr lang="en-US" sz="1200" i="1" dirty="0">
                <a:latin typeface="Calibri" panose="020F0502020204030204" pitchFamily="34" charset="0"/>
                <a:ea typeface="Calibri" panose="020F0502020204030204" pitchFamily="34" charset="0"/>
                <a:cs typeface="Calibri" panose="020F0502020204030204" pitchFamily="34" charset="0"/>
              </a:rPr>
              <a:t>a</a:t>
            </a:r>
            <a:r>
              <a:rPr lang="en-US" sz="1200" dirty="0">
                <a:latin typeface="Calibri" panose="020F0502020204030204" pitchFamily="34" charset="0"/>
                <a:ea typeface="Calibri" panose="020F0502020204030204" pitchFamily="34" charset="0"/>
                <a:cs typeface="Calibri" panose="020F0502020204030204" pitchFamily="34" charset="0"/>
              </a:rPr>
              <a:t>) Schedule II (Table: Sl. No. 3);  </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a:t>
            </a:r>
            <a:r>
              <a:rPr lang="en-US" sz="1200" i="1" dirty="0">
                <a:latin typeface="Calibri" panose="020F0502020204030204" pitchFamily="34" charset="0"/>
                <a:ea typeface="Calibri" panose="020F0502020204030204" pitchFamily="34" charset="0"/>
                <a:cs typeface="Calibri" panose="020F0502020204030204" pitchFamily="34" charset="0"/>
              </a:rPr>
              <a:t>b</a:t>
            </a:r>
            <a:r>
              <a:rPr lang="en-US" sz="1200" dirty="0">
                <a:latin typeface="Calibri" panose="020F0502020204030204" pitchFamily="34" charset="0"/>
                <a:ea typeface="Calibri" panose="020F0502020204030204" pitchFamily="34" charset="0"/>
                <a:cs typeface="Calibri" panose="020F0502020204030204" pitchFamily="34" charset="0"/>
              </a:rPr>
              <a:t>) Schedule II (Table: Sl. No. 4);  </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a:t>
            </a:r>
            <a:r>
              <a:rPr lang="en-US" sz="1200" i="1" dirty="0">
                <a:latin typeface="Calibri" panose="020F0502020204030204" pitchFamily="34" charset="0"/>
                <a:ea typeface="Calibri" panose="020F0502020204030204" pitchFamily="34" charset="0"/>
                <a:cs typeface="Calibri" panose="020F0502020204030204" pitchFamily="34" charset="0"/>
              </a:rPr>
              <a:t>c</a:t>
            </a:r>
            <a:r>
              <a:rPr lang="en-US" sz="1200" dirty="0">
                <a:latin typeface="Calibri" panose="020F0502020204030204" pitchFamily="34" charset="0"/>
                <a:ea typeface="Calibri" panose="020F0502020204030204" pitchFamily="34" charset="0"/>
                <a:cs typeface="Calibri" panose="020F0502020204030204" pitchFamily="34" charset="0"/>
              </a:rPr>
              <a:t>) Schedule II (Table: Sl. No. 8); </a:t>
            </a:r>
            <a:endParaRPr lang="en-US" sz="1200" dirty="0">
              <a:latin typeface="Calibri" panose="020F0502020204030204" pitchFamily="34" charset="0"/>
              <a:ea typeface="Calibri" panose="020F0502020204030204" pitchFamily="34" charset="0"/>
              <a:cs typeface="Calibri" panose="020F0502020204030204" pitchFamily="34" charset="0"/>
            </a:endParaRPr>
          </a:p>
          <a:p>
            <a:r>
              <a:rPr lang="en-US" sz="1200" dirty="0">
                <a:latin typeface="Calibri" panose="020F0502020204030204" pitchFamily="34" charset="0"/>
                <a:ea typeface="Calibri" panose="020F0502020204030204" pitchFamily="34" charset="0"/>
                <a:cs typeface="Calibri" panose="020F0502020204030204" pitchFamily="34" charset="0"/>
              </a:rPr>
              <a:t>(</a:t>
            </a:r>
            <a:r>
              <a:rPr lang="en-US" sz="1200" i="1" dirty="0">
                <a:latin typeface="Calibri" panose="020F0502020204030204" pitchFamily="34" charset="0"/>
                <a:ea typeface="Calibri" panose="020F0502020204030204" pitchFamily="34" charset="0"/>
                <a:cs typeface="Calibri" panose="020F0502020204030204" pitchFamily="34" charset="0"/>
              </a:rPr>
              <a:t>d</a:t>
            </a:r>
            <a:r>
              <a:rPr lang="en-US" sz="1200" dirty="0">
                <a:latin typeface="Calibri" panose="020F0502020204030204" pitchFamily="34" charset="0"/>
                <a:ea typeface="Calibri" panose="020F0502020204030204" pitchFamily="34" charset="0"/>
                <a:cs typeface="Calibri" panose="020F0502020204030204" pitchFamily="34" charset="0"/>
              </a:rPr>
              <a:t>) Schedule III (Table: Sl. No. 11)  </a:t>
            </a:r>
            <a:endParaRPr lang="en-US" sz="1200" dirty="0"/>
          </a:p>
        </p:txBody>
      </p:sp>
      <p:sp>
        <p:nvSpPr>
          <p:cNvPr id="27" name="Text 25"/>
          <p:cNvSpPr/>
          <p:nvPr/>
        </p:nvSpPr>
        <p:spPr>
          <a:xfrm>
            <a:off x="6151626" y="3771900"/>
            <a:ext cx="2599182" cy="260604"/>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Key Change</a:t>
            </a:r>
            <a:endParaRPr lang="en-US" sz="1200" dirty="0"/>
          </a:p>
        </p:txBody>
      </p:sp>
      <p:sp>
        <p:nvSpPr>
          <p:cNvPr id="30" name="Text 28"/>
          <p:cNvSpPr/>
          <p:nvPr/>
        </p:nvSpPr>
        <p:spPr>
          <a:xfrm>
            <a:off x="8641080" y="4869180"/>
            <a:ext cx="342900" cy="192024"/>
          </a:xfrm>
          <a:prstGeom prst="rect">
            <a:avLst/>
          </a:prstGeom>
          <a:noFill/>
        </p:spPr>
        <p:txBody>
          <a:bodyPr wrap="square" rtlCol="0" anchor="ctr"/>
          <a:lstStyle/>
          <a:p>
            <a:pPr algn="r"/>
            <a:r>
              <a:rPr lang="en-US" sz="675" dirty="0">
                <a:solidFill>
                  <a:srgbClr val="5A6F84"/>
                </a:solidFill>
                <a:latin typeface="Calibri" panose="020F0502020204030204" pitchFamily="34" charset="0"/>
                <a:ea typeface="Calibri" panose="020F0502020204030204" pitchFamily="34" charset="-122"/>
                <a:cs typeface="Calibri" panose="020F0502020204030204" pitchFamily="34" charset="-120"/>
              </a:rPr>
              <a:t>21</a:t>
            </a:r>
            <a:endParaRPr lang="en-US" sz="675" dirty="0"/>
          </a:p>
        </p:txBody>
      </p:sp>
      <p:sp>
        <p:nvSpPr>
          <p:cNvPr id="31" name="Shape 29"/>
          <p:cNvSpPr/>
          <p:nvPr/>
        </p:nvSpPr>
        <p:spPr>
          <a:xfrm>
            <a:off x="274320" y="4869180"/>
            <a:ext cx="8572500" cy="0"/>
          </a:xfrm>
          <a:prstGeom prst="line">
            <a:avLst/>
          </a:prstGeom>
          <a:noFill/>
          <a:ln w="6350">
            <a:solidFill>
              <a:srgbClr val="A8C4E0"/>
            </a:solidFill>
            <a:prstDash val="solid"/>
          </a:ln>
        </p:spPr>
      </p:sp>
      <p:sp>
        <p:nvSpPr>
          <p:cNvPr id="33" name="Shape 0"/>
          <p:cNvSpPr/>
          <p:nvPr/>
        </p:nvSpPr>
        <p:spPr>
          <a:xfrm>
            <a:off x="0" y="0"/>
            <a:ext cx="9144000" cy="658368"/>
          </a:xfrm>
          <a:prstGeom prst="rect">
            <a:avLst/>
          </a:prstGeom>
          <a:solidFill>
            <a:srgbClr val="0D1B3E"/>
          </a:solidFill>
          <a:ln w="12700">
            <a:solidFill>
              <a:srgbClr val="0D1B3E"/>
            </a:solidFill>
            <a:prstDash val="solid"/>
          </a:ln>
        </p:spPr>
        <p:txBody>
          <a:bodyPr/>
          <a:lstStyle/>
          <a:p>
            <a:r>
              <a:rPr lang="en-US" b="1" kern="0" spc="38" dirty="0">
                <a:solidFill>
                  <a:schemeClr val="bg1"/>
                </a:solidFill>
                <a:latin typeface="Cambria" panose="02040503050406030204" pitchFamily="34" charset="0"/>
                <a:ea typeface="Cambria" panose="02040503050406030204" pitchFamily="34" charset="-122"/>
                <a:cs typeface="Cambria" panose="02040503050406030204" pitchFamily="34" charset="-120"/>
              </a:rPr>
              <a:t>Profit in Lieu Of Salary</a:t>
            </a:r>
            <a:endParaRPr lang="en-US" dirty="0">
              <a:solidFill>
                <a:schemeClr val="bg1"/>
              </a:solidFill>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6" name="Group 65"/>
          <p:cNvGrpSpPr/>
          <p:nvPr/>
        </p:nvGrpSpPr>
        <p:grpSpPr>
          <a:xfrm>
            <a:off x="274320" y="615506"/>
            <a:ext cx="9705828" cy="4445698"/>
            <a:chOff x="274320" y="615506"/>
            <a:chExt cx="9705828" cy="4445698"/>
          </a:xfrm>
        </p:grpSpPr>
        <p:sp>
          <p:nvSpPr>
            <p:cNvPr id="2" name="Text 0"/>
            <p:cNvSpPr/>
            <p:nvPr/>
          </p:nvSpPr>
          <p:spPr>
            <a:xfrm>
              <a:off x="1476228" y="615506"/>
              <a:ext cx="8503920" cy="411480"/>
            </a:xfrm>
            <a:prstGeom prst="rect">
              <a:avLst/>
            </a:prstGeom>
            <a:noFill/>
          </p:spPr>
          <p:txBody>
            <a:bodyPr wrap="square" rtlCol="0" anchor="ctr"/>
            <a:lstStyle/>
            <a:p>
              <a:endParaRPr lang="en-US" sz="1950" dirty="0"/>
            </a:p>
          </p:txBody>
        </p:sp>
        <p:sp>
          <p:nvSpPr>
            <p:cNvPr id="3" name="Text 1"/>
            <p:cNvSpPr/>
            <p:nvPr/>
          </p:nvSpPr>
          <p:spPr>
            <a:xfrm>
              <a:off x="349758" y="675513"/>
              <a:ext cx="6858000" cy="205740"/>
            </a:xfrm>
            <a:prstGeom prst="rect">
              <a:avLst/>
            </a:prstGeom>
            <a:noFill/>
          </p:spPr>
          <p:txBody>
            <a:bodyPr wrap="square" rtlCol="0" anchor="ctr"/>
            <a:lstStyle/>
            <a:p>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Section 18(2) (New ITA 2025)  |  Old Ref: Sec. 17(3)(ii)</a:t>
              </a:r>
              <a:endParaRPr lang="en-US" sz="1200" dirty="0"/>
            </a:p>
          </p:txBody>
        </p:sp>
        <p:sp>
          <p:nvSpPr>
            <p:cNvPr id="5" name="Text 3"/>
            <p:cNvSpPr/>
            <p:nvPr/>
          </p:nvSpPr>
          <p:spPr>
            <a:xfrm>
              <a:off x="308610" y="768096"/>
              <a:ext cx="1508760" cy="192024"/>
            </a:xfrm>
            <a:prstGeom prst="rect">
              <a:avLst/>
            </a:prstGeom>
            <a:noFill/>
          </p:spPr>
          <p:txBody>
            <a:bodyPr wrap="square" lIns="0" tIns="0" rIns="0" bIns="0" rtlCol="0" anchor="ctr"/>
            <a:lstStyle/>
            <a:p>
              <a:pPr algn="ctr"/>
              <a:r>
                <a:rPr lang="en-US" sz="6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 18(2)</a:t>
              </a:r>
              <a:endParaRPr lang="en-US" sz="600" dirty="0"/>
            </a:p>
          </p:txBody>
        </p:sp>
        <p:sp>
          <p:nvSpPr>
            <p:cNvPr id="6" name="Text 4"/>
            <p:cNvSpPr/>
            <p:nvPr/>
          </p:nvSpPr>
          <p:spPr>
            <a:xfrm>
              <a:off x="320040" y="901827"/>
              <a:ext cx="8503920" cy="205740"/>
            </a:xfrm>
            <a:prstGeom prst="rect">
              <a:avLst/>
            </a:prstGeom>
            <a:noFill/>
          </p:spPr>
          <p:txBody>
            <a:bodyPr wrap="square" rtlCol="0" anchor="ctr"/>
            <a:lstStyle/>
            <a:p>
              <a:r>
                <a:rPr lang="en-US" sz="1200" b="1" dirty="0">
                  <a:solidFill>
                    <a:srgbClr val="1A2E5A"/>
                  </a:solidFill>
                  <a:latin typeface="Cambria" panose="02040503050406030204" pitchFamily="34" charset="0"/>
                  <a:ea typeface="Cambria" panose="02040503050406030204" pitchFamily="34" charset="-122"/>
                  <a:cs typeface="Cambria" panose="02040503050406030204" pitchFamily="34" charset="-120"/>
                </a:rPr>
                <a:t>Exclusion List under Sec. 18(2)  [Old reference: Sec. 17(3)(ii)]</a:t>
              </a:r>
              <a:endParaRPr lang="en-US" sz="1200" dirty="0"/>
            </a:p>
          </p:txBody>
        </p:sp>
        <p:sp>
          <p:nvSpPr>
            <p:cNvPr id="7" name="Shape 5"/>
            <p:cNvSpPr/>
            <p:nvPr/>
          </p:nvSpPr>
          <p:spPr>
            <a:xfrm>
              <a:off x="308610" y="1289304"/>
              <a:ext cx="5143500" cy="301752"/>
            </a:xfrm>
            <a:prstGeom prst="rect">
              <a:avLst/>
            </a:prstGeom>
            <a:solidFill>
              <a:srgbClr val="3D3D3D"/>
            </a:solidFill>
            <a:ln w="12700">
              <a:solidFill>
                <a:srgbClr val="3D3D3D"/>
              </a:solidFill>
              <a:prstDash val="solid"/>
            </a:ln>
          </p:spPr>
        </p:sp>
        <p:sp>
          <p:nvSpPr>
            <p:cNvPr id="8" name="Text 6"/>
            <p:cNvSpPr/>
            <p:nvPr/>
          </p:nvSpPr>
          <p:spPr>
            <a:xfrm>
              <a:off x="349758" y="1289304"/>
              <a:ext cx="5061204" cy="301752"/>
            </a:xfrm>
            <a:prstGeom prst="rect">
              <a:avLst/>
            </a:prstGeom>
            <a:noFill/>
          </p:spPr>
          <p:txBody>
            <a:bodyPr wrap="square" lIns="0" tIns="0" rIns="0" bIns="0" rtlCol="0" anchor="ctr"/>
            <a:lstStyle/>
            <a:p>
              <a:r>
                <a:rPr lang="en-US" sz="1200" b="1" dirty="0">
                  <a:solidFill>
                    <a:srgbClr val="FFFFFF"/>
                  </a:solidFill>
                  <a:latin typeface="Calibri" panose="020F0502020204030204" pitchFamily="34" charset="0"/>
                  <a:ea typeface="Calibri" panose="020F0502020204030204" pitchFamily="34" charset="-122"/>
                  <a:cs typeface="Calibri" panose="020F0502020204030204" pitchFamily="34" charset="-120"/>
                </a:rPr>
                <a:t>Exclusion (Not treated as Profits in Lieu of Salary)</a:t>
              </a:r>
              <a:endParaRPr lang="en-US" sz="1200" dirty="0"/>
            </a:p>
          </p:txBody>
        </p:sp>
        <p:sp>
          <p:nvSpPr>
            <p:cNvPr id="9" name="Shape 7"/>
            <p:cNvSpPr/>
            <p:nvPr/>
          </p:nvSpPr>
          <p:spPr>
            <a:xfrm>
              <a:off x="5452110" y="1289304"/>
              <a:ext cx="1611630" cy="301752"/>
            </a:xfrm>
            <a:prstGeom prst="rect">
              <a:avLst/>
            </a:prstGeom>
            <a:solidFill>
              <a:srgbClr val="1E4D8C"/>
            </a:solidFill>
            <a:ln w="12700">
              <a:solidFill>
                <a:srgbClr val="1E4D8C"/>
              </a:solidFill>
              <a:prstDash val="solid"/>
            </a:ln>
          </p:spPr>
        </p:sp>
        <p:sp>
          <p:nvSpPr>
            <p:cNvPr id="10" name="Text 8"/>
            <p:cNvSpPr/>
            <p:nvPr/>
          </p:nvSpPr>
          <p:spPr>
            <a:xfrm>
              <a:off x="5493258" y="1289304"/>
              <a:ext cx="1529334" cy="301752"/>
            </a:xfrm>
            <a:prstGeom prst="rect">
              <a:avLst/>
            </a:prstGeom>
            <a:noFill/>
          </p:spPr>
          <p:txBody>
            <a:bodyPr wrap="square" lIns="0" tIns="0" rIns="0" bIns="0" rtlCol="0" anchor="ctr"/>
            <a:lstStyle/>
            <a:p>
              <a:pPr algn="ctr"/>
              <a:r>
                <a:rPr lang="en-US" sz="120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1961</a:t>
              </a:r>
              <a:endParaRPr lang="en-US" sz="1200" dirty="0"/>
            </a:p>
          </p:txBody>
        </p:sp>
        <p:sp>
          <p:nvSpPr>
            <p:cNvPr id="11" name="Shape 9"/>
            <p:cNvSpPr/>
            <p:nvPr/>
          </p:nvSpPr>
          <p:spPr>
            <a:xfrm>
              <a:off x="7063740" y="1289304"/>
              <a:ext cx="1714500" cy="301752"/>
            </a:xfrm>
            <a:prstGeom prst="rect">
              <a:avLst/>
            </a:prstGeom>
            <a:solidFill>
              <a:srgbClr val="E67E22"/>
            </a:solidFill>
            <a:ln w="12700">
              <a:solidFill>
                <a:srgbClr val="E67E22"/>
              </a:solidFill>
              <a:prstDash val="solid"/>
            </a:ln>
          </p:spPr>
        </p:sp>
        <p:sp>
          <p:nvSpPr>
            <p:cNvPr id="12" name="Text 10"/>
            <p:cNvSpPr/>
            <p:nvPr/>
          </p:nvSpPr>
          <p:spPr>
            <a:xfrm>
              <a:off x="7104888" y="1289304"/>
              <a:ext cx="1632204" cy="301752"/>
            </a:xfrm>
            <a:prstGeom prst="rect">
              <a:avLst/>
            </a:prstGeom>
            <a:noFill/>
          </p:spPr>
          <p:txBody>
            <a:bodyPr wrap="square" lIns="0" tIns="0" rIns="0" bIns="0" rtlCol="0" anchor="ctr"/>
            <a:lstStyle/>
            <a:p>
              <a:pPr algn="ctr"/>
              <a:r>
                <a:rPr lang="en-US" sz="120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a:t>
              </a:r>
              <a:endParaRPr lang="en-US" sz="1200" dirty="0"/>
            </a:p>
          </p:txBody>
        </p:sp>
        <p:sp>
          <p:nvSpPr>
            <p:cNvPr id="13" name="Shape 11"/>
            <p:cNvSpPr/>
            <p:nvPr/>
          </p:nvSpPr>
          <p:spPr>
            <a:xfrm>
              <a:off x="308610" y="1591056"/>
              <a:ext cx="5143500" cy="329184"/>
            </a:xfrm>
            <a:prstGeom prst="rect">
              <a:avLst/>
            </a:prstGeom>
            <a:solidFill>
              <a:srgbClr val="EAF1F8"/>
            </a:solidFill>
            <a:ln w="6350">
              <a:solidFill>
                <a:srgbClr val="A8C4E0"/>
              </a:solidFill>
              <a:prstDash val="solid"/>
            </a:ln>
          </p:spPr>
        </p:sp>
        <p:sp>
          <p:nvSpPr>
            <p:cNvPr id="14" name="Text 12"/>
            <p:cNvSpPr/>
            <p:nvPr/>
          </p:nvSpPr>
          <p:spPr>
            <a:xfrm>
              <a:off x="349758" y="1591056"/>
              <a:ext cx="5061204" cy="329184"/>
            </a:xfrm>
            <a:prstGeom prst="rect">
              <a:avLst/>
            </a:prstGeom>
            <a:noFill/>
          </p:spPr>
          <p:txBody>
            <a:bodyPr wrap="square" rtlCol="0" anchor="ctr"/>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Gratuity</a:t>
              </a:r>
              <a:endParaRPr lang="en-US" sz="1200" dirty="0"/>
            </a:p>
          </p:txBody>
        </p:sp>
        <p:sp>
          <p:nvSpPr>
            <p:cNvPr id="15" name="Shape 13"/>
            <p:cNvSpPr/>
            <p:nvPr/>
          </p:nvSpPr>
          <p:spPr>
            <a:xfrm>
              <a:off x="5452110" y="1591056"/>
              <a:ext cx="1611630" cy="329184"/>
            </a:xfrm>
            <a:prstGeom prst="rect">
              <a:avLst/>
            </a:prstGeom>
            <a:solidFill>
              <a:schemeClr val="tx2">
                <a:lumMod val="20000"/>
                <a:lumOff val="80000"/>
              </a:schemeClr>
            </a:solidFill>
            <a:ln w="6350">
              <a:solidFill>
                <a:srgbClr val="A8C4E0"/>
              </a:solidFill>
              <a:prstDash val="solid"/>
            </a:ln>
          </p:spPr>
          <p:txBody>
            <a:bodyPr/>
            <a:lstStyle/>
            <a:p>
              <a:endParaRPr lang="en-IN" sz="1200" dirty="0"/>
            </a:p>
          </p:txBody>
        </p:sp>
        <p:sp>
          <p:nvSpPr>
            <p:cNvPr id="16" name="Text 14"/>
            <p:cNvSpPr/>
            <p:nvPr/>
          </p:nvSpPr>
          <p:spPr>
            <a:xfrm>
              <a:off x="5493258" y="1591056"/>
              <a:ext cx="152933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Included</a:t>
              </a:r>
              <a:endParaRPr lang="en-US" sz="1200" dirty="0"/>
            </a:p>
          </p:txBody>
        </p:sp>
        <p:sp>
          <p:nvSpPr>
            <p:cNvPr id="17" name="Shape 15"/>
            <p:cNvSpPr/>
            <p:nvPr/>
          </p:nvSpPr>
          <p:spPr>
            <a:xfrm>
              <a:off x="7063740" y="1591056"/>
              <a:ext cx="1714500" cy="329184"/>
            </a:xfrm>
            <a:prstGeom prst="rect">
              <a:avLst/>
            </a:prstGeom>
            <a:solidFill>
              <a:srgbClr val="FDECEA"/>
            </a:solidFill>
            <a:ln w="6350">
              <a:solidFill>
                <a:srgbClr val="A8C4E0"/>
              </a:solidFill>
              <a:prstDash val="solid"/>
            </a:ln>
          </p:spPr>
        </p:sp>
        <p:sp>
          <p:nvSpPr>
            <p:cNvPr id="18" name="Text 16"/>
            <p:cNvSpPr/>
            <p:nvPr/>
          </p:nvSpPr>
          <p:spPr>
            <a:xfrm>
              <a:off x="7104888" y="1591056"/>
              <a:ext cx="1632204" cy="329184"/>
            </a:xfrm>
            <a:prstGeom prst="rect">
              <a:avLst/>
            </a:prstGeom>
            <a:noFill/>
          </p:spPr>
          <p:txBody>
            <a:bodyPr wrap="square" rtlCol="0" anchor="ctr"/>
            <a:lstStyle/>
            <a:p>
              <a:pPr algn="ctr"/>
              <a:r>
                <a:rPr lang="en-US" sz="1200" b="1" dirty="0">
                  <a:solidFill>
                    <a:srgbClr val="C0392B"/>
                  </a:solidFill>
                  <a:latin typeface="Calibri" panose="020F0502020204030204" pitchFamily="34" charset="0"/>
                  <a:ea typeface="Calibri" panose="020F0502020204030204" pitchFamily="34" charset="-122"/>
                  <a:cs typeface="Calibri" panose="020F0502020204030204" pitchFamily="34" charset="-120"/>
                </a:rPr>
                <a:t>No</a:t>
              </a:r>
              <a:endParaRPr lang="en-US" sz="1200" dirty="0"/>
            </a:p>
            <a:p>
              <a:pPr algn="ctr"/>
              <a:r>
                <a:rPr lang="en-US" sz="1200" b="1" dirty="0">
                  <a:solidFill>
                    <a:srgbClr val="C0392B"/>
                  </a:solidFill>
                  <a:latin typeface="Calibri" panose="020F0502020204030204" pitchFamily="34" charset="0"/>
                  <a:ea typeface="Calibri" panose="020F0502020204030204" pitchFamily="34" charset="-122"/>
                  <a:cs typeface="Calibri" panose="020F0502020204030204" pitchFamily="34" charset="-120"/>
                </a:rPr>
                <a:t>(Removed)</a:t>
              </a:r>
              <a:endParaRPr lang="en-US" sz="1200" dirty="0"/>
            </a:p>
          </p:txBody>
        </p:sp>
        <p:sp>
          <p:nvSpPr>
            <p:cNvPr id="19" name="Shape 17"/>
            <p:cNvSpPr/>
            <p:nvPr/>
          </p:nvSpPr>
          <p:spPr>
            <a:xfrm>
              <a:off x="308610" y="1920240"/>
              <a:ext cx="5143500" cy="329184"/>
            </a:xfrm>
            <a:prstGeom prst="rect">
              <a:avLst/>
            </a:prstGeom>
            <a:solidFill>
              <a:srgbClr val="FFFFFF"/>
            </a:solidFill>
            <a:ln w="6350">
              <a:solidFill>
                <a:srgbClr val="A8C4E0"/>
              </a:solidFill>
              <a:prstDash val="solid"/>
            </a:ln>
          </p:spPr>
        </p:sp>
        <p:sp>
          <p:nvSpPr>
            <p:cNvPr id="20" name="Text 18"/>
            <p:cNvSpPr/>
            <p:nvPr/>
          </p:nvSpPr>
          <p:spPr>
            <a:xfrm>
              <a:off x="349758" y="1920240"/>
              <a:ext cx="5061204" cy="329184"/>
            </a:xfrm>
            <a:prstGeom prst="rect">
              <a:avLst/>
            </a:prstGeom>
            <a:noFill/>
          </p:spPr>
          <p:txBody>
            <a:bodyPr wrap="square" rtlCol="0" anchor="ctr"/>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Pension</a:t>
              </a:r>
              <a:endParaRPr lang="en-US" sz="1200" dirty="0"/>
            </a:p>
          </p:txBody>
        </p:sp>
        <p:sp>
          <p:nvSpPr>
            <p:cNvPr id="21" name="Shape 19"/>
            <p:cNvSpPr/>
            <p:nvPr/>
          </p:nvSpPr>
          <p:spPr>
            <a:xfrm>
              <a:off x="5452110" y="1920240"/>
              <a:ext cx="1611630" cy="329184"/>
            </a:xfrm>
            <a:prstGeom prst="rect">
              <a:avLst/>
            </a:prstGeom>
            <a:solidFill>
              <a:schemeClr val="bg1"/>
            </a:solidFill>
            <a:ln w="6350">
              <a:solidFill>
                <a:srgbClr val="A8C4E0"/>
              </a:solidFill>
              <a:prstDash val="solid"/>
            </a:ln>
          </p:spPr>
        </p:sp>
        <p:sp>
          <p:nvSpPr>
            <p:cNvPr id="22" name="Text 20"/>
            <p:cNvSpPr/>
            <p:nvPr/>
          </p:nvSpPr>
          <p:spPr>
            <a:xfrm>
              <a:off x="5493258" y="1920240"/>
              <a:ext cx="152933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Included</a:t>
              </a:r>
              <a:endParaRPr lang="en-US" sz="1200" dirty="0"/>
            </a:p>
          </p:txBody>
        </p:sp>
        <p:sp>
          <p:nvSpPr>
            <p:cNvPr id="23" name="Shape 21"/>
            <p:cNvSpPr/>
            <p:nvPr/>
          </p:nvSpPr>
          <p:spPr>
            <a:xfrm>
              <a:off x="7063740" y="1920240"/>
              <a:ext cx="1714500" cy="329184"/>
            </a:xfrm>
            <a:prstGeom prst="rect">
              <a:avLst/>
            </a:prstGeom>
            <a:solidFill>
              <a:srgbClr val="FDECEA"/>
            </a:solidFill>
            <a:ln w="6350">
              <a:solidFill>
                <a:srgbClr val="A8C4E0"/>
              </a:solidFill>
              <a:prstDash val="solid"/>
            </a:ln>
          </p:spPr>
        </p:sp>
        <p:sp>
          <p:nvSpPr>
            <p:cNvPr id="24" name="Text 22"/>
            <p:cNvSpPr/>
            <p:nvPr/>
          </p:nvSpPr>
          <p:spPr>
            <a:xfrm>
              <a:off x="7104888" y="1920240"/>
              <a:ext cx="1632204" cy="329184"/>
            </a:xfrm>
            <a:prstGeom prst="rect">
              <a:avLst/>
            </a:prstGeom>
            <a:noFill/>
          </p:spPr>
          <p:txBody>
            <a:bodyPr wrap="square" rtlCol="0" anchor="ctr"/>
            <a:lstStyle/>
            <a:p>
              <a:pPr algn="ctr"/>
              <a:r>
                <a:rPr lang="en-US" sz="1200" b="1" dirty="0">
                  <a:solidFill>
                    <a:srgbClr val="C0392B"/>
                  </a:solidFill>
                  <a:latin typeface="Calibri" panose="020F0502020204030204" pitchFamily="34" charset="0"/>
                  <a:ea typeface="Calibri" panose="020F0502020204030204" pitchFamily="34" charset="-122"/>
                  <a:cs typeface="Calibri" panose="020F0502020204030204" pitchFamily="34" charset="-120"/>
                </a:rPr>
                <a:t>No</a:t>
              </a:r>
              <a:endParaRPr lang="en-US" sz="1200" dirty="0"/>
            </a:p>
            <a:p>
              <a:pPr algn="ctr"/>
              <a:r>
                <a:rPr lang="en-US" sz="1200" b="1" dirty="0">
                  <a:solidFill>
                    <a:srgbClr val="C0392B"/>
                  </a:solidFill>
                  <a:latin typeface="Calibri" panose="020F0502020204030204" pitchFamily="34" charset="0"/>
                  <a:ea typeface="Calibri" panose="020F0502020204030204" pitchFamily="34" charset="-122"/>
                  <a:cs typeface="Calibri" panose="020F0502020204030204" pitchFamily="34" charset="-120"/>
                </a:rPr>
                <a:t>(Removed)</a:t>
              </a:r>
              <a:endParaRPr lang="en-US" sz="1200" dirty="0"/>
            </a:p>
          </p:txBody>
        </p:sp>
        <p:sp>
          <p:nvSpPr>
            <p:cNvPr id="25" name="Shape 23"/>
            <p:cNvSpPr/>
            <p:nvPr/>
          </p:nvSpPr>
          <p:spPr>
            <a:xfrm>
              <a:off x="308610" y="2249424"/>
              <a:ext cx="5143500" cy="329184"/>
            </a:xfrm>
            <a:prstGeom prst="rect">
              <a:avLst/>
            </a:prstGeom>
            <a:solidFill>
              <a:srgbClr val="EAF1F8"/>
            </a:solidFill>
            <a:ln w="6350">
              <a:solidFill>
                <a:srgbClr val="A8C4E0"/>
              </a:solidFill>
              <a:prstDash val="solid"/>
            </a:ln>
          </p:spPr>
        </p:sp>
        <p:sp>
          <p:nvSpPr>
            <p:cNvPr id="26" name="Text 24"/>
            <p:cNvSpPr/>
            <p:nvPr/>
          </p:nvSpPr>
          <p:spPr>
            <a:xfrm>
              <a:off x="349758" y="2249424"/>
              <a:ext cx="5061204" cy="329184"/>
            </a:xfrm>
            <a:prstGeom prst="rect">
              <a:avLst/>
            </a:prstGeom>
            <a:noFill/>
          </p:spPr>
          <p:txBody>
            <a:bodyPr wrap="square" rtlCol="0" anchor="ctr"/>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Retrenchment</a:t>
              </a:r>
              <a:endParaRPr lang="en-US" sz="1200" dirty="0"/>
            </a:p>
          </p:txBody>
        </p:sp>
        <p:sp>
          <p:nvSpPr>
            <p:cNvPr id="27" name="Shape 25"/>
            <p:cNvSpPr/>
            <p:nvPr/>
          </p:nvSpPr>
          <p:spPr>
            <a:xfrm>
              <a:off x="5452110" y="2249424"/>
              <a:ext cx="1611630" cy="329184"/>
            </a:xfrm>
            <a:prstGeom prst="rect">
              <a:avLst/>
            </a:prstGeom>
            <a:solidFill>
              <a:schemeClr val="tx2">
                <a:lumMod val="20000"/>
                <a:lumOff val="80000"/>
              </a:schemeClr>
            </a:solidFill>
            <a:ln w="6350">
              <a:solidFill>
                <a:srgbClr val="A8C4E0"/>
              </a:solidFill>
              <a:prstDash val="solid"/>
            </a:ln>
          </p:spPr>
        </p:sp>
        <p:sp>
          <p:nvSpPr>
            <p:cNvPr id="28" name="Text 26"/>
            <p:cNvSpPr/>
            <p:nvPr/>
          </p:nvSpPr>
          <p:spPr>
            <a:xfrm>
              <a:off x="5493258" y="2249424"/>
              <a:ext cx="152933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Included</a:t>
              </a:r>
              <a:endParaRPr lang="en-US" sz="1200" dirty="0"/>
            </a:p>
          </p:txBody>
        </p:sp>
        <p:sp>
          <p:nvSpPr>
            <p:cNvPr id="29" name="Shape 27"/>
            <p:cNvSpPr/>
            <p:nvPr/>
          </p:nvSpPr>
          <p:spPr>
            <a:xfrm>
              <a:off x="7063740" y="2249424"/>
              <a:ext cx="1714500" cy="329184"/>
            </a:xfrm>
            <a:prstGeom prst="rect">
              <a:avLst/>
            </a:prstGeom>
            <a:solidFill>
              <a:srgbClr val="FDECEA"/>
            </a:solidFill>
            <a:ln w="6350">
              <a:solidFill>
                <a:srgbClr val="A8C4E0"/>
              </a:solidFill>
              <a:prstDash val="solid"/>
            </a:ln>
          </p:spPr>
        </p:sp>
        <p:sp>
          <p:nvSpPr>
            <p:cNvPr id="30" name="Text 28"/>
            <p:cNvSpPr/>
            <p:nvPr/>
          </p:nvSpPr>
          <p:spPr>
            <a:xfrm>
              <a:off x="7104888" y="2249424"/>
              <a:ext cx="1632204" cy="329184"/>
            </a:xfrm>
            <a:prstGeom prst="rect">
              <a:avLst/>
            </a:prstGeom>
            <a:noFill/>
          </p:spPr>
          <p:txBody>
            <a:bodyPr wrap="square" rtlCol="0" anchor="ctr"/>
            <a:lstStyle/>
            <a:p>
              <a:pPr algn="ctr"/>
              <a:r>
                <a:rPr lang="en-US" sz="1200" b="1" dirty="0">
                  <a:solidFill>
                    <a:srgbClr val="C0392B"/>
                  </a:solidFill>
                  <a:latin typeface="Calibri" panose="020F0502020204030204" pitchFamily="34" charset="0"/>
                  <a:ea typeface="Calibri" panose="020F0502020204030204" pitchFamily="34" charset="-122"/>
                  <a:cs typeface="Calibri" panose="020F0502020204030204" pitchFamily="34" charset="-120"/>
                </a:rPr>
                <a:t>No</a:t>
              </a:r>
              <a:endParaRPr lang="en-US" sz="1200" dirty="0"/>
            </a:p>
            <a:p>
              <a:pPr algn="ctr"/>
              <a:r>
                <a:rPr lang="en-US" sz="1200" b="1" dirty="0">
                  <a:solidFill>
                    <a:srgbClr val="C0392B"/>
                  </a:solidFill>
                  <a:latin typeface="Calibri" panose="020F0502020204030204" pitchFamily="34" charset="0"/>
                  <a:ea typeface="Calibri" panose="020F0502020204030204" pitchFamily="34" charset="-122"/>
                  <a:cs typeface="Calibri" panose="020F0502020204030204" pitchFamily="34" charset="-120"/>
                </a:rPr>
                <a:t>(Removed)</a:t>
              </a:r>
              <a:endParaRPr lang="en-US" sz="1200" dirty="0"/>
            </a:p>
          </p:txBody>
        </p:sp>
        <p:sp>
          <p:nvSpPr>
            <p:cNvPr id="31" name="Shape 29"/>
            <p:cNvSpPr/>
            <p:nvPr/>
          </p:nvSpPr>
          <p:spPr>
            <a:xfrm>
              <a:off x="308610" y="2578608"/>
              <a:ext cx="5143500" cy="329184"/>
            </a:xfrm>
            <a:prstGeom prst="rect">
              <a:avLst/>
            </a:prstGeom>
            <a:solidFill>
              <a:srgbClr val="FFFFFF"/>
            </a:solidFill>
            <a:ln w="6350">
              <a:solidFill>
                <a:srgbClr val="A8C4E0"/>
              </a:solidFill>
              <a:prstDash val="solid"/>
            </a:ln>
          </p:spPr>
        </p:sp>
        <p:sp>
          <p:nvSpPr>
            <p:cNvPr id="32" name="Text 30"/>
            <p:cNvSpPr/>
            <p:nvPr/>
          </p:nvSpPr>
          <p:spPr>
            <a:xfrm>
              <a:off x="349758" y="2578608"/>
              <a:ext cx="5061204" cy="329184"/>
            </a:xfrm>
            <a:prstGeom prst="rect">
              <a:avLst/>
            </a:prstGeom>
            <a:noFill/>
          </p:spPr>
          <p:txBody>
            <a:bodyPr wrap="square" rtlCol="0" anchor="ctr"/>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PF Contribution</a:t>
              </a:r>
              <a:endParaRPr lang="en-US" sz="1200" dirty="0"/>
            </a:p>
          </p:txBody>
        </p:sp>
        <p:sp>
          <p:nvSpPr>
            <p:cNvPr id="33" name="Shape 31"/>
            <p:cNvSpPr/>
            <p:nvPr/>
          </p:nvSpPr>
          <p:spPr>
            <a:xfrm>
              <a:off x="5452110" y="2578608"/>
              <a:ext cx="1611630" cy="329184"/>
            </a:xfrm>
            <a:prstGeom prst="rect">
              <a:avLst/>
            </a:prstGeom>
            <a:solidFill>
              <a:srgbClr val="2A2A2A"/>
            </a:solidFill>
            <a:ln w="6350">
              <a:solidFill>
                <a:srgbClr val="A8C4E0"/>
              </a:solidFill>
              <a:prstDash val="solid"/>
            </a:ln>
          </p:spPr>
        </p:sp>
        <p:sp>
          <p:nvSpPr>
            <p:cNvPr id="34" name="Text 32"/>
            <p:cNvSpPr/>
            <p:nvPr/>
          </p:nvSpPr>
          <p:spPr>
            <a:xfrm>
              <a:off x="5452110" y="2578608"/>
              <a:ext cx="1611630" cy="329184"/>
            </a:xfrm>
            <a:prstGeom prst="rect">
              <a:avLst/>
            </a:prstGeom>
            <a:solidFill>
              <a:schemeClr val="bg1"/>
            </a:solid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Included</a:t>
              </a:r>
              <a:endParaRPr lang="en-US" sz="1200" dirty="0"/>
            </a:p>
          </p:txBody>
        </p:sp>
        <p:sp>
          <p:nvSpPr>
            <p:cNvPr id="35" name="Shape 33"/>
            <p:cNvSpPr/>
            <p:nvPr/>
          </p:nvSpPr>
          <p:spPr>
            <a:xfrm>
              <a:off x="7063740" y="2578608"/>
              <a:ext cx="1714500" cy="329184"/>
            </a:xfrm>
            <a:prstGeom prst="rect">
              <a:avLst/>
            </a:prstGeom>
            <a:solidFill>
              <a:schemeClr val="bg1"/>
            </a:solidFill>
            <a:ln w="6350">
              <a:solidFill>
                <a:srgbClr val="A8C4E0"/>
              </a:solidFill>
              <a:prstDash val="solid"/>
            </a:ln>
          </p:spPr>
        </p:sp>
        <p:sp>
          <p:nvSpPr>
            <p:cNvPr id="36" name="Text 34"/>
            <p:cNvSpPr/>
            <p:nvPr/>
          </p:nvSpPr>
          <p:spPr>
            <a:xfrm>
              <a:off x="7104888" y="2578608"/>
              <a:ext cx="163220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Continues</a:t>
              </a:r>
              <a:endParaRPr lang="en-US" sz="1200" dirty="0"/>
            </a:p>
          </p:txBody>
        </p:sp>
        <p:sp>
          <p:nvSpPr>
            <p:cNvPr id="37" name="Shape 35"/>
            <p:cNvSpPr/>
            <p:nvPr/>
          </p:nvSpPr>
          <p:spPr>
            <a:xfrm>
              <a:off x="308610" y="2907792"/>
              <a:ext cx="5143500" cy="329184"/>
            </a:xfrm>
            <a:prstGeom prst="rect">
              <a:avLst/>
            </a:prstGeom>
            <a:solidFill>
              <a:srgbClr val="EAF1F8"/>
            </a:solidFill>
            <a:ln w="6350">
              <a:solidFill>
                <a:srgbClr val="A8C4E0"/>
              </a:solidFill>
              <a:prstDash val="solid"/>
            </a:ln>
          </p:spPr>
        </p:sp>
        <p:sp>
          <p:nvSpPr>
            <p:cNvPr id="38" name="Text 36"/>
            <p:cNvSpPr/>
            <p:nvPr/>
          </p:nvSpPr>
          <p:spPr>
            <a:xfrm>
              <a:off x="349758" y="2907792"/>
              <a:ext cx="5061204" cy="329184"/>
            </a:xfrm>
            <a:prstGeom prst="rect">
              <a:avLst/>
            </a:prstGeom>
            <a:noFill/>
          </p:spPr>
          <p:txBody>
            <a:bodyPr wrap="square" rtlCol="0" anchor="ctr"/>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PF Withdrawal</a:t>
              </a:r>
              <a:endParaRPr lang="en-US" sz="1200" dirty="0"/>
            </a:p>
          </p:txBody>
        </p:sp>
        <p:sp>
          <p:nvSpPr>
            <p:cNvPr id="39" name="Shape 37"/>
            <p:cNvSpPr/>
            <p:nvPr/>
          </p:nvSpPr>
          <p:spPr>
            <a:xfrm>
              <a:off x="5452110" y="2907792"/>
              <a:ext cx="1611630" cy="329184"/>
            </a:xfrm>
            <a:prstGeom prst="rect">
              <a:avLst/>
            </a:prstGeom>
            <a:solidFill>
              <a:schemeClr val="tx2">
                <a:lumMod val="20000"/>
                <a:lumOff val="80000"/>
              </a:schemeClr>
            </a:solidFill>
            <a:ln w="6350">
              <a:solidFill>
                <a:srgbClr val="A8C4E0"/>
              </a:solidFill>
              <a:prstDash val="solid"/>
            </a:ln>
          </p:spPr>
        </p:sp>
        <p:sp>
          <p:nvSpPr>
            <p:cNvPr id="40" name="Text 38"/>
            <p:cNvSpPr/>
            <p:nvPr/>
          </p:nvSpPr>
          <p:spPr>
            <a:xfrm>
              <a:off x="5493258" y="2907792"/>
              <a:ext cx="152933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Included</a:t>
              </a:r>
              <a:endParaRPr lang="en-US" sz="1200" dirty="0"/>
            </a:p>
          </p:txBody>
        </p:sp>
        <p:sp>
          <p:nvSpPr>
            <p:cNvPr id="41" name="Shape 39"/>
            <p:cNvSpPr/>
            <p:nvPr/>
          </p:nvSpPr>
          <p:spPr>
            <a:xfrm>
              <a:off x="7063740" y="2907792"/>
              <a:ext cx="1714500" cy="329184"/>
            </a:xfrm>
            <a:prstGeom prst="rect">
              <a:avLst/>
            </a:prstGeom>
            <a:solidFill>
              <a:schemeClr val="tx2">
                <a:lumMod val="20000"/>
                <a:lumOff val="80000"/>
              </a:schemeClr>
            </a:solidFill>
            <a:ln w="6350">
              <a:solidFill>
                <a:srgbClr val="A8C4E0"/>
              </a:solidFill>
              <a:prstDash val="solid"/>
            </a:ln>
          </p:spPr>
        </p:sp>
        <p:sp>
          <p:nvSpPr>
            <p:cNvPr id="42" name="Text 40"/>
            <p:cNvSpPr/>
            <p:nvPr/>
          </p:nvSpPr>
          <p:spPr>
            <a:xfrm>
              <a:off x="7104888" y="2907792"/>
              <a:ext cx="163220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Continues</a:t>
              </a:r>
              <a:endParaRPr lang="en-US" sz="1200" dirty="0"/>
            </a:p>
          </p:txBody>
        </p:sp>
        <p:sp>
          <p:nvSpPr>
            <p:cNvPr id="43" name="Shape 41"/>
            <p:cNvSpPr/>
            <p:nvPr/>
          </p:nvSpPr>
          <p:spPr>
            <a:xfrm>
              <a:off x="308610" y="3236976"/>
              <a:ext cx="5143500" cy="329184"/>
            </a:xfrm>
            <a:prstGeom prst="rect">
              <a:avLst/>
            </a:prstGeom>
            <a:solidFill>
              <a:srgbClr val="FFFFFF"/>
            </a:solidFill>
            <a:ln w="6350">
              <a:solidFill>
                <a:srgbClr val="A8C4E0"/>
              </a:solidFill>
              <a:prstDash val="solid"/>
            </a:ln>
          </p:spPr>
        </p:sp>
        <p:sp>
          <p:nvSpPr>
            <p:cNvPr id="44" name="Text 42"/>
            <p:cNvSpPr/>
            <p:nvPr/>
          </p:nvSpPr>
          <p:spPr>
            <a:xfrm>
              <a:off x="349758" y="3236976"/>
              <a:ext cx="5061204" cy="329184"/>
            </a:xfrm>
            <a:prstGeom prst="rect">
              <a:avLst/>
            </a:prstGeom>
            <a:noFill/>
          </p:spPr>
          <p:txBody>
            <a:bodyPr wrap="square" rtlCol="0" anchor="ctr"/>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Specified Security</a:t>
              </a:r>
              <a:endParaRPr lang="en-US" sz="1200" dirty="0"/>
            </a:p>
          </p:txBody>
        </p:sp>
        <p:sp>
          <p:nvSpPr>
            <p:cNvPr id="45" name="Shape 43"/>
            <p:cNvSpPr/>
            <p:nvPr/>
          </p:nvSpPr>
          <p:spPr>
            <a:xfrm>
              <a:off x="5452110" y="3236976"/>
              <a:ext cx="1611630" cy="329184"/>
            </a:xfrm>
            <a:prstGeom prst="rect">
              <a:avLst/>
            </a:prstGeom>
            <a:solidFill>
              <a:schemeClr val="bg1"/>
            </a:solidFill>
            <a:ln w="6350">
              <a:solidFill>
                <a:srgbClr val="A8C4E0"/>
              </a:solidFill>
              <a:prstDash val="solid"/>
            </a:ln>
          </p:spPr>
        </p:sp>
        <p:sp>
          <p:nvSpPr>
            <p:cNvPr id="46" name="Text 44"/>
            <p:cNvSpPr/>
            <p:nvPr/>
          </p:nvSpPr>
          <p:spPr>
            <a:xfrm>
              <a:off x="5493258" y="3236976"/>
              <a:ext cx="152933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Included</a:t>
              </a:r>
              <a:endParaRPr lang="en-US" sz="1200" dirty="0"/>
            </a:p>
          </p:txBody>
        </p:sp>
        <p:sp>
          <p:nvSpPr>
            <p:cNvPr id="47" name="Shape 45"/>
            <p:cNvSpPr/>
            <p:nvPr/>
          </p:nvSpPr>
          <p:spPr>
            <a:xfrm>
              <a:off x="7063740" y="3236976"/>
              <a:ext cx="1714500" cy="329184"/>
            </a:xfrm>
            <a:prstGeom prst="rect">
              <a:avLst/>
            </a:prstGeom>
            <a:solidFill>
              <a:schemeClr val="bg1"/>
            </a:solidFill>
            <a:ln w="6350">
              <a:solidFill>
                <a:srgbClr val="A8C4E0"/>
              </a:solidFill>
              <a:prstDash val="solid"/>
            </a:ln>
          </p:spPr>
        </p:sp>
        <p:sp>
          <p:nvSpPr>
            <p:cNvPr id="48" name="Text 46"/>
            <p:cNvSpPr/>
            <p:nvPr/>
          </p:nvSpPr>
          <p:spPr>
            <a:xfrm>
              <a:off x="7104888" y="3236976"/>
              <a:ext cx="163220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Continues</a:t>
              </a:r>
              <a:endParaRPr lang="en-US" sz="1200" dirty="0"/>
            </a:p>
          </p:txBody>
        </p:sp>
        <p:sp>
          <p:nvSpPr>
            <p:cNvPr id="49" name="Shape 47"/>
            <p:cNvSpPr/>
            <p:nvPr/>
          </p:nvSpPr>
          <p:spPr>
            <a:xfrm>
              <a:off x="308610" y="3566160"/>
              <a:ext cx="5143500" cy="329184"/>
            </a:xfrm>
            <a:prstGeom prst="rect">
              <a:avLst/>
            </a:prstGeom>
            <a:solidFill>
              <a:srgbClr val="EAF1F8"/>
            </a:solidFill>
            <a:ln w="6350">
              <a:solidFill>
                <a:srgbClr val="A8C4E0"/>
              </a:solidFill>
              <a:prstDash val="solid"/>
            </a:ln>
          </p:spPr>
        </p:sp>
        <p:sp>
          <p:nvSpPr>
            <p:cNvPr id="50" name="Text 48"/>
            <p:cNvSpPr/>
            <p:nvPr/>
          </p:nvSpPr>
          <p:spPr>
            <a:xfrm>
              <a:off x="349758" y="3566160"/>
              <a:ext cx="5061204" cy="329184"/>
            </a:xfrm>
            <a:prstGeom prst="rect">
              <a:avLst/>
            </a:prstGeom>
            <a:noFill/>
          </p:spPr>
          <p:txBody>
            <a:bodyPr wrap="square" rtlCol="0" anchor="ctr"/>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Superannuation</a:t>
              </a:r>
              <a:endParaRPr lang="en-US" sz="1200" dirty="0"/>
            </a:p>
          </p:txBody>
        </p:sp>
        <p:sp>
          <p:nvSpPr>
            <p:cNvPr id="51" name="Shape 49"/>
            <p:cNvSpPr/>
            <p:nvPr/>
          </p:nvSpPr>
          <p:spPr>
            <a:xfrm>
              <a:off x="5452110" y="3566160"/>
              <a:ext cx="1611630" cy="329184"/>
            </a:xfrm>
            <a:prstGeom prst="rect">
              <a:avLst/>
            </a:prstGeom>
            <a:solidFill>
              <a:schemeClr val="tx2">
                <a:lumMod val="20000"/>
                <a:lumOff val="80000"/>
              </a:schemeClr>
            </a:solidFill>
            <a:ln w="6350">
              <a:solidFill>
                <a:srgbClr val="A8C4E0"/>
              </a:solidFill>
              <a:prstDash val="solid"/>
            </a:ln>
          </p:spPr>
        </p:sp>
        <p:sp>
          <p:nvSpPr>
            <p:cNvPr id="52" name="Text 50"/>
            <p:cNvSpPr/>
            <p:nvPr/>
          </p:nvSpPr>
          <p:spPr>
            <a:xfrm>
              <a:off x="5493258" y="3566160"/>
              <a:ext cx="152933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Included</a:t>
              </a:r>
              <a:endParaRPr lang="en-US" sz="1200" dirty="0"/>
            </a:p>
          </p:txBody>
        </p:sp>
        <p:sp>
          <p:nvSpPr>
            <p:cNvPr id="53" name="Shape 51"/>
            <p:cNvSpPr/>
            <p:nvPr/>
          </p:nvSpPr>
          <p:spPr>
            <a:xfrm>
              <a:off x="7063740" y="3566160"/>
              <a:ext cx="1714500" cy="329184"/>
            </a:xfrm>
            <a:prstGeom prst="rect">
              <a:avLst/>
            </a:prstGeom>
            <a:solidFill>
              <a:schemeClr val="tx2">
                <a:lumMod val="20000"/>
                <a:lumOff val="80000"/>
              </a:schemeClr>
            </a:solidFill>
            <a:ln w="6350">
              <a:solidFill>
                <a:srgbClr val="A8C4E0"/>
              </a:solidFill>
              <a:prstDash val="solid"/>
            </a:ln>
          </p:spPr>
        </p:sp>
        <p:sp>
          <p:nvSpPr>
            <p:cNvPr id="54" name="Text 52"/>
            <p:cNvSpPr/>
            <p:nvPr/>
          </p:nvSpPr>
          <p:spPr>
            <a:xfrm>
              <a:off x="7104888" y="3566160"/>
              <a:ext cx="163220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Continues</a:t>
              </a:r>
              <a:endParaRPr lang="en-US" sz="1200" dirty="0"/>
            </a:p>
          </p:txBody>
        </p:sp>
        <p:sp>
          <p:nvSpPr>
            <p:cNvPr id="55" name="Shape 53"/>
            <p:cNvSpPr/>
            <p:nvPr/>
          </p:nvSpPr>
          <p:spPr>
            <a:xfrm>
              <a:off x="308610" y="3895344"/>
              <a:ext cx="5143500" cy="329184"/>
            </a:xfrm>
            <a:prstGeom prst="rect">
              <a:avLst/>
            </a:prstGeom>
            <a:solidFill>
              <a:srgbClr val="FFFFFF"/>
            </a:solidFill>
            <a:ln w="6350">
              <a:solidFill>
                <a:srgbClr val="A8C4E0"/>
              </a:solidFill>
              <a:prstDash val="solid"/>
            </a:ln>
          </p:spPr>
        </p:sp>
        <p:sp>
          <p:nvSpPr>
            <p:cNvPr id="56" name="Text 54"/>
            <p:cNvSpPr/>
            <p:nvPr/>
          </p:nvSpPr>
          <p:spPr>
            <a:xfrm>
              <a:off x="349758" y="3895344"/>
              <a:ext cx="5061204" cy="329184"/>
            </a:xfrm>
            <a:prstGeom prst="rect">
              <a:avLst/>
            </a:prstGeom>
            <a:noFill/>
          </p:spPr>
          <p:txBody>
            <a:bodyPr wrap="square" rtlCol="0" anchor="ctr"/>
            <a:lstStyle/>
            <a:p>
              <a:r>
                <a:rPr lang="en-US" sz="1200" dirty="0">
                  <a:solidFill>
                    <a:srgbClr val="1C2B3A"/>
                  </a:solidFill>
                  <a:latin typeface="Calibri" panose="020F0502020204030204" pitchFamily="34" charset="0"/>
                  <a:ea typeface="Calibri" panose="020F0502020204030204" pitchFamily="34" charset="-122"/>
                  <a:cs typeface="Calibri" panose="020F0502020204030204" pitchFamily="34" charset="-120"/>
                </a:rPr>
                <a:t>House Rent Allowance</a:t>
              </a:r>
              <a:endParaRPr lang="en-US" sz="1200" dirty="0"/>
            </a:p>
          </p:txBody>
        </p:sp>
        <p:sp>
          <p:nvSpPr>
            <p:cNvPr id="57" name="Shape 55"/>
            <p:cNvSpPr/>
            <p:nvPr/>
          </p:nvSpPr>
          <p:spPr>
            <a:xfrm>
              <a:off x="5452110" y="3895344"/>
              <a:ext cx="1611630" cy="329184"/>
            </a:xfrm>
            <a:prstGeom prst="rect">
              <a:avLst/>
            </a:prstGeom>
            <a:solidFill>
              <a:schemeClr val="bg1"/>
            </a:solidFill>
            <a:ln w="6350">
              <a:solidFill>
                <a:srgbClr val="A8C4E0"/>
              </a:solidFill>
              <a:prstDash val="solid"/>
            </a:ln>
          </p:spPr>
        </p:sp>
        <p:sp>
          <p:nvSpPr>
            <p:cNvPr id="58" name="Text 56"/>
            <p:cNvSpPr/>
            <p:nvPr/>
          </p:nvSpPr>
          <p:spPr>
            <a:xfrm>
              <a:off x="5493258" y="3895344"/>
              <a:ext cx="152933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Included</a:t>
              </a:r>
              <a:endParaRPr lang="en-US" sz="1200" dirty="0"/>
            </a:p>
          </p:txBody>
        </p:sp>
        <p:sp>
          <p:nvSpPr>
            <p:cNvPr id="59" name="Shape 57"/>
            <p:cNvSpPr/>
            <p:nvPr/>
          </p:nvSpPr>
          <p:spPr>
            <a:xfrm>
              <a:off x="7063740" y="3895344"/>
              <a:ext cx="1714500" cy="329184"/>
            </a:xfrm>
            <a:prstGeom prst="rect">
              <a:avLst/>
            </a:prstGeom>
            <a:solidFill>
              <a:schemeClr val="bg1"/>
            </a:solidFill>
            <a:ln w="6350">
              <a:solidFill>
                <a:srgbClr val="A8C4E0"/>
              </a:solidFill>
              <a:prstDash val="solid"/>
            </a:ln>
          </p:spPr>
        </p:sp>
        <p:sp>
          <p:nvSpPr>
            <p:cNvPr id="60" name="Text 58"/>
            <p:cNvSpPr/>
            <p:nvPr/>
          </p:nvSpPr>
          <p:spPr>
            <a:xfrm>
              <a:off x="7104888" y="3895344"/>
              <a:ext cx="1632204" cy="329184"/>
            </a:xfrm>
            <a:prstGeom prst="rect">
              <a:avLst/>
            </a:prstGeom>
            <a:noFill/>
          </p:spPr>
          <p:txBody>
            <a:bodyPr wrap="square" rtlCol="0" anchor="ctr"/>
            <a:lstStyle/>
            <a:p>
              <a:pPr algn="ctr"/>
              <a:r>
                <a:rPr lang="en-US" sz="1200" dirty="0">
                  <a:latin typeface="Calibri" panose="020F0502020204030204" pitchFamily="34" charset="0"/>
                  <a:ea typeface="Calibri" panose="020F0502020204030204" pitchFamily="34" charset="-122"/>
                  <a:cs typeface="Calibri" panose="020F0502020204030204" pitchFamily="34" charset="-120"/>
                </a:rPr>
                <a:t>✓  Continues</a:t>
              </a:r>
              <a:endParaRPr lang="en-US" sz="1200" dirty="0"/>
            </a:p>
          </p:txBody>
        </p:sp>
        <p:sp>
          <p:nvSpPr>
            <p:cNvPr id="61" name="Shape 59"/>
            <p:cNvSpPr/>
            <p:nvPr/>
          </p:nvSpPr>
          <p:spPr>
            <a:xfrm>
              <a:off x="308610" y="4265676"/>
              <a:ext cx="8503920" cy="445770"/>
            </a:xfrm>
            <a:prstGeom prst="rect">
              <a:avLst/>
            </a:prstGeom>
            <a:solidFill>
              <a:srgbClr val="FEF0E0"/>
            </a:solidFill>
            <a:ln w="19050">
              <a:solidFill>
                <a:srgbClr val="E67E22"/>
              </a:solidFill>
              <a:prstDash val="solid"/>
            </a:ln>
          </p:spPr>
        </p:sp>
        <p:sp>
          <p:nvSpPr>
            <p:cNvPr id="62" name="Text 60"/>
            <p:cNvSpPr/>
            <p:nvPr/>
          </p:nvSpPr>
          <p:spPr>
            <a:xfrm>
              <a:off x="377190" y="4265676"/>
              <a:ext cx="8366760" cy="445770"/>
            </a:xfrm>
            <a:prstGeom prst="rect">
              <a:avLst/>
            </a:prstGeom>
            <a:noFill/>
          </p:spPr>
          <p:txBody>
            <a:bodyPr wrap="square" rtlCol="0" anchor="ctr"/>
            <a:lstStyle/>
            <a:p>
              <a:r>
                <a:rPr lang="en-US" sz="1200" dirty="0">
                  <a:solidFill>
                    <a:srgbClr val="1A2E5A"/>
                  </a:solidFill>
                  <a:latin typeface="Calibri" panose="020F0502020204030204" pitchFamily="34" charset="0"/>
                  <a:ea typeface="Calibri" panose="020F0502020204030204" pitchFamily="34" charset="-122"/>
                  <a:cs typeface="Calibri" panose="020F0502020204030204" pitchFamily="34" charset="-120"/>
                </a:rPr>
                <a:t>⚠  Gratuity, Pension &amp; Retrenchment are NO LONGER listed as exclusions from 'Profits in Lieu of Salary' under Act 2025.</a:t>
              </a:r>
              <a:endParaRPr lang="en-US" sz="1200" dirty="0"/>
            </a:p>
            <a:p>
              <a:r>
                <a:rPr lang="en-US" sz="1200" dirty="0">
                  <a:solidFill>
                    <a:srgbClr val="1A2E5A"/>
                  </a:solidFill>
                  <a:latin typeface="Calibri" panose="020F0502020204030204" pitchFamily="34" charset="0"/>
                  <a:ea typeface="Calibri" panose="020F0502020204030204" pitchFamily="34" charset="-122"/>
                  <a:cs typeface="Calibri" panose="020F0502020204030204" pitchFamily="34" charset="-120"/>
                </a:rPr>
                <a:t>     They are now governed by dedicated deduction provisions under Sec. 19 / Schedule II &amp; III — not as exemptions within Sec. 18.</a:t>
              </a:r>
              <a:endParaRPr lang="en-US" sz="1200" dirty="0"/>
            </a:p>
          </p:txBody>
        </p:sp>
        <p:sp>
          <p:nvSpPr>
            <p:cNvPr id="63" name="Text 61"/>
            <p:cNvSpPr/>
            <p:nvPr/>
          </p:nvSpPr>
          <p:spPr>
            <a:xfrm>
              <a:off x="8641080" y="4869180"/>
              <a:ext cx="342900" cy="192024"/>
            </a:xfrm>
            <a:prstGeom prst="rect">
              <a:avLst/>
            </a:prstGeom>
            <a:noFill/>
          </p:spPr>
          <p:txBody>
            <a:bodyPr wrap="square" rtlCol="0" anchor="ctr"/>
            <a:lstStyle/>
            <a:p>
              <a:pPr algn="r"/>
              <a:r>
                <a:rPr lang="en-US" sz="675" dirty="0">
                  <a:solidFill>
                    <a:srgbClr val="5A6F84"/>
                  </a:solidFill>
                  <a:latin typeface="Calibri" panose="020F0502020204030204" pitchFamily="34" charset="0"/>
                  <a:ea typeface="Calibri" panose="020F0502020204030204" pitchFamily="34" charset="-122"/>
                  <a:cs typeface="Calibri" panose="020F0502020204030204" pitchFamily="34" charset="-120"/>
                </a:rPr>
                <a:t>23</a:t>
              </a:r>
              <a:endParaRPr lang="en-US" sz="675" dirty="0"/>
            </a:p>
          </p:txBody>
        </p:sp>
        <p:sp>
          <p:nvSpPr>
            <p:cNvPr id="64" name="Shape 62"/>
            <p:cNvSpPr/>
            <p:nvPr/>
          </p:nvSpPr>
          <p:spPr>
            <a:xfrm>
              <a:off x="274320" y="4869180"/>
              <a:ext cx="8572500" cy="0"/>
            </a:xfrm>
            <a:prstGeom prst="line">
              <a:avLst/>
            </a:prstGeom>
            <a:noFill/>
            <a:ln w="6350">
              <a:solidFill>
                <a:srgbClr val="A8C4E0"/>
              </a:solidFill>
              <a:prstDash val="solid"/>
            </a:ln>
          </p:spPr>
        </p:sp>
      </p:grpSp>
      <p:sp>
        <p:nvSpPr>
          <p:cNvPr id="68" name="Shape 0"/>
          <p:cNvSpPr/>
          <p:nvPr/>
        </p:nvSpPr>
        <p:spPr>
          <a:xfrm>
            <a:off x="0" y="0"/>
            <a:ext cx="9144000" cy="658368"/>
          </a:xfrm>
          <a:prstGeom prst="rect">
            <a:avLst/>
          </a:prstGeom>
          <a:solidFill>
            <a:srgbClr val="0D1B3E"/>
          </a:solidFill>
          <a:ln w="12700">
            <a:solidFill>
              <a:srgbClr val="0D1B3E"/>
            </a:solidFill>
            <a:prstDash val="solid"/>
          </a:ln>
        </p:spPr>
        <p:txBody>
          <a:bodyPr/>
          <a:lstStyle/>
          <a:p>
            <a:r>
              <a:rPr lang="en-US" b="1" kern="0" spc="38" dirty="0">
                <a:solidFill>
                  <a:schemeClr val="bg1"/>
                </a:solidFill>
                <a:latin typeface="Cambria" panose="02040503050406030204" pitchFamily="34" charset="0"/>
                <a:ea typeface="Cambria" panose="02040503050406030204" pitchFamily="34" charset="-122"/>
                <a:cs typeface="Cambria" panose="02040503050406030204" pitchFamily="34" charset="-120"/>
              </a:rPr>
              <a:t>Profits in Lieu of Salary – Exclusion List</a:t>
            </a:r>
            <a:endParaRPr lang="en-US" dirty="0">
              <a:solidFill>
                <a:schemeClr val="bg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50876" cy="5143500"/>
          </a:xfrm>
          <a:prstGeom prst="rect">
            <a:avLst/>
          </a:prstGeom>
          <a:solidFill>
            <a:srgbClr val="D4A017"/>
          </a:solidFill>
          <a:ln w="12700">
            <a:solidFill>
              <a:srgbClr val="D4A017"/>
            </a:solidFill>
            <a:prstDash val="solid"/>
          </a:ln>
        </p:spPr>
      </p:sp>
      <p:sp>
        <p:nvSpPr>
          <p:cNvPr id="3" name="Text 1"/>
          <p:cNvSpPr/>
          <p:nvPr/>
        </p:nvSpPr>
        <p:spPr>
          <a:xfrm>
            <a:off x="308610" y="192024"/>
            <a:ext cx="5349240" cy="356616"/>
          </a:xfrm>
          <a:prstGeom prst="rect">
            <a:avLst/>
          </a:prstGeom>
          <a:noFill/>
        </p:spPr>
        <p:txBody>
          <a:bodyPr wrap="square" rtlCol="0" anchor="ctr"/>
          <a:lstStyle/>
          <a:p>
            <a:r>
              <a:rPr lang="en-US" sz="2100" b="1" kern="0" spc="38" dirty="0">
                <a:solidFill>
                  <a:srgbClr val="FFFFFF"/>
                </a:solidFill>
                <a:latin typeface="Cambria" panose="02040503050406030204" pitchFamily="34" charset="0"/>
                <a:ea typeface="Cambria" panose="02040503050406030204" pitchFamily="34" charset="-122"/>
                <a:cs typeface="Cambria" panose="02040503050406030204" pitchFamily="34" charset="-120"/>
              </a:rPr>
              <a:t>The Macro Context:</a:t>
            </a:r>
            <a:endParaRPr lang="en-US" sz="2100" dirty="0"/>
          </a:p>
        </p:txBody>
      </p:sp>
      <p:sp>
        <p:nvSpPr>
          <p:cNvPr id="4" name="Text 2"/>
          <p:cNvSpPr/>
          <p:nvPr/>
        </p:nvSpPr>
        <p:spPr>
          <a:xfrm>
            <a:off x="171450" y="654939"/>
            <a:ext cx="5349240" cy="329184"/>
          </a:xfrm>
          <a:prstGeom prst="rect">
            <a:avLst/>
          </a:prstGeom>
          <a:noFill/>
        </p:spPr>
        <p:txBody>
          <a:bodyPr wrap="square" rtlCol="0" anchor="ctr"/>
          <a:lstStyle/>
          <a:p>
            <a:endParaRPr lang="en-US" sz="2400" b="1" dirty="0">
              <a:solidFill>
                <a:schemeClr val="bg1"/>
              </a:solidFill>
            </a:endParaRPr>
          </a:p>
        </p:txBody>
      </p:sp>
      <p:sp>
        <p:nvSpPr>
          <p:cNvPr id="5" name="Shape 3"/>
          <p:cNvSpPr/>
          <p:nvPr/>
        </p:nvSpPr>
        <p:spPr>
          <a:xfrm>
            <a:off x="320040" y="799397"/>
            <a:ext cx="8503920" cy="0"/>
          </a:xfrm>
          <a:prstGeom prst="line">
            <a:avLst/>
          </a:prstGeom>
          <a:noFill/>
          <a:ln w="10160">
            <a:solidFill>
              <a:srgbClr val="2E5090"/>
            </a:solidFill>
            <a:prstDash val="solid"/>
          </a:ln>
        </p:spPr>
      </p:sp>
      <p:sp>
        <p:nvSpPr>
          <p:cNvPr id="6" name="Text 4"/>
          <p:cNvSpPr/>
          <p:nvPr/>
        </p:nvSpPr>
        <p:spPr>
          <a:xfrm>
            <a:off x="308610" y="994410"/>
            <a:ext cx="5143500" cy="192024"/>
          </a:xfrm>
          <a:prstGeom prst="rect">
            <a:avLst/>
          </a:prstGeom>
          <a:noFill/>
        </p:spPr>
        <p:txBody>
          <a:bodyPr wrap="square" rtlCol="0" anchor="ctr"/>
          <a:lstStyle/>
          <a:p>
            <a:r>
              <a:rPr lang="en-US" sz="750" i="1" dirty="0">
                <a:latin typeface="Calibri" panose="020F0502020204030204" pitchFamily="34" charset="0"/>
                <a:ea typeface="Calibri" panose="020F0502020204030204" pitchFamily="34" charset="-122"/>
                <a:cs typeface="Calibri" panose="020F0502020204030204" pitchFamily="34" charset="-120"/>
              </a:rPr>
              <a:t>PIT Exceeds CIT: A landmark shift in FY 2024-25</a:t>
            </a:r>
            <a:endParaRPr lang="en-US" sz="750" dirty="0"/>
          </a:p>
        </p:txBody>
      </p:sp>
      <p:sp>
        <p:nvSpPr>
          <p:cNvPr id="7" name="Shape 5"/>
          <p:cNvSpPr/>
          <p:nvPr/>
        </p:nvSpPr>
        <p:spPr>
          <a:xfrm>
            <a:off x="308610" y="1289304"/>
            <a:ext cx="4800600" cy="603504"/>
          </a:xfrm>
          <a:prstGeom prst="rect">
            <a:avLst/>
          </a:prstGeom>
          <a:solidFill>
            <a:srgbClr val="1F3A66"/>
          </a:solidFill>
          <a:ln w="12700">
            <a:solidFill>
              <a:srgbClr val="1F3A66"/>
            </a:solidFill>
            <a:prstDash val="solid"/>
          </a:ln>
        </p:spPr>
      </p:sp>
      <p:sp>
        <p:nvSpPr>
          <p:cNvPr id="8" name="Shape 6"/>
          <p:cNvSpPr/>
          <p:nvPr/>
        </p:nvSpPr>
        <p:spPr>
          <a:xfrm>
            <a:off x="308610" y="1289304"/>
            <a:ext cx="4457700" cy="603504"/>
          </a:xfrm>
          <a:prstGeom prst="rect">
            <a:avLst/>
          </a:prstGeom>
          <a:solidFill>
            <a:srgbClr val="17A589"/>
          </a:solidFill>
          <a:ln w="12700">
            <a:solidFill>
              <a:srgbClr val="17A589"/>
            </a:solidFill>
            <a:prstDash val="solid"/>
          </a:ln>
        </p:spPr>
      </p:sp>
      <p:sp>
        <p:nvSpPr>
          <p:cNvPr id="9" name="Text 7"/>
          <p:cNvSpPr/>
          <p:nvPr/>
        </p:nvSpPr>
        <p:spPr>
          <a:xfrm>
            <a:off x="411480" y="1289304"/>
            <a:ext cx="2400300" cy="603504"/>
          </a:xfrm>
          <a:prstGeom prst="rect">
            <a:avLst/>
          </a:prstGeom>
          <a:noFill/>
        </p:spPr>
        <p:txBody>
          <a:bodyPr wrap="square" rtlCol="0" anchor="ctr"/>
          <a:lstStyle/>
          <a:p>
            <a:r>
              <a:rPr lang="en-US" sz="1200" b="1" dirty="0">
                <a:solidFill>
                  <a:srgbClr val="FFFFFF"/>
                </a:solidFill>
                <a:latin typeface="Calibri" panose="020F0502020204030204" pitchFamily="34" charset="0"/>
                <a:ea typeface="Calibri" panose="020F0502020204030204" pitchFamily="34" charset="-122"/>
                <a:cs typeface="Calibri" panose="020F0502020204030204" pitchFamily="34" charset="-120"/>
              </a:rPr>
              <a:t>Personal Income Tax (PIT)</a:t>
            </a:r>
            <a:endParaRPr lang="en-US" sz="1200" dirty="0"/>
          </a:p>
        </p:txBody>
      </p:sp>
      <p:sp>
        <p:nvSpPr>
          <p:cNvPr id="10" name="Text 8"/>
          <p:cNvSpPr/>
          <p:nvPr/>
        </p:nvSpPr>
        <p:spPr>
          <a:xfrm>
            <a:off x="3188970" y="1289304"/>
            <a:ext cx="1508760" cy="603504"/>
          </a:xfrm>
          <a:prstGeom prst="rect">
            <a:avLst/>
          </a:prstGeom>
          <a:noFill/>
        </p:spPr>
        <p:txBody>
          <a:bodyPr wrap="square" rtlCol="0" anchor="ctr"/>
          <a:lstStyle/>
          <a:p>
            <a:pPr algn="r"/>
            <a:r>
              <a:rPr lang="en-US" sz="1200" b="1" dirty="0">
                <a:solidFill>
                  <a:srgbClr val="FFFFFF"/>
                </a:solidFill>
                <a:latin typeface="Calibri" panose="020F0502020204030204" pitchFamily="34" charset="0"/>
                <a:ea typeface="Calibri" panose="020F0502020204030204" pitchFamily="34" charset="-122"/>
                <a:cs typeface="Calibri" panose="020F0502020204030204" pitchFamily="34" charset="-120"/>
              </a:rPr>
              <a:t>₹12.90 Lakh Crore</a:t>
            </a:r>
            <a:endParaRPr lang="en-US" sz="1200" dirty="0"/>
          </a:p>
        </p:txBody>
      </p:sp>
      <p:sp>
        <p:nvSpPr>
          <p:cNvPr id="11" name="Shape 9"/>
          <p:cNvSpPr/>
          <p:nvPr/>
        </p:nvSpPr>
        <p:spPr>
          <a:xfrm>
            <a:off x="308610" y="2125980"/>
            <a:ext cx="4800600" cy="603504"/>
          </a:xfrm>
          <a:prstGeom prst="rect">
            <a:avLst/>
          </a:prstGeom>
          <a:solidFill>
            <a:srgbClr val="1F3A66"/>
          </a:solidFill>
          <a:ln w="12700">
            <a:solidFill>
              <a:srgbClr val="1F3A66"/>
            </a:solidFill>
            <a:prstDash val="solid"/>
          </a:ln>
        </p:spPr>
      </p:sp>
      <p:sp>
        <p:nvSpPr>
          <p:cNvPr id="12" name="Shape 10"/>
          <p:cNvSpPr/>
          <p:nvPr/>
        </p:nvSpPr>
        <p:spPr>
          <a:xfrm>
            <a:off x="308610" y="2125980"/>
            <a:ext cx="4251960" cy="603504"/>
          </a:xfrm>
          <a:prstGeom prst="rect">
            <a:avLst/>
          </a:prstGeom>
          <a:solidFill>
            <a:srgbClr val="D4801A"/>
          </a:solidFill>
          <a:ln w="12700">
            <a:solidFill>
              <a:srgbClr val="D4801A"/>
            </a:solidFill>
            <a:prstDash val="solid"/>
          </a:ln>
        </p:spPr>
      </p:sp>
      <p:sp>
        <p:nvSpPr>
          <p:cNvPr id="13" name="Text 11"/>
          <p:cNvSpPr/>
          <p:nvPr/>
        </p:nvSpPr>
        <p:spPr>
          <a:xfrm>
            <a:off x="411480" y="2125980"/>
            <a:ext cx="2400300" cy="603504"/>
          </a:xfrm>
          <a:prstGeom prst="rect">
            <a:avLst/>
          </a:prstGeom>
          <a:noFill/>
        </p:spPr>
        <p:txBody>
          <a:bodyPr wrap="square" rtlCol="0" anchor="ctr"/>
          <a:lstStyle/>
          <a:p>
            <a:r>
              <a:rPr lang="en-US" sz="1200" b="1" dirty="0">
                <a:solidFill>
                  <a:srgbClr val="FFFFFF"/>
                </a:solidFill>
                <a:latin typeface="Calibri" panose="020F0502020204030204" pitchFamily="34" charset="0"/>
                <a:ea typeface="Calibri" panose="020F0502020204030204" pitchFamily="34" charset="-122"/>
                <a:cs typeface="Calibri" panose="020F0502020204030204" pitchFamily="34" charset="-120"/>
              </a:rPr>
              <a:t>Corporate Tax (CIT)</a:t>
            </a:r>
            <a:endParaRPr lang="en-US" sz="1200" dirty="0"/>
          </a:p>
        </p:txBody>
      </p:sp>
      <p:sp>
        <p:nvSpPr>
          <p:cNvPr id="14" name="Text 12"/>
          <p:cNvSpPr/>
          <p:nvPr/>
        </p:nvSpPr>
        <p:spPr>
          <a:xfrm>
            <a:off x="3086100" y="2125980"/>
            <a:ext cx="1405890" cy="603504"/>
          </a:xfrm>
          <a:prstGeom prst="rect">
            <a:avLst/>
          </a:prstGeom>
          <a:noFill/>
        </p:spPr>
        <p:txBody>
          <a:bodyPr wrap="square" rtlCol="0" anchor="ctr"/>
          <a:lstStyle/>
          <a:p>
            <a:pPr algn="r"/>
            <a:r>
              <a:rPr lang="en-US" sz="1200" b="1" dirty="0">
                <a:solidFill>
                  <a:srgbClr val="FFFFFF"/>
                </a:solidFill>
                <a:latin typeface="Calibri" panose="020F0502020204030204" pitchFamily="34" charset="0"/>
                <a:ea typeface="Calibri" panose="020F0502020204030204" pitchFamily="34" charset="-122"/>
                <a:cs typeface="Calibri" panose="020F0502020204030204" pitchFamily="34" charset="-120"/>
              </a:rPr>
              <a:t>₹12.40 Lakh Crore</a:t>
            </a:r>
            <a:endParaRPr lang="en-US" sz="1200" dirty="0"/>
          </a:p>
        </p:txBody>
      </p:sp>
      <p:sp>
        <p:nvSpPr>
          <p:cNvPr id="17" name="Shape 15"/>
          <p:cNvSpPr/>
          <p:nvPr/>
        </p:nvSpPr>
        <p:spPr>
          <a:xfrm>
            <a:off x="5383530" y="973836"/>
            <a:ext cx="3497580" cy="1062990"/>
          </a:xfrm>
          <a:prstGeom prst="rect">
            <a:avLst/>
          </a:prstGeom>
          <a:solidFill>
            <a:srgbClr val="1F3A66"/>
          </a:solidFill>
          <a:ln w="19050">
            <a:solidFill>
              <a:srgbClr val="17A589"/>
            </a:solidFill>
            <a:prstDash val="solid"/>
          </a:ln>
          <a:effectLst>
            <a:outerShdw blurRad="76200" dist="25400" dir="8100000" algn="bl" rotWithShape="0">
              <a:srgbClr val="000000">
                <a:alpha val="20000"/>
              </a:srgbClr>
            </a:outerShdw>
          </a:effectLst>
        </p:spPr>
      </p:sp>
      <p:sp>
        <p:nvSpPr>
          <p:cNvPr id="18" name="Shape 16"/>
          <p:cNvSpPr/>
          <p:nvPr/>
        </p:nvSpPr>
        <p:spPr>
          <a:xfrm>
            <a:off x="5383530" y="973836"/>
            <a:ext cx="68580" cy="1062990"/>
          </a:xfrm>
          <a:prstGeom prst="rect">
            <a:avLst/>
          </a:prstGeom>
          <a:solidFill>
            <a:srgbClr val="17A589"/>
          </a:solidFill>
          <a:ln w="12700">
            <a:solidFill>
              <a:srgbClr val="17A589"/>
            </a:solidFill>
            <a:prstDash val="solid"/>
          </a:ln>
        </p:spPr>
      </p:sp>
      <p:sp>
        <p:nvSpPr>
          <p:cNvPr id="19" name="Text 17"/>
          <p:cNvSpPr/>
          <p:nvPr/>
        </p:nvSpPr>
        <p:spPr>
          <a:xfrm>
            <a:off x="5520690" y="1042416"/>
            <a:ext cx="1303020" cy="493776"/>
          </a:xfrm>
          <a:prstGeom prst="rect">
            <a:avLst/>
          </a:prstGeom>
          <a:noFill/>
        </p:spPr>
        <p:txBody>
          <a:bodyPr wrap="square" rtlCol="0" anchor="ctr"/>
          <a:lstStyle/>
          <a:p>
            <a:r>
              <a:rPr lang="en-US" sz="2550" b="1" dirty="0">
                <a:solidFill>
                  <a:srgbClr val="17A589"/>
                </a:solidFill>
                <a:latin typeface="Cambria" panose="02040503050406030204" pitchFamily="34" charset="0"/>
                <a:ea typeface="Cambria" panose="02040503050406030204" pitchFamily="34" charset="-122"/>
                <a:cs typeface="Cambria" panose="02040503050406030204" pitchFamily="34" charset="-120"/>
              </a:rPr>
              <a:t>94.7%</a:t>
            </a:r>
            <a:endParaRPr lang="en-US" sz="2550" dirty="0"/>
          </a:p>
        </p:txBody>
      </p:sp>
      <p:sp>
        <p:nvSpPr>
          <p:cNvPr id="20" name="Text 18"/>
          <p:cNvSpPr/>
          <p:nvPr/>
        </p:nvSpPr>
        <p:spPr>
          <a:xfrm>
            <a:off x="6892290" y="1042416"/>
            <a:ext cx="1885950" cy="493776"/>
          </a:xfrm>
          <a:prstGeom prst="rect">
            <a:avLst/>
          </a:prstGeom>
          <a:noFill/>
        </p:spPr>
        <p:txBody>
          <a:bodyPr wrap="square" rtlCol="0" anchor="ctr"/>
          <a:lstStyle/>
          <a:p>
            <a:r>
              <a:rPr lang="en-US" sz="1200" dirty="0">
                <a:solidFill>
                  <a:srgbClr val="FFFFFF"/>
                </a:solidFill>
                <a:latin typeface="Calibri" panose="020F0502020204030204" pitchFamily="34" charset="0"/>
                <a:ea typeface="Calibri" panose="020F0502020204030204" pitchFamily="34" charset="-122"/>
                <a:cs typeface="Calibri" panose="020F0502020204030204" pitchFamily="34" charset="-120"/>
              </a:rPr>
              <a:t>of all ITRs filed belong to the Individual category</a:t>
            </a:r>
            <a:endParaRPr lang="en-US" sz="1200" dirty="0"/>
          </a:p>
        </p:txBody>
      </p:sp>
      <p:sp>
        <p:nvSpPr>
          <p:cNvPr id="21" name="Text 19"/>
          <p:cNvSpPr/>
          <p:nvPr/>
        </p:nvSpPr>
        <p:spPr>
          <a:xfrm>
            <a:off x="5520690" y="1577340"/>
            <a:ext cx="3257550" cy="342900"/>
          </a:xfrm>
          <a:prstGeom prst="rect">
            <a:avLst/>
          </a:prstGeom>
          <a:noFill/>
        </p:spPr>
        <p:txBody>
          <a:bodyPr wrap="square" rtlCol="0" anchor="t"/>
          <a:lstStyle/>
          <a:p>
            <a:r>
              <a:rPr lang="en-US" sz="1200" i="1" dirty="0">
                <a:solidFill>
                  <a:srgbClr val="A8C4E0"/>
                </a:solidFill>
                <a:latin typeface="Calibri" panose="020F0502020204030204" pitchFamily="34" charset="0"/>
                <a:ea typeface="Calibri" panose="020F0502020204030204" pitchFamily="34" charset="-122"/>
                <a:cs typeface="Calibri" panose="020F0502020204030204" pitchFamily="34" charset="-120"/>
              </a:rPr>
              <a:t>(7.28 Crore Individual ITRs)</a:t>
            </a:r>
            <a:endParaRPr lang="en-US" sz="1200" dirty="0"/>
          </a:p>
        </p:txBody>
      </p:sp>
      <p:sp>
        <p:nvSpPr>
          <p:cNvPr id="22" name="Shape 20"/>
          <p:cNvSpPr/>
          <p:nvPr/>
        </p:nvSpPr>
        <p:spPr>
          <a:xfrm>
            <a:off x="5383530" y="2173986"/>
            <a:ext cx="3497580" cy="1062990"/>
          </a:xfrm>
          <a:prstGeom prst="rect">
            <a:avLst/>
          </a:prstGeom>
          <a:solidFill>
            <a:srgbClr val="1F3A66"/>
          </a:solidFill>
          <a:ln w="19050">
            <a:solidFill>
              <a:srgbClr val="D4A017"/>
            </a:solidFill>
            <a:prstDash val="solid"/>
          </a:ln>
          <a:effectLst>
            <a:outerShdw blurRad="76200" dist="25400" dir="8100000" algn="bl" rotWithShape="0">
              <a:srgbClr val="000000">
                <a:alpha val="20000"/>
              </a:srgbClr>
            </a:outerShdw>
          </a:effectLst>
        </p:spPr>
      </p:sp>
      <p:sp>
        <p:nvSpPr>
          <p:cNvPr id="23" name="Shape 21"/>
          <p:cNvSpPr/>
          <p:nvPr/>
        </p:nvSpPr>
        <p:spPr>
          <a:xfrm>
            <a:off x="5383530" y="2173986"/>
            <a:ext cx="68580" cy="1062990"/>
          </a:xfrm>
          <a:prstGeom prst="rect">
            <a:avLst/>
          </a:prstGeom>
          <a:solidFill>
            <a:srgbClr val="D4A017"/>
          </a:solidFill>
          <a:ln w="12700">
            <a:solidFill>
              <a:srgbClr val="D4A017"/>
            </a:solidFill>
            <a:prstDash val="solid"/>
          </a:ln>
        </p:spPr>
      </p:sp>
      <p:sp>
        <p:nvSpPr>
          <p:cNvPr id="24" name="Text 22"/>
          <p:cNvSpPr/>
          <p:nvPr/>
        </p:nvSpPr>
        <p:spPr>
          <a:xfrm>
            <a:off x="5520690" y="2242566"/>
            <a:ext cx="1303020" cy="493776"/>
          </a:xfrm>
          <a:prstGeom prst="rect">
            <a:avLst/>
          </a:prstGeom>
          <a:noFill/>
        </p:spPr>
        <p:txBody>
          <a:bodyPr wrap="square" rtlCol="0" anchor="ctr"/>
          <a:lstStyle/>
          <a:p>
            <a:r>
              <a:rPr lang="en-US" sz="2550" b="1" dirty="0">
                <a:solidFill>
                  <a:srgbClr val="D4A017"/>
                </a:solidFill>
                <a:latin typeface="Cambria" panose="02040503050406030204" pitchFamily="34" charset="0"/>
                <a:ea typeface="Cambria" panose="02040503050406030204" pitchFamily="34" charset="-122"/>
                <a:cs typeface="Cambria" panose="02040503050406030204" pitchFamily="34" charset="-120"/>
              </a:rPr>
              <a:t>57%</a:t>
            </a:r>
            <a:endParaRPr lang="en-US" sz="2550" dirty="0"/>
          </a:p>
        </p:txBody>
      </p:sp>
      <p:sp>
        <p:nvSpPr>
          <p:cNvPr id="25" name="Text 23"/>
          <p:cNvSpPr/>
          <p:nvPr/>
        </p:nvSpPr>
        <p:spPr>
          <a:xfrm>
            <a:off x="6892290" y="2242566"/>
            <a:ext cx="1885950" cy="493776"/>
          </a:xfrm>
          <a:prstGeom prst="rect">
            <a:avLst/>
          </a:prstGeom>
          <a:noFill/>
        </p:spPr>
        <p:txBody>
          <a:bodyPr wrap="square" rtlCol="0" anchor="ctr"/>
          <a:lstStyle/>
          <a:p>
            <a:r>
              <a:rPr lang="en-US" sz="1200" dirty="0">
                <a:solidFill>
                  <a:srgbClr val="FFFFFF"/>
                </a:solidFill>
                <a:latin typeface="Calibri" panose="020F0502020204030204" pitchFamily="34" charset="0"/>
                <a:ea typeface="Calibri" panose="020F0502020204030204" pitchFamily="34" charset="-122"/>
                <a:cs typeface="Calibri" panose="020F0502020204030204" pitchFamily="34" charset="-120"/>
              </a:rPr>
              <a:t>of Individual Gross Total Income is derived directly from Salary</a:t>
            </a:r>
            <a:endParaRPr lang="en-US" sz="1200" dirty="0"/>
          </a:p>
        </p:txBody>
      </p:sp>
      <p:sp>
        <p:nvSpPr>
          <p:cNvPr id="26" name="Text 24"/>
          <p:cNvSpPr/>
          <p:nvPr/>
        </p:nvSpPr>
        <p:spPr>
          <a:xfrm>
            <a:off x="5520690" y="2777490"/>
            <a:ext cx="3257550" cy="342900"/>
          </a:xfrm>
          <a:prstGeom prst="rect">
            <a:avLst/>
          </a:prstGeom>
          <a:noFill/>
        </p:spPr>
        <p:txBody>
          <a:bodyPr wrap="square" rtlCol="0" anchor="t"/>
          <a:lstStyle/>
          <a:p>
            <a:r>
              <a:rPr lang="en-US" sz="1200" i="1" dirty="0">
                <a:solidFill>
                  <a:srgbClr val="A8C4E0"/>
                </a:solidFill>
                <a:latin typeface="Calibri" panose="020F0502020204030204" pitchFamily="34" charset="0"/>
                <a:ea typeface="Calibri" panose="020F0502020204030204" pitchFamily="34" charset="-122"/>
                <a:cs typeface="Calibri" panose="020F0502020204030204" pitchFamily="34" charset="-120"/>
              </a:rPr>
              <a:t>Salary dominates personal income</a:t>
            </a:r>
            <a:endParaRPr lang="en-US" sz="1200" dirty="0"/>
          </a:p>
        </p:txBody>
      </p:sp>
      <p:sp>
        <p:nvSpPr>
          <p:cNvPr id="27" name="Shape 25"/>
          <p:cNvSpPr/>
          <p:nvPr/>
        </p:nvSpPr>
        <p:spPr>
          <a:xfrm>
            <a:off x="5383530" y="3374136"/>
            <a:ext cx="3497580" cy="1062990"/>
          </a:xfrm>
          <a:prstGeom prst="rect">
            <a:avLst/>
          </a:prstGeom>
          <a:solidFill>
            <a:srgbClr val="1F3A66"/>
          </a:solidFill>
          <a:ln w="19050">
            <a:solidFill>
              <a:srgbClr val="E67E22"/>
            </a:solidFill>
            <a:prstDash val="solid"/>
          </a:ln>
          <a:effectLst>
            <a:outerShdw blurRad="76200" dist="25400" dir="8100000" algn="bl" rotWithShape="0">
              <a:srgbClr val="000000">
                <a:alpha val="20000"/>
              </a:srgbClr>
            </a:outerShdw>
          </a:effectLst>
        </p:spPr>
      </p:sp>
      <p:sp>
        <p:nvSpPr>
          <p:cNvPr id="28" name="Shape 26"/>
          <p:cNvSpPr/>
          <p:nvPr/>
        </p:nvSpPr>
        <p:spPr>
          <a:xfrm>
            <a:off x="5383530" y="3374136"/>
            <a:ext cx="68580" cy="1062990"/>
          </a:xfrm>
          <a:prstGeom prst="rect">
            <a:avLst/>
          </a:prstGeom>
          <a:solidFill>
            <a:srgbClr val="E67E22"/>
          </a:solidFill>
          <a:ln w="12700">
            <a:solidFill>
              <a:srgbClr val="E67E22"/>
            </a:solidFill>
            <a:prstDash val="solid"/>
          </a:ln>
        </p:spPr>
      </p:sp>
      <p:sp>
        <p:nvSpPr>
          <p:cNvPr id="29" name="Text 27"/>
          <p:cNvSpPr/>
          <p:nvPr/>
        </p:nvSpPr>
        <p:spPr>
          <a:xfrm>
            <a:off x="5520690" y="3442716"/>
            <a:ext cx="1303020" cy="493776"/>
          </a:xfrm>
          <a:prstGeom prst="rect">
            <a:avLst/>
          </a:prstGeom>
          <a:noFill/>
        </p:spPr>
        <p:txBody>
          <a:bodyPr wrap="square" rtlCol="0" anchor="ctr"/>
          <a:lstStyle/>
          <a:p>
            <a:r>
              <a:rPr lang="en-US" sz="2550" b="1" dirty="0">
                <a:solidFill>
                  <a:srgbClr val="E67E22"/>
                </a:solidFill>
                <a:latin typeface="Cambria" panose="02040503050406030204" pitchFamily="34" charset="0"/>
                <a:ea typeface="Cambria" panose="02040503050406030204" pitchFamily="34" charset="-122"/>
                <a:cs typeface="Cambria" panose="02040503050406030204" pitchFamily="34" charset="-120"/>
              </a:rPr>
              <a:t>72%</a:t>
            </a:r>
            <a:endParaRPr lang="en-US" sz="2550" dirty="0"/>
          </a:p>
        </p:txBody>
      </p:sp>
      <p:sp>
        <p:nvSpPr>
          <p:cNvPr id="30" name="Text 28"/>
          <p:cNvSpPr/>
          <p:nvPr/>
        </p:nvSpPr>
        <p:spPr>
          <a:xfrm>
            <a:off x="6892290" y="3442716"/>
            <a:ext cx="1885950" cy="493776"/>
          </a:xfrm>
          <a:prstGeom prst="rect">
            <a:avLst/>
          </a:prstGeom>
          <a:noFill/>
        </p:spPr>
        <p:txBody>
          <a:bodyPr wrap="square" rtlCol="0" anchor="ctr"/>
          <a:lstStyle/>
          <a:p>
            <a:r>
              <a:rPr lang="en-US" sz="1200" dirty="0">
                <a:solidFill>
                  <a:srgbClr val="FFFFFF"/>
                </a:solidFill>
                <a:latin typeface="Calibri" panose="020F0502020204030204" pitchFamily="34" charset="0"/>
                <a:ea typeface="Calibri" panose="020F0502020204030204" pitchFamily="34" charset="-122"/>
                <a:cs typeface="Calibri" panose="020F0502020204030204" pitchFamily="34" charset="-120"/>
              </a:rPr>
              <a:t>adoption rate of the New Tax Regime</a:t>
            </a:r>
            <a:endParaRPr lang="en-US" sz="1200" dirty="0"/>
          </a:p>
        </p:txBody>
      </p:sp>
      <p:sp>
        <p:nvSpPr>
          <p:cNvPr id="31" name="Text 29"/>
          <p:cNvSpPr/>
          <p:nvPr/>
        </p:nvSpPr>
        <p:spPr>
          <a:xfrm>
            <a:off x="5520690" y="3977640"/>
            <a:ext cx="3257550" cy="342900"/>
          </a:xfrm>
          <a:prstGeom prst="rect">
            <a:avLst/>
          </a:prstGeom>
          <a:noFill/>
        </p:spPr>
        <p:txBody>
          <a:bodyPr wrap="square" rtlCol="0" anchor="t"/>
          <a:lstStyle/>
          <a:p>
            <a:r>
              <a:rPr lang="en-US" sz="1200" i="1" dirty="0">
                <a:solidFill>
                  <a:srgbClr val="A8C4E0"/>
                </a:solidFill>
                <a:latin typeface="Calibri" panose="020F0502020204030204" pitchFamily="34" charset="0"/>
                <a:ea typeface="Calibri" panose="020F0502020204030204" pitchFamily="34" charset="-122"/>
                <a:cs typeface="Calibri" panose="020F0502020204030204" pitchFamily="34" charset="-120"/>
              </a:rPr>
              <a:t>(AY 2024-25)</a:t>
            </a:r>
            <a:endParaRPr lang="en-US" sz="1200" dirty="0"/>
          </a:p>
        </p:txBody>
      </p:sp>
      <p:sp>
        <p:nvSpPr>
          <p:cNvPr id="32" name="Shape 30"/>
          <p:cNvSpPr/>
          <p:nvPr/>
        </p:nvSpPr>
        <p:spPr>
          <a:xfrm>
            <a:off x="308610" y="4491990"/>
            <a:ext cx="8503920" cy="425196"/>
          </a:xfrm>
          <a:prstGeom prst="rect">
            <a:avLst/>
          </a:prstGeom>
          <a:solidFill>
            <a:srgbClr val="0F2040"/>
          </a:solidFill>
          <a:ln w="15240">
            <a:solidFill>
              <a:srgbClr val="D4A017"/>
            </a:solidFill>
            <a:prstDash val="solid"/>
          </a:ln>
        </p:spPr>
      </p:sp>
      <p:sp>
        <p:nvSpPr>
          <p:cNvPr id="33" name="Text 31"/>
          <p:cNvSpPr/>
          <p:nvPr/>
        </p:nvSpPr>
        <p:spPr>
          <a:xfrm>
            <a:off x="411480" y="4491990"/>
            <a:ext cx="8298180" cy="425196"/>
          </a:xfrm>
          <a:prstGeom prst="rect">
            <a:avLst/>
          </a:prstGeom>
          <a:noFill/>
        </p:spPr>
        <p:txBody>
          <a:bodyPr wrap="square" rtlCol="0" anchor="ctr"/>
          <a:lstStyle/>
          <a:p>
            <a:r>
              <a:rPr lang="en-US" sz="1200" dirty="0">
                <a:solidFill>
                  <a:srgbClr val="D4A017"/>
                </a:solidFill>
                <a:latin typeface="Calibri" panose="020F0502020204030204" pitchFamily="34" charset="0"/>
                <a:ea typeface="Calibri" panose="020F0502020204030204" pitchFamily="34" charset="-122"/>
                <a:cs typeface="Calibri" panose="020F0502020204030204" pitchFamily="34" charset="-120"/>
              </a:rPr>
              <a:t>⭐  Key Insight: With PIT now exceeding CIT for the first time and 72% of individuals adopting the New Regime, salary taxation has become the single most critical revenue driver — making the ITA 2026 reforms highly consequential.</a:t>
            </a:r>
            <a:endParaRPr lang="en-US" sz="1200" dirty="0"/>
          </a:p>
        </p:txBody>
      </p:sp>
      <p:sp>
        <p:nvSpPr>
          <p:cNvPr id="34" name="Shape 32"/>
          <p:cNvSpPr/>
          <p:nvPr/>
        </p:nvSpPr>
        <p:spPr>
          <a:xfrm>
            <a:off x="274320" y="4972050"/>
            <a:ext cx="8572500" cy="0"/>
          </a:xfrm>
          <a:prstGeom prst="line">
            <a:avLst/>
          </a:prstGeom>
          <a:noFill/>
          <a:ln w="6350">
            <a:solidFill>
              <a:srgbClr val="2E5090"/>
            </a:solidFill>
            <a:prstDash val="solid"/>
          </a:ln>
        </p:spPr>
      </p:sp>
      <p:sp>
        <p:nvSpPr>
          <p:cNvPr id="36" name="Text 34"/>
          <p:cNvSpPr/>
          <p:nvPr/>
        </p:nvSpPr>
        <p:spPr>
          <a:xfrm>
            <a:off x="8641080" y="4992624"/>
            <a:ext cx="342900" cy="137160"/>
          </a:xfrm>
          <a:prstGeom prst="rect">
            <a:avLst/>
          </a:prstGeom>
          <a:noFill/>
        </p:spPr>
        <p:txBody>
          <a:bodyPr wrap="square" rtlCol="0" anchor="ctr"/>
          <a:lstStyle/>
          <a:p>
            <a:pPr algn="r"/>
            <a:r>
              <a:rPr lang="en-US" sz="675" dirty="0">
                <a:solidFill>
                  <a:srgbClr val="5A6F84"/>
                </a:solidFill>
                <a:latin typeface="Calibri" panose="020F0502020204030204" pitchFamily="34" charset="0"/>
                <a:ea typeface="Calibri" panose="020F0502020204030204" pitchFamily="34" charset="-122"/>
                <a:cs typeface="Calibri" panose="020F0502020204030204" pitchFamily="34" charset="-120"/>
              </a:rPr>
              <a:t>18a</a:t>
            </a:r>
            <a:endParaRPr lang="en-US" sz="675" dirty="0"/>
          </a:p>
        </p:txBody>
      </p:sp>
      <p:sp>
        <p:nvSpPr>
          <p:cNvPr id="37" name="Shape 0"/>
          <p:cNvSpPr/>
          <p:nvPr/>
        </p:nvSpPr>
        <p:spPr>
          <a:xfrm>
            <a:off x="150876" y="21541"/>
            <a:ext cx="8993124" cy="658368"/>
          </a:xfrm>
          <a:prstGeom prst="rect">
            <a:avLst/>
          </a:prstGeom>
          <a:solidFill>
            <a:srgbClr val="0D1B3E"/>
          </a:solidFill>
          <a:ln w="12700">
            <a:solidFill>
              <a:srgbClr val="0D1B3E"/>
            </a:solidFill>
            <a:prstDash val="solid"/>
          </a:ln>
        </p:spPr>
        <p:txBody>
          <a:bodyPr/>
          <a:lstStyle/>
          <a:p>
            <a:r>
              <a:rPr lang="en-US" b="1" i="1" dirty="0">
                <a:solidFill>
                  <a:schemeClr val="bg1"/>
                </a:solidFill>
                <a:latin typeface="Cambria" panose="02040503050406030204" pitchFamily="34" charset="0"/>
                <a:ea typeface="Cambria" panose="02040503050406030204" pitchFamily="34" charset="-122"/>
                <a:cs typeface="Cambria" panose="02040503050406030204" pitchFamily="34" charset="-120"/>
              </a:rPr>
              <a:t>The Shift in Revenue Gravity</a:t>
            </a:r>
            <a:endParaRPr lang="en-US" b="1" dirty="0">
              <a:solidFill>
                <a:schemeClr val="bg1"/>
              </a:solidFill>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1A3A6B"/>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D4A017"/>
          </a:solidFill>
          <a:ln w="12700">
            <a:solidFill>
              <a:srgbClr val="D4A017"/>
            </a:solidFill>
            <a:prstDash val="solid"/>
          </a:ln>
        </p:spPr>
      </p:sp>
      <p:sp>
        <p:nvSpPr>
          <p:cNvPr id="3" name="Text 1"/>
          <p:cNvSpPr/>
          <p:nvPr/>
        </p:nvSpPr>
        <p:spPr>
          <a:xfrm>
            <a:off x="6858000" y="457200"/>
            <a:ext cx="2103120" cy="2286000"/>
          </a:xfrm>
          <a:prstGeom prst="rect">
            <a:avLst/>
          </a:prstGeom>
          <a:noFill/>
        </p:spPr>
        <p:txBody>
          <a:bodyPr wrap="square" rtlCol="0" anchor="ctr"/>
          <a:lstStyle/>
          <a:p>
            <a:pPr marL="0" indent="0" algn="r">
              <a:buNone/>
            </a:pPr>
            <a:endParaRPr lang="en-US" sz="12000" dirty="0"/>
          </a:p>
        </p:txBody>
      </p:sp>
      <p:sp>
        <p:nvSpPr>
          <p:cNvPr id="4" name="Text 2"/>
          <p:cNvSpPr/>
          <p:nvPr/>
        </p:nvSpPr>
        <p:spPr>
          <a:xfrm>
            <a:off x="457200" y="1371600"/>
            <a:ext cx="6400800" cy="1188720"/>
          </a:xfrm>
          <a:prstGeom prst="rect">
            <a:avLst/>
          </a:prstGeom>
          <a:noFill/>
        </p:spPr>
        <p:txBody>
          <a:bodyPr wrap="square" rtlCol="0" anchor="ctr"/>
          <a:lstStyle/>
          <a:p>
            <a:pPr marL="0" indent="0">
              <a:buNone/>
            </a:pPr>
            <a:r>
              <a:rPr lang="en-US" sz="3600" b="1" dirty="0">
                <a:solidFill>
                  <a:srgbClr val="FFFFFF"/>
                </a:solidFill>
                <a:latin typeface="Calibri" panose="020F0502020204030204" pitchFamily="34" charset="0"/>
                <a:ea typeface="Calibri" panose="020F0502020204030204" pitchFamily="34" charset="-122"/>
                <a:cs typeface="Calibri" panose="020F0502020204030204" pitchFamily="34" charset="-120"/>
              </a:rPr>
              <a:t>Allowances</a:t>
            </a:r>
            <a:endParaRPr lang="en-US" sz="3600" dirty="0"/>
          </a:p>
        </p:txBody>
      </p:sp>
      <p:sp>
        <p:nvSpPr>
          <p:cNvPr id="5" name="Text 3"/>
          <p:cNvSpPr/>
          <p:nvPr/>
        </p:nvSpPr>
        <p:spPr>
          <a:xfrm>
            <a:off x="457200" y="2651760"/>
            <a:ext cx="6858000" cy="640080"/>
          </a:xfrm>
          <a:prstGeom prst="rect">
            <a:avLst/>
          </a:prstGeom>
          <a:noFill/>
        </p:spPr>
        <p:txBody>
          <a:bodyPr wrap="square" rtlCol="0" anchor="ctr"/>
          <a:lstStyle/>
          <a:p>
            <a:pPr marL="0" indent="0">
              <a:buNone/>
            </a:pPr>
            <a:r>
              <a:rPr lang="en-US" sz="1600" dirty="0">
                <a:solidFill>
                  <a:srgbClr val="3A8DDA"/>
                </a:solidFill>
                <a:latin typeface="Calibri" panose="020F0502020204030204" pitchFamily="34" charset="0"/>
                <a:ea typeface="Calibri" panose="020F0502020204030204" pitchFamily="34" charset="-122"/>
                <a:cs typeface="Calibri" panose="020F0502020204030204" pitchFamily="34" charset="-120"/>
              </a:rPr>
              <a:t>Rules 1962 → Rules 2026 | Significant Limit Revisions</a:t>
            </a:r>
            <a:endParaRPr lang="en-US" sz="1600"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grpSp>
        <p:nvGrpSpPr>
          <p:cNvPr id="95" name="Group 94"/>
          <p:cNvGrpSpPr/>
          <p:nvPr/>
        </p:nvGrpSpPr>
        <p:grpSpPr>
          <a:xfrm>
            <a:off x="0" y="0"/>
            <a:ext cx="9059594" cy="5001768"/>
            <a:chOff x="0" y="0"/>
            <a:chExt cx="9144000" cy="5276088"/>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House Rent Allowance – Rule 2A → Rule 279 | HRA City Classification Revised</a:t>
              </a:r>
              <a:endParaRPr lang="en-US" sz="1900" dirty="0"/>
            </a:p>
          </p:txBody>
        </p:sp>
        <p:sp>
          <p:nvSpPr>
            <p:cNvPr id="6" name="Text 4"/>
            <p:cNvSpPr/>
            <p:nvPr/>
          </p:nvSpPr>
          <p:spPr>
            <a:xfrm>
              <a:off x="274320" y="804672"/>
              <a:ext cx="8595360" cy="320040"/>
            </a:xfrm>
            <a:prstGeom prst="rect">
              <a:avLst/>
            </a:prstGeom>
            <a:noFill/>
          </p:spPr>
          <p:txBody>
            <a:bodyPr wrap="square" rtlCol="0" anchor="ctr"/>
            <a:lstStyle/>
            <a:p>
              <a:pPr marL="0" indent="0">
                <a:buNone/>
              </a:pPr>
              <a:r>
                <a:rPr lang="en-US" sz="1150" b="1" dirty="0">
                  <a:solidFill>
                    <a:srgbClr val="0D1B3E"/>
                  </a:solidFill>
                  <a:latin typeface="Calibri" panose="020F0502020204030204" pitchFamily="34" charset="0"/>
                  <a:ea typeface="Calibri" panose="020F0502020204030204" pitchFamily="34" charset="-122"/>
                  <a:cs typeface="Calibri" panose="020F0502020204030204" pitchFamily="34" charset="-120"/>
                </a:rPr>
                <a:t>Exemption Formula (Unchanged) — Least of:</a:t>
              </a:r>
              <a:endParaRPr lang="en-US" sz="1150" dirty="0"/>
            </a:p>
          </p:txBody>
        </p:sp>
        <p:sp>
          <p:nvSpPr>
            <p:cNvPr id="7" name="Shape 5"/>
            <p:cNvSpPr/>
            <p:nvPr/>
          </p:nvSpPr>
          <p:spPr>
            <a:xfrm>
              <a:off x="274320" y="1170432"/>
              <a:ext cx="2743200" cy="411480"/>
            </a:xfrm>
            <a:prstGeom prst="rect">
              <a:avLst/>
            </a:prstGeom>
            <a:solidFill>
              <a:srgbClr val="1A3A6B"/>
            </a:solidFill>
            <a:ln w="12700">
              <a:solidFill>
                <a:srgbClr val="1A3A6B"/>
              </a:solidFill>
              <a:prstDash val="solid"/>
            </a:ln>
          </p:spPr>
        </p:sp>
        <p:sp>
          <p:nvSpPr>
            <p:cNvPr id="8" name="Text 6"/>
            <p:cNvSpPr/>
            <p:nvPr/>
          </p:nvSpPr>
          <p:spPr>
            <a:xfrm>
              <a:off x="365760" y="1170432"/>
              <a:ext cx="2606040" cy="411480"/>
            </a:xfrm>
            <a:prstGeom prst="rect">
              <a:avLst/>
            </a:prstGeom>
            <a:noFill/>
          </p:spPr>
          <p:txBody>
            <a:bodyPr wrap="square" rtlCol="0" anchor="ctr"/>
            <a:lstStyle/>
            <a:p>
              <a:pPr marL="0" indent="0">
                <a:buNone/>
              </a:pPr>
              <a:r>
                <a:rPr lang="en-US" sz="950" dirty="0">
                  <a:solidFill>
                    <a:srgbClr val="FFFFFF"/>
                  </a:solidFill>
                  <a:latin typeface="Calibri" panose="020F0502020204030204" pitchFamily="34" charset="0"/>
                  <a:ea typeface="Calibri" panose="020F0502020204030204" pitchFamily="34" charset="-122"/>
                  <a:cs typeface="Calibri" panose="020F0502020204030204" pitchFamily="34" charset="-120"/>
                </a:rPr>
                <a:t>(a) Actual HRA received</a:t>
              </a:r>
              <a:endParaRPr lang="en-US" sz="950" dirty="0"/>
            </a:p>
          </p:txBody>
        </p:sp>
        <p:sp>
          <p:nvSpPr>
            <p:cNvPr id="9" name="Shape 7"/>
            <p:cNvSpPr/>
            <p:nvPr/>
          </p:nvSpPr>
          <p:spPr>
            <a:xfrm>
              <a:off x="3200400" y="1170432"/>
              <a:ext cx="2743200" cy="411480"/>
            </a:xfrm>
            <a:prstGeom prst="rect">
              <a:avLst/>
            </a:prstGeom>
            <a:solidFill>
              <a:srgbClr val="1A3A6B"/>
            </a:solidFill>
            <a:ln w="12700">
              <a:solidFill>
                <a:srgbClr val="1A3A6B"/>
              </a:solidFill>
              <a:prstDash val="solid"/>
            </a:ln>
          </p:spPr>
        </p:sp>
        <p:sp>
          <p:nvSpPr>
            <p:cNvPr id="10" name="Text 8"/>
            <p:cNvSpPr/>
            <p:nvPr/>
          </p:nvSpPr>
          <p:spPr>
            <a:xfrm>
              <a:off x="3291840" y="1170432"/>
              <a:ext cx="2606040" cy="411480"/>
            </a:xfrm>
            <a:prstGeom prst="rect">
              <a:avLst/>
            </a:prstGeom>
            <a:noFill/>
          </p:spPr>
          <p:txBody>
            <a:bodyPr wrap="square" rtlCol="0" anchor="ctr"/>
            <a:lstStyle/>
            <a:p>
              <a:pPr marL="0" indent="0">
                <a:buNone/>
              </a:pPr>
              <a:r>
                <a:rPr lang="en-US" sz="950" dirty="0">
                  <a:solidFill>
                    <a:srgbClr val="FFFFFF"/>
                  </a:solidFill>
                  <a:latin typeface="Calibri" panose="020F0502020204030204" pitchFamily="34" charset="0"/>
                  <a:ea typeface="Calibri" panose="020F0502020204030204" pitchFamily="34" charset="-122"/>
                  <a:cs typeface="Calibri" panose="020F0502020204030204" pitchFamily="34" charset="-120"/>
                </a:rPr>
                <a:t>(b) Rent Paid minus 10% of Salary</a:t>
              </a:r>
              <a:endParaRPr lang="en-US" sz="950" dirty="0"/>
            </a:p>
          </p:txBody>
        </p:sp>
        <p:sp>
          <p:nvSpPr>
            <p:cNvPr id="11" name="Shape 9"/>
            <p:cNvSpPr/>
            <p:nvPr/>
          </p:nvSpPr>
          <p:spPr>
            <a:xfrm>
              <a:off x="6126480" y="1170432"/>
              <a:ext cx="2743200" cy="411480"/>
            </a:xfrm>
            <a:prstGeom prst="rect">
              <a:avLst/>
            </a:prstGeom>
            <a:solidFill>
              <a:srgbClr val="1A3A6B"/>
            </a:solidFill>
            <a:ln w="12700">
              <a:solidFill>
                <a:srgbClr val="1A3A6B"/>
              </a:solidFill>
              <a:prstDash val="solid"/>
            </a:ln>
          </p:spPr>
        </p:sp>
        <p:sp>
          <p:nvSpPr>
            <p:cNvPr id="12" name="Text 10"/>
            <p:cNvSpPr/>
            <p:nvPr/>
          </p:nvSpPr>
          <p:spPr>
            <a:xfrm>
              <a:off x="6217920" y="1170432"/>
              <a:ext cx="2606040" cy="411480"/>
            </a:xfrm>
            <a:prstGeom prst="rect">
              <a:avLst/>
            </a:prstGeom>
            <a:noFill/>
          </p:spPr>
          <p:txBody>
            <a:bodyPr wrap="square" rtlCol="0" anchor="ctr"/>
            <a:lstStyle/>
            <a:p>
              <a:pPr marL="0" indent="0">
                <a:buNone/>
              </a:pPr>
              <a:r>
                <a:rPr lang="en-US" sz="950" dirty="0">
                  <a:solidFill>
                    <a:srgbClr val="FFFFFF"/>
                  </a:solidFill>
                  <a:latin typeface="Calibri" panose="020F0502020204030204" pitchFamily="34" charset="0"/>
                  <a:ea typeface="Calibri" panose="020F0502020204030204" pitchFamily="34" charset="-122"/>
                  <a:cs typeface="Calibri" panose="020F0502020204030204" pitchFamily="34" charset="-120"/>
                </a:rPr>
                <a:t>(c) % of Salary (as per city category below)</a:t>
              </a:r>
              <a:endParaRPr lang="en-US" sz="950" dirty="0"/>
            </a:p>
          </p:txBody>
        </p:sp>
        <p:sp>
          <p:nvSpPr>
            <p:cNvPr id="13" name="Text 11"/>
            <p:cNvSpPr/>
            <p:nvPr/>
          </p:nvSpPr>
          <p:spPr>
            <a:xfrm>
              <a:off x="274320" y="1691640"/>
              <a:ext cx="8595360" cy="320040"/>
            </a:xfrm>
            <a:prstGeom prst="rect">
              <a:avLst/>
            </a:prstGeom>
            <a:noFill/>
          </p:spPr>
          <p:txBody>
            <a:bodyPr wrap="square" rtlCol="0" anchor="ctr"/>
            <a:lstStyle/>
            <a:p>
              <a:pPr marL="0" indent="0">
                <a:buNone/>
              </a:pPr>
              <a:r>
                <a:rPr lang="en-US" sz="1100" b="1" dirty="0">
                  <a:solidFill>
                    <a:srgbClr val="0D1B3E"/>
                  </a:solidFill>
                  <a:latin typeface="Calibri" panose="020F0502020204030204" pitchFamily="34" charset="0"/>
                  <a:ea typeface="Calibri" panose="020F0502020204030204" pitchFamily="34" charset="-122"/>
                  <a:cs typeface="Calibri" panose="020F0502020204030204" pitchFamily="34" charset="-120"/>
                </a:rPr>
                <a:t>City-wise % of Salary – Revised in Rules 2026</a:t>
              </a:r>
              <a:endParaRPr lang="en-US" sz="1100" dirty="0"/>
            </a:p>
          </p:txBody>
        </p:sp>
        <p:sp>
          <p:nvSpPr>
            <p:cNvPr id="14" name="Shape 12"/>
            <p:cNvSpPr/>
            <p:nvPr/>
          </p:nvSpPr>
          <p:spPr>
            <a:xfrm>
              <a:off x="274320" y="2075688"/>
              <a:ext cx="2286000" cy="320040"/>
            </a:xfrm>
            <a:prstGeom prst="rect">
              <a:avLst/>
            </a:prstGeom>
            <a:solidFill>
              <a:srgbClr val="0D1B3E"/>
            </a:solidFill>
            <a:ln w="12700">
              <a:solidFill>
                <a:srgbClr val="D0DCEC"/>
              </a:solidFill>
              <a:prstDash val="solid"/>
            </a:ln>
          </p:spPr>
        </p:sp>
        <p:sp>
          <p:nvSpPr>
            <p:cNvPr id="15" name="Text 13"/>
            <p:cNvSpPr/>
            <p:nvPr/>
          </p:nvSpPr>
          <p:spPr>
            <a:xfrm>
              <a:off x="347472" y="2075688"/>
              <a:ext cx="2176272" cy="320040"/>
            </a:xfrm>
            <a:prstGeom prst="rect">
              <a:avLst/>
            </a:prstGeom>
            <a:noFill/>
          </p:spPr>
          <p:txBody>
            <a:bodyPr wrap="square" rtlCol="0" anchor="ctr"/>
            <a:lstStyle/>
            <a:p>
              <a:pPr marL="0" indent="0" algn="l">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City</a:t>
              </a:r>
              <a:endParaRPr lang="en-US" sz="900" dirty="0"/>
            </a:p>
          </p:txBody>
        </p:sp>
        <p:sp>
          <p:nvSpPr>
            <p:cNvPr id="16" name="Shape 14"/>
            <p:cNvSpPr/>
            <p:nvPr/>
          </p:nvSpPr>
          <p:spPr>
            <a:xfrm>
              <a:off x="2560320" y="2075688"/>
              <a:ext cx="1828800" cy="320040"/>
            </a:xfrm>
            <a:prstGeom prst="rect">
              <a:avLst/>
            </a:prstGeom>
            <a:solidFill>
              <a:srgbClr val="0D1B3E"/>
            </a:solidFill>
            <a:ln w="12700">
              <a:solidFill>
                <a:srgbClr val="D0DCEC"/>
              </a:solidFill>
              <a:prstDash val="solid"/>
            </a:ln>
          </p:spPr>
        </p:sp>
        <p:sp>
          <p:nvSpPr>
            <p:cNvPr id="17" name="Text 15"/>
            <p:cNvSpPr/>
            <p:nvPr/>
          </p:nvSpPr>
          <p:spPr>
            <a:xfrm>
              <a:off x="2633472" y="2075688"/>
              <a:ext cx="1719072" cy="320040"/>
            </a:xfrm>
            <a:prstGeom prst="rect">
              <a:avLst/>
            </a:prstGeom>
            <a:noFill/>
          </p:spPr>
          <p:txBody>
            <a:bodyPr wrap="square" rtlCol="0" anchor="ctr"/>
            <a:lstStyle/>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Rules 2A (1962)</a:t>
              </a:r>
              <a:endParaRPr lang="en-US" sz="900" dirty="0"/>
            </a:p>
          </p:txBody>
        </p:sp>
        <p:sp>
          <p:nvSpPr>
            <p:cNvPr id="18" name="Shape 16"/>
            <p:cNvSpPr/>
            <p:nvPr/>
          </p:nvSpPr>
          <p:spPr>
            <a:xfrm>
              <a:off x="4389120" y="2075688"/>
              <a:ext cx="1828800" cy="320040"/>
            </a:xfrm>
            <a:prstGeom prst="rect">
              <a:avLst/>
            </a:prstGeom>
            <a:solidFill>
              <a:srgbClr val="0D1B3E"/>
            </a:solidFill>
            <a:ln w="12700">
              <a:solidFill>
                <a:srgbClr val="D0DCEC"/>
              </a:solidFill>
              <a:prstDash val="solid"/>
            </a:ln>
          </p:spPr>
        </p:sp>
        <p:sp>
          <p:nvSpPr>
            <p:cNvPr id="19" name="Text 17"/>
            <p:cNvSpPr/>
            <p:nvPr/>
          </p:nvSpPr>
          <p:spPr>
            <a:xfrm>
              <a:off x="4462272" y="2075688"/>
              <a:ext cx="1719072" cy="320040"/>
            </a:xfrm>
            <a:prstGeom prst="rect">
              <a:avLst/>
            </a:prstGeom>
            <a:noFill/>
          </p:spPr>
          <p:txBody>
            <a:bodyPr wrap="square" rtlCol="0" anchor="ctr"/>
            <a:lstStyle/>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Rules 279 (2026)</a:t>
              </a:r>
              <a:endParaRPr lang="en-US" sz="900" dirty="0"/>
            </a:p>
          </p:txBody>
        </p:sp>
        <p:sp>
          <p:nvSpPr>
            <p:cNvPr id="20" name="Shape 18"/>
            <p:cNvSpPr/>
            <p:nvPr/>
          </p:nvSpPr>
          <p:spPr>
            <a:xfrm>
              <a:off x="6217920" y="2075688"/>
              <a:ext cx="2286000" cy="320040"/>
            </a:xfrm>
            <a:prstGeom prst="rect">
              <a:avLst/>
            </a:prstGeom>
            <a:solidFill>
              <a:srgbClr val="0D1B3E"/>
            </a:solidFill>
            <a:ln w="12700">
              <a:solidFill>
                <a:srgbClr val="D0DCEC"/>
              </a:solidFill>
              <a:prstDash val="solid"/>
            </a:ln>
          </p:spPr>
        </p:sp>
        <p:sp>
          <p:nvSpPr>
            <p:cNvPr id="21" name="Text 19"/>
            <p:cNvSpPr/>
            <p:nvPr/>
          </p:nvSpPr>
          <p:spPr>
            <a:xfrm>
              <a:off x="6291072" y="2075688"/>
              <a:ext cx="2176272" cy="320040"/>
            </a:xfrm>
            <a:prstGeom prst="rect">
              <a:avLst/>
            </a:prstGeom>
            <a:noFill/>
          </p:spPr>
          <p:txBody>
            <a:bodyPr wrap="square" rtlCol="0" anchor="ctr"/>
            <a:lstStyle/>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Change</a:t>
              </a:r>
              <a:endParaRPr lang="en-US" sz="900" dirty="0"/>
            </a:p>
          </p:txBody>
        </p:sp>
        <p:sp>
          <p:nvSpPr>
            <p:cNvPr id="22" name="Shape 20"/>
            <p:cNvSpPr/>
            <p:nvPr/>
          </p:nvSpPr>
          <p:spPr>
            <a:xfrm>
              <a:off x="274320" y="2395728"/>
              <a:ext cx="2286000" cy="320040"/>
            </a:xfrm>
            <a:prstGeom prst="rect">
              <a:avLst/>
            </a:prstGeom>
            <a:solidFill>
              <a:srgbClr val="FFFFFF"/>
            </a:solidFill>
            <a:ln w="12700">
              <a:solidFill>
                <a:srgbClr val="D0DCEC"/>
              </a:solidFill>
              <a:prstDash val="solid"/>
            </a:ln>
          </p:spPr>
        </p:sp>
        <p:sp>
          <p:nvSpPr>
            <p:cNvPr id="23" name="Text 21"/>
            <p:cNvSpPr/>
            <p:nvPr/>
          </p:nvSpPr>
          <p:spPr>
            <a:xfrm>
              <a:off x="347472" y="2395728"/>
              <a:ext cx="2176272" cy="320040"/>
            </a:xfrm>
            <a:prstGeom prst="rect">
              <a:avLst/>
            </a:prstGeom>
            <a:noFill/>
          </p:spPr>
          <p:txBody>
            <a:bodyPr wrap="square" rtlCol="0" anchor="ctr"/>
            <a:lstStyle/>
            <a:p>
              <a:pPr marL="0" indent="0" algn="l">
                <a:buNone/>
              </a:pPr>
              <a:r>
                <a:rPr lang="en-US" sz="950" dirty="0">
                  <a:solidFill>
                    <a:srgbClr val="0D1B3E"/>
                  </a:solidFill>
                  <a:latin typeface="Calibri" panose="020F0502020204030204" pitchFamily="34" charset="0"/>
                  <a:ea typeface="Calibri" panose="020F0502020204030204" pitchFamily="34" charset="-122"/>
                  <a:cs typeface="Calibri" panose="020F0502020204030204" pitchFamily="34" charset="-120"/>
                </a:rPr>
                <a:t>Mumbai</a:t>
              </a:r>
              <a:endParaRPr lang="en-US" sz="950" dirty="0"/>
            </a:p>
          </p:txBody>
        </p:sp>
        <p:sp>
          <p:nvSpPr>
            <p:cNvPr id="24" name="Shape 22"/>
            <p:cNvSpPr/>
            <p:nvPr/>
          </p:nvSpPr>
          <p:spPr>
            <a:xfrm>
              <a:off x="2560320" y="2395728"/>
              <a:ext cx="1828800" cy="320040"/>
            </a:xfrm>
            <a:prstGeom prst="rect">
              <a:avLst/>
            </a:prstGeom>
            <a:solidFill>
              <a:srgbClr val="FFFFFF"/>
            </a:solidFill>
            <a:ln w="12700">
              <a:solidFill>
                <a:srgbClr val="D0DCEC"/>
              </a:solidFill>
              <a:prstDash val="solid"/>
            </a:ln>
          </p:spPr>
        </p:sp>
        <p:sp>
          <p:nvSpPr>
            <p:cNvPr id="25" name="Text 23"/>
            <p:cNvSpPr/>
            <p:nvPr/>
          </p:nvSpPr>
          <p:spPr>
            <a:xfrm>
              <a:off x="2633472" y="239572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26" name="Shape 24"/>
            <p:cNvSpPr/>
            <p:nvPr/>
          </p:nvSpPr>
          <p:spPr>
            <a:xfrm>
              <a:off x="4389120" y="2395728"/>
              <a:ext cx="1828800" cy="320040"/>
            </a:xfrm>
            <a:prstGeom prst="rect">
              <a:avLst/>
            </a:prstGeom>
            <a:solidFill>
              <a:srgbClr val="FFFFFF"/>
            </a:solidFill>
            <a:ln w="12700">
              <a:solidFill>
                <a:srgbClr val="D0DCEC"/>
              </a:solidFill>
              <a:prstDash val="solid"/>
            </a:ln>
          </p:spPr>
        </p:sp>
        <p:sp>
          <p:nvSpPr>
            <p:cNvPr id="27" name="Text 25"/>
            <p:cNvSpPr/>
            <p:nvPr/>
          </p:nvSpPr>
          <p:spPr>
            <a:xfrm>
              <a:off x="4462272" y="239572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28" name="Shape 26"/>
            <p:cNvSpPr/>
            <p:nvPr/>
          </p:nvSpPr>
          <p:spPr>
            <a:xfrm>
              <a:off x="6217920" y="2395728"/>
              <a:ext cx="2286000" cy="320040"/>
            </a:xfrm>
            <a:prstGeom prst="rect">
              <a:avLst/>
            </a:prstGeom>
            <a:solidFill>
              <a:srgbClr val="FFFFFF"/>
            </a:solidFill>
            <a:ln w="12700">
              <a:solidFill>
                <a:srgbClr val="D0DCEC"/>
              </a:solidFill>
              <a:prstDash val="solid"/>
            </a:ln>
          </p:spPr>
        </p:sp>
        <p:sp>
          <p:nvSpPr>
            <p:cNvPr id="29" name="Text 27"/>
            <p:cNvSpPr/>
            <p:nvPr/>
          </p:nvSpPr>
          <p:spPr>
            <a:xfrm>
              <a:off x="6291072" y="2395728"/>
              <a:ext cx="21762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50" dirty="0"/>
            </a:p>
          </p:txBody>
        </p:sp>
        <p:sp>
          <p:nvSpPr>
            <p:cNvPr id="30" name="Shape 28"/>
            <p:cNvSpPr/>
            <p:nvPr/>
          </p:nvSpPr>
          <p:spPr>
            <a:xfrm>
              <a:off x="274320" y="2715768"/>
              <a:ext cx="2286000" cy="320040"/>
            </a:xfrm>
            <a:prstGeom prst="rect">
              <a:avLst/>
            </a:prstGeom>
            <a:solidFill>
              <a:srgbClr val="E8EFF8"/>
            </a:solidFill>
            <a:ln w="12700">
              <a:solidFill>
                <a:srgbClr val="D0DCEC"/>
              </a:solidFill>
              <a:prstDash val="solid"/>
            </a:ln>
          </p:spPr>
        </p:sp>
        <p:sp>
          <p:nvSpPr>
            <p:cNvPr id="31" name="Text 29"/>
            <p:cNvSpPr/>
            <p:nvPr/>
          </p:nvSpPr>
          <p:spPr>
            <a:xfrm>
              <a:off x="347472" y="2715768"/>
              <a:ext cx="2176272" cy="320040"/>
            </a:xfrm>
            <a:prstGeom prst="rect">
              <a:avLst/>
            </a:prstGeom>
            <a:noFill/>
          </p:spPr>
          <p:txBody>
            <a:bodyPr wrap="square" rtlCol="0" anchor="ctr"/>
            <a:lstStyle/>
            <a:p>
              <a:pPr marL="0" indent="0" algn="l">
                <a:buNone/>
              </a:pPr>
              <a:r>
                <a:rPr lang="en-US" sz="950" dirty="0">
                  <a:solidFill>
                    <a:srgbClr val="0D1B3E"/>
                  </a:solidFill>
                  <a:latin typeface="Calibri" panose="020F0502020204030204" pitchFamily="34" charset="0"/>
                  <a:ea typeface="Calibri" panose="020F0502020204030204" pitchFamily="34" charset="-122"/>
                  <a:cs typeface="Calibri" panose="020F0502020204030204" pitchFamily="34" charset="-120"/>
                </a:rPr>
                <a:t>Kolkata</a:t>
              </a:r>
              <a:endParaRPr lang="en-US" sz="950" dirty="0"/>
            </a:p>
          </p:txBody>
        </p:sp>
        <p:sp>
          <p:nvSpPr>
            <p:cNvPr id="32" name="Shape 30"/>
            <p:cNvSpPr/>
            <p:nvPr/>
          </p:nvSpPr>
          <p:spPr>
            <a:xfrm>
              <a:off x="2560320" y="2715768"/>
              <a:ext cx="1828800" cy="320040"/>
            </a:xfrm>
            <a:prstGeom prst="rect">
              <a:avLst/>
            </a:prstGeom>
            <a:solidFill>
              <a:srgbClr val="E8EFF8"/>
            </a:solidFill>
            <a:ln w="12700">
              <a:solidFill>
                <a:srgbClr val="D0DCEC"/>
              </a:solidFill>
              <a:prstDash val="solid"/>
            </a:ln>
          </p:spPr>
        </p:sp>
        <p:sp>
          <p:nvSpPr>
            <p:cNvPr id="33" name="Text 31"/>
            <p:cNvSpPr/>
            <p:nvPr/>
          </p:nvSpPr>
          <p:spPr>
            <a:xfrm>
              <a:off x="2633472" y="271576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34" name="Shape 32"/>
            <p:cNvSpPr/>
            <p:nvPr/>
          </p:nvSpPr>
          <p:spPr>
            <a:xfrm>
              <a:off x="4389120" y="2715768"/>
              <a:ext cx="1828800" cy="320040"/>
            </a:xfrm>
            <a:prstGeom prst="rect">
              <a:avLst/>
            </a:prstGeom>
            <a:solidFill>
              <a:srgbClr val="E8EFF8"/>
            </a:solidFill>
            <a:ln w="12700">
              <a:solidFill>
                <a:srgbClr val="D0DCEC"/>
              </a:solidFill>
              <a:prstDash val="solid"/>
            </a:ln>
          </p:spPr>
        </p:sp>
        <p:sp>
          <p:nvSpPr>
            <p:cNvPr id="35" name="Text 33"/>
            <p:cNvSpPr/>
            <p:nvPr/>
          </p:nvSpPr>
          <p:spPr>
            <a:xfrm>
              <a:off x="4462272" y="271576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36" name="Shape 34"/>
            <p:cNvSpPr/>
            <p:nvPr/>
          </p:nvSpPr>
          <p:spPr>
            <a:xfrm>
              <a:off x="6217920" y="2715768"/>
              <a:ext cx="2286000" cy="320040"/>
            </a:xfrm>
            <a:prstGeom prst="rect">
              <a:avLst/>
            </a:prstGeom>
            <a:solidFill>
              <a:srgbClr val="E8EFF8"/>
            </a:solidFill>
            <a:ln w="12700">
              <a:solidFill>
                <a:srgbClr val="D0DCEC"/>
              </a:solidFill>
              <a:prstDash val="solid"/>
            </a:ln>
          </p:spPr>
        </p:sp>
        <p:sp>
          <p:nvSpPr>
            <p:cNvPr id="37" name="Text 35"/>
            <p:cNvSpPr/>
            <p:nvPr/>
          </p:nvSpPr>
          <p:spPr>
            <a:xfrm>
              <a:off x="6291072" y="2715768"/>
              <a:ext cx="21762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50" dirty="0"/>
            </a:p>
          </p:txBody>
        </p:sp>
        <p:sp>
          <p:nvSpPr>
            <p:cNvPr id="38" name="Shape 36"/>
            <p:cNvSpPr/>
            <p:nvPr/>
          </p:nvSpPr>
          <p:spPr>
            <a:xfrm>
              <a:off x="274320" y="3035808"/>
              <a:ext cx="2286000" cy="320040"/>
            </a:xfrm>
            <a:prstGeom prst="rect">
              <a:avLst/>
            </a:prstGeom>
            <a:solidFill>
              <a:srgbClr val="FFFFFF"/>
            </a:solidFill>
            <a:ln w="12700">
              <a:solidFill>
                <a:srgbClr val="D0DCEC"/>
              </a:solidFill>
              <a:prstDash val="solid"/>
            </a:ln>
          </p:spPr>
        </p:sp>
        <p:sp>
          <p:nvSpPr>
            <p:cNvPr id="39" name="Text 37"/>
            <p:cNvSpPr/>
            <p:nvPr/>
          </p:nvSpPr>
          <p:spPr>
            <a:xfrm>
              <a:off x="347472" y="3035808"/>
              <a:ext cx="2176272" cy="320040"/>
            </a:xfrm>
            <a:prstGeom prst="rect">
              <a:avLst/>
            </a:prstGeom>
            <a:noFill/>
          </p:spPr>
          <p:txBody>
            <a:bodyPr wrap="square" rtlCol="0" anchor="ctr"/>
            <a:lstStyle/>
            <a:p>
              <a:pPr marL="0" indent="0" algn="l">
                <a:buNone/>
              </a:pPr>
              <a:r>
                <a:rPr lang="en-US" sz="950" dirty="0">
                  <a:solidFill>
                    <a:srgbClr val="0D1B3E"/>
                  </a:solidFill>
                  <a:latin typeface="Calibri" panose="020F0502020204030204" pitchFamily="34" charset="0"/>
                  <a:ea typeface="Calibri" panose="020F0502020204030204" pitchFamily="34" charset="-122"/>
                  <a:cs typeface="Calibri" panose="020F0502020204030204" pitchFamily="34" charset="-120"/>
                </a:rPr>
                <a:t>Delhi</a:t>
              </a:r>
              <a:endParaRPr lang="en-US" sz="950" dirty="0"/>
            </a:p>
          </p:txBody>
        </p:sp>
        <p:sp>
          <p:nvSpPr>
            <p:cNvPr id="40" name="Shape 38"/>
            <p:cNvSpPr/>
            <p:nvPr/>
          </p:nvSpPr>
          <p:spPr>
            <a:xfrm>
              <a:off x="2560320" y="3035808"/>
              <a:ext cx="1828800" cy="320040"/>
            </a:xfrm>
            <a:prstGeom prst="rect">
              <a:avLst/>
            </a:prstGeom>
            <a:solidFill>
              <a:srgbClr val="FFFFFF"/>
            </a:solidFill>
            <a:ln w="12700">
              <a:solidFill>
                <a:srgbClr val="D0DCEC"/>
              </a:solidFill>
              <a:prstDash val="solid"/>
            </a:ln>
          </p:spPr>
        </p:sp>
        <p:sp>
          <p:nvSpPr>
            <p:cNvPr id="41" name="Text 39"/>
            <p:cNvSpPr/>
            <p:nvPr/>
          </p:nvSpPr>
          <p:spPr>
            <a:xfrm>
              <a:off x="2633472" y="303580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42" name="Shape 40"/>
            <p:cNvSpPr/>
            <p:nvPr/>
          </p:nvSpPr>
          <p:spPr>
            <a:xfrm>
              <a:off x="4389120" y="3035808"/>
              <a:ext cx="1828800" cy="320040"/>
            </a:xfrm>
            <a:prstGeom prst="rect">
              <a:avLst/>
            </a:prstGeom>
            <a:solidFill>
              <a:srgbClr val="FFFFFF"/>
            </a:solidFill>
            <a:ln w="12700">
              <a:solidFill>
                <a:srgbClr val="D0DCEC"/>
              </a:solidFill>
              <a:prstDash val="solid"/>
            </a:ln>
          </p:spPr>
        </p:sp>
        <p:sp>
          <p:nvSpPr>
            <p:cNvPr id="43" name="Text 41"/>
            <p:cNvSpPr/>
            <p:nvPr/>
          </p:nvSpPr>
          <p:spPr>
            <a:xfrm>
              <a:off x="4462272" y="303580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44" name="Shape 42"/>
            <p:cNvSpPr/>
            <p:nvPr/>
          </p:nvSpPr>
          <p:spPr>
            <a:xfrm>
              <a:off x="6217920" y="3035808"/>
              <a:ext cx="2286000" cy="320040"/>
            </a:xfrm>
            <a:prstGeom prst="rect">
              <a:avLst/>
            </a:prstGeom>
            <a:solidFill>
              <a:srgbClr val="FFFFFF"/>
            </a:solidFill>
            <a:ln w="12700">
              <a:solidFill>
                <a:srgbClr val="D0DCEC"/>
              </a:solidFill>
              <a:prstDash val="solid"/>
            </a:ln>
          </p:spPr>
        </p:sp>
        <p:sp>
          <p:nvSpPr>
            <p:cNvPr id="45" name="Text 43"/>
            <p:cNvSpPr/>
            <p:nvPr/>
          </p:nvSpPr>
          <p:spPr>
            <a:xfrm>
              <a:off x="6291072" y="3035808"/>
              <a:ext cx="21762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50" dirty="0"/>
            </a:p>
          </p:txBody>
        </p:sp>
        <p:sp>
          <p:nvSpPr>
            <p:cNvPr id="46" name="Shape 44"/>
            <p:cNvSpPr/>
            <p:nvPr/>
          </p:nvSpPr>
          <p:spPr>
            <a:xfrm>
              <a:off x="274320" y="3355848"/>
              <a:ext cx="2286000" cy="320040"/>
            </a:xfrm>
            <a:prstGeom prst="rect">
              <a:avLst/>
            </a:prstGeom>
            <a:solidFill>
              <a:srgbClr val="E8EFF8"/>
            </a:solidFill>
            <a:ln w="12700">
              <a:solidFill>
                <a:srgbClr val="D0DCEC"/>
              </a:solidFill>
              <a:prstDash val="solid"/>
            </a:ln>
          </p:spPr>
        </p:sp>
        <p:sp>
          <p:nvSpPr>
            <p:cNvPr id="47" name="Text 45"/>
            <p:cNvSpPr/>
            <p:nvPr/>
          </p:nvSpPr>
          <p:spPr>
            <a:xfrm>
              <a:off x="347472" y="3355848"/>
              <a:ext cx="2176272" cy="320040"/>
            </a:xfrm>
            <a:prstGeom prst="rect">
              <a:avLst/>
            </a:prstGeom>
            <a:noFill/>
          </p:spPr>
          <p:txBody>
            <a:bodyPr wrap="square" rtlCol="0" anchor="ctr"/>
            <a:lstStyle/>
            <a:p>
              <a:pPr marL="0" indent="0" algn="l">
                <a:buNone/>
              </a:pPr>
              <a:r>
                <a:rPr lang="en-US" sz="950" dirty="0">
                  <a:solidFill>
                    <a:srgbClr val="0D1B3E"/>
                  </a:solidFill>
                  <a:latin typeface="Calibri" panose="020F0502020204030204" pitchFamily="34" charset="0"/>
                  <a:ea typeface="Calibri" panose="020F0502020204030204" pitchFamily="34" charset="-122"/>
                  <a:cs typeface="Calibri" panose="020F0502020204030204" pitchFamily="34" charset="-120"/>
                </a:rPr>
                <a:t>Chennai</a:t>
              </a:r>
              <a:endParaRPr lang="en-US" sz="950" dirty="0"/>
            </a:p>
          </p:txBody>
        </p:sp>
        <p:sp>
          <p:nvSpPr>
            <p:cNvPr id="48" name="Shape 46"/>
            <p:cNvSpPr/>
            <p:nvPr/>
          </p:nvSpPr>
          <p:spPr>
            <a:xfrm>
              <a:off x="2560320" y="3355848"/>
              <a:ext cx="1828800" cy="320040"/>
            </a:xfrm>
            <a:prstGeom prst="rect">
              <a:avLst/>
            </a:prstGeom>
            <a:solidFill>
              <a:srgbClr val="E8EFF8"/>
            </a:solidFill>
            <a:ln w="12700">
              <a:solidFill>
                <a:srgbClr val="D0DCEC"/>
              </a:solidFill>
              <a:prstDash val="solid"/>
            </a:ln>
          </p:spPr>
        </p:sp>
        <p:sp>
          <p:nvSpPr>
            <p:cNvPr id="49" name="Text 47"/>
            <p:cNvSpPr/>
            <p:nvPr/>
          </p:nvSpPr>
          <p:spPr>
            <a:xfrm>
              <a:off x="2633472" y="335584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50" name="Shape 48"/>
            <p:cNvSpPr/>
            <p:nvPr/>
          </p:nvSpPr>
          <p:spPr>
            <a:xfrm>
              <a:off x="4389120" y="3355848"/>
              <a:ext cx="1828800" cy="320040"/>
            </a:xfrm>
            <a:prstGeom prst="rect">
              <a:avLst/>
            </a:prstGeom>
            <a:solidFill>
              <a:srgbClr val="E8EFF8"/>
            </a:solidFill>
            <a:ln w="12700">
              <a:solidFill>
                <a:srgbClr val="D0DCEC"/>
              </a:solidFill>
              <a:prstDash val="solid"/>
            </a:ln>
          </p:spPr>
        </p:sp>
        <p:sp>
          <p:nvSpPr>
            <p:cNvPr id="51" name="Text 49"/>
            <p:cNvSpPr/>
            <p:nvPr/>
          </p:nvSpPr>
          <p:spPr>
            <a:xfrm>
              <a:off x="4462272" y="335584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52" name="Shape 50"/>
            <p:cNvSpPr/>
            <p:nvPr/>
          </p:nvSpPr>
          <p:spPr>
            <a:xfrm>
              <a:off x="6217920" y="3355848"/>
              <a:ext cx="2286000" cy="320040"/>
            </a:xfrm>
            <a:prstGeom prst="rect">
              <a:avLst/>
            </a:prstGeom>
            <a:solidFill>
              <a:srgbClr val="E8EFF8"/>
            </a:solidFill>
            <a:ln w="12700">
              <a:solidFill>
                <a:srgbClr val="D0DCEC"/>
              </a:solidFill>
              <a:prstDash val="solid"/>
            </a:ln>
          </p:spPr>
        </p:sp>
        <p:sp>
          <p:nvSpPr>
            <p:cNvPr id="53" name="Text 51"/>
            <p:cNvSpPr/>
            <p:nvPr/>
          </p:nvSpPr>
          <p:spPr>
            <a:xfrm>
              <a:off x="6291072" y="3355848"/>
              <a:ext cx="21762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50" dirty="0"/>
            </a:p>
          </p:txBody>
        </p:sp>
        <p:sp>
          <p:nvSpPr>
            <p:cNvPr id="54" name="Shape 52"/>
            <p:cNvSpPr/>
            <p:nvPr/>
          </p:nvSpPr>
          <p:spPr>
            <a:xfrm>
              <a:off x="274320" y="3675888"/>
              <a:ext cx="2286000" cy="320040"/>
            </a:xfrm>
            <a:prstGeom prst="rect">
              <a:avLst/>
            </a:prstGeom>
            <a:solidFill>
              <a:srgbClr val="FFFFFF"/>
            </a:solidFill>
            <a:ln w="12700">
              <a:solidFill>
                <a:srgbClr val="D0DCEC"/>
              </a:solidFill>
              <a:prstDash val="solid"/>
            </a:ln>
          </p:spPr>
        </p:sp>
        <p:sp>
          <p:nvSpPr>
            <p:cNvPr id="55" name="Text 53"/>
            <p:cNvSpPr/>
            <p:nvPr/>
          </p:nvSpPr>
          <p:spPr>
            <a:xfrm>
              <a:off x="347472" y="3675888"/>
              <a:ext cx="2176272" cy="320040"/>
            </a:xfrm>
            <a:prstGeom prst="rect">
              <a:avLst/>
            </a:prstGeom>
            <a:noFill/>
          </p:spPr>
          <p:txBody>
            <a:bodyPr wrap="square" rtlCol="0" anchor="ctr"/>
            <a:lstStyle/>
            <a:p>
              <a:pPr marL="0" indent="0" algn="l">
                <a:buNone/>
              </a:pPr>
              <a:r>
                <a:rPr lang="en-US" sz="950" dirty="0">
                  <a:solidFill>
                    <a:srgbClr val="0D1B3E"/>
                  </a:solidFill>
                  <a:latin typeface="Calibri" panose="020F0502020204030204" pitchFamily="34" charset="0"/>
                  <a:ea typeface="Calibri" panose="020F0502020204030204" pitchFamily="34" charset="-122"/>
                  <a:cs typeface="Calibri" panose="020F0502020204030204" pitchFamily="34" charset="-120"/>
                </a:rPr>
                <a:t>Hyderabad</a:t>
              </a:r>
              <a:endParaRPr lang="en-US" sz="950" dirty="0"/>
            </a:p>
          </p:txBody>
        </p:sp>
        <p:sp>
          <p:nvSpPr>
            <p:cNvPr id="56" name="Shape 54"/>
            <p:cNvSpPr/>
            <p:nvPr/>
          </p:nvSpPr>
          <p:spPr>
            <a:xfrm>
              <a:off x="2560320" y="3675888"/>
              <a:ext cx="1828800" cy="320040"/>
            </a:xfrm>
            <a:prstGeom prst="rect">
              <a:avLst/>
            </a:prstGeom>
            <a:solidFill>
              <a:srgbClr val="FFFFFF"/>
            </a:solidFill>
            <a:ln w="12700">
              <a:solidFill>
                <a:srgbClr val="D0DCEC"/>
              </a:solidFill>
              <a:prstDash val="solid"/>
            </a:ln>
          </p:spPr>
        </p:sp>
        <p:sp>
          <p:nvSpPr>
            <p:cNvPr id="57" name="Text 55"/>
            <p:cNvSpPr/>
            <p:nvPr/>
          </p:nvSpPr>
          <p:spPr>
            <a:xfrm>
              <a:off x="2633472" y="367588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40%</a:t>
              </a:r>
              <a:endParaRPr lang="en-US" sz="950" dirty="0"/>
            </a:p>
          </p:txBody>
        </p:sp>
        <p:sp>
          <p:nvSpPr>
            <p:cNvPr id="58" name="Shape 56"/>
            <p:cNvSpPr/>
            <p:nvPr/>
          </p:nvSpPr>
          <p:spPr>
            <a:xfrm>
              <a:off x="4389120" y="3675888"/>
              <a:ext cx="1828800" cy="320040"/>
            </a:xfrm>
            <a:prstGeom prst="rect">
              <a:avLst/>
            </a:prstGeom>
            <a:solidFill>
              <a:srgbClr val="FFFFFF"/>
            </a:solidFill>
            <a:ln w="12700">
              <a:solidFill>
                <a:srgbClr val="D0DCEC"/>
              </a:solidFill>
              <a:prstDash val="solid"/>
            </a:ln>
          </p:spPr>
        </p:sp>
        <p:sp>
          <p:nvSpPr>
            <p:cNvPr id="59" name="Text 57"/>
            <p:cNvSpPr/>
            <p:nvPr/>
          </p:nvSpPr>
          <p:spPr>
            <a:xfrm>
              <a:off x="4462272" y="367588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60" name="Shape 58"/>
            <p:cNvSpPr/>
            <p:nvPr/>
          </p:nvSpPr>
          <p:spPr>
            <a:xfrm>
              <a:off x="6217920" y="3675888"/>
              <a:ext cx="2286000" cy="320040"/>
            </a:xfrm>
            <a:prstGeom prst="rect">
              <a:avLst/>
            </a:prstGeom>
            <a:solidFill>
              <a:srgbClr val="E8F8EF"/>
            </a:solidFill>
            <a:ln w="12700">
              <a:solidFill>
                <a:srgbClr val="D0DCEC"/>
              </a:solidFill>
              <a:prstDash val="solid"/>
            </a:ln>
          </p:spPr>
        </p:sp>
        <p:sp>
          <p:nvSpPr>
            <p:cNvPr id="61" name="Text 59"/>
            <p:cNvSpPr/>
            <p:nvPr/>
          </p:nvSpPr>
          <p:spPr>
            <a:xfrm>
              <a:off x="6291072" y="3675888"/>
              <a:ext cx="2176272" cy="320040"/>
            </a:xfrm>
            <a:prstGeom prst="rect">
              <a:avLst/>
            </a:prstGeom>
            <a:noFill/>
          </p:spPr>
          <p:txBody>
            <a:bodyPr wrap="square" rtlCol="0" anchor="ctr"/>
            <a:lstStyle/>
            <a:p>
              <a:pPr marL="0" indent="0" algn="ctr">
                <a:buNone/>
              </a:pPr>
              <a:r>
                <a:rPr lang="en-US" sz="950" b="1" dirty="0">
                  <a:solidFill>
                    <a:srgbClr val="16A085"/>
                  </a:solidFill>
                  <a:latin typeface="Calibri" panose="020F0502020204030204" pitchFamily="34" charset="0"/>
                  <a:ea typeface="Calibri" panose="020F0502020204030204" pitchFamily="34" charset="-122"/>
                  <a:cs typeface="Calibri" panose="020F0502020204030204" pitchFamily="34" charset="-120"/>
                </a:rPr>
                <a:t>↑ +10%</a:t>
              </a:r>
              <a:endParaRPr lang="en-US" sz="950" dirty="0"/>
            </a:p>
          </p:txBody>
        </p:sp>
        <p:sp>
          <p:nvSpPr>
            <p:cNvPr id="62" name="Shape 60"/>
            <p:cNvSpPr/>
            <p:nvPr/>
          </p:nvSpPr>
          <p:spPr>
            <a:xfrm>
              <a:off x="274320" y="3995928"/>
              <a:ext cx="2286000" cy="320040"/>
            </a:xfrm>
            <a:prstGeom prst="rect">
              <a:avLst/>
            </a:prstGeom>
            <a:solidFill>
              <a:srgbClr val="E8EFF8"/>
            </a:solidFill>
            <a:ln w="12700">
              <a:solidFill>
                <a:srgbClr val="D0DCEC"/>
              </a:solidFill>
              <a:prstDash val="solid"/>
            </a:ln>
          </p:spPr>
        </p:sp>
        <p:sp>
          <p:nvSpPr>
            <p:cNvPr id="63" name="Text 61"/>
            <p:cNvSpPr/>
            <p:nvPr/>
          </p:nvSpPr>
          <p:spPr>
            <a:xfrm>
              <a:off x="347472" y="3995928"/>
              <a:ext cx="2176272" cy="320040"/>
            </a:xfrm>
            <a:prstGeom prst="rect">
              <a:avLst/>
            </a:prstGeom>
            <a:noFill/>
          </p:spPr>
          <p:txBody>
            <a:bodyPr wrap="square" rtlCol="0" anchor="ctr"/>
            <a:lstStyle/>
            <a:p>
              <a:pPr marL="0" indent="0" algn="l">
                <a:buNone/>
              </a:pPr>
              <a:r>
                <a:rPr lang="en-US" sz="950" dirty="0">
                  <a:solidFill>
                    <a:srgbClr val="0D1B3E"/>
                  </a:solidFill>
                  <a:latin typeface="Calibri" panose="020F0502020204030204" pitchFamily="34" charset="0"/>
                  <a:ea typeface="Calibri" panose="020F0502020204030204" pitchFamily="34" charset="-122"/>
                  <a:cs typeface="Calibri" panose="020F0502020204030204" pitchFamily="34" charset="-120"/>
                </a:rPr>
                <a:t>Pune</a:t>
              </a:r>
              <a:endParaRPr lang="en-US" sz="950" dirty="0"/>
            </a:p>
          </p:txBody>
        </p:sp>
        <p:sp>
          <p:nvSpPr>
            <p:cNvPr id="64" name="Shape 62"/>
            <p:cNvSpPr/>
            <p:nvPr/>
          </p:nvSpPr>
          <p:spPr>
            <a:xfrm>
              <a:off x="2560320" y="3995928"/>
              <a:ext cx="1828800" cy="320040"/>
            </a:xfrm>
            <a:prstGeom prst="rect">
              <a:avLst/>
            </a:prstGeom>
            <a:solidFill>
              <a:srgbClr val="E8EFF8"/>
            </a:solidFill>
            <a:ln w="12700">
              <a:solidFill>
                <a:srgbClr val="D0DCEC"/>
              </a:solidFill>
              <a:prstDash val="solid"/>
            </a:ln>
          </p:spPr>
        </p:sp>
        <p:sp>
          <p:nvSpPr>
            <p:cNvPr id="65" name="Text 63"/>
            <p:cNvSpPr/>
            <p:nvPr/>
          </p:nvSpPr>
          <p:spPr>
            <a:xfrm>
              <a:off x="2633472" y="399592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40%</a:t>
              </a:r>
              <a:endParaRPr lang="en-US" sz="950" dirty="0"/>
            </a:p>
          </p:txBody>
        </p:sp>
        <p:sp>
          <p:nvSpPr>
            <p:cNvPr id="66" name="Shape 64"/>
            <p:cNvSpPr/>
            <p:nvPr/>
          </p:nvSpPr>
          <p:spPr>
            <a:xfrm>
              <a:off x="4389120" y="3995928"/>
              <a:ext cx="1828800" cy="320040"/>
            </a:xfrm>
            <a:prstGeom prst="rect">
              <a:avLst/>
            </a:prstGeom>
            <a:solidFill>
              <a:srgbClr val="E8EFF8"/>
            </a:solidFill>
            <a:ln w="12700">
              <a:solidFill>
                <a:srgbClr val="D0DCEC"/>
              </a:solidFill>
              <a:prstDash val="solid"/>
            </a:ln>
          </p:spPr>
        </p:sp>
        <p:sp>
          <p:nvSpPr>
            <p:cNvPr id="67" name="Text 65"/>
            <p:cNvSpPr/>
            <p:nvPr/>
          </p:nvSpPr>
          <p:spPr>
            <a:xfrm>
              <a:off x="4462272" y="399592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68" name="Shape 66"/>
            <p:cNvSpPr/>
            <p:nvPr/>
          </p:nvSpPr>
          <p:spPr>
            <a:xfrm>
              <a:off x="6217920" y="3995928"/>
              <a:ext cx="2286000" cy="320040"/>
            </a:xfrm>
            <a:prstGeom prst="rect">
              <a:avLst/>
            </a:prstGeom>
            <a:solidFill>
              <a:srgbClr val="E8F8EF"/>
            </a:solidFill>
            <a:ln w="12700">
              <a:solidFill>
                <a:srgbClr val="D0DCEC"/>
              </a:solidFill>
              <a:prstDash val="solid"/>
            </a:ln>
          </p:spPr>
        </p:sp>
        <p:sp>
          <p:nvSpPr>
            <p:cNvPr id="69" name="Text 67"/>
            <p:cNvSpPr/>
            <p:nvPr/>
          </p:nvSpPr>
          <p:spPr>
            <a:xfrm>
              <a:off x="6291072" y="3995928"/>
              <a:ext cx="2176272" cy="320040"/>
            </a:xfrm>
            <a:prstGeom prst="rect">
              <a:avLst/>
            </a:prstGeom>
            <a:noFill/>
          </p:spPr>
          <p:txBody>
            <a:bodyPr wrap="square" rtlCol="0" anchor="ctr"/>
            <a:lstStyle/>
            <a:p>
              <a:pPr marL="0" indent="0" algn="ctr">
                <a:buNone/>
              </a:pPr>
              <a:r>
                <a:rPr lang="en-US" sz="950" b="1" dirty="0">
                  <a:solidFill>
                    <a:srgbClr val="16A085"/>
                  </a:solidFill>
                  <a:latin typeface="Calibri" panose="020F0502020204030204" pitchFamily="34" charset="0"/>
                  <a:ea typeface="Calibri" panose="020F0502020204030204" pitchFamily="34" charset="-122"/>
                  <a:cs typeface="Calibri" panose="020F0502020204030204" pitchFamily="34" charset="-120"/>
                </a:rPr>
                <a:t>↑ +10%</a:t>
              </a:r>
              <a:endParaRPr lang="en-US" sz="950" dirty="0"/>
            </a:p>
          </p:txBody>
        </p:sp>
        <p:sp>
          <p:nvSpPr>
            <p:cNvPr id="70" name="Shape 68"/>
            <p:cNvSpPr/>
            <p:nvPr/>
          </p:nvSpPr>
          <p:spPr>
            <a:xfrm>
              <a:off x="274320" y="4315968"/>
              <a:ext cx="2286000" cy="320040"/>
            </a:xfrm>
            <a:prstGeom prst="rect">
              <a:avLst/>
            </a:prstGeom>
            <a:solidFill>
              <a:srgbClr val="FFFFFF"/>
            </a:solidFill>
            <a:ln w="12700">
              <a:solidFill>
                <a:srgbClr val="D0DCEC"/>
              </a:solidFill>
              <a:prstDash val="solid"/>
            </a:ln>
          </p:spPr>
        </p:sp>
        <p:sp>
          <p:nvSpPr>
            <p:cNvPr id="71" name="Text 69"/>
            <p:cNvSpPr/>
            <p:nvPr/>
          </p:nvSpPr>
          <p:spPr>
            <a:xfrm>
              <a:off x="347472" y="4315968"/>
              <a:ext cx="2176272" cy="320040"/>
            </a:xfrm>
            <a:prstGeom prst="rect">
              <a:avLst/>
            </a:prstGeom>
            <a:noFill/>
          </p:spPr>
          <p:txBody>
            <a:bodyPr wrap="square" rtlCol="0" anchor="ctr"/>
            <a:lstStyle/>
            <a:p>
              <a:pPr marL="0" indent="0" algn="l">
                <a:buNone/>
              </a:pPr>
              <a:r>
                <a:rPr lang="en-US" sz="950" dirty="0">
                  <a:solidFill>
                    <a:srgbClr val="0D1B3E"/>
                  </a:solidFill>
                  <a:latin typeface="Calibri" panose="020F0502020204030204" pitchFamily="34" charset="0"/>
                  <a:ea typeface="Calibri" panose="020F0502020204030204" pitchFamily="34" charset="-122"/>
                  <a:cs typeface="Calibri" panose="020F0502020204030204" pitchFamily="34" charset="-120"/>
                </a:rPr>
                <a:t>Ahmedabad</a:t>
              </a:r>
              <a:endParaRPr lang="en-US" sz="950" dirty="0"/>
            </a:p>
          </p:txBody>
        </p:sp>
        <p:sp>
          <p:nvSpPr>
            <p:cNvPr id="72" name="Shape 70"/>
            <p:cNvSpPr/>
            <p:nvPr/>
          </p:nvSpPr>
          <p:spPr>
            <a:xfrm>
              <a:off x="2560320" y="4315968"/>
              <a:ext cx="1828800" cy="320040"/>
            </a:xfrm>
            <a:prstGeom prst="rect">
              <a:avLst/>
            </a:prstGeom>
            <a:solidFill>
              <a:srgbClr val="FFFFFF"/>
            </a:solidFill>
            <a:ln w="12700">
              <a:solidFill>
                <a:srgbClr val="D0DCEC"/>
              </a:solidFill>
              <a:prstDash val="solid"/>
            </a:ln>
          </p:spPr>
        </p:sp>
        <p:sp>
          <p:nvSpPr>
            <p:cNvPr id="73" name="Text 71"/>
            <p:cNvSpPr/>
            <p:nvPr/>
          </p:nvSpPr>
          <p:spPr>
            <a:xfrm>
              <a:off x="2633472" y="431596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40%</a:t>
              </a:r>
              <a:endParaRPr lang="en-US" sz="950" dirty="0"/>
            </a:p>
          </p:txBody>
        </p:sp>
        <p:sp>
          <p:nvSpPr>
            <p:cNvPr id="74" name="Shape 72"/>
            <p:cNvSpPr/>
            <p:nvPr/>
          </p:nvSpPr>
          <p:spPr>
            <a:xfrm>
              <a:off x="4389120" y="4315968"/>
              <a:ext cx="1828800" cy="320040"/>
            </a:xfrm>
            <a:prstGeom prst="rect">
              <a:avLst/>
            </a:prstGeom>
            <a:solidFill>
              <a:srgbClr val="FFFFFF"/>
            </a:solidFill>
            <a:ln w="12700">
              <a:solidFill>
                <a:srgbClr val="D0DCEC"/>
              </a:solidFill>
              <a:prstDash val="solid"/>
            </a:ln>
          </p:spPr>
        </p:sp>
        <p:sp>
          <p:nvSpPr>
            <p:cNvPr id="75" name="Text 73"/>
            <p:cNvSpPr/>
            <p:nvPr/>
          </p:nvSpPr>
          <p:spPr>
            <a:xfrm>
              <a:off x="4462272" y="431596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76" name="Shape 74"/>
            <p:cNvSpPr/>
            <p:nvPr/>
          </p:nvSpPr>
          <p:spPr>
            <a:xfrm>
              <a:off x="6217920" y="4315968"/>
              <a:ext cx="2286000" cy="320040"/>
            </a:xfrm>
            <a:prstGeom prst="rect">
              <a:avLst/>
            </a:prstGeom>
            <a:solidFill>
              <a:srgbClr val="E8F8EF"/>
            </a:solidFill>
            <a:ln w="12700">
              <a:solidFill>
                <a:srgbClr val="D0DCEC"/>
              </a:solidFill>
              <a:prstDash val="solid"/>
            </a:ln>
          </p:spPr>
        </p:sp>
        <p:sp>
          <p:nvSpPr>
            <p:cNvPr id="77" name="Text 75"/>
            <p:cNvSpPr/>
            <p:nvPr/>
          </p:nvSpPr>
          <p:spPr>
            <a:xfrm>
              <a:off x="6291072" y="4315968"/>
              <a:ext cx="2176272" cy="320040"/>
            </a:xfrm>
            <a:prstGeom prst="rect">
              <a:avLst/>
            </a:prstGeom>
            <a:noFill/>
          </p:spPr>
          <p:txBody>
            <a:bodyPr wrap="square" rtlCol="0" anchor="ctr"/>
            <a:lstStyle/>
            <a:p>
              <a:pPr marL="0" indent="0" algn="ctr">
                <a:buNone/>
              </a:pPr>
              <a:r>
                <a:rPr lang="en-US" sz="950" b="1" dirty="0">
                  <a:solidFill>
                    <a:srgbClr val="16A085"/>
                  </a:solidFill>
                  <a:latin typeface="Calibri" panose="020F0502020204030204" pitchFamily="34" charset="0"/>
                  <a:ea typeface="Calibri" panose="020F0502020204030204" pitchFamily="34" charset="-122"/>
                  <a:cs typeface="Calibri" panose="020F0502020204030204" pitchFamily="34" charset="-120"/>
                </a:rPr>
                <a:t>↑ +10%</a:t>
              </a:r>
              <a:endParaRPr lang="en-US" sz="950" dirty="0"/>
            </a:p>
          </p:txBody>
        </p:sp>
        <p:sp>
          <p:nvSpPr>
            <p:cNvPr id="78" name="Shape 76"/>
            <p:cNvSpPr/>
            <p:nvPr/>
          </p:nvSpPr>
          <p:spPr>
            <a:xfrm>
              <a:off x="274320" y="4636008"/>
              <a:ext cx="2286000" cy="320040"/>
            </a:xfrm>
            <a:prstGeom prst="rect">
              <a:avLst/>
            </a:prstGeom>
            <a:solidFill>
              <a:srgbClr val="E8EFF8"/>
            </a:solidFill>
            <a:ln w="12700">
              <a:solidFill>
                <a:srgbClr val="D0DCEC"/>
              </a:solidFill>
              <a:prstDash val="solid"/>
            </a:ln>
          </p:spPr>
        </p:sp>
        <p:sp>
          <p:nvSpPr>
            <p:cNvPr id="79" name="Text 77"/>
            <p:cNvSpPr/>
            <p:nvPr/>
          </p:nvSpPr>
          <p:spPr>
            <a:xfrm>
              <a:off x="347472" y="4636008"/>
              <a:ext cx="2176272" cy="320040"/>
            </a:xfrm>
            <a:prstGeom prst="rect">
              <a:avLst/>
            </a:prstGeom>
            <a:noFill/>
          </p:spPr>
          <p:txBody>
            <a:bodyPr wrap="square" rtlCol="0" anchor="ctr"/>
            <a:lstStyle/>
            <a:p>
              <a:pPr marL="0" indent="0" algn="l">
                <a:buNone/>
              </a:pPr>
              <a:r>
                <a:rPr lang="en-US" sz="950" dirty="0">
                  <a:solidFill>
                    <a:srgbClr val="0D1B3E"/>
                  </a:solidFill>
                  <a:latin typeface="Calibri" panose="020F0502020204030204" pitchFamily="34" charset="0"/>
                  <a:ea typeface="Calibri" panose="020F0502020204030204" pitchFamily="34" charset="-122"/>
                  <a:cs typeface="Calibri" panose="020F0502020204030204" pitchFamily="34" charset="-120"/>
                </a:rPr>
                <a:t>Bengaluru</a:t>
              </a:r>
              <a:endParaRPr lang="en-US" sz="950" dirty="0"/>
            </a:p>
          </p:txBody>
        </p:sp>
        <p:sp>
          <p:nvSpPr>
            <p:cNvPr id="80" name="Shape 78"/>
            <p:cNvSpPr/>
            <p:nvPr/>
          </p:nvSpPr>
          <p:spPr>
            <a:xfrm>
              <a:off x="2560320" y="4636008"/>
              <a:ext cx="1828800" cy="320040"/>
            </a:xfrm>
            <a:prstGeom prst="rect">
              <a:avLst/>
            </a:prstGeom>
            <a:solidFill>
              <a:srgbClr val="E8EFF8"/>
            </a:solidFill>
            <a:ln w="12700">
              <a:solidFill>
                <a:srgbClr val="D0DCEC"/>
              </a:solidFill>
              <a:prstDash val="solid"/>
            </a:ln>
          </p:spPr>
        </p:sp>
        <p:sp>
          <p:nvSpPr>
            <p:cNvPr id="81" name="Text 79"/>
            <p:cNvSpPr/>
            <p:nvPr/>
          </p:nvSpPr>
          <p:spPr>
            <a:xfrm>
              <a:off x="2633472" y="463600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40%</a:t>
              </a:r>
              <a:endParaRPr lang="en-US" sz="950" dirty="0"/>
            </a:p>
          </p:txBody>
        </p:sp>
        <p:sp>
          <p:nvSpPr>
            <p:cNvPr id="82" name="Shape 80"/>
            <p:cNvSpPr/>
            <p:nvPr/>
          </p:nvSpPr>
          <p:spPr>
            <a:xfrm>
              <a:off x="4389120" y="4636008"/>
              <a:ext cx="1828800" cy="320040"/>
            </a:xfrm>
            <a:prstGeom prst="rect">
              <a:avLst/>
            </a:prstGeom>
            <a:solidFill>
              <a:srgbClr val="E8EFF8"/>
            </a:solidFill>
            <a:ln w="12700">
              <a:solidFill>
                <a:srgbClr val="D0DCEC"/>
              </a:solidFill>
              <a:prstDash val="solid"/>
            </a:ln>
          </p:spPr>
        </p:sp>
        <p:sp>
          <p:nvSpPr>
            <p:cNvPr id="83" name="Text 81"/>
            <p:cNvSpPr/>
            <p:nvPr/>
          </p:nvSpPr>
          <p:spPr>
            <a:xfrm>
              <a:off x="4462272" y="463600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50%</a:t>
              </a:r>
              <a:endParaRPr lang="en-US" sz="950" dirty="0"/>
            </a:p>
          </p:txBody>
        </p:sp>
        <p:sp>
          <p:nvSpPr>
            <p:cNvPr id="84" name="Shape 82"/>
            <p:cNvSpPr/>
            <p:nvPr/>
          </p:nvSpPr>
          <p:spPr>
            <a:xfrm>
              <a:off x="6217920" y="4636008"/>
              <a:ext cx="2286000" cy="320040"/>
            </a:xfrm>
            <a:prstGeom prst="rect">
              <a:avLst/>
            </a:prstGeom>
            <a:solidFill>
              <a:srgbClr val="E8F8EF"/>
            </a:solidFill>
            <a:ln w="12700">
              <a:solidFill>
                <a:srgbClr val="D0DCEC"/>
              </a:solidFill>
              <a:prstDash val="solid"/>
            </a:ln>
          </p:spPr>
        </p:sp>
        <p:sp>
          <p:nvSpPr>
            <p:cNvPr id="85" name="Text 83"/>
            <p:cNvSpPr/>
            <p:nvPr/>
          </p:nvSpPr>
          <p:spPr>
            <a:xfrm>
              <a:off x="6291072" y="4636008"/>
              <a:ext cx="2176272" cy="320040"/>
            </a:xfrm>
            <a:prstGeom prst="rect">
              <a:avLst/>
            </a:prstGeom>
            <a:noFill/>
          </p:spPr>
          <p:txBody>
            <a:bodyPr wrap="square" rtlCol="0" anchor="ctr"/>
            <a:lstStyle/>
            <a:p>
              <a:pPr marL="0" indent="0" algn="ctr">
                <a:buNone/>
              </a:pPr>
              <a:r>
                <a:rPr lang="en-US" sz="950" b="1" dirty="0">
                  <a:solidFill>
                    <a:srgbClr val="16A085"/>
                  </a:solidFill>
                  <a:latin typeface="Calibri" panose="020F0502020204030204" pitchFamily="34" charset="0"/>
                  <a:ea typeface="Calibri" panose="020F0502020204030204" pitchFamily="34" charset="-122"/>
                  <a:cs typeface="Calibri" panose="020F0502020204030204" pitchFamily="34" charset="-120"/>
                </a:rPr>
                <a:t>↑ +10%</a:t>
              </a:r>
              <a:endParaRPr lang="en-US" sz="950" dirty="0"/>
            </a:p>
          </p:txBody>
        </p:sp>
        <p:sp>
          <p:nvSpPr>
            <p:cNvPr id="86" name="Shape 84"/>
            <p:cNvSpPr/>
            <p:nvPr/>
          </p:nvSpPr>
          <p:spPr>
            <a:xfrm>
              <a:off x="274320" y="4956048"/>
              <a:ext cx="2286000" cy="320040"/>
            </a:xfrm>
            <a:prstGeom prst="rect">
              <a:avLst/>
            </a:prstGeom>
            <a:solidFill>
              <a:srgbClr val="FFFFFF"/>
            </a:solidFill>
            <a:ln w="12700">
              <a:solidFill>
                <a:srgbClr val="D0DCEC"/>
              </a:solidFill>
              <a:prstDash val="solid"/>
            </a:ln>
          </p:spPr>
        </p:sp>
        <p:sp>
          <p:nvSpPr>
            <p:cNvPr id="87" name="Text 85"/>
            <p:cNvSpPr/>
            <p:nvPr/>
          </p:nvSpPr>
          <p:spPr>
            <a:xfrm>
              <a:off x="347472" y="4956048"/>
              <a:ext cx="2176272" cy="320040"/>
            </a:xfrm>
            <a:prstGeom prst="rect">
              <a:avLst/>
            </a:prstGeom>
            <a:noFill/>
          </p:spPr>
          <p:txBody>
            <a:bodyPr wrap="square" rtlCol="0" anchor="ctr"/>
            <a:lstStyle/>
            <a:p>
              <a:pPr marL="0" indent="0" algn="l">
                <a:buNone/>
              </a:pPr>
              <a:r>
                <a:rPr lang="en-US" sz="950" dirty="0">
                  <a:solidFill>
                    <a:srgbClr val="0D1B3E"/>
                  </a:solidFill>
                  <a:latin typeface="Calibri" panose="020F0502020204030204" pitchFamily="34" charset="0"/>
                  <a:ea typeface="Calibri" panose="020F0502020204030204" pitchFamily="34" charset="-122"/>
                  <a:cs typeface="Calibri" panose="020F0502020204030204" pitchFamily="34" charset="-120"/>
                </a:rPr>
                <a:t>Other Cities</a:t>
              </a:r>
              <a:endParaRPr lang="en-US" sz="950" dirty="0"/>
            </a:p>
          </p:txBody>
        </p:sp>
        <p:sp>
          <p:nvSpPr>
            <p:cNvPr id="88" name="Shape 86"/>
            <p:cNvSpPr/>
            <p:nvPr/>
          </p:nvSpPr>
          <p:spPr>
            <a:xfrm>
              <a:off x="2560320" y="4956048"/>
              <a:ext cx="1828800" cy="320040"/>
            </a:xfrm>
            <a:prstGeom prst="rect">
              <a:avLst/>
            </a:prstGeom>
            <a:solidFill>
              <a:srgbClr val="FFFFFF"/>
            </a:solidFill>
            <a:ln w="12700">
              <a:solidFill>
                <a:srgbClr val="D0DCEC"/>
              </a:solidFill>
              <a:prstDash val="solid"/>
            </a:ln>
          </p:spPr>
        </p:sp>
        <p:sp>
          <p:nvSpPr>
            <p:cNvPr id="89" name="Text 87"/>
            <p:cNvSpPr/>
            <p:nvPr/>
          </p:nvSpPr>
          <p:spPr>
            <a:xfrm>
              <a:off x="2633472" y="495604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40%</a:t>
              </a:r>
              <a:endParaRPr lang="en-US" sz="950" dirty="0"/>
            </a:p>
          </p:txBody>
        </p:sp>
        <p:sp>
          <p:nvSpPr>
            <p:cNvPr id="90" name="Shape 88"/>
            <p:cNvSpPr/>
            <p:nvPr/>
          </p:nvSpPr>
          <p:spPr>
            <a:xfrm>
              <a:off x="4389120" y="4956048"/>
              <a:ext cx="1828800" cy="320040"/>
            </a:xfrm>
            <a:prstGeom prst="rect">
              <a:avLst/>
            </a:prstGeom>
            <a:solidFill>
              <a:srgbClr val="FFFFFF"/>
            </a:solidFill>
            <a:ln w="12700">
              <a:solidFill>
                <a:srgbClr val="D0DCEC"/>
              </a:solidFill>
              <a:prstDash val="solid"/>
            </a:ln>
          </p:spPr>
        </p:sp>
        <p:sp>
          <p:nvSpPr>
            <p:cNvPr id="91" name="Text 89"/>
            <p:cNvSpPr/>
            <p:nvPr/>
          </p:nvSpPr>
          <p:spPr>
            <a:xfrm>
              <a:off x="4462272" y="4956048"/>
              <a:ext cx="17190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40%</a:t>
              </a:r>
              <a:endParaRPr lang="en-US" sz="950" dirty="0"/>
            </a:p>
          </p:txBody>
        </p:sp>
        <p:sp>
          <p:nvSpPr>
            <p:cNvPr id="92" name="Shape 90"/>
            <p:cNvSpPr/>
            <p:nvPr/>
          </p:nvSpPr>
          <p:spPr>
            <a:xfrm>
              <a:off x="6217920" y="4956048"/>
              <a:ext cx="2286000" cy="320040"/>
            </a:xfrm>
            <a:prstGeom prst="rect">
              <a:avLst/>
            </a:prstGeom>
            <a:solidFill>
              <a:srgbClr val="FFFFFF"/>
            </a:solidFill>
            <a:ln w="12700">
              <a:solidFill>
                <a:srgbClr val="D0DCEC"/>
              </a:solidFill>
              <a:prstDash val="solid"/>
            </a:ln>
          </p:spPr>
        </p:sp>
        <p:sp>
          <p:nvSpPr>
            <p:cNvPr id="93" name="Text 91"/>
            <p:cNvSpPr/>
            <p:nvPr/>
          </p:nvSpPr>
          <p:spPr>
            <a:xfrm>
              <a:off x="6291072" y="4956048"/>
              <a:ext cx="2176272" cy="320040"/>
            </a:xfrm>
            <a:prstGeom prst="rect">
              <a:avLst/>
            </a:prstGeom>
            <a:noFill/>
          </p:spPr>
          <p:txBody>
            <a:bodyPr wrap="square" rtlCol="0" anchor="ctr"/>
            <a:lstStyle/>
            <a:p>
              <a:pPr marL="0" indent="0" algn="ctr">
                <a:buNone/>
              </a:pPr>
              <a:r>
                <a:rPr lang="en-US" sz="95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50" dirty="0"/>
            </a:p>
          </p:txBody>
        </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150876" cy="5143500"/>
          </a:xfrm>
          <a:prstGeom prst="rect">
            <a:avLst/>
          </a:prstGeom>
          <a:solidFill>
            <a:srgbClr val="D4A017"/>
          </a:solidFill>
          <a:ln w="12700">
            <a:solidFill>
              <a:srgbClr val="D4A017"/>
            </a:solidFill>
            <a:prstDash val="solid"/>
          </a:ln>
        </p:spPr>
      </p:sp>
      <p:sp>
        <p:nvSpPr>
          <p:cNvPr id="4" name="Text 2"/>
          <p:cNvSpPr/>
          <p:nvPr/>
        </p:nvSpPr>
        <p:spPr>
          <a:xfrm>
            <a:off x="308610" y="690783"/>
            <a:ext cx="6172200" cy="205740"/>
          </a:xfrm>
          <a:prstGeom prst="rect">
            <a:avLst/>
          </a:prstGeom>
          <a:noFill/>
        </p:spPr>
        <p:txBody>
          <a:bodyPr wrap="square" rtlCol="0" anchor="ctr"/>
          <a:lstStyle/>
          <a:p>
            <a:r>
              <a:rPr lang="en-US" sz="1200" i="1" dirty="0">
                <a:solidFill>
                  <a:srgbClr val="5A6F84"/>
                </a:solidFill>
                <a:latin typeface="Calibri" panose="020F0502020204030204" pitchFamily="34" charset="0"/>
                <a:ea typeface="Calibri" panose="020F0502020204030204" pitchFamily="34" charset="-122"/>
                <a:cs typeface="Calibri" panose="020F0502020204030204" pitchFamily="34" charset="-120"/>
              </a:rPr>
              <a:t>Section 11 (Sch III) Rule 280  |  New ITA 2025</a:t>
            </a:r>
            <a:endParaRPr lang="en-US" sz="1200" dirty="0"/>
          </a:p>
        </p:txBody>
      </p:sp>
      <p:sp>
        <p:nvSpPr>
          <p:cNvPr id="6" name="Text 4"/>
          <p:cNvSpPr/>
          <p:nvPr/>
        </p:nvSpPr>
        <p:spPr>
          <a:xfrm>
            <a:off x="308610" y="740664"/>
            <a:ext cx="1920240" cy="192024"/>
          </a:xfrm>
          <a:prstGeom prst="rect">
            <a:avLst/>
          </a:prstGeom>
          <a:noFill/>
        </p:spPr>
        <p:txBody>
          <a:bodyPr wrap="square" lIns="0" tIns="0" rIns="0" bIns="0" rtlCol="0" anchor="ctr"/>
          <a:lstStyle/>
          <a:p>
            <a:pPr algn="ctr"/>
            <a:endParaRPr lang="en-US" sz="600" dirty="0"/>
          </a:p>
        </p:txBody>
      </p:sp>
      <p:sp>
        <p:nvSpPr>
          <p:cNvPr id="7" name="Shape 5"/>
          <p:cNvSpPr/>
          <p:nvPr/>
        </p:nvSpPr>
        <p:spPr>
          <a:xfrm>
            <a:off x="308610" y="994410"/>
            <a:ext cx="8503920" cy="0"/>
          </a:xfrm>
          <a:prstGeom prst="line">
            <a:avLst/>
          </a:prstGeom>
          <a:noFill/>
          <a:ln w="7620">
            <a:solidFill>
              <a:srgbClr val="A8C4E0"/>
            </a:solidFill>
            <a:prstDash val="solid"/>
          </a:ln>
        </p:spPr>
      </p:sp>
      <p:sp>
        <p:nvSpPr>
          <p:cNvPr id="8" name="Shape 6"/>
          <p:cNvSpPr/>
          <p:nvPr/>
        </p:nvSpPr>
        <p:spPr>
          <a:xfrm>
            <a:off x="308610" y="1042416"/>
            <a:ext cx="4251960" cy="356616"/>
          </a:xfrm>
          <a:prstGeom prst="rect">
            <a:avLst/>
          </a:prstGeom>
          <a:solidFill>
            <a:srgbClr val="1E4D8C"/>
          </a:solidFill>
          <a:ln w="12700">
            <a:solidFill>
              <a:srgbClr val="1E4D8C"/>
            </a:solidFill>
            <a:prstDash val="solid"/>
          </a:ln>
        </p:spPr>
      </p:sp>
      <p:sp>
        <p:nvSpPr>
          <p:cNvPr id="9" name="Text 7"/>
          <p:cNvSpPr/>
          <p:nvPr/>
        </p:nvSpPr>
        <p:spPr>
          <a:xfrm>
            <a:off x="377190" y="1042416"/>
            <a:ext cx="4114800" cy="356616"/>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Category A — Exemption Based on Specified Limit</a:t>
            </a:r>
            <a:endParaRPr lang="en-US" sz="1200" dirty="0"/>
          </a:p>
        </p:txBody>
      </p:sp>
      <p:sp>
        <p:nvSpPr>
          <p:cNvPr id="10" name="Shape 8"/>
          <p:cNvSpPr/>
          <p:nvPr/>
        </p:nvSpPr>
        <p:spPr>
          <a:xfrm>
            <a:off x="308610" y="1440180"/>
            <a:ext cx="4251960" cy="288036"/>
          </a:xfrm>
          <a:prstGeom prst="rect">
            <a:avLst/>
          </a:prstGeom>
          <a:solidFill>
            <a:srgbClr val="EAF1F8"/>
          </a:solidFill>
          <a:ln w="10160">
            <a:solidFill>
              <a:srgbClr val="A8C4E0"/>
            </a:solidFill>
            <a:prstDash val="solid"/>
          </a:ln>
        </p:spPr>
      </p:sp>
      <p:sp>
        <p:nvSpPr>
          <p:cNvPr id="11" name="Text 9"/>
          <p:cNvSpPr/>
          <p:nvPr/>
        </p:nvSpPr>
        <p:spPr>
          <a:xfrm>
            <a:off x="377190" y="1440180"/>
            <a:ext cx="4114800" cy="288036"/>
          </a:xfrm>
          <a:prstGeom prst="rect">
            <a:avLst/>
          </a:prstGeom>
          <a:noFill/>
        </p:spPr>
        <p:txBody>
          <a:bodyPr wrap="square" rtlCol="0" anchor="ctr"/>
          <a:lstStyle/>
          <a:p>
            <a:r>
              <a:rPr lang="en-US" sz="750" b="1" dirty="0">
                <a:solidFill>
                  <a:srgbClr val="1A2E5A"/>
                </a:solidFill>
                <a:latin typeface="Calibri" panose="020F0502020204030204" pitchFamily="34" charset="0"/>
                <a:ea typeface="Calibri" panose="020F0502020204030204" pitchFamily="34" charset="-122"/>
                <a:cs typeface="Calibri" panose="020F0502020204030204" pitchFamily="34" charset="-120"/>
              </a:rPr>
              <a:t>Exempt = Whichever is LOWER of:  </a:t>
            </a:r>
            <a:r>
              <a:rPr lang="en-US" sz="750" dirty="0">
                <a:solidFill>
                  <a:srgbClr val="1C2B3A"/>
                </a:solidFill>
                <a:latin typeface="Calibri" panose="020F0502020204030204" pitchFamily="34" charset="0"/>
                <a:ea typeface="Calibri" panose="020F0502020204030204" pitchFamily="34" charset="-122"/>
                <a:cs typeface="Calibri" panose="020F0502020204030204" pitchFamily="34" charset="-120"/>
              </a:rPr>
              <a:t>Actual Allowance  </a:t>
            </a:r>
            <a:r>
              <a:rPr lang="en-US" sz="750" b="1" dirty="0">
                <a:solidFill>
                  <a:srgbClr val="1E4D8C"/>
                </a:solidFill>
                <a:latin typeface="Calibri" panose="020F0502020204030204" pitchFamily="34" charset="0"/>
                <a:ea typeface="Calibri" panose="020F0502020204030204" pitchFamily="34" charset="-122"/>
                <a:cs typeface="Calibri" panose="020F0502020204030204" pitchFamily="34" charset="-120"/>
              </a:rPr>
              <a:t>(OR)  </a:t>
            </a:r>
            <a:r>
              <a:rPr lang="en-US" sz="750" dirty="0">
                <a:solidFill>
                  <a:srgbClr val="1C2B3A"/>
                </a:solidFill>
                <a:latin typeface="Calibri" panose="020F0502020204030204" pitchFamily="34" charset="0"/>
                <a:ea typeface="Calibri" panose="020F0502020204030204" pitchFamily="34" charset="-122"/>
                <a:cs typeface="Calibri" panose="020F0502020204030204" pitchFamily="34" charset="-120"/>
              </a:rPr>
              <a:t>Amount Specified below</a:t>
            </a:r>
            <a:endParaRPr lang="en-US" sz="750" dirty="0"/>
          </a:p>
        </p:txBody>
      </p:sp>
      <p:sp>
        <p:nvSpPr>
          <p:cNvPr id="12" name="Shape 10"/>
          <p:cNvSpPr/>
          <p:nvPr/>
        </p:nvSpPr>
        <p:spPr>
          <a:xfrm>
            <a:off x="308610" y="1783080"/>
            <a:ext cx="4251960" cy="342900"/>
          </a:xfrm>
          <a:prstGeom prst="rect">
            <a:avLst/>
          </a:prstGeom>
          <a:solidFill>
            <a:srgbClr val="FFFFFF"/>
          </a:solidFill>
          <a:ln w="6350">
            <a:solidFill>
              <a:srgbClr val="A8C4E0"/>
            </a:solidFill>
            <a:prstDash val="solid"/>
          </a:ln>
        </p:spPr>
      </p:sp>
      <p:sp>
        <p:nvSpPr>
          <p:cNvPr id="13" name="Shape 11"/>
          <p:cNvSpPr/>
          <p:nvPr/>
        </p:nvSpPr>
        <p:spPr>
          <a:xfrm>
            <a:off x="308610" y="1783080"/>
            <a:ext cx="219456" cy="342900"/>
          </a:xfrm>
          <a:prstGeom prst="rect">
            <a:avLst/>
          </a:prstGeom>
          <a:solidFill>
            <a:srgbClr val="17A589"/>
          </a:solidFill>
          <a:ln w="12700">
            <a:solidFill>
              <a:srgbClr val="17A589"/>
            </a:solidFill>
            <a:prstDash val="solid"/>
          </a:ln>
        </p:spPr>
      </p:sp>
      <p:sp>
        <p:nvSpPr>
          <p:cNvPr id="14" name="Text 12"/>
          <p:cNvSpPr/>
          <p:nvPr/>
        </p:nvSpPr>
        <p:spPr>
          <a:xfrm>
            <a:off x="308610" y="1783080"/>
            <a:ext cx="219456" cy="342900"/>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1</a:t>
            </a:r>
            <a:endParaRPr lang="en-US" sz="750" dirty="0"/>
          </a:p>
        </p:txBody>
      </p:sp>
      <p:sp>
        <p:nvSpPr>
          <p:cNvPr id="15" name="Text 13"/>
          <p:cNvSpPr/>
          <p:nvPr/>
        </p:nvSpPr>
        <p:spPr>
          <a:xfrm>
            <a:off x="569214" y="1783080"/>
            <a:ext cx="1851660" cy="342900"/>
          </a:xfrm>
          <a:prstGeom prst="rect">
            <a:avLst/>
          </a:prstGeom>
          <a:noFill/>
        </p:spPr>
        <p:txBody>
          <a:bodyPr wrap="square" rtlCol="0" anchor="ctr"/>
          <a:lstStyle/>
          <a:p>
            <a:r>
              <a:rPr lang="en-US" sz="790" b="1" dirty="0">
                <a:solidFill>
                  <a:srgbClr val="17A589"/>
                </a:solidFill>
                <a:latin typeface="Calibri" panose="020F0502020204030204" pitchFamily="34" charset="0"/>
                <a:ea typeface="Calibri" panose="020F0502020204030204" pitchFamily="34" charset="-122"/>
                <a:cs typeface="Calibri" panose="020F0502020204030204" pitchFamily="34" charset="-120"/>
              </a:rPr>
              <a:t>Children Education Allowance</a:t>
            </a:r>
            <a:endParaRPr lang="en-US" sz="790" dirty="0"/>
          </a:p>
        </p:txBody>
      </p:sp>
      <p:sp>
        <p:nvSpPr>
          <p:cNvPr id="16" name="Text 14"/>
          <p:cNvSpPr/>
          <p:nvPr/>
        </p:nvSpPr>
        <p:spPr>
          <a:xfrm>
            <a:off x="2434590" y="1783080"/>
            <a:ext cx="205740" cy="342900"/>
          </a:xfrm>
          <a:prstGeom prst="rect">
            <a:avLst/>
          </a:prstGeom>
          <a:noFill/>
        </p:spPr>
        <p:txBody>
          <a:bodyPr wrap="square" rtlCol="0" anchor="ctr"/>
          <a:lstStyle/>
          <a:p>
            <a:pPr algn="ctr"/>
            <a:r>
              <a:rPr lang="en-US" sz="825" dirty="0">
                <a:solidFill>
                  <a:srgbClr val="5A6F84"/>
                </a:solidFill>
                <a:latin typeface="Calibri" panose="020F0502020204030204" pitchFamily="34" charset="0"/>
                <a:ea typeface="Calibri" panose="020F0502020204030204" pitchFamily="34" charset="-122"/>
                <a:cs typeface="Calibri" panose="020F0502020204030204" pitchFamily="34" charset="-120"/>
              </a:rPr>
              <a:t>→</a:t>
            </a:r>
            <a:endParaRPr lang="en-US" sz="825" dirty="0"/>
          </a:p>
        </p:txBody>
      </p:sp>
      <p:sp>
        <p:nvSpPr>
          <p:cNvPr id="17" name="Text 15"/>
          <p:cNvSpPr/>
          <p:nvPr/>
        </p:nvSpPr>
        <p:spPr>
          <a:xfrm>
            <a:off x="2674620" y="1783080"/>
            <a:ext cx="1817370" cy="342900"/>
          </a:xfrm>
          <a:prstGeom prst="rect">
            <a:avLst/>
          </a:prstGeom>
          <a:noFill/>
        </p:spPr>
        <p:txBody>
          <a:bodyPr wrap="square" rtlCol="0" anchor="ctr"/>
          <a:lstStyle/>
          <a:p>
            <a:r>
              <a:rPr lang="en-US" sz="790" dirty="0">
                <a:solidFill>
                  <a:srgbClr val="1C2B3A"/>
                </a:solidFill>
                <a:latin typeface="Calibri" panose="020F0502020204030204" pitchFamily="34" charset="0"/>
                <a:ea typeface="Calibri" panose="020F0502020204030204" pitchFamily="34" charset="-122"/>
                <a:cs typeface="Calibri" panose="020F0502020204030204" pitchFamily="34" charset="-120"/>
              </a:rPr>
              <a:t>₹3,000 p.m. per child  (Max 2 children)</a:t>
            </a:r>
            <a:endParaRPr lang="en-US" sz="790" dirty="0"/>
          </a:p>
        </p:txBody>
      </p:sp>
      <p:sp>
        <p:nvSpPr>
          <p:cNvPr id="18" name="Shape 16"/>
          <p:cNvSpPr/>
          <p:nvPr/>
        </p:nvSpPr>
        <p:spPr>
          <a:xfrm>
            <a:off x="308610" y="2125980"/>
            <a:ext cx="4251960" cy="342900"/>
          </a:xfrm>
          <a:prstGeom prst="rect">
            <a:avLst/>
          </a:prstGeom>
          <a:solidFill>
            <a:srgbClr val="EAF1F8"/>
          </a:solidFill>
          <a:ln w="6350">
            <a:solidFill>
              <a:srgbClr val="A8C4E0"/>
            </a:solidFill>
            <a:prstDash val="solid"/>
          </a:ln>
        </p:spPr>
      </p:sp>
      <p:sp>
        <p:nvSpPr>
          <p:cNvPr id="19" name="Shape 17"/>
          <p:cNvSpPr/>
          <p:nvPr/>
        </p:nvSpPr>
        <p:spPr>
          <a:xfrm>
            <a:off x="308610" y="2125980"/>
            <a:ext cx="219456" cy="342900"/>
          </a:xfrm>
          <a:prstGeom prst="rect">
            <a:avLst/>
          </a:prstGeom>
          <a:solidFill>
            <a:srgbClr val="2E86C1"/>
          </a:solidFill>
          <a:ln w="12700">
            <a:solidFill>
              <a:srgbClr val="2E86C1"/>
            </a:solidFill>
            <a:prstDash val="solid"/>
          </a:ln>
        </p:spPr>
      </p:sp>
      <p:sp>
        <p:nvSpPr>
          <p:cNvPr id="20" name="Text 18"/>
          <p:cNvSpPr/>
          <p:nvPr/>
        </p:nvSpPr>
        <p:spPr>
          <a:xfrm>
            <a:off x="308610" y="2125980"/>
            <a:ext cx="219456" cy="342900"/>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2</a:t>
            </a:r>
            <a:endParaRPr lang="en-US" sz="750" dirty="0"/>
          </a:p>
        </p:txBody>
      </p:sp>
      <p:sp>
        <p:nvSpPr>
          <p:cNvPr id="21" name="Text 19"/>
          <p:cNvSpPr/>
          <p:nvPr/>
        </p:nvSpPr>
        <p:spPr>
          <a:xfrm>
            <a:off x="569214" y="2125980"/>
            <a:ext cx="1851660" cy="342900"/>
          </a:xfrm>
          <a:prstGeom prst="rect">
            <a:avLst/>
          </a:prstGeom>
          <a:noFill/>
        </p:spPr>
        <p:txBody>
          <a:bodyPr wrap="square" rtlCol="0" anchor="ctr"/>
          <a:lstStyle/>
          <a:p>
            <a:r>
              <a:rPr lang="en-US" sz="790" b="1" dirty="0">
                <a:solidFill>
                  <a:srgbClr val="2E86C1"/>
                </a:solidFill>
                <a:latin typeface="Calibri" panose="020F0502020204030204" pitchFamily="34" charset="0"/>
                <a:ea typeface="Calibri" panose="020F0502020204030204" pitchFamily="34" charset="-122"/>
                <a:cs typeface="Calibri" panose="020F0502020204030204" pitchFamily="34" charset="-120"/>
              </a:rPr>
              <a:t>Hostel Allowance</a:t>
            </a:r>
            <a:endParaRPr lang="en-US" sz="790" dirty="0"/>
          </a:p>
        </p:txBody>
      </p:sp>
      <p:sp>
        <p:nvSpPr>
          <p:cNvPr id="22" name="Text 20"/>
          <p:cNvSpPr/>
          <p:nvPr/>
        </p:nvSpPr>
        <p:spPr>
          <a:xfrm>
            <a:off x="2434590" y="2125980"/>
            <a:ext cx="205740" cy="342900"/>
          </a:xfrm>
          <a:prstGeom prst="rect">
            <a:avLst/>
          </a:prstGeom>
          <a:noFill/>
        </p:spPr>
        <p:txBody>
          <a:bodyPr wrap="square" rtlCol="0" anchor="ctr"/>
          <a:lstStyle/>
          <a:p>
            <a:pPr algn="ctr"/>
            <a:r>
              <a:rPr lang="en-US" sz="825" dirty="0">
                <a:solidFill>
                  <a:srgbClr val="5A6F84"/>
                </a:solidFill>
                <a:latin typeface="Calibri" panose="020F0502020204030204" pitchFamily="34" charset="0"/>
                <a:ea typeface="Calibri" panose="020F0502020204030204" pitchFamily="34" charset="-122"/>
                <a:cs typeface="Calibri" panose="020F0502020204030204" pitchFamily="34" charset="-120"/>
              </a:rPr>
              <a:t>→</a:t>
            </a:r>
            <a:endParaRPr lang="en-US" sz="825" dirty="0"/>
          </a:p>
        </p:txBody>
      </p:sp>
      <p:sp>
        <p:nvSpPr>
          <p:cNvPr id="23" name="Text 21"/>
          <p:cNvSpPr/>
          <p:nvPr/>
        </p:nvSpPr>
        <p:spPr>
          <a:xfrm>
            <a:off x="2674620" y="2125980"/>
            <a:ext cx="1817370" cy="342900"/>
          </a:xfrm>
          <a:prstGeom prst="rect">
            <a:avLst/>
          </a:prstGeom>
          <a:noFill/>
        </p:spPr>
        <p:txBody>
          <a:bodyPr wrap="square" rtlCol="0" anchor="ctr"/>
          <a:lstStyle/>
          <a:p>
            <a:r>
              <a:rPr lang="en-US" sz="790" dirty="0">
                <a:solidFill>
                  <a:srgbClr val="1C2B3A"/>
                </a:solidFill>
                <a:latin typeface="Calibri" panose="020F0502020204030204" pitchFamily="34" charset="0"/>
                <a:ea typeface="Calibri" panose="020F0502020204030204" pitchFamily="34" charset="-122"/>
                <a:cs typeface="Calibri" panose="020F0502020204030204" pitchFamily="34" charset="-120"/>
              </a:rPr>
              <a:t>₹9,000 p.m. per child  (Max 2 children)</a:t>
            </a:r>
            <a:endParaRPr lang="en-US" sz="790" dirty="0"/>
          </a:p>
        </p:txBody>
      </p:sp>
      <p:sp>
        <p:nvSpPr>
          <p:cNvPr id="24" name="Shape 22"/>
          <p:cNvSpPr/>
          <p:nvPr/>
        </p:nvSpPr>
        <p:spPr>
          <a:xfrm>
            <a:off x="308610" y="2468880"/>
            <a:ext cx="4251960" cy="342900"/>
          </a:xfrm>
          <a:prstGeom prst="rect">
            <a:avLst/>
          </a:prstGeom>
          <a:solidFill>
            <a:srgbClr val="FFFFFF"/>
          </a:solidFill>
          <a:ln w="6350">
            <a:solidFill>
              <a:srgbClr val="A8C4E0"/>
            </a:solidFill>
            <a:prstDash val="solid"/>
          </a:ln>
        </p:spPr>
      </p:sp>
      <p:sp>
        <p:nvSpPr>
          <p:cNvPr id="25" name="Shape 23"/>
          <p:cNvSpPr/>
          <p:nvPr/>
        </p:nvSpPr>
        <p:spPr>
          <a:xfrm>
            <a:off x="308610" y="2468880"/>
            <a:ext cx="219456" cy="342900"/>
          </a:xfrm>
          <a:prstGeom prst="rect">
            <a:avLst/>
          </a:prstGeom>
          <a:solidFill>
            <a:srgbClr val="1E4D8C"/>
          </a:solidFill>
          <a:ln w="12700">
            <a:solidFill>
              <a:srgbClr val="1E4D8C"/>
            </a:solidFill>
            <a:prstDash val="solid"/>
          </a:ln>
        </p:spPr>
      </p:sp>
      <p:sp>
        <p:nvSpPr>
          <p:cNvPr id="26" name="Text 24"/>
          <p:cNvSpPr/>
          <p:nvPr/>
        </p:nvSpPr>
        <p:spPr>
          <a:xfrm>
            <a:off x="308610" y="2468880"/>
            <a:ext cx="219456" cy="342900"/>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3</a:t>
            </a:r>
            <a:endParaRPr lang="en-US" sz="750" dirty="0"/>
          </a:p>
        </p:txBody>
      </p:sp>
      <p:sp>
        <p:nvSpPr>
          <p:cNvPr id="27" name="Text 25"/>
          <p:cNvSpPr/>
          <p:nvPr/>
        </p:nvSpPr>
        <p:spPr>
          <a:xfrm>
            <a:off x="569214" y="2468880"/>
            <a:ext cx="1851660" cy="342900"/>
          </a:xfrm>
          <a:prstGeom prst="rect">
            <a:avLst/>
          </a:prstGeom>
          <a:noFill/>
        </p:spPr>
        <p:txBody>
          <a:bodyPr wrap="square" rtlCol="0" anchor="ctr"/>
          <a:lstStyle/>
          <a:p>
            <a:r>
              <a:rPr lang="en-US" sz="790" b="1" dirty="0">
                <a:solidFill>
                  <a:srgbClr val="1E4D8C"/>
                </a:solidFill>
                <a:latin typeface="Calibri" panose="020F0502020204030204" pitchFamily="34" charset="0"/>
                <a:ea typeface="Calibri" panose="020F0502020204030204" pitchFamily="34" charset="-122"/>
                <a:cs typeface="Calibri" panose="020F0502020204030204" pitchFamily="34" charset="-120"/>
              </a:rPr>
              <a:t>Island Duty Allowance</a:t>
            </a:r>
            <a:endParaRPr lang="en-US" sz="790" dirty="0"/>
          </a:p>
        </p:txBody>
      </p:sp>
      <p:sp>
        <p:nvSpPr>
          <p:cNvPr id="28" name="Text 26"/>
          <p:cNvSpPr/>
          <p:nvPr/>
        </p:nvSpPr>
        <p:spPr>
          <a:xfrm>
            <a:off x="2434590" y="2468880"/>
            <a:ext cx="205740" cy="342900"/>
          </a:xfrm>
          <a:prstGeom prst="rect">
            <a:avLst/>
          </a:prstGeom>
          <a:noFill/>
        </p:spPr>
        <p:txBody>
          <a:bodyPr wrap="square" rtlCol="0" anchor="ctr"/>
          <a:lstStyle/>
          <a:p>
            <a:pPr algn="ctr"/>
            <a:r>
              <a:rPr lang="en-US" sz="825" dirty="0">
                <a:solidFill>
                  <a:srgbClr val="5A6F84"/>
                </a:solidFill>
                <a:latin typeface="Calibri" panose="020F0502020204030204" pitchFamily="34" charset="0"/>
                <a:ea typeface="Calibri" panose="020F0502020204030204" pitchFamily="34" charset="-122"/>
                <a:cs typeface="Calibri" panose="020F0502020204030204" pitchFamily="34" charset="-120"/>
              </a:rPr>
              <a:t>→</a:t>
            </a:r>
            <a:endParaRPr lang="en-US" sz="825" dirty="0"/>
          </a:p>
        </p:txBody>
      </p:sp>
      <p:sp>
        <p:nvSpPr>
          <p:cNvPr id="29" name="Text 27"/>
          <p:cNvSpPr/>
          <p:nvPr/>
        </p:nvSpPr>
        <p:spPr>
          <a:xfrm>
            <a:off x="2674620" y="2468880"/>
            <a:ext cx="1817370" cy="342900"/>
          </a:xfrm>
          <a:prstGeom prst="rect">
            <a:avLst/>
          </a:prstGeom>
          <a:noFill/>
        </p:spPr>
        <p:txBody>
          <a:bodyPr wrap="square" rtlCol="0" anchor="ctr"/>
          <a:lstStyle/>
          <a:p>
            <a:r>
              <a:rPr lang="en-US" sz="790" dirty="0">
                <a:solidFill>
                  <a:srgbClr val="1C2B3A"/>
                </a:solidFill>
                <a:latin typeface="Calibri" panose="020F0502020204030204" pitchFamily="34" charset="0"/>
                <a:ea typeface="Calibri" panose="020F0502020204030204" pitchFamily="34" charset="-122"/>
                <a:cs typeface="Calibri" panose="020F0502020204030204" pitchFamily="34" charset="-120"/>
              </a:rPr>
              <a:t>₹7,000 p.m.</a:t>
            </a:r>
            <a:endParaRPr lang="en-US" sz="790" dirty="0"/>
          </a:p>
        </p:txBody>
      </p:sp>
      <p:sp>
        <p:nvSpPr>
          <p:cNvPr id="30" name="Shape 28"/>
          <p:cNvSpPr/>
          <p:nvPr/>
        </p:nvSpPr>
        <p:spPr>
          <a:xfrm>
            <a:off x="308610" y="2811780"/>
            <a:ext cx="4251960" cy="425196"/>
          </a:xfrm>
          <a:prstGeom prst="rect">
            <a:avLst/>
          </a:prstGeom>
          <a:solidFill>
            <a:srgbClr val="EAF1F8"/>
          </a:solidFill>
          <a:ln w="6350">
            <a:solidFill>
              <a:srgbClr val="A8C4E0"/>
            </a:solidFill>
            <a:prstDash val="solid"/>
          </a:ln>
        </p:spPr>
      </p:sp>
      <p:sp>
        <p:nvSpPr>
          <p:cNvPr id="31" name="Shape 29"/>
          <p:cNvSpPr/>
          <p:nvPr/>
        </p:nvSpPr>
        <p:spPr>
          <a:xfrm>
            <a:off x="308610" y="2811780"/>
            <a:ext cx="219456" cy="425196"/>
          </a:xfrm>
          <a:prstGeom prst="rect">
            <a:avLst/>
          </a:prstGeom>
          <a:solidFill>
            <a:srgbClr val="7D3C98"/>
          </a:solidFill>
          <a:ln w="12700">
            <a:solidFill>
              <a:srgbClr val="7D3C98"/>
            </a:solidFill>
            <a:prstDash val="solid"/>
          </a:ln>
        </p:spPr>
      </p:sp>
      <p:sp>
        <p:nvSpPr>
          <p:cNvPr id="32" name="Text 30"/>
          <p:cNvSpPr/>
          <p:nvPr/>
        </p:nvSpPr>
        <p:spPr>
          <a:xfrm>
            <a:off x="308610" y="2811780"/>
            <a:ext cx="219456" cy="425196"/>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4</a:t>
            </a:r>
            <a:endParaRPr lang="en-US" sz="750" dirty="0"/>
          </a:p>
        </p:txBody>
      </p:sp>
      <p:sp>
        <p:nvSpPr>
          <p:cNvPr id="33" name="Text 31"/>
          <p:cNvSpPr/>
          <p:nvPr/>
        </p:nvSpPr>
        <p:spPr>
          <a:xfrm>
            <a:off x="569214" y="2811780"/>
            <a:ext cx="1851660" cy="425196"/>
          </a:xfrm>
          <a:prstGeom prst="rect">
            <a:avLst/>
          </a:prstGeom>
          <a:noFill/>
        </p:spPr>
        <p:txBody>
          <a:bodyPr wrap="square" rtlCol="0" anchor="ctr"/>
          <a:lstStyle/>
          <a:p>
            <a:r>
              <a:rPr lang="en-US" sz="790" b="1" dirty="0">
                <a:solidFill>
                  <a:srgbClr val="7D3C98"/>
                </a:solidFill>
                <a:latin typeface="Calibri" panose="020F0502020204030204" pitchFamily="34" charset="0"/>
                <a:ea typeface="Calibri" panose="020F0502020204030204" pitchFamily="34" charset="-122"/>
                <a:cs typeface="Calibri" panose="020F0502020204030204" pitchFamily="34" charset="-120"/>
              </a:rPr>
              <a:t>Transport Allowance</a:t>
            </a:r>
            <a:endParaRPr lang="en-US" sz="790" dirty="0"/>
          </a:p>
        </p:txBody>
      </p:sp>
      <p:sp>
        <p:nvSpPr>
          <p:cNvPr id="34" name="Text 32"/>
          <p:cNvSpPr/>
          <p:nvPr/>
        </p:nvSpPr>
        <p:spPr>
          <a:xfrm>
            <a:off x="2434590" y="2811780"/>
            <a:ext cx="205740" cy="425196"/>
          </a:xfrm>
          <a:prstGeom prst="rect">
            <a:avLst/>
          </a:prstGeom>
          <a:noFill/>
        </p:spPr>
        <p:txBody>
          <a:bodyPr wrap="square" rtlCol="0" anchor="ctr"/>
          <a:lstStyle/>
          <a:p>
            <a:pPr algn="ctr"/>
            <a:r>
              <a:rPr lang="en-US" sz="825" dirty="0">
                <a:solidFill>
                  <a:srgbClr val="5A6F84"/>
                </a:solidFill>
                <a:latin typeface="Calibri" panose="020F0502020204030204" pitchFamily="34" charset="0"/>
                <a:ea typeface="Calibri" panose="020F0502020204030204" pitchFamily="34" charset="-122"/>
                <a:cs typeface="Calibri" panose="020F0502020204030204" pitchFamily="34" charset="-120"/>
              </a:rPr>
              <a:t>→</a:t>
            </a:r>
            <a:endParaRPr lang="en-US" sz="825" dirty="0"/>
          </a:p>
        </p:txBody>
      </p:sp>
      <p:sp>
        <p:nvSpPr>
          <p:cNvPr id="35" name="Text 33"/>
          <p:cNvSpPr/>
          <p:nvPr/>
        </p:nvSpPr>
        <p:spPr>
          <a:xfrm>
            <a:off x="2674620" y="2811780"/>
            <a:ext cx="1817370" cy="425196"/>
          </a:xfrm>
          <a:prstGeom prst="rect">
            <a:avLst/>
          </a:prstGeom>
          <a:noFill/>
        </p:spPr>
        <p:txBody>
          <a:bodyPr wrap="square" rtlCol="0" anchor="ctr"/>
          <a:lstStyle/>
          <a:p>
            <a:r>
              <a:rPr lang="en-US" sz="715" dirty="0">
                <a:solidFill>
                  <a:srgbClr val="1C2B3A"/>
                </a:solidFill>
                <a:latin typeface="Calibri" panose="020F0502020204030204" pitchFamily="34" charset="0"/>
                <a:ea typeface="Calibri" panose="020F0502020204030204" pitchFamily="34" charset="-122"/>
                <a:cs typeface="Calibri" panose="020F0502020204030204" pitchFamily="34" charset="-120"/>
              </a:rPr>
              <a:t>Only for Blind / Deaf / Dumb persons:</a:t>
            </a:r>
            <a:endParaRPr lang="en-US" sz="715" dirty="0"/>
          </a:p>
          <a:p>
            <a:r>
              <a:rPr lang="en-US" sz="715" dirty="0">
                <a:solidFill>
                  <a:srgbClr val="1C2B3A"/>
                </a:solidFill>
                <a:latin typeface="Calibri" panose="020F0502020204030204" pitchFamily="34" charset="0"/>
                <a:ea typeface="Calibri" panose="020F0502020204030204" pitchFamily="34" charset="-122"/>
                <a:cs typeface="Calibri" panose="020F0502020204030204" pitchFamily="34" charset="-120"/>
              </a:rPr>
              <a:t>₹15,000 p.m. (Metro)  |  ₹8,000 p.m. (Non-Metro)</a:t>
            </a:r>
            <a:endParaRPr lang="en-US" sz="715" dirty="0"/>
          </a:p>
        </p:txBody>
      </p:sp>
      <p:sp>
        <p:nvSpPr>
          <p:cNvPr id="36" name="Shape 34"/>
          <p:cNvSpPr/>
          <p:nvPr/>
        </p:nvSpPr>
        <p:spPr>
          <a:xfrm>
            <a:off x="308610" y="3236976"/>
            <a:ext cx="4251960" cy="425196"/>
          </a:xfrm>
          <a:prstGeom prst="rect">
            <a:avLst/>
          </a:prstGeom>
          <a:solidFill>
            <a:srgbClr val="FFFFFF"/>
          </a:solidFill>
          <a:ln w="6350">
            <a:solidFill>
              <a:srgbClr val="A8C4E0"/>
            </a:solidFill>
            <a:prstDash val="solid"/>
          </a:ln>
        </p:spPr>
      </p:sp>
      <p:sp>
        <p:nvSpPr>
          <p:cNvPr id="37" name="Shape 35"/>
          <p:cNvSpPr/>
          <p:nvPr/>
        </p:nvSpPr>
        <p:spPr>
          <a:xfrm>
            <a:off x="308610" y="3236976"/>
            <a:ext cx="219456" cy="425196"/>
          </a:xfrm>
          <a:prstGeom prst="rect">
            <a:avLst/>
          </a:prstGeom>
          <a:solidFill>
            <a:srgbClr val="D4801A"/>
          </a:solidFill>
          <a:ln w="12700">
            <a:solidFill>
              <a:srgbClr val="D4801A"/>
            </a:solidFill>
            <a:prstDash val="solid"/>
          </a:ln>
        </p:spPr>
      </p:sp>
      <p:sp>
        <p:nvSpPr>
          <p:cNvPr id="38" name="Text 36"/>
          <p:cNvSpPr/>
          <p:nvPr/>
        </p:nvSpPr>
        <p:spPr>
          <a:xfrm>
            <a:off x="308610" y="3236976"/>
            <a:ext cx="219456" cy="425196"/>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5</a:t>
            </a:r>
            <a:endParaRPr lang="en-US" sz="750" dirty="0"/>
          </a:p>
        </p:txBody>
      </p:sp>
      <p:sp>
        <p:nvSpPr>
          <p:cNvPr id="39" name="Text 37"/>
          <p:cNvSpPr/>
          <p:nvPr/>
        </p:nvSpPr>
        <p:spPr>
          <a:xfrm>
            <a:off x="569214" y="3236976"/>
            <a:ext cx="1851660" cy="425196"/>
          </a:xfrm>
          <a:prstGeom prst="rect">
            <a:avLst/>
          </a:prstGeom>
          <a:noFill/>
        </p:spPr>
        <p:txBody>
          <a:bodyPr wrap="square" rtlCol="0" anchor="ctr"/>
          <a:lstStyle/>
          <a:p>
            <a:r>
              <a:rPr lang="en-US" sz="790" b="1" dirty="0">
                <a:solidFill>
                  <a:srgbClr val="D4801A"/>
                </a:solidFill>
                <a:latin typeface="Calibri" panose="020F0502020204030204" pitchFamily="34" charset="0"/>
                <a:ea typeface="Calibri" panose="020F0502020204030204" pitchFamily="34" charset="-122"/>
                <a:cs typeface="Calibri" panose="020F0502020204030204" pitchFamily="34" charset="-120"/>
              </a:rPr>
              <a:t>Transport Employee Allowance</a:t>
            </a:r>
            <a:endParaRPr lang="en-US" sz="790" dirty="0"/>
          </a:p>
        </p:txBody>
      </p:sp>
      <p:sp>
        <p:nvSpPr>
          <p:cNvPr id="40" name="Text 38"/>
          <p:cNvSpPr/>
          <p:nvPr/>
        </p:nvSpPr>
        <p:spPr>
          <a:xfrm>
            <a:off x="2434590" y="3236976"/>
            <a:ext cx="205740" cy="425196"/>
          </a:xfrm>
          <a:prstGeom prst="rect">
            <a:avLst/>
          </a:prstGeom>
          <a:noFill/>
        </p:spPr>
        <p:txBody>
          <a:bodyPr wrap="square" rtlCol="0" anchor="ctr"/>
          <a:lstStyle/>
          <a:p>
            <a:pPr algn="ctr"/>
            <a:r>
              <a:rPr lang="en-US" sz="825" dirty="0">
                <a:solidFill>
                  <a:srgbClr val="5A6F84"/>
                </a:solidFill>
                <a:latin typeface="Calibri" panose="020F0502020204030204" pitchFamily="34" charset="0"/>
                <a:ea typeface="Calibri" panose="020F0502020204030204" pitchFamily="34" charset="-122"/>
                <a:cs typeface="Calibri" panose="020F0502020204030204" pitchFamily="34" charset="-120"/>
              </a:rPr>
              <a:t>→</a:t>
            </a:r>
            <a:endParaRPr lang="en-US" sz="825" dirty="0"/>
          </a:p>
        </p:txBody>
      </p:sp>
      <p:sp>
        <p:nvSpPr>
          <p:cNvPr id="41" name="Text 39"/>
          <p:cNvSpPr/>
          <p:nvPr/>
        </p:nvSpPr>
        <p:spPr>
          <a:xfrm>
            <a:off x="2674620" y="3236976"/>
            <a:ext cx="1817370" cy="425196"/>
          </a:xfrm>
          <a:prstGeom prst="rect">
            <a:avLst/>
          </a:prstGeom>
          <a:noFill/>
        </p:spPr>
        <p:txBody>
          <a:bodyPr wrap="square" rtlCol="0" anchor="ctr"/>
          <a:lstStyle/>
          <a:p>
            <a:r>
              <a:rPr lang="en-US" sz="715" dirty="0">
                <a:solidFill>
                  <a:srgbClr val="1C2B3A"/>
                </a:solidFill>
                <a:latin typeface="Calibri" panose="020F0502020204030204" pitchFamily="34" charset="0"/>
                <a:ea typeface="Calibri" panose="020F0502020204030204" pitchFamily="34" charset="-122"/>
                <a:cs typeface="Calibri" panose="020F0502020204030204" pitchFamily="34" charset="-120"/>
              </a:rPr>
              <a:t>70% of Allowance   (OR)   ₹25,000 p.m.</a:t>
            </a:r>
            <a:endParaRPr lang="en-US" sz="715" dirty="0"/>
          </a:p>
          <a:p>
            <a:r>
              <a:rPr lang="en-US" sz="715" dirty="0">
                <a:solidFill>
                  <a:srgbClr val="1C2B3A"/>
                </a:solidFill>
                <a:latin typeface="Calibri" panose="020F0502020204030204" pitchFamily="34" charset="0"/>
                <a:ea typeface="Calibri" panose="020F0502020204030204" pitchFamily="34" charset="-122"/>
                <a:cs typeface="Calibri" panose="020F0502020204030204" pitchFamily="34" charset="-120"/>
              </a:rPr>
              <a:t>(Whichever is lower is Exempt)</a:t>
            </a:r>
            <a:endParaRPr lang="en-US" sz="715" dirty="0"/>
          </a:p>
        </p:txBody>
      </p:sp>
      <p:sp>
        <p:nvSpPr>
          <p:cNvPr id="42" name="Shape 40"/>
          <p:cNvSpPr/>
          <p:nvPr/>
        </p:nvSpPr>
        <p:spPr>
          <a:xfrm>
            <a:off x="308610" y="3662172"/>
            <a:ext cx="4251960" cy="342900"/>
          </a:xfrm>
          <a:prstGeom prst="rect">
            <a:avLst/>
          </a:prstGeom>
          <a:solidFill>
            <a:srgbClr val="EAF1F8"/>
          </a:solidFill>
          <a:ln w="6350">
            <a:solidFill>
              <a:srgbClr val="A8C4E0"/>
            </a:solidFill>
            <a:prstDash val="solid"/>
          </a:ln>
        </p:spPr>
      </p:sp>
      <p:sp>
        <p:nvSpPr>
          <p:cNvPr id="43" name="Shape 41"/>
          <p:cNvSpPr/>
          <p:nvPr/>
        </p:nvSpPr>
        <p:spPr>
          <a:xfrm>
            <a:off x="308610" y="3662172"/>
            <a:ext cx="219456" cy="342900"/>
          </a:xfrm>
          <a:prstGeom prst="rect">
            <a:avLst/>
          </a:prstGeom>
          <a:solidFill>
            <a:srgbClr val="E67E22"/>
          </a:solidFill>
          <a:ln w="12700">
            <a:solidFill>
              <a:srgbClr val="E67E22"/>
            </a:solidFill>
            <a:prstDash val="solid"/>
          </a:ln>
        </p:spPr>
      </p:sp>
      <p:sp>
        <p:nvSpPr>
          <p:cNvPr id="44" name="Text 42"/>
          <p:cNvSpPr/>
          <p:nvPr/>
        </p:nvSpPr>
        <p:spPr>
          <a:xfrm>
            <a:off x="308610" y="3662172"/>
            <a:ext cx="219456" cy="342900"/>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6</a:t>
            </a:r>
            <a:endParaRPr lang="en-US" sz="750" dirty="0"/>
          </a:p>
        </p:txBody>
      </p:sp>
      <p:sp>
        <p:nvSpPr>
          <p:cNvPr id="45" name="Text 43"/>
          <p:cNvSpPr/>
          <p:nvPr/>
        </p:nvSpPr>
        <p:spPr>
          <a:xfrm>
            <a:off x="569214" y="3662172"/>
            <a:ext cx="1851660" cy="342900"/>
          </a:xfrm>
          <a:prstGeom prst="rect">
            <a:avLst/>
          </a:prstGeom>
          <a:noFill/>
        </p:spPr>
        <p:txBody>
          <a:bodyPr wrap="square" rtlCol="0" anchor="ctr"/>
          <a:lstStyle/>
          <a:p>
            <a:r>
              <a:rPr lang="en-US" sz="790" b="1" dirty="0">
                <a:solidFill>
                  <a:srgbClr val="E67E22"/>
                </a:solidFill>
                <a:latin typeface="Calibri" panose="020F0502020204030204" pitchFamily="34" charset="0"/>
                <a:ea typeface="Calibri" panose="020F0502020204030204" pitchFamily="34" charset="-122"/>
                <a:cs typeface="Calibri" panose="020F0502020204030204" pitchFamily="34" charset="-120"/>
              </a:rPr>
              <a:t>Tribal Area Allowance</a:t>
            </a:r>
            <a:endParaRPr lang="en-US" sz="790" dirty="0"/>
          </a:p>
        </p:txBody>
      </p:sp>
      <p:sp>
        <p:nvSpPr>
          <p:cNvPr id="46" name="Text 44"/>
          <p:cNvSpPr/>
          <p:nvPr/>
        </p:nvSpPr>
        <p:spPr>
          <a:xfrm>
            <a:off x="2434590" y="3662172"/>
            <a:ext cx="205740" cy="342900"/>
          </a:xfrm>
          <a:prstGeom prst="rect">
            <a:avLst/>
          </a:prstGeom>
          <a:noFill/>
        </p:spPr>
        <p:txBody>
          <a:bodyPr wrap="square" rtlCol="0" anchor="ctr"/>
          <a:lstStyle/>
          <a:p>
            <a:pPr algn="ctr"/>
            <a:r>
              <a:rPr lang="en-US" sz="825" dirty="0">
                <a:solidFill>
                  <a:srgbClr val="5A6F84"/>
                </a:solidFill>
                <a:latin typeface="Calibri" panose="020F0502020204030204" pitchFamily="34" charset="0"/>
                <a:ea typeface="Calibri" panose="020F0502020204030204" pitchFamily="34" charset="-122"/>
                <a:cs typeface="Calibri" panose="020F0502020204030204" pitchFamily="34" charset="-120"/>
              </a:rPr>
              <a:t>→</a:t>
            </a:r>
            <a:endParaRPr lang="en-US" sz="825" dirty="0"/>
          </a:p>
        </p:txBody>
      </p:sp>
      <p:sp>
        <p:nvSpPr>
          <p:cNvPr id="47" name="Text 45"/>
          <p:cNvSpPr/>
          <p:nvPr/>
        </p:nvSpPr>
        <p:spPr>
          <a:xfrm>
            <a:off x="2674620" y="3662172"/>
            <a:ext cx="1817370" cy="342900"/>
          </a:xfrm>
          <a:prstGeom prst="rect">
            <a:avLst/>
          </a:prstGeom>
          <a:noFill/>
        </p:spPr>
        <p:txBody>
          <a:bodyPr wrap="square" rtlCol="0" anchor="ctr"/>
          <a:lstStyle/>
          <a:p>
            <a:r>
              <a:rPr lang="en-US" sz="790" dirty="0">
                <a:solidFill>
                  <a:srgbClr val="1C2B3A"/>
                </a:solidFill>
                <a:latin typeface="Calibri" panose="020F0502020204030204" pitchFamily="34" charset="0"/>
                <a:ea typeface="Calibri" panose="020F0502020204030204" pitchFamily="34" charset="-122"/>
                <a:cs typeface="Calibri" panose="020F0502020204030204" pitchFamily="34" charset="-120"/>
              </a:rPr>
              <a:t>₹1,500 p.m.</a:t>
            </a:r>
            <a:endParaRPr lang="en-US" sz="790" dirty="0"/>
          </a:p>
        </p:txBody>
      </p:sp>
      <p:sp>
        <p:nvSpPr>
          <p:cNvPr id="48" name="Shape 46"/>
          <p:cNvSpPr/>
          <p:nvPr/>
        </p:nvSpPr>
        <p:spPr>
          <a:xfrm>
            <a:off x="4732020" y="1042416"/>
            <a:ext cx="4114800" cy="356616"/>
          </a:xfrm>
          <a:prstGeom prst="rect">
            <a:avLst/>
          </a:prstGeom>
          <a:solidFill>
            <a:srgbClr val="17A589"/>
          </a:solidFill>
          <a:ln w="12700">
            <a:solidFill>
              <a:srgbClr val="17A589"/>
            </a:solidFill>
            <a:prstDash val="solid"/>
          </a:ln>
        </p:spPr>
      </p:sp>
      <p:sp>
        <p:nvSpPr>
          <p:cNvPr id="49" name="Text 47"/>
          <p:cNvSpPr/>
          <p:nvPr/>
        </p:nvSpPr>
        <p:spPr>
          <a:xfrm>
            <a:off x="4800600" y="1042416"/>
            <a:ext cx="3977640" cy="356616"/>
          </a:xfrm>
          <a:prstGeom prst="rect">
            <a:avLst/>
          </a:prstGeom>
          <a:noFill/>
        </p:spPr>
        <p:txBody>
          <a:bodyPr wrap="square" lIns="0" tIns="0" rIns="0" bIns="0" rtlCol="0" anchor="ctr"/>
          <a:lstStyle/>
          <a:p>
            <a:r>
              <a:rPr lang="en-US" sz="1200" b="1" dirty="0">
                <a:solidFill>
                  <a:srgbClr val="FFFFFF"/>
                </a:solidFill>
                <a:latin typeface="Cambria" panose="02040503050406030204" pitchFamily="34" charset="0"/>
                <a:ea typeface="Cambria" panose="02040503050406030204" pitchFamily="34" charset="-122"/>
                <a:cs typeface="Cambria" panose="02040503050406030204" pitchFamily="34" charset="-120"/>
              </a:rPr>
              <a:t>Category B — Exemption Based on Actual Expenditure</a:t>
            </a:r>
            <a:endParaRPr lang="en-US" sz="1200" dirty="0"/>
          </a:p>
        </p:txBody>
      </p:sp>
      <p:sp>
        <p:nvSpPr>
          <p:cNvPr id="50" name="Shape 48"/>
          <p:cNvSpPr/>
          <p:nvPr/>
        </p:nvSpPr>
        <p:spPr>
          <a:xfrm>
            <a:off x="4732020" y="1440180"/>
            <a:ext cx="4114800" cy="288036"/>
          </a:xfrm>
          <a:prstGeom prst="rect">
            <a:avLst/>
          </a:prstGeom>
          <a:solidFill>
            <a:srgbClr val="E8F8F5"/>
          </a:solidFill>
          <a:ln w="10160">
            <a:solidFill>
              <a:srgbClr val="17A589"/>
            </a:solidFill>
            <a:prstDash val="solid"/>
          </a:ln>
        </p:spPr>
      </p:sp>
      <p:sp>
        <p:nvSpPr>
          <p:cNvPr id="51" name="Text 49"/>
          <p:cNvSpPr/>
          <p:nvPr/>
        </p:nvSpPr>
        <p:spPr>
          <a:xfrm>
            <a:off x="4800600" y="1440180"/>
            <a:ext cx="3977640" cy="288036"/>
          </a:xfrm>
          <a:prstGeom prst="rect">
            <a:avLst/>
          </a:prstGeom>
          <a:noFill/>
        </p:spPr>
        <p:txBody>
          <a:bodyPr wrap="square" rtlCol="0" anchor="ctr"/>
          <a:lstStyle/>
          <a:p>
            <a:r>
              <a:rPr lang="en-US" sz="750" b="1" dirty="0">
                <a:solidFill>
                  <a:srgbClr val="17A589"/>
                </a:solidFill>
                <a:latin typeface="Calibri" panose="020F0502020204030204" pitchFamily="34" charset="0"/>
                <a:ea typeface="Calibri" panose="020F0502020204030204" pitchFamily="34" charset="-122"/>
                <a:cs typeface="Calibri" panose="020F0502020204030204" pitchFamily="34" charset="-120"/>
              </a:rPr>
              <a:t>Exempt = Actual Allowance  </a:t>
            </a:r>
            <a:r>
              <a:rPr lang="en-US" sz="750" b="1" dirty="0">
                <a:solidFill>
                  <a:srgbClr val="1A2E5A"/>
                </a:solidFill>
                <a:latin typeface="Calibri" panose="020F0502020204030204" pitchFamily="34" charset="0"/>
                <a:ea typeface="Calibri" panose="020F0502020204030204" pitchFamily="34" charset="-122"/>
                <a:cs typeface="Calibri" panose="020F0502020204030204" pitchFamily="34" charset="-120"/>
              </a:rPr>
              <a:t>(OR)  </a:t>
            </a:r>
            <a:r>
              <a:rPr lang="en-US" sz="750" dirty="0">
                <a:solidFill>
                  <a:srgbClr val="1C2B3A"/>
                </a:solidFill>
                <a:latin typeface="Calibri" panose="020F0502020204030204" pitchFamily="34" charset="0"/>
                <a:ea typeface="Calibri" panose="020F0502020204030204" pitchFamily="34" charset="-122"/>
                <a:cs typeface="Calibri" panose="020F0502020204030204" pitchFamily="34" charset="-120"/>
              </a:rPr>
              <a:t>Actual Expenditure — whichever is lower</a:t>
            </a:r>
            <a:endParaRPr lang="en-US" sz="750" dirty="0"/>
          </a:p>
        </p:txBody>
      </p:sp>
      <p:sp>
        <p:nvSpPr>
          <p:cNvPr id="52" name="Shape 50"/>
          <p:cNvSpPr/>
          <p:nvPr/>
        </p:nvSpPr>
        <p:spPr>
          <a:xfrm>
            <a:off x="4732020" y="1783080"/>
            <a:ext cx="4114800" cy="356616"/>
          </a:xfrm>
          <a:prstGeom prst="rect">
            <a:avLst/>
          </a:prstGeom>
          <a:solidFill>
            <a:srgbClr val="FFFFFF"/>
          </a:solidFill>
          <a:ln w="6350">
            <a:solidFill>
              <a:srgbClr val="A8C4E0"/>
            </a:solidFill>
            <a:prstDash val="solid"/>
          </a:ln>
        </p:spPr>
      </p:sp>
      <p:sp>
        <p:nvSpPr>
          <p:cNvPr id="53" name="Shape 51"/>
          <p:cNvSpPr/>
          <p:nvPr/>
        </p:nvSpPr>
        <p:spPr>
          <a:xfrm>
            <a:off x="4732020" y="1783080"/>
            <a:ext cx="219456" cy="356616"/>
          </a:xfrm>
          <a:prstGeom prst="rect">
            <a:avLst/>
          </a:prstGeom>
          <a:solidFill>
            <a:srgbClr val="17A589"/>
          </a:solidFill>
          <a:ln w="12700">
            <a:solidFill>
              <a:srgbClr val="17A589"/>
            </a:solidFill>
            <a:prstDash val="solid"/>
          </a:ln>
        </p:spPr>
      </p:sp>
      <p:sp>
        <p:nvSpPr>
          <p:cNvPr id="54" name="Text 52"/>
          <p:cNvSpPr/>
          <p:nvPr/>
        </p:nvSpPr>
        <p:spPr>
          <a:xfrm>
            <a:off x="4732020" y="1783080"/>
            <a:ext cx="219456" cy="356616"/>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1</a:t>
            </a:r>
            <a:endParaRPr lang="en-US" sz="750" dirty="0"/>
          </a:p>
        </p:txBody>
      </p:sp>
      <p:sp>
        <p:nvSpPr>
          <p:cNvPr id="55" name="Text 53"/>
          <p:cNvSpPr/>
          <p:nvPr/>
        </p:nvSpPr>
        <p:spPr>
          <a:xfrm>
            <a:off x="4992624" y="1783080"/>
            <a:ext cx="3154680" cy="356616"/>
          </a:xfrm>
          <a:prstGeom prst="rect">
            <a:avLst/>
          </a:prstGeom>
          <a:noFill/>
        </p:spPr>
        <p:txBody>
          <a:bodyPr wrap="square" rtlCol="0" anchor="ctr"/>
          <a:lstStyle/>
          <a:p>
            <a:r>
              <a:rPr lang="en-US" sz="825" dirty="0">
                <a:solidFill>
                  <a:srgbClr val="1C2B3A"/>
                </a:solidFill>
                <a:latin typeface="Calibri" panose="020F0502020204030204" pitchFamily="34" charset="0"/>
                <a:ea typeface="Calibri" panose="020F0502020204030204" pitchFamily="34" charset="-122"/>
                <a:cs typeface="Calibri" panose="020F0502020204030204" pitchFamily="34" charset="-120"/>
              </a:rPr>
              <a:t>Helper Allowance</a:t>
            </a:r>
            <a:endParaRPr lang="en-US" sz="825" dirty="0"/>
          </a:p>
        </p:txBody>
      </p:sp>
      <p:sp>
        <p:nvSpPr>
          <p:cNvPr id="56" name="Text 54"/>
          <p:cNvSpPr/>
          <p:nvPr/>
        </p:nvSpPr>
        <p:spPr>
          <a:xfrm>
            <a:off x="8195310" y="1783080"/>
            <a:ext cx="582930" cy="356616"/>
          </a:xfrm>
          <a:prstGeom prst="rect">
            <a:avLst/>
          </a:prstGeom>
          <a:noFill/>
        </p:spPr>
        <p:txBody>
          <a:bodyPr wrap="square" rtlCol="0" anchor="ctr"/>
          <a:lstStyle/>
          <a:p>
            <a:pPr algn="r"/>
            <a:r>
              <a:rPr lang="en-US" sz="675" i="1" dirty="0">
                <a:solidFill>
                  <a:srgbClr val="17A589"/>
                </a:solidFill>
                <a:latin typeface="Calibri" panose="020F0502020204030204" pitchFamily="34" charset="0"/>
                <a:ea typeface="Calibri" panose="020F0502020204030204" pitchFamily="34" charset="-122"/>
                <a:cs typeface="Calibri" panose="020F0502020204030204" pitchFamily="34" charset="-120"/>
              </a:rPr>
              <a:t>Actual Exp.</a:t>
            </a:r>
            <a:endParaRPr lang="en-US" sz="675" dirty="0"/>
          </a:p>
        </p:txBody>
      </p:sp>
      <p:sp>
        <p:nvSpPr>
          <p:cNvPr id="57" name="Shape 55"/>
          <p:cNvSpPr/>
          <p:nvPr/>
        </p:nvSpPr>
        <p:spPr>
          <a:xfrm>
            <a:off x="4732020" y="2139696"/>
            <a:ext cx="4114800" cy="356616"/>
          </a:xfrm>
          <a:prstGeom prst="rect">
            <a:avLst/>
          </a:prstGeom>
          <a:solidFill>
            <a:srgbClr val="E8F8F5"/>
          </a:solidFill>
          <a:ln w="6350">
            <a:solidFill>
              <a:srgbClr val="A8C4E0"/>
            </a:solidFill>
            <a:prstDash val="solid"/>
          </a:ln>
        </p:spPr>
      </p:sp>
      <p:sp>
        <p:nvSpPr>
          <p:cNvPr id="58" name="Shape 56"/>
          <p:cNvSpPr/>
          <p:nvPr/>
        </p:nvSpPr>
        <p:spPr>
          <a:xfrm>
            <a:off x="4732020" y="2139696"/>
            <a:ext cx="219456" cy="356616"/>
          </a:xfrm>
          <a:prstGeom prst="rect">
            <a:avLst/>
          </a:prstGeom>
          <a:solidFill>
            <a:srgbClr val="2E86C1"/>
          </a:solidFill>
          <a:ln w="12700">
            <a:solidFill>
              <a:srgbClr val="2E86C1"/>
            </a:solidFill>
            <a:prstDash val="solid"/>
          </a:ln>
        </p:spPr>
      </p:sp>
      <p:sp>
        <p:nvSpPr>
          <p:cNvPr id="59" name="Text 57"/>
          <p:cNvSpPr/>
          <p:nvPr/>
        </p:nvSpPr>
        <p:spPr>
          <a:xfrm>
            <a:off x="4732020" y="2139696"/>
            <a:ext cx="219456" cy="356616"/>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2</a:t>
            </a:r>
            <a:endParaRPr lang="en-US" sz="750" dirty="0"/>
          </a:p>
        </p:txBody>
      </p:sp>
      <p:sp>
        <p:nvSpPr>
          <p:cNvPr id="60" name="Text 58"/>
          <p:cNvSpPr/>
          <p:nvPr/>
        </p:nvSpPr>
        <p:spPr>
          <a:xfrm>
            <a:off x="4992624" y="2139696"/>
            <a:ext cx="3154680" cy="356616"/>
          </a:xfrm>
          <a:prstGeom prst="rect">
            <a:avLst/>
          </a:prstGeom>
          <a:noFill/>
        </p:spPr>
        <p:txBody>
          <a:bodyPr wrap="square" rtlCol="0" anchor="ctr"/>
          <a:lstStyle/>
          <a:p>
            <a:r>
              <a:rPr lang="en-US" sz="825" dirty="0">
                <a:solidFill>
                  <a:srgbClr val="1C2B3A"/>
                </a:solidFill>
                <a:latin typeface="Calibri" panose="020F0502020204030204" pitchFamily="34" charset="0"/>
                <a:ea typeface="Calibri" panose="020F0502020204030204" pitchFamily="34" charset="-122"/>
                <a:cs typeface="Calibri" panose="020F0502020204030204" pitchFamily="34" charset="-120"/>
              </a:rPr>
              <a:t>Research Allowance</a:t>
            </a:r>
            <a:endParaRPr lang="en-US" sz="825" dirty="0"/>
          </a:p>
        </p:txBody>
      </p:sp>
      <p:sp>
        <p:nvSpPr>
          <p:cNvPr id="61" name="Text 59"/>
          <p:cNvSpPr/>
          <p:nvPr/>
        </p:nvSpPr>
        <p:spPr>
          <a:xfrm>
            <a:off x="8195310" y="2139696"/>
            <a:ext cx="582930" cy="356616"/>
          </a:xfrm>
          <a:prstGeom prst="rect">
            <a:avLst/>
          </a:prstGeom>
          <a:noFill/>
        </p:spPr>
        <p:txBody>
          <a:bodyPr wrap="square" rtlCol="0" anchor="ctr"/>
          <a:lstStyle/>
          <a:p>
            <a:pPr algn="r"/>
            <a:r>
              <a:rPr lang="en-US" sz="675" i="1" dirty="0">
                <a:solidFill>
                  <a:srgbClr val="17A589"/>
                </a:solidFill>
                <a:latin typeface="Calibri" panose="020F0502020204030204" pitchFamily="34" charset="0"/>
                <a:ea typeface="Calibri" panose="020F0502020204030204" pitchFamily="34" charset="-122"/>
                <a:cs typeface="Calibri" panose="020F0502020204030204" pitchFamily="34" charset="-120"/>
              </a:rPr>
              <a:t>Actual Exp.</a:t>
            </a:r>
            <a:endParaRPr lang="en-US" sz="675" dirty="0"/>
          </a:p>
        </p:txBody>
      </p:sp>
      <p:sp>
        <p:nvSpPr>
          <p:cNvPr id="62" name="Shape 60"/>
          <p:cNvSpPr/>
          <p:nvPr/>
        </p:nvSpPr>
        <p:spPr>
          <a:xfrm>
            <a:off x="4732020" y="2496312"/>
            <a:ext cx="4114800" cy="356616"/>
          </a:xfrm>
          <a:prstGeom prst="rect">
            <a:avLst/>
          </a:prstGeom>
          <a:solidFill>
            <a:srgbClr val="FFFFFF"/>
          </a:solidFill>
          <a:ln w="6350">
            <a:solidFill>
              <a:srgbClr val="A8C4E0"/>
            </a:solidFill>
            <a:prstDash val="solid"/>
          </a:ln>
        </p:spPr>
      </p:sp>
      <p:sp>
        <p:nvSpPr>
          <p:cNvPr id="63" name="Shape 61"/>
          <p:cNvSpPr/>
          <p:nvPr/>
        </p:nvSpPr>
        <p:spPr>
          <a:xfrm>
            <a:off x="4732020" y="2496312"/>
            <a:ext cx="219456" cy="356616"/>
          </a:xfrm>
          <a:prstGeom prst="rect">
            <a:avLst/>
          </a:prstGeom>
          <a:solidFill>
            <a:srgbClr val="1E4D8C"/>
          </a:solidFill>
          <a:ln w="12700">
            <a:solidFill>
              <a:srgbClr val="1E4D8C"/>
            </a:solidFill>
            <a:prstDash val="solid"/>
          </a:ln>
        </p:spPr>
      </p:sp>
      <p:sp>
        <p:nvSpPr>
          <p:cNvPr id="64" name="Text 62"/>
          <p:cNvSpPr/>
          <p:nvPr/>
        </p:nvSpPr>
        <p:spPr>
          <a:xfrm>
            <a:off x="4732020" y="2496312"/>
            <a:ext cx="219456" cy="356616"/>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3</a:t>
            </a:r>
            <a:endParaRPr lang="en-US" sz="750" dirty="0"/>
          </a:p>
        </p:txBody>
      </p:sp>
      <p:sp>
        <p:nvSpPr>
          <p:cNvPr id="65" name="Text 63"/>
          <p:cNvSpPr/>
          <p:nvPr/>
        </p:nvSpPr>
        <p:spPr>
          <a:xfrm>
            <a:off x="4992624" y="2496312"/>
            <a:ext cx="3154680" cy="356616"/>
          </a:xfrm>
          <a:prstGeom prst="rect">
            <a:avLst/>
          </a:prstGeom>
          <a:noFill/>
        </p:spPr>
        <p:txBody>
          <a:bodyPr wrap="square" rtlCol="0" anchor="ctr"/>
          <a:lstStyle/>
          <a:p>
            <a:r>
              <a:rPr lang="en-US" sz="825" dirty="0">
                <a:solidFill>
                  <a:srgbClr val="1C2B3A"/>
                </a:solidFill>
                <a:latin typeface="Calibri" panose="020F0502020204030204" pitchFamily="34" charset="0"/>
                <a:ea typeface="Calibri" panose="020F0502020204030204" pitchFamily="34" charset="-122"/>
                <a:cs typeface="Calibri" panose="020F0502020204030204" pitchFamily="34" charset="-120"/>
              </a:rPr>
              <a:t>Daily Allowance</a:t>
            </a:r>
            <a:endParaRPr lang="en-US" sz="825" dirty="0"/>
          </a:p>
        </p:txBody>
      </p:sp>
      <p:sp>
        <p:nvSpPr>
          <p:cNvPr id="66" name="Text 64"/>
          <p:cNvSpPr/>
          <p:nvPr/>
        </p:nvSpPr>
        <p:spPr>
          <a:xfrm>
            <a:off x="8195310" y="2496312"/>
            <a:ext cx="582930" cy="356616"/>
          </a:xfrm>
          <a:prstGeom prst="rect">
            <a:avLst/>
          </a:prstGeom>
          <a:noFill/>
        </p:spPr>
        <p:txBody>
          <a:bodyPr wrap="square" rtlCol="0" anchor="ctr"/>
          <a:lstStyle/>
          <a:p>
            <a:pPr algn="r"/>
            <a:r>
              <a:rPr lang="en-US" sz="675" i="1" dirty="0">
                <a:solidFill>
                  <a:srgbClr val="17A589"/>
                </a:solidFill>
                <a:latin typeface="Calibri" panose="020F0502020204030204" pitchFamily="34" charset="0"/>
                <a:ea typeface="Calibri" panose="020F0502020204030204" pitchFamily="34" charset="-122"/>
                <a:cs typeface="Calibri" panose="020F0502020204030204" pitchFamily="34" charset="-120"/>
              </a:rPr>
              <a:t>Actual Exp.</a:t>
            </a:r>
            <a:endParaRPr lang="en-US" sz="675" dirty="0"/>
          </a:p>
        </p:txBody>
      </p:sp>
      <p:sp>
        <p:nvSpPr>
          <p:cNvPr id="67" name="Shape 65"/>
          <p:cNvSpPr/>
          <p:nvPr/>
        </p:nvSpPr>
        <p:spPr>
          <a:xfrm>
            <a:off x="4732020" y="2852928"/>
            <a:ext cx="4114800" cy="356616"/>
          </a:xfrm>
          <a:prstGeom prst="rect">
            <a:avLst/>
          </a:prstGeom>
          <a:solidFill>
            <a:srgbClr val="E8F8F5"/>
          </a:solidFill>
          <a:ln w="6350">
            <a:solidFill>
              <a:srgbClr val="A8C4E0"/>
            </a:solidFill>
            <a:prstDash val="solid"/>
          </a:ln>
        </p:spPr>
      </p:sp>
      <p:sp>
        <p:nvSpPr>
          <p:cNvPr id="68" name="Shape 66"/>
          <p:cNvSpPr/>
          <p:nvPr/>
        </p:nvSpPr>
        <p:spPr>
          <a:xfrm>
            <a:off x="4732020" y="2852928"/>
            <a:ext cx="219456" cy="356616"/>
          </a:xfrm>
          <a:prstGeom prst="rect">
            <a:avLst/>
          </a:prstGeom>
          <a:solidFill>
            <a:srgbClr val="7D3C98"/>
          </a:solidFill>
          <a:ln w="12700">
            <a:solidFill>
              <a:srgbClr val="7D3C98"/>
            </a:solidFill>
            <a:prstDash val="solid"/>
          </a:ln>
        </p:spPr>
      </p:sp>
      <p:sp>
        <p:nvSpPr>
          <p:cNvPr id="69" name="Text 67"/>
          <p:cNvSpPr/>
          <p:nvPr/>
        </p:nvSpPr>
        <p:spPr>
          <a:xfrm>
            <a:off x="4732020" y="2852928"/>
            <a:ext cx="219456" cy="356616"/>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4</a:t>
            </a:r>
            <a:endParaRPr lang="en-US" sz="750" dirty="0"/>
          </a:p>
        </p:txBody>
      </p:sp>
      <p:sp>
        <p:nvSpPr>
          <p:cNvPr id="70" name="Text 68"/>
          <p:cNvSpPr/>
          <p:nvPr/>
        </p:nvSpPr>
        <p:spPr>
          <a:xfrm>
            <a:off x="4992624" y="2852928"/>
            <a:ext cx="3154680" cy="356616"/>
          </a:xfrm>
          <a:prstGeom prst="rect">
            <a:avLst/>
          </a:prstGeom>
          <a:noFill/>
        </p:spPr>
        <p:txBody>
          <a:bodyPr wrap="square" rtlCol="0" anchor="ctr"/>
          <a:lstStyle/>
          <a:p>
            <a:r>
              <a:rPr lang="en-US" sz="825" dirty="0">
                <a:solidFill>
                  <a:srgbClr val="1C2B3A"/>
                </a:solidFill>
                <a:latin typeface="Calibri" panose="020F0502020204030204" pitchFamily="34" charset="0"/>
                <a:ea typeface="Calibri" panose="020F0502020204030204" pitchFamily="34" charset="-122"/>
                <a:cs typeface="Calibri" panose="020F0502020204030204" pitchFamily="34" charset="-120"/>
              </a:rPr>
              <a:t>Conveyance Allowance</a:t>
            </a:r>
            <a:endParaRPr lang="en-US" sz="825" dirty="0"/>
          </a:p>
        </p:txBody>
      </p:sp>
      <p:sp>
        <p:nvSpPr>
          <p:cNvPr id="71" name="Text 69"/>
          <p:cNvSpPr/>
          <p:nvPr/>
        </p:nvSpPr>
        <p:spPr>
          <a:xfrm>
            <a:off x="8195310" y="2852928"/>
            <a:ext cx="582930" cy="356616"/>
          </a:xfrm>
          <a:prstGeom prst="rect">
            <a:avLst/>
          </a:prstGeom>
          <a:noFill/>
        </p:spPr>
        <p:txBody>
          <a:bodyPr wrap="square" rtlCol="0" anchor="ctr"/>
          <a:lstStyle/>
          <a:p>
            <a:pPr algn="r"/>
            <a:r>
              <a:rPr lang="en-US" sz="675" i="1" dirty="0">
                <a:solidFill>
                  <a:srgbClr val="17A589"/>
                </a:solidFill>
                <a:latin typeface="Calibri" panose="020F0502020204030204" pitchFamily="34" charset="0"/>
                <a:ea typeface="Calibri" panose="020F0502020204030204" pitchFamily="34" charset="-122"/>
                <a:cs typeface="Calibri" panose="020F0502020204030204" pitchFamily="34" charset="-120"/>
              </a:rPr>
              <a:t>Actual Exp.</a:t>
            </a:r>
            <a:endParaRPr lang="en-US" sz="675" dirty="0"/>
          </a:p>
        </p:txBody>
      </p:sp>
      <p:sp>
        <p:nvSpPr>
          <p:cNvPr id="72" name="Shape 70"/>
          <p:cNvSpPr/>
          <p:nvPr/>
        </p:nvSpPr>
        <p:spPr>
          <a:xfrm>
            <a:off x="4732020" y="3209544"/>
            <a:ext cx="4114800" cy="356616"/>
          </a:xfrm>
          <a:prstGeom prst="rect">
            <a:avLst/>
          </a:prstGeom>
          <a:solidFill>
            <a:srgbClr val="FFFFFF"/>
          </a:solidFill>
          <a:ln w="6350">
            <a:solidFill>
              <a:srgbClr val="A8C4E0"/>
            </a:solidFill>
            <a:prstDash val="solid"/>
          </a:ln>
        </p:spPr>
      </p:sp>
      <p:sp>
        <p:nvSpPr>
          <p:cNvPr id="73" name="Shape 71"/>
          <p:cNvSpPr/>
          <p:nvPr/>
        </p:nvSpPr>
        <p:spPr>
          <a:xfrm>
            <a:off x="4732020" y="3209544"/>
            <a:ext cx="219456" cy="356616"/>
          </a:xfrm>
          <a:prstGeom prst="rect">
            <a:avLst/>
          </a:prstGeom>
          <a:solidFill>
            <a:srgbClr val="D4801A"/>
          </a:solidFill>
          <a:ln w="12700">
            <a:solidFill>
              <a:srgbClr val="D4801A"/>
            </a:solidFill>
            <a:prstDash val="solid"/>
          </a:ln>
        </p:spPr>
      </p:sp>
      <p:sp>
        <p:nvSpPr>
          <p:cNvPr id="74" name="Text 72"/>
          <p:cNvSpPr/>
          <p:nvPr/>
        </p:nvSpPr>
        <p:spPr>
          <a:xfrm>
            <a:off x="4732020" y="3209544"/>
            <a:ext cx="219456" cy="356616"/>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5</a:t>
            </a:r>
            <a:endParaRPr lang="en-US" sz="750" dirty="0"/>
          </a:p>
        </p:txBody>
      </p:sp>
      <p:sp>
        <p:nvSpPr>
          <p:cNvPr id="75" name="Text 73"/>
          <p:cNvSpPr/>
          <p:nvPr/>
        </p:nvSpPr>
        <p:spPr>
          <a:xfrm>
            <a:off x="4992624" y="3209544"/>
            <a:ext cx="3154680" cy="356616"/>
          </a:xfrm>
          <a:prstGeom prst="rect">
            <a:avLst/>
          </a:prstGeom>
          <a:noFill/>
        </p:spPr>
        <p:txBody>
          <a:bodyPr wrap="square" rtlCol="0" anchor="ctr"/>
          <a:lstStyle/>
          <a:p>
            <a:r>
              <a:rPr lang="en-US" sz="825" dirty="0">
                <a:solidFill>
                  <a:srgbClr val="1C2B3A"/>
                </a:solidFill>
                <a:latin typeface="Calibri" panose="020F0502020204030204" pitchFamily="34" charset="0"/>
                <a:ea typeface="Calibri" panose="020F0502020204030204" pitchFamily="34" charset="-122"/>
                <a:cs typeface="Calibri" panose="020F0502020204030204" pitchFamily="34" charset="-120"/>
              </a:rPr>
              <a:t>Uniform Allowance</a:t>
            </a:r>
            <a:endParaRPr lang="en-US" sz="825" dirty="0"/>
          </a:p>
        </p:txBody>
      </p:sp>
      <p:sp>
        <p:nvSpPr>
          <p:cNvPr id="76" name="Text 74"/>
          <p:cNvSpPr/>
          <p:nvPr/>
        </p:nvSpPr>
        <p:spPr>
          <a:xfrm>
            <a:off x="8195310" y="3209544"/>
            <a:ext cx="582930" cy="356616"/>
          </a:xfrm>
          <a:prstGeom prst="rect">
            <a:avLst/>
          </a:prstGeom>
          <a:noFill/>
        </p:spPr>
        <p:txBody>
          <a:bodyPr wrap="square" rtlCol="0" anchor="ctr"/>
          <a:lstStyle/>
          <a:p>
            <a:pPr algn="r"/>
            <a:r>
              <a:rPr lang="en-US" sz="675" i="1" dirty="0">
                <a:solidFill>
                  <a:srgbClr val="17A589"/>
                </a:solidFill>
                <a:latin typeface="Calibri" panose="020F0502020204030204" pitchFamily="34" charset="0"/>
                <a:ea typeface="Calibri" panose="020F0502020204030204" pitchFamily="34" charset="-122"/>
                <a:cs typeface="Calibri" panose="020F0502020204030204" pitchFamily="34" charset="-120"/>
              </a:rPr>
              <a:t>Actual Exp.</a:t>
            </a:r>
            <a:endParaRPr lang="en-US" sz="675" dirty="0"/>
          </a:p>
        </p:txBody>
      </p:sp>
      <p:sp>
        <p:nvSpPr>
          <p:cNvPr id="77" name="Shape 75"/>
          <p:cNvSpPr/>
          <p:nvPr/>
        </p:nvSpPr>
        <p:spPr>
          <a:xfrm>
            <a:off x="4732020" y="3566160"/>
            <a:ext cx="4114800" cy="356616"/>
          </a:xfrm>
          <a:prstGeom prst="rect">
            <a:avLst/>
          </a:prstGeom>
          <a:solidFill>
            <a:srgbClr val="E8F8F5"/>
          </a:solidFill>
          <a:ln w="6350">
            <a:solidFill>
              <a:srgbClr val="A8C4E0"/>
            </a:solidFill>
            <a:prstDash val="solid"/>
          </a:ln>
        </p:spPr>
      </p:sp>
      <p:sp>
        <p:nvSpPr>
          <p:cNvPr id="78" name="Shape 76"/>
          <p:cNvSpPr/>
          <p:nvPr/>
        </p:nvSpPr>
        <p:spPr>
          <a:xfrm>
            <a:off x="4732020" y="3566160"/>
            <a:ext cx="219456" cy="356616"/>
          </a:xfrm>
          <a:prstGeom prst="rect">
            <a:avLst/>
          </a:prstGeom>
          <a:solidFill>
            <a:srgbClr val="E67E22"/>
          </a:solidFill>
          <a:ln w="12700">
            <a:solidFill>
              <a:srgbClr val="E67E22"/>
            </a:solidFill>
            <a:prstDash val="solid"/>
          </a:ln>
        </p:spPr>
      </p:sp>
      <p:sp>
        <p:nvSpPr>
          <p:cNvPr id="79" name="Text 77"/>
          <p:cNvSpPr/>
          <p:nvPr/>
        </p:nvSpPr>
        <p:spPr>
          <a:xfrm>
            <a:off x="4732020" y="3566160"/>
            <a:ext cx="219456" cy="356616"/>
          </a:xfrm>
          <a:prstGeom prst="rect">
            <a:avLst/>
          </a:prstGeom>
          <a:noFill/>
        </p:spPr>
        <p:txBody>
          <a:bodyPr wrap="square" lIns="0" tIns="0" rIns="0" bIns="0" rtlCol="0" anchor="ctr"/>
          <a:lstStyle/>
          <a:p>
            <a:pPr algn="ctr"/>
            <a:r>
              <a:rPr lang="en-US" sz="750" b="1" dirty="0">
                <a:solidFill>
                  <a:srgbClr val="FFFFFF"/>
                </a:solidFill>
                <a:latin typeface="Cambria" panose="02040503050406030204" pitchFamily="34" charset="0"/>
                <a:ea typeface="Cambria" panose="02040503050406030204" pitchFamily="34" charset="-122"/>
                <a:cs typeface="Cambria" panose="02040503050406030204" pitchFamily="34" charset="-120"/>
              </a:rPr>
              <a:t>6</a:t>
            </a:r>
            <a:endParaRPr lang="en-US" sz="750" dirty="0"/>
          </a:p>
        </p:txBody>
      </p:sp>
      <p:sp>
        <p:nvSpPr>
          <p:cNvPr id="80" name="Text 78"/>
          <p:cNvSpPr/>
          <p:nvPr/>
        </p:nvSpPr>
        <p:spPr>
          <a:xfrm>
            <a:off x="4992624" y="3566160"/>
            <a:ext cx="3154680" cy="356616"/>
          </a:xfrm>
          <a:prstGeom prst="rect">
            <a:avLst/>
          </a:prstGeom>
          <a:noFill/>
        </p:spPr>
        <p:txBody>
          <a:bodyPr wrap="square" rtlCol="0" anchor="ctr"/>
          <a:lstStyle/>
          <a:p>
            <a:r>
              <a:rPr lang="en-US" sz="825" dirty="0">
                <a:solidFill>
                  <a:srgbClr val="1C2B3A"/>
                </a:solidFill>
                <a:latin typeface="Calibri" panose="020F0502020204030204" pitchFamily="34" charset="0"/>
                <a:ea typeface="Calibri" panose="020F0502020204030204" pitchFamily="34" charset="-122"/>
                <a:cs typeface="Calibri" panose="020F0502020204030204" pitchFamily="34" charset="-120"/>
              </a:rPr>
              <a:t>Transfer / Travelling Allowance</a:t>
            </a:r>
            <a:endParaRPr lang="en-US" sz="825" dirty="0"/>
          </a:p>
        </p:txBody>
      </p:sp>
      <p:sp>
        <p:nvSpPr>
          <p:cNvPr id="81" name="Text 79"/>
          <p:cNvSpPr/>
          <p:nvPr/>
        </p:nvSpPr>
        <p:spPr>
          <a:xfrm>
            <a:off x="8195310" y="3566160"/>
            <a:ext cx="582930" cy="356616"/>
          </a:xfrm>
          <a:prstGeom prst="rect">
            <a:avLst/>
          </a:prstGeom>
          <a:noFill/>
        </p:spPr>
        <p:txBody>
          <a:bodyPr wrap="square" rtlCol="0" anchor="ctr"/>
          <a:lstStyle/>
          <a:p>
            <a:pPr algn="r"/>
            <a:r>
              <a:rPr lang="en-US" sz="675" i="1" dirty="0">
                <a:solidFill>
                  <a:srgbClr val="17A589"/>
                </a:solidFill>
                <a:latin typeface="Calibri" panose="020F0502020204030204" pitchFamily="34" charset="0"/>
                <a:ea typeface="Calibri" panose="020F0502020204030204" pitchFamily="34" charset="-122"/>
                <a:cs typeface="Calibri" panose="020F0502020204030204" pitchFamily="34" charset="-120"/>
              </a:rPr>
              <a:t>Actual Exp.</a:t>
            </a:r>
            <a:endParaRPr lang="en-US" sz="675" dirty="0"/>
          </a:p>
        </p:txBody>
      </p:sp>
      <p:sp>
        <p:nvSpPr>
          <p:cNvPr id="82" name="Shape 80"/>
          <p:cNvSpPr/>
          <p:nvPr/>
        </p:nvSpPr>
        <p:spPr>
          <a:xfrm>
            <a:off x="4649724" y="1042416"/>
            <a:ext cx="0" cy="3854196"/>
          </a:xfrm>
          <a:prstGeom prst="line">
            <a:avLst/>
          </a:prstGeom>
          <a:noFill/>
          <a:ln w="10160">
            <a:solidFill>
              <a:srgbClr val="A8C4E0"/>
            </a:solidFill>
            <a:prstDash val="dash"/>
          </a:ln>
        </p:spPr>
      </p:sp>
      <p:sp>
        <p:nvSpPr>
          <p:cNvPr id="83" name="Shape 81"/>
          <p:cNvSpPr/>
          <p:nvPr/>
        </p:nvSpPr>
        <p:spPr>
          <a:xfrm>
            <a:off x="308610" y="4567428"/>
            <a:ext cx="2194560" cy="356616"/>
          </a:xfrm>
          <a:prstGeom prst="rect">
            <a:avLst/>
          </a:prstGeom>
          <a:solidFill>
            <a:srgbClr val="1A2E5A"/>
          </a:solidFill>
          <a:ln w="19050">
            <a:solidFill>
              <a:srgbClr val="D4A017"/>
            </a:solidFill>
            <a:prstDash val="solid"/>
          </a:ln>
        </p:spPr>
      </p:sp>
      <p:sp>
        <p:nvSpPr>
          <p:cNvPr id="84" name="Text 82"/>
          <p:cNvSpPr/>
          <p:nvPr/>
        </p:nvSpPr>
        <p:spPr>
          <a:xfrm>
            <a:off x="308610" y="4567428"/>
            <a:ext cx="2194560" cy="356616"/>
          </a:xfrm>
          <a:prstGeom prst="rect">
            <a:avLst/>
          </a:prstGeom>
          <a:noFill/>
        </p:spPr>
        <p:txBody>
          <a:bodyPr wrap="square" rtlCol="0" anchor="ctr"/>
          <a:lstStyle/>
          <a:p>
            <a:pPr algn="ctr"/>
            <a:r>
              <a:rPr lang="en-US" sz="975" b="1" dirty="0">
                <a:solidFill>
                  <a:srgbClr val="D4A017"/>
                </a:solidFill>
                <a:latin typeface="Cambria" panose="02040503050406030204" pitchFamily="34" charset="0"/>
                <a:ea typeface="Cambria" panose="02040503050406030204" pitchFamily="34" charset="-122"/>
                <a:cs typeface="Cambria" panose="02040503050406030204" pitchFamily="34" charset="-120"/>
              </a:rPr>
              <a:t>Other Allowances</a:t>
            </a:r>
            <a:endParaRPr lang="en-US" sz="975" dirty="0"/>
          </a:p>
        </p:txBody>
      </p:sp>
      <p:sp>
        <p:nvSpPr>
          <p:cNvPr id="85" name="Shape 83"/>
          <p:cNvSpPr/>
          <p:nvPr/>
        </p:nvSpPr>
        <p:spPr>
          <a:xfrm>
            <a:off x="2674620" y="4567428"/>
            <a:ext cx="6172200" cy="356616"/>
          </a:xfrm>
          <a:prstGeom prst="rect">
            <a:avLst/>
          </a:prstGeom>
          <a:solidFill>
            <a:srgbClr val="FEF9E7"/>
          </a:solidFill>
          <a:ln w="15240">
            <a:solidFill>
              <a:srgbClr val="D4A017"/>
            </a:solidFill>
            <a:prstDash val="solid"/>
          </a:ln>
        </p:spPr>
      </p:sp>
      <p:sp>
        <p:nvSpPr>
          <p:cNvPr id="86" name="Text 84"/>
          <p:cNvSpPr/>
          <p:nvPr/>
        </p:nvSpPr>
        <p:spPr>
          <a:xfrm>
            <a:off x="2743200" y="4567428"/>
            <a:ext cx="6035040" cy="356616"/>
          </a:xfrm>
          <a:prstGeom prst="rect">
            <a:avLst/>
          </a:prstGeom>
          <a:noFill/>
        </p:spPr>
        <p:txBody>
          <a:bodyPr wrap="square" rtlCol="0" anchor="ctr"/>
          <a:lstStyle/>
          <a:p>
            <a:r>
              <a:rPr lang="en-US" sz="825" b="1" dirty="0">
                <a:solidFill>
                  <a:srgbClr val="C0392B"/>
                </a:solidFill>
                <a:latin typeface="Calibri" panose="020F0502020204030204" pitchFamily="34" charset="0"/>
                <a:ea typeface="Calibri" panose="020F0502020204030204" pitchFamily="34" charset="-122"/>
                <a:cs typeface="Calibri" panose="020F0502020204030204" pitchFamily="34" charset="-120"/>
              </a:rPr>
              <a:t>⚠  Note:  </a:t>
            </a:r>
            <a:r>
              <a:rPr lang="en-US" sz="825" dirty="0">
                <a:solidFill>
                  <a:srgbClr val="1C2B3A"/>
                </a:solidFill>
                <a:latin typeface="Calibri" panose="020F0502020204030204" pitchFamily="34" charset="0"/>
                <a:ea typeface="Calibri" panose="020F0502020204030204" pitchFamily="34" charset="-122"/>
                <a:cs typeface="Calibri" panose="020F0502020204030204" pitchFamily="34" charset="-120"/>
              </a:rPr>
              <a:t>All </a:t>
            </a:r>
            <a:r>
              <a:rPr lang="en-US" sz="825" b="1" dirty="0">
                <a:solidFill>
                  <a:srgbClr val="C0392B"/>
                </a:solidFill>
                <a:latin typeface="Calibri" panose="020F0502020204030204" pitchFamily="34" charset="0"/>
                <a:ea typeface="Calibri" panose="020F0502020204030204" pitchFamily="34" charset="-122"/>
                <a:cs typeface="Calibri" panose="020F0502020204030204" pitchFamily="34" charset="-120"/>
              </a:rPr>
              <a:t>other allowances</a:t>
            </a:r>
            <a:r>
              <a:rPr lang="en-US" sz="825" dirty="0">
                <a:solidFill>
                  <a:srgbClr val="1C2B3A"/>
                </a:solidFill>
                <a:latin typeface="Calibri" panose="020F0502020204030204" pitchFamily="34" charset="0"/>
                <a:ea typeface="Calibri" panose="020F0502020204030204" pitchFamily="34" charset="-122"/>
                <a:cs typeface="Calibri" panose="020F0502020204030204" pitchFamily="34" charset="-120"/>
              </a:rPr>
              <a:t> not listed above are </a:t>
            </a:r>
            <a:r>
              <a:rPr lang="en-US" sz="825" b="1" dirty="0">
                <a:solidFill>
                  <a:srgbClr val="C0392B"/>
                </a:solidFill>
                <a:latin typeface="Calibri" panose="020F0502020204030204" pitchFamily="34" charset="0"/>
                <a:ea typeface="Calibri" panose="020F0502020204030204" pitchFamily="34" charset="-122"/>
                <a:cs typeface="Calibri" panose="020F0502020204030204" pitchFamily="34" charset="-120"/>
              </a:rPr>
              <a:t>FULLY TAXABLE</a:t>
            </a:r>
            <a:r>
              <a:rPr lang="en-US" sz="825" dirty="0">
                <a:solidFill>
                  <a:srgbClr val="1C2B3A"/>
                </a:solidFill>
                <a:latin typeface="Calibri" panose="020F0502020204030204" pitchFamily="34" charset="0"/>
                <a:ea typeface="Calibri" panose="020F0502020204030204" pitchFamily="34" charset="-122"/>
                <a:cs typeface="Calibri" panose="020F0502020204030204" pitchFamily="34" charset="-120"/>
              </a:rPr>
              <a:t> — no exemption available.</a:t>
            </a:r>
            <a:endParaRPr lang="en-US" sz="825" dirty="0"/>
          </a:p>
        </p:txBody>
      </p:sp>
      <p:sp>
        <p:nvSpPr>
          <p:cNvPr id="87" name="Shape 85"/>
          <p:cNvSpPr/>
          <p:nvPr/>
        </p:nvSpPr>
        <p:spPr>
          <a:xfrm>
            <a:off x="274320" y="4992624"/>
            <a:ext cx="8572500" cy="0"/>
          </a:xfrm>
          <a:prstGeom prst="line">
            <a:avLst/>
          </a:prstGeom>
          <a:noFill/>
          <a:ln w="6350">
            <a:solidFill>
              <a:srgbClr val="A8C4E0"/>
            </a:solidFill>
            <a:prstDash val="solid"/>
          </a:ln>
        </p:spPr>
      </p:sp>
      <p:sp>
        <p:nvSpPr>
          <p:cNvPr id="89" name="Text 87"/>
          <p:cNvSpPr/>
          <p:nvPr/>
        </p:nvSpPr>
        <p:spPr>
          <a:xfrm>
            <a:off x="8641080" y="5006340"/>
            <a:ext cx="342900" cy="137160"/>
          </a:xfrm>
          <a:prstGeom prst="rect">
            <a:avLst/>
          </a:prstGeom>
          <a:noFill/>
        </p:spPr>
        <p:txBody>
          <a:bodyPr wrap="square" rtlCol="0" anchor="ctr"/>
          <a:lstStyle/>
          <a:p>
            <a:pPr algn="r"/>
            <a:r>
              <a:rPr lang="en-US" sz="675" dirty="0">
                <a:solidFill>
                  <a:srgbClr val="5A6F84"/>
                </a:solidFill>
                <a:latin typeface="Calibri" panose="020F0502020204030204" pitchFamily="34" charset="0"/>
                <a:ea typeface="Calibri" panose="020F0502020204030204" pitchFamily="34" charset="-122"/>
                <a:cs typeface="Calibri" panose="020F0502020204030204" pitchFamily="34" charset="-120"/>
              </a:rPr>
              <a:t>25</a:t>
            </a:r>
            <a:endParaRPr lang="en-US" sz="675" dirty="0"/>
          </a:p>
        </p:txBody>
      </p:sp>
      <p:sp>
        <p:nvSpPr>
          <p:cNvPr id="90" name="Shape 0"/>
          <p:cNvSpPr/>
          <p:nvPr/>
        </p:nvSpPr>
        <p:spPr>
          <a:xfrm>
            <a:off x="150876" y="-1934"/>
            <a:ext cx="8993124" cy="624137"/>
          </a:xfrm>
          <a:prstGeom prst="rect">
            <a:avLst/>
          </a:prstGeom>
          <a:solidFill>
            <a:srgbClr val="0D1B3E"/>
          </a:solidFill>
          <a:ln w="12700">
            <a:solidFill>
              <a:srgbClr val="0D1B3E"/>
            </a:solidFill>
            <a:prstDash val="solid"/>
          </a:ln>
        </p:spPr>
        <p:txBody>
          <a:bodyPr/>
          <a:lstStyle/>
          <a:p>
            <a:r>
              <a:rPr lang="en-US" b="1" kern="0" spc="38" dirty="0">
                <a:solidFill>
                  <a:schemeClr val="bg1"/>
                </a:solidFill>
                <a:latin typeface="Cambria" panose="02040503050406030204" pitchFamily="34" charset="0"/>
                <a:ea typeface="Cambria" panose="02040503050406030204" pitchFamily="34" charset="-122"/>
                <a:cs typeface="Cambria" panose="02040503050406030204" pitchFamily="34" charset="-120"/>
              </a:rPr>
              <a:t>Notified Allowances – Fully Exempt</a:t>
            </a:r>
            <a:endParaRPr lang="en-US" dirty="0">
              <a:solidFill>
                <a:schemeClr val="bg1"/>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Allowances – All Taxpayers | Rule 2BB → Rule 280</a:t>
            </a:r>
            <a:endParaRPr lang="en-US" sz="1900" dirty="0"/>
          </a:p>
        </p:txBody>
      </p:sp>
      <p:sp>
        <p:nvSpPr>
          <p:cNvPr id="6" name="Shape 4"/>
          <p:cNvSpPr/>
          <p:nvPr/>
        </p:nvSpPr>
        <p:spPr>
          <a:xfrm>
            <a:off x="228600" y="804672"/>
            <a:ext cx="3931920" cy="402336"/>
          </a:xfrm>
          <a:prstGeom prst="rect">
            <a:avLst/>
          </a:prstGeom>
          <a:solidFill>
            <a:srgbClr val="1A3A6B"/>
          </a:solidFill>
          <a:ln w="12700">
            <a:solidFill>
              <a:srgbClr val="D0DCEC"/>
            </a:solidFill>
            <a:prstDash val="solid"/>
          </a:ln>
        </p:spPr>
      </p:sp>
      <p:sp>
        <p:nvSpPr>
          <p:cNvPr id="7" name="Text 5"/>
          <p:cNvSpPr/>
          <p:nvPr/>
        </p:nvSpPr>
        <p:spPr>
          <a:xfrm>
            <a:off x="301752" y="804672"/>
            <a:ext cx="3822192" cy="402336"/>
          </a:xfrm>
          <a:prstGeom prst="rect">
            <a:avLst/>
          </a:prstGeom>
          <a:noFill/>
        </p:spPr>
        <p:txBody>
          <a:bodyPr wrap="square" rtlCol="0" anchor="ctr"/>
          <a:lstStyle/>
          <a:p>
            <a:pPr marL="0" indent="0" algn="l">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Allowance</a:t>
            </a:r>
            <a:endParaRPr lang="en-US" sz="900" dirty="0"/>
          </a:p>
        </p:txBody>
      </p:sp>
      <p:sp>
        <p:nvSpPr>
          <p:cNvPr id="8" name="Shape 6"/>
          <p:cNvSpPr/>
          <p:nvPr/>
        </p:nvSpPr>
        <p:spPr>
          <a:xfrm>
            <a:off x="4160520" y="804672"/>
            <a:ext cx="1645920" cy="402336"/>
          </a:xfrm>
          <a:prstGeom prst="rect">
            <a:avLst/>
          </a:prstGeom>
          <a:solidFill>
            <a:srgbClr val="1A3A6B"/>
          </a:solidFill>
          <a:ln w="12700">
            <a:solidFill>
              <a:srgbClr val="D0DCEC"/>
            </a:solidFill>
            <a:prstDash val="solid"/>
          </a:ln>
        </p:spPr>
      </p:sp>
      <p:sp>
        <p:nvSpPr>
          <p:cNvPr id="9" name="Text 7"/>
          <p:cNvSpPr/>
          <p:nvPr/>
        </p:nvSpPr>
        <p:spPr>
          <a:xfrm>
            <a:off x="4233672" y="804672"/>
            <a:ext cx="1536192" cy="402336"/>
          </a:xfrm>
          <a:prstGeom prst="rect">
            <a:avLst/>
          </a:prstGeom>
          <a:noFill/>
        </p:spPr>
        <p:txBody>
          <a:bodyPr wrap="square" rtlCol="0" anchor="ctr"/>
          <a:lstStyle/>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Rule 2BB</a:t>
            </a:r>
            <a:endParaRPr lang="en-US" sz="900" dirty="0"/>
          </a:p>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(1962)</a:t>
            </a:r>
            <a:endParaRPr lang="en-US" sz="900" dirty="0"/>
          </a:p>
        </p:txBody>
      </p:sp>
      <p:sp>
        <p:nvSpPr>
          <p:cNvPr id="10" name="Shape 8"/>
          <p:cNvSpPr/>
          <p:nvPr/>
        </p:nvSpPr>
        <p:spPr>
          <a:xfrm>
            <a:off x="5806440" y="804672"/>
            <a:ext cx="1645920" cy="402336"/>
          </a:xfrm>
          <a:prstGeom prst="rect">
            <a:avLst/>
          </a:prstGeom>
          <a:solidFill>
            <a:srgbClr val="1A3A6B"/>
          </a:solidFill>
          <a:ln w="12700">
            <a:solidFill>
              <a:srgbClr val="D0DCEC"/>
            </a:solidFill>
            <a:prstDash val="solid"/>
          </a:ln>
        </p:spPr>
      </p:sp>
      <p:sp>
        <p:nvSpPr>
          <p:cNvPr id="11" name="Text 9"/>
          <p:cNvSpPr/>
          <p:nvPr/>
        </p:nvSpPr>
        <p:spPr>
          <a:xfrm>
            <a:off x="5879592" y="804672"/>
            <a:ext cx="1536192" cy="402336"/>
          </a:xfrm>
          <a:prstGeom prst="rect">
            <a:avLst/>
          </a:prstGeom>
          <a:noFill/>
        </p:spPr>
        <p:txBody>
          <a:bodyPr wrap="square" rtlCol="0" anchor="ctr"/>
          <a:lstStyle/>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Rule 280</a:t>
            </a:r>
            <a:endParaRPr lang="en-US" sz="900" dirty="0"/>
          </a:p>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(2026)</a:t>
            </a:r>
            <a:endParaRPr lang="en-US" sz="900" dirty="0"/>
          </a:p>
        </p:txBody>
      </p:sp>
      <p:sp>
        <p:nvSpPr>
          <p:cNvPr id="12" name="Shape 10"/>
          <p:cNvSpPr/>
          <p:nvPr/>
        </p:nvSpPr>
        <p:spPr>
          <a:xfrm>
            <a:off x="7452360" y="804672"/>
            <a:ext cx="1645920" cy="402336"/>
          </a:xfrm>
          <a:prstGeom prst="rect">
            <a:avLst/>
          </a:prstGeom>
          <a:solidFill>
            <a:srgbClr val="1A3A6B"/>
          </a:solidFill>
          <a:ln w="12700">
            <a:solidFill>
              <a:srgbClr val="D0DCEC"/>
            </a:solidFill>
            <a:prstDash val="solid"/>
          </a:ln>
        </p:spPr>
      </p:sp>
      <p:sp>
        <p:nvSpPr>
          <p:cNvPr id="13" name="Text 11"/>
          <p:cNvSpPr/>
          <p:nvPr/>
        </p:nvSpPr>
        <p:spPr>
          <a:xfrm>
            <a:off x="7525512" y="804672"/>
            <a:ext cx="1536192" cy="402336"/>
          </a:xfrm>
          <a:prstGeom prst="rect">
            <a:avLst/>
          </a:prstGeom>
          <a:noFill/>
        </p:spPr>
        <p:txBody>
          <a:bodyPr wrap="square" rtlCol="0" anchor="ctr"/>
          <a:lstStyle/>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Max Annual</a:t>
            </a:r>
            <a:endParaRPr lang="en-US" sz="900" dirty="0"/>
          </a:p>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Benefit</a:t>
            </a:r>
            <a:endParaRPr lang="en-US" sz="900" dirty="0"/>
          </a:p>
        </p:txBody>
      </p:sp>
      <p:sp>
        <p:nvSpPr>
          <p:cNvPr id="14" name="Shape 12"/>
          <p:cNvSpPr/>
          <p:nvPr/>
        </p:nvSpPr>
        <p:spPr>
          <a:xfrm>
            <a:off x="228600" y="1207008"/>
            <a:ext cx="3931920" cy="402336"/>
          </a:xfrm>
          <a:prstGeom prst="rect">
            <a:avLst/>
          </a:prstGeom>
          <a:solidFill>
            <a:srgbClr val="FFFFFF"/>
          </a:solidFill>
          <a:ln w="12700">
            <a:solidFill>
              <a:srgbClr val="D0DCEC"/>
            </a:solidFill>
            <a:prstDash val="solid"/>
          </a:ln>
        </p:spPr>
      </p:sp>
      <p:sp>
        <p:nvSpPr>
          <p:cNvPr id="15" name="Text 13"/>
          <p:cNvSpPr/>
          <p:nvPr/>
        </p:nvSpPr>
        <p:spPr>
          <a:xfrm>
            <a:off x="301752" y="1207008"/>
            <a:ext cx="3822192" cy="402336"/>
          </a:xfrm>
          <a:prstGeom prst="rect">
            <a:avLst/>
          </a:prstGeom>
          <a:noFill/>
        </p:spPr>
        <p:txBody>
          <a:bodyPr wrap="square" rtlCol="0" anchor="ctr"/>
          <a:lstStyle/>
          <a:p>
            <a:pPr marL="0" indent="0" algn="l">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Children Education Allowance (per child/month, up to 2 children)</a:t>
            </a:r>
            <a:endParaRPr lang="en-US" sz="920" dirty="0"/>
          </a:p>
        </p:txBody>
      </p:sp>
      <p:sp>
        <p:nvSpPr>
          <p:cNvPr id="16" name="Shape 14"/>
          <p:cNvSpPr/>
          <p:nvPr/>
        </p:nvSpPr>
        <p:spPr>
          <a:xfrm>
            <a:off x="4160520" y="1207008"/>
            <a:ext cx="1645920" cy="402336"/>
          </a:xfrm>
          <a:prstGeom prst="rect">
            <a:avLst/>
          </a:prstGeom>
          <a:solidFill>
            <a:srgbClr val="FFFFFF"/>
          </a:solidFill>
          <a:ln w="12700">
            <a:solidFill>
              <a:srgbClr val="D0DCEC"/>
            </a:solidFill>
            <a:prstDash val="solid"/>
          </a:ln>
        </p:spPr>
      </p:sp>
      <p:sp>
        <p:nvSpPr>
          <p:cNvPr id="17" name="Text 15"/>
          <p:cNvSpPr/>
          <p:nvPr/>
        </p:nvSpPr>
        <p:spPr>
          <a:xfrm>
            <a:off x="4233672" y="1207008"/>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₹100</a:t>
            </a:r>
            <a:endParaRPr lang="en-US" sz="920" dirty="0"/>
          </a:p>
        </p:txBody>
      </p:sp>
      <p:sp>
        <p:nvSpPr>
          <p:cNvPr id="18" name="Shape 16"/>
          <p:cNvSpPr/>
          <p:nvPr/>
        </p:nvSpPr>
        <p:spPr>
          <a:xfrm>
            <a:off x="5806440" y="1207008"/>
            <a:ext cx="1645920" cy="402336"/>
          </a:xfrm>
          <a:prstGeom prst="rect">
            <a:avLst/>
          </a:prstGeom>
          <a:solidFill>
            <a:srgbClr val="FFFFFF"/>
          </a:solidFill>
          <a:ln w="12700">
            <a:solidFill>
              <a:srgbClr val="D0DCEC"/>
            </a:solidFill>
            <a:prstDash val="solid"/>
          </a:ln>
        </p:spPr>
      </p:sp>
      <p:sp>
        <p:nvSpPr>
          <p:cNvPr id="19" name="Text 17"/>
          <p:cNvSpPr/>
          <p:nvPr/>
        </p:nvSpPr>
        <p:spPr>
          <a:xfrm>
            <a:off x="5879592" y="1207008"/>
            <a:ext cx="1536192" cy="402336"/>
          </a:xfrm>
          <a:prstGeom prst="rect">
            <a:avLst/>
          </a:prstGeom>
          <a:noFill/>
        </p:spPr>
        <p:txBody>
          <a:bodyPr wrap="square" rtlCol="0" anchor="ctr"/>
          <a:lstStyle/>
          <a:p>
            <a:pPr marL="0" indent="0" algn="ctr">
              <a:buNone/>
            </a:pPr>
            <a:r>
              <a:rPr lang="en-US" sz="920" dirty="0">
                <a:solidFill>
                  <a:srgbClr val="16A085"/>
                </a:solidFill>
                <a:latin typeface="Calibri" panose="020F0502020204030204" pitchFamily="34" charset="0"/>
                <a:ea typeface="Calibri" panose="020F0502020204030204" pitchFamily="34" charset="-122"/>
                <a:cs typeface="Calibri" panose="020F0502020204030204" pitchFamily="34" charset="-120"/>
              </a:rPr>
              <a:t>₹3,000</a:t>
            </a:r>
            <a:endParaRPr lang="en-US" sz="920" dirty="0"/>
          </a:p>
        </p:txBody>
      </p:sp>
      <p:sp>
        <p:nvSpPr>
          <p:cNvPr id="20" name="Shape 18"/>
          <p:cNvSpPr/>
          <p:nvPr/>
        </p:nvSpPr>
        <p:spPr>
          <a:xfrm>
            <a:off x="7452360" y="1207008"/>
            <a:ext cx="1645920" cy="402336"/>
          </a:xfrm>
          <a:prstGeom prst="rect">
            <a:avLst/>
          </a:prstGeom>
          <a:solidFill>
            <a:srgbClr val="FFFFFF"/>
          </a:solidFill>
          <a:ln w="12700">
            <a:solidFill>
              <a:srgbClr val="D0DCEC"/>
            </a:solidFill>
            <a:prstDash val="solid"/>
          </a:ln>
        </p:spPr>
      </p:sp>
      <p:sp>
        <p:nvSpPr>
          <p:cNvPr id="21" name="Text 19"/>
          <p:cNvSpPr/>
          <p:nvPr/>
        </p:nvSpPr>
        <p:spPr>
          <a:xfrm>
            <a:off x="7525512" y="1207008"/>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₹72,000</a:t>
            </a:r>
            <a:endParaRPr lang="en-US" sz="920" dirty="0"/>
          </a:p>
        </p:txBody>
      </p:sp>
      <p:sp>
        <p:nvSpPr>
          <p:cNvPr id="22" name="Shape 20"/>
          <p:cNvSpPr/>
          <p:nvPr/>
        </p:nvSpPr>
        <p:spPr>
          <a:xfrm>
            <a:off x="228600" y="1609344"/>
            <a:ext cx="3931920" cy="402336"/>
          </a:xfrm>
          <a:prstGeom prst="rect">
            <a:avLst/>
          </a:prstGeom>
          <a:solidFill>
            <a:srgbClr val="E8EFF8"/>
          </a:solidFill>
          <a:ln w="12700">
            <a:solidFill>
              <a:srgbClr val="D0DCEC"/>
            </a:solidFill>
            <a:prstDash val="solid"/>
          </a:ln>
        </p:spPr>
      </p:sp>
      <p:sp>
        <p:nvSpPr>
          <p:cNvPr id="23" name="Text 21"/>
          <p:cNvSpPr/>
          <p:nvPr/>
        </p:nvSpPr>
        <p:spPr>
          <a:xfrm>
            <a:off x="301752" y="1609344"/>
            <a:ext cx="3822192" cy="402336"/>
          </a:xfrm>
          <a:prstGeom prst="rect">
            <a:avLst/>
          </a:prstGeom>
          <a:noFill/>
        </p:spPr>
        <p:txBody>
          <a:bodyPr wrap="square" rtlCol="0" anchor="ctr"/>
          <a:lstStyle/>
          <a:p>
            <a:pPr marL="0" indent="0" algn="l">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Children Hostel Allowance (per child/month, up to 2 children)</a:t>
            </a:r>
            <a:endParaRPr lang="en-US" sz="920" dirty="0"/>
          </a:p>
        </p:txBody>
      </p:sp>
      <p:sp>
        <p:nvSpPr>
          <p:cNvPr id="24" name="Shape 22"/>
          <p:cNvSpPr/>
          <p:nvPr/>
        </p:nvSpPr>
        <p:spPr>
          <a:xfrm>
            <a:off x="4160520" y="1609344"/>
            <a:ext cx="1645920" cy="402336"/>
          </a:xfrm>
          <a:prstGeom prst="rect">
            <a:avLst/>
          </a:prstGeom>
          <a:solidFill>
            <a:srgbClr val="E8EFF8"/>
          </a:solidFill>
          <a:ln w="12700">
            <a:solidFill>
              <a:srgbClr val="D0DCEC"/>
            </a:solidFill>
            <a:prstDash val="solid"/>
          </a:ln>
        </p:spPr>
      </p:sp>
      <p:sp>
        <p:nvSpPr>
          <p:cNvPr id="25" name="Text 23"/>
          <p:cNvSpPr/>
          <p:nvPr/>
        </p:nvSpPr>
        <p:spPr>
          <a:xfrm>
            <a:off x="4233672" y="1609344"/>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₹300</a:t>
            </a:r>
            <a:endParaRPr lang="en-US" sz="920" dirty="0"/>
          </a:p>
        </p:txBody>
      </p:sp>
      <p:sp>
        <p:nvSpPr>
          <p:cNvPr id="26" name="Shape 24"/>
          <p:cNvSpPr/>
          <p:nvPr/>
        </p:nvSpPr>
        <p:spPr>
          <a:xfrm>
            <a:off x="5806440" y="1609344"/>
            <a:ext cx="1645920" cy="402336"/>
          </a:xfrm>
          <a:prstGeom prst="rect">
            <a:avLst/>
          </a:prstGeom>
          <a:solidFill>
            <a:srgbClr val="E8EFF8"/>
          </a:solidFill>
          <a:ln w="12700">
            <a:solidFill>
              <a:srgbClr val="D0DCEC"/>
            </a:solidFill>
            <a:prstDash val="solid"/>
          </a:ln>
        </p:spPr>
      </p:sp>
      <p:sp>
        <p:nvSpPr>
          <p:cNvPr id="27" name="Text 25"/>
          <p:cNvSpPr/>
          <p:nvPr/>
        </p:nvSpPr>
        <p:spPr>
          <a:xfrm>
            <a:off x="5879592" y="1609344"/>
            <a:ext cx="1536192" cy="402336"/>
          </a:xfrm>
          <a:prstGeom prst="rect">
            <a:avLst/>
          </a:prstGeom>
          <a:noFill/>
        </p:spPr>
        <p:txBody>
          <a:bodyPr wrap="square" rtlCol="0" anchor="ctr"/>
          <a:lstStyle/>
          <a:p>
            <a:pPr marL="0" indent="0" algn="ctr">
              <a:buNone/>
            </a:pPr>
            <a:r>
              <a:rPr lang="en-US" sz="920" dirty="0">
                <a:solidFill>
                  <a:srgbClr val="16A085"/>
                </a:solidFill>
                <a:latin typeface="Calibri" panose="020F0502020204030204" pitchFamily="34" charset="0"/>
                <a:ea typeface="Calibri" panose="020F0502020204030204" pitchFamily="34" charset="-122"/>
                <a:cs typeface="Calibri" panose="020F0502020204030204" pitchFamily="34" charset="-120"/>
              </a:rPr>
              <a:t>₹9,000</a:t>
            </a:r>
            <a:endParaRPr lang="en-US" sz="920" dirty="0"/>
          </a:p>
        </p:txBody>
      </p:sp>
      <p:sp>
        <p:nvSpPr>
          <p:cNvPr id="28" name="Shape 26"/>
          <p:cNvSpPr/>
          <p:nvPr/>
        </p:nvSpPr>
        <p:spPr>
          <a:xfrm>
            <a:off x="7452360" y="1609344"/>
            <a:ext cx="1645920" cy="402336"/>
          </a:xfrm>
          <a:prstGeom prst="rect">
            <a:avLst/>
          </a:prstGeom>
          <a:solidFill>
            <a:srgbClr val="E8EFF8"/>
          </a:solidFill>
          <a:ln w="12700">
            <a:solidFill>
              <a:srgbClr val="D0DCEC"/>
            </a:solidFill>
            <a:prstDash val="solid"/>
          </a:ln>
        </p:spPr>
      </p:sp>
      <p:sp>
        <p:nvSpPr>
          <p:cNvPr id="29" name="Text 27"/>
          <p:cNvSpPr/>
          <p:nvPr/>
        </p:nvSpPr>
        <p:spPr>
          <a:xfrm>
            <a:off x="7525512" y="1609344"/>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₹2,16,000</a:t>
            </a:r>
            <a:endParaRPr lang="en-US" sz="920" dirty="0"/>
          </a:p>
        </p:txBody>
      </p:sp>
      <p:sp>
        <p:nvSpPr>
          <p:cNvPr id="30" name="Shape 28"/>
          <p:cNvSpPr/>
          <p:nvPr/>
        </p:nvSpPr>
        <p:spPr>
          <a:xfrm>
            <a:off x="228600" y="2011680"/>
            <a:ext cx="3931920" cy="402336"/>
          </a:xfrm>
          <a:prstGeom prst="rect">
            <a:avLst/>
          </a:prstGeom>
          <a:solidFill>
            <a:srgbClr val="FFFFFF"/>
          </a:solidFill>
          <a:ln w="12700">
            <a:solidFill>
              <a:srgbClr val="D0DCEC"/>
            </a:solidFill>
            <a:prstDash val="solid"/>
          </a:ln>
        </p:spPr>
      </p:sp>
      <p:sp>
        <p:nvSpPr>
          <p:cNvPr id="31" name="Text 29"/>
          <p:cNvSpPr/>
          <p:nvPr/>
        </p:nvSpPr>
        <p:spPr>
          <a:xfrm>
            <a:off x="301752" y="2011680"/>
            <a:ext cx="3822192" cy="402336"/>
          </a:xfrm>
          <a:prstGeom prst="rect">
            <a:avLst/>
          </a:prstGeom>
          <a:noFill/>
        </p:spPr>
        <p:txBody>
          <a:bodyPr wrap="square" rtlCol="0" anchor="ctr"/>
          <a:lstStyle/>
          <a:p>
            <a:pPr marL="0" indent="0" algn="l">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Transport – Blind/Deaf/Dumb/Orthopaedically Handicapped (Metro)</a:t>
            </a:r>
            <a:endParaRPr lang="en-US" sz="920" dirty="0"/>
          </a:p>
        </p:txBody>
      </p:sp>
      <p:sp>
        <p:nvSpPr>
          <p:cNvPr id="32" name="Shape 30"/>
          <p:cNvSpPr/>
          <p:nvPr/>
        </p:nvSpPr>
        <p:spPr>
          <a:xfrm>
            <a:off x="4160520" y="2011680"/>
            <a:ext cx="1645920" cy="402336"/>
          </a:xfrm>
          <a:prstGeom prst="rect">
            <a:avLst/>
          </a:prstGeom>
          <a:solidFill>
            <a:srgbClr val="FFFFFF"/>
          </a:solidFill>
          <a:ln w="12700">
            <a:solidFill>
              <a:srgbClr val="D0DCEC"/>
            </a:solidFill>
            <a:prstDash val="solid"/>
          </a:ln>
        </p:spPr>
      </p:sp>
      <p:sp>
        <p:nvSpPr>
          <p:cNvPr id="33" name="Text 31"/>
          <p:cNvSpPr/>
          <p:nvPr/>
        </p:nvSpPr>
        <p:spPr>
          <a:xfrm>
            <a:off x="4233672" y="2011680"/>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₹3,200</a:t>
            </a:r>
            <a:endParaRPr lang="en-US" sz="920" dirty="0"/>
          </a:p>
        </p:txBody>
      </p:sp>
      <p:sp>
        <p:nvSpPr>
          <p:cNvPr id="34" name="Shape 32"/>
          <p:cNvSpPr/>
          <p:nvPr/>
        </p:nvSpPr>
        <p:spPr>
          <a:xfrm>
            <a:off x="5806440" y="2011680"/>
            <a:ext cx="1645920" cy="402336"/>
          </a:xfrm>
          <a:prstGeom prst="rect">
            <a:avLst/>
          </a:prstGeom>
          <a:solidFill>
            <a:srgbClr val="FFFFFF"/>
          </a:solidFill>
          <a:ln w="12700">
            <a:solidFill>
              <a:srgbClr val="D0DCEC"/>
            </a:solidFill>
            <a:prstDash val="solid"/>
          </a:ln>
        </p:spPr>
      </p:sp>
      <p:sp>
        <p:nvSpPr>
          <p:cNvPr id="35" name="Text 33"/>
          <p:cNvSpPr/>
          <p:nvPr/>
        </p:nvSpPr>
        <p:spPr>
          <a:xfrm>
            <a:off x="5879592" y="2011680"/>
            <a:ext cx="1536192" cy="402336"/>
          </a:xfrm>
          <a:prstGeom prst="rect">
            <a:avLst/>
          </a:prstGeom>
          <a:noFill/>
        </p:spPr>
        <p:txBody>
          <a:bodyPr wrap="square" rtlCol="0" anchor="ctr"/>
          <a:lstStyle/>
          <a:p>
            <a:pPr marL="0" indent="0" algn="ctr">
              <a:buNone/>
            </a:pPr>
            <a:r>
              <a:rPr lang="en-US" sz="920" dirty="0">
                <a:solidFill>
                  <a:srgbClr val="16A085"/>
                </a:solidFill>
                <a:latin typeface="Calibri" panose="020F0502020204030204" pitchFamily="34" charset="0"/>
                <a:ea typeface="Calibri" panose="020F0502020204030204" pitchFamily="34" charset="-122"/>
                <a:cs typeface="Calibri" panose="020F0502020204030204" pitchFamily="34" charset="-120"/>
              </a:rPr>
              <a:t>₹15,000 + DA</a:t>
            </a:r>
            <a:endParaRPr lang="en-US" sz="920" dirty="0"/>
          </a:p>
        </p:txBody>
      </p:sp>
      <p:sp>
        <p:nvSpPr>
          <p:cNvPr id="36" name="Shape 34"/>
          <p:cNvSpPr/>
          <p:nvPr/>
        </p:nvSpPr>
        <p:spPr>
          <a:xfrm>
            <a:off x="7452360" y="2011680"/>
            <a:ext cx="1645920" cy="402336"/>
          </a:xfrm>
          <a:prstGeom prst="rect">
            <a:avLst/>
          </a:prstGeom>
          <a:solidFill>
            <a:srgbClr val="FFFFFF"/>
          </a:solidFill>
          <a:ln w="12700">
            <a:solidFill>
              <a:srgbClr val="D0DCEC"/>
            </a:solidFill>
            <a:prstDash val="solid"/>
          </a:ln>
        </p:spPr>
      </p:sp>
      <p:sp>
        <p:nvSpPr>
          <p:cNvPr id="37" name="Text 35"/>
          <p:cNvSpPr/>
          <p:nvPr/>
        </p:nvSpPr>
        <p:spPr>
          <a:xfrm>
            <a:off x="7525512" y="2011680"/>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₹1,80,000 + DA</a:t>
            </a:r>
            <a:endParaRPr lang="en-US" sz="920" dirty="0"/>
          </a:p>
        </p:txBody>
      </p:sp>
      <p:sp>
        <p:nvSpPr>
          <p:cNvPr id="38" name="Shape 36"/>
          <p:cNvSpPr/>
          <p:nvPr/>
        </p:nvSpPr>
        <p:spPr>
          <a:xfrm>
            <a:off x="228600" y="2414016"/>
            <a:ext cx="3931920" cy="402336"/>
          </a:xfrm>
          <a:prstGeom prst="rect">
            <a:avLst/>
          </a:prstGeom>
          <a:solidFill>
            <a:srgbClr val="E8EFF8"/>
          </a:solidFill>
          <a:ln w="12700">
            <a:solidFill>
              <a:srgbClr val="D0DCEC"/>
            </a:solidFill>
            <a:prstDash val="solid"/>
          </a:ln>
        </p:spPr>
      </p:sp>
      <p:sp>
        <p:nvSpPr>
          <p:cNvPr id="39" name="Text 37"/>
          <p:cNvSpPr/>
          <p:nvPr/>
        </p:nvSpPr>
        <p:spPr>
          <a:xfrm>
            <a:off x="301752" y="2414016"/>
            <a:ext cx="3822192" cy="402336"/>
          </a:xfrm>
          <a:prstGeom prst="rect">
            <a:avLst/>
          </a:prstGeom>
          <a:noFill/>
        </p:spPr>
        <p:txBody>
          <a:bodyPr wrap="square" rtlCol="0" anchor="ctr"/>
          <a:lstStyle/>
          <a:p>
            <a:pPr marL="0" indent="0" algn="l">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Transport – Blind/Deaf/Dumb/Orthopaedically Handicapped (Others)</a:t>
            </a:r>
            <a:endParaRPr lang="en-US" sz="920" dirty="0"/>
          </a:p>
        </p:txBody>
      </p:sp>
      <p:sp>
        <p:nvSpPr>
          <p:cNvPr id="40" name="Shape 38"/>
          <p:cNvSpPr/>
          <p:nvPr/>
        </p:nvSpPr>
        <p:spPr>
          <a:xfrm>
            <a:off x="4160520" y="2414016"/>
            <a:ext cx="1645920" cy="402336"/>
          </a:xfrm>
          <a:prstGeom prst="rect">
            <a:avLst/>
          </a:prstGeom>
          <a:solidFill>
            <a:srgbClr val="E8EFF8"/>
          </a:solidFill>
          <a:ln w="12700">
            <a:solidFill>
              <a:srgbClr val="D0DCEC"/>
            </a:solidFill>
            <a:prstDash val="solid"/>
          </a:ln>
        </p:spPr>
      </p:sp>
      <p:sp>
        <p:nvSpPr>
          <p:cNvPr id="41" name="Text 39"/>
          <p:cNvSpPr/>
          <p:nvPr/>
        </p:nvSpPr>
        <p:spPr>
          <a:xfrm>
            <a:off x="4233672" y="2414016"/>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₹3,200</a:t>
            </a:r>
            <a:endParaRPr lang="en-US" sz="920" dirty="0"/>
          </a:p>
        </p:txBody>
      </p:sp>
      <p:sp>
        <p:nvSpPr>
          <p:cNvPr id="42" name="Shape 40"/>
          <p:cNvSpPr/>
          <p:nvPr/>
        </p:nvSpPr>
        <p:spPr>
          <a:xfrm>
            <a:off x="5806440" y="2414016"/>
            <a:ext cx="1645920" cy="402336"/>
          </a:xfrm>
          <a:prstGeom prst="rect">
            <a:avLst/>
          </a:prstGeom>
          <a:solidFill>
            <a:srgbClr val="E8EFF8"/>
          </a:solidFill>
          <a:ln w="12700">
            <a:solidFill>
              <a:srgbClr val="D0DCEC"/>
            </a:solidFill>
            <a:prstDash val="solid"/>
          </a:ln>
        </p:spPr>
      </p:sp>
      <p:sp>
        <p:nvSpPr>
          <p:cNvPr id="43" name="Text 41"/>
          <p:cNvSpPr/>
          <p:nvPr/>
        </p:nvSpPr>
        <p:spPr>
          <a:xfrm>
            <a:off x="5879592" y="2414016"/>
            <a:ext cx="1536192" cy="402336"/>
          </a:xfrm>
          <a:prstGeom prst="rect">
            <a:avLst/>
          </a:prstGeom>
          <a:noFill/>
        </p:spPr>
        <p:txBody>
          <a:bodyPr wrap="square" rtlCol="0" anchor="ctr"/>
          <a:lstStyle/>
          <a:p>
            <a:pPr marL="0" indent="0" algn="ctr">
              <a:buNone/>
            </a:pPr>
            <a:r>
              <a:rPr lang="en-US" sz="920" dirty="0">
                <a:solidFill>
                  <a:srgbClr val="16A085"/>
                </a:solidFill>
                <a:latin typeface="Calibri" panose="020F0502020204030204" pitchFamily="34" charset="0"/>
                <a:ea typeface="Calibri" panose="020F0502020204030204" pitchFamily="34" charset="-122"/>
                <a:cs typeface="Calibri" panose="020F0502020204030204" pitchFamily="34" charset="-120"/>
              </a:rPr>
              <a:t>₹8,000 + DA</a:t>
            </a:r>
            <a:endParaRPr lang="en-US" sz="920" dirty="0"/>
          </a:p>
        </p:txBody>
      </p:sp>
      <p:sp>
        <p:nvSpPr>
          <p:cNvPr id="44" name="Shape 42"/>
          <p:cNvSpPr/>
          <p:nvPr/>
        </p:nvSpPr>
        <p:spPr>
          <a:xfrm>
            <a:off x="7452360" y="2414016"/>
            <a:ext cx="1645920" cy="402336"/>
          </a:xfrm>
          <a:prstGeom prst="rect">
            <a:avLst/>
          </a:prstGeom>
          <a:solidFill>
            <a:srgbClr val="E8EFF8"/>
          </a:solidFill>
          <a:ln w="12700">
            <a:solidFill>
              <a:srgbClr val="D0DCEC"/>
            </a:solidFill>
            <a:prstDash val="solid"/>
          </a:ln>
        </p:spPr>
      </p:sp>
      <p:sp>
        <p:nvSpPr>
          <p:cNvPr id="45" name="Text 43"/>
          <p:cNvSpPr/>
          <p:nvPr/>
        </p:nvSpPr>
        <p:spPr>
          <a:xfrm>
            <a:off x="7525512" y="2414016"/>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₹96,000 + DA</a:t>
            </a:r>
            <a:endParaRPr lang="en-US" sz="920" dirty="0"/>
          </a:p>
        </p:txBody>
      </p:sp>
      <p:sp>
        <p:nvSpPr>
          <p:cNvPr id="46" name="Shape 44"/>
          <p:cNvSpPr/>
          <p:nvPr/>
        </p:nvSpPr>
        <p:spPr>
          <a:xfrm>
            <a:off x="228600" y="2816352"/>
            <a:ext cx="3931920" cy="402336"/>
          </a:xfrm>
          <a:prstGeom prst="rect">
            <a:avLst/>
          </a:prstGeom>
          <a:solidFill>
            <a:srgbClr val="FFFFFF"/>
          </a:solidFill>
          <a:ln w="12700">
            <a:solidFill>
              <a:srgbClr val="D0DCEC"/>
            </a:solidFill>
            <a:prstDash val="solid"/>
          </a:ln>
        </p:spPr>
      </p:sp>
      <p:sp>
        <p:nvSpPr>
          <p:cNvPr id="47" name="Text 45"/>
          <p:cNvSpPr/>
          <p:nvPr/>
        </p:nvSpPr>
        <p:spPr>
          <a:xfrm>
            <a:off x="301752" y="2816352"/>
            <a:ext cx="3822192" cy="402336"/>
          </a:xfrm>
          <a:prstGeom prst="rect">
            <a:avLst/>
          </a:prstGeom>
          <a:noFill/>
        </p:spPr>
        <p:txBody>
          <a:bodyPr wrap="square" rtlCol="0" anchor="ctr"/>
          <a:lstStyle/>
          <a:p>
            <a:pPr marL="0" indent="0" algn="l">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Transport System Employees (70% up to limit/month)</a:t>
            </a:r>
            <a:endParaRPr lang="en-US" sz="920" dirty="0"/>
          </a:p>
        </p:txBody>
      </p:sp>
      <p:sp>
        <p:nvSpPr>
          <p:cNvPr id="48" name="Shape 46"/>
          <p:cNvSpPr/>
          <p:nvPr/>
        </p:nvSpPr>
        <p:spPr>
          <a:xfrm>
            <a:off x="4160520" y="2816352"/>
            <a:ext cx="1645920" cy="402336"/>
          </a:xfrm>
          <a:prstGeom prst="rect">
            <a:avLst/>
          </a:prstGeom>
          <a:solidFill>
            <a:srgbClr val="FFFFFF"/>
          </a:solidFill>
          <a:ln w="12700">
            <a:solidFill>
              <a:srgbClr val="D0DCEC"/>
            </a:solidFill>
            <a:prstDash val="solid"/>
          </a:ln>
        </p:spPr>
      </p:sp>
      <p:sp>
        <p:nvSpPr>
          <p:cNvPr id="49" name="Text 47"/>
          <p:cNvSpPr/>
          <p:nvPr/>
        </p:nvSpPr>
        <p:spPr>
          <a:xfrm>
            <a:off x="4233672" y="2816352"/>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₹10,000</a:t>
            </a:r>
            <a:endParaRPr lang="en-US" sz="920" dirty="0"/>
          </a:p>
        </p:txBody>
      </p:sp>
      <p:sp>
        <p:nvSpPr>
          <p:cNvPr id="50" name="Shape 48"/>
          <p:cNvSpPr/>
          <p:nvPr/>
        </p:nvSpPr>
        <p:spPr>
          <a:xfrm>
            <a:off x="5806440" y="2816352"/>
            <a:ext cx="1645920" cy="402336"/>
          </a:xfrm>
          <a:prstGeom prst="rect">
            <a:avLst/>
          </a:prstGeom>
          <a:solidFill>
            <a:srgbClr val="FFFFFF"/>
          </a:solidFill>
          <a:ln w="12700">
            <a:solidFill>
              <a:srgbClr val="D0DCEC"/>
            </a:solidFill>
            <a:prstDash val="solid"/>
          </a:ln>
        </p:spPr>
      </p:sp>
      <p:sp>
        <p:nvSpPr>
          <p:cNvPr id="51" name="Text 49"/>
          <p:cNvSpPr/>
          <p:nvPr/>
        </p:nvSpPr>
        <p:spPr>
          <a:xfrm>
            <a:off x="5879592" y="2816352"/>
            <a:ext cx="1536192" cy="402336"/>
          </a:xfrm>
          <a:prstGeom prst="rect">
            <a:avLst/>
          </a:prstGeom>
          <a:noFill/>
        </p:spPr>
        <p:txBody>
          <a:bodyPr wrap="square" rtlCol="0" anchor="ctr"/>
          <a:lstStyle/>
          <a:p>
            <a:pPr marL="0" indent="0" algn="ctr">
              <a:buNone/>
            </a:pPr>
            <a:r>
              <a:rPr lang="en-US" sz="920" dirty="0">
                <a:solidFill>
                  <a:srgbClr val="16A085"/>
                </a:solidFill>
                <a:latin typeface="Calibri" panose="020F0502020204030204" pitchFamily="34" charset="0"/>
                <a:ea typeface="Calibri" panose="020F0502020204030204" pitchFamily="34" charset="-122"/>
                <a:cs typeface="Calibri" panose="020F0502020204030204" pitchFamily="34" charset="-120"/>
              </a:rPr>
              <a:t>₹25,000</a:t>
            </a:r>
            <a:endParaRPr lang="en-US" sz="920" dirty="0"/>
          </a:p>
        </p:txBody>
      </p:sp>
      <p:sp>
        <p:nvSpPr>
          <p:cNvPr id="52" name="Shape 50"/>
          <p:cNvSpPr/>
          <p:nvPr/>
        </p:nvSpPr>
        <p:spPr>
          <a:xfrm>
            <a:off x="7452360" y="2816352"/>
            <a:ext cx="1645920" cy="402336"/>
          </a:xfrm>
          <a:prstGeom prst="rect">
            <a:avLst/>
          </a:prstGeom>
          <a:solidFill>
            <a:srgbClr val="FFFFFF"/>
          </a:solidFill>
          <a:ln w="12700">
            <a:solidFill>
              <a:srgbClr val="D0DCEC"/>
            </a:solidFill>
            <a:prstDash val="solid"/>
          </a:ln>
        </p:spPr>
      </p:sp>
      <p:sp>
        <p:nvSpPr>
          <p:cNvPr id="53" name="Text 51"/>
          <p:cNvSpPr/>
          <p:nvPr/>
        </p:nvSpPr>
        <p:spPr>
          <a:xfrm>
            <a:off x="7525512" y="2816352"/>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₹3,00,000</a:t>
            </a:r>
            <a:endParaRPr lang="en-US" sz="920" dirty="0"/>
          </a:p>
        </p:txBody>
      </p:sp>
      <p:sp>
        <p:nvSpPr>
          <p:cNvPr id="54" name="Shape 52"/>
          <p:cNvSpPr/>
          <p:nvPr/>
        </p:nvSpPr>
        <p:spPr>
          <a:xfrm>
            <a:off x="228600" y="3218688"/>
            <a:ext cx="3931920" cy="402336"/>
          </a:xfrm>
          <a:prstGeom prst="rect">
            <a:avLst/>
          </a:prstGeom>
          <a:solidFill>
            <a:srgbClr val="E8EFF8"/>
          </a:solidFill>
          <a:ln w="12700">
            <a:solidFill>
              <a:srgbClr val="D0DCEC"/>
            </a:solidFill>
            <a:prstDash val="solid"/>
          </a:ln>
        </p:spPr>
      </p:sp>
      <p:sp>
        <p:nvSpPr>
          <p:cNvPr id="55" name="Text 53"/>
          <p:cNvSpPr/>
          <p:nvPr/>
        </p:nvSpPr>
        <p:spPr>
          <a:xfrm>
            <a:off x="301752" y="3218688"/>
            <a:ext cx="3822192" cy="402336"/>
          </a:xfrm>
          <a:prstGeom prst="rect">
            <a:avLst/>
          </a:prstGeom>
          <a:noFill/>
        </p:spPr>
        <p:txBody>
          <a:bodyPr wrap="square" rtlCol="0" anchor="ctr"/>
          <a:lstStyle/>
          <a:p>
            <a:pPr marL="0" indent="0" algn="l">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Compensatory Allowance – Field Area (per month)</a:t>
            </a:r>
            <a:endParaRPr lang="en-US" sz="920" dirty="0"/>
          </a:p>
        </p:txBody>
      </p:sp>
      <p:sp>
        <p:nvSpPr>
          <p:cNvPr id="56" name="Shape 54"/>
          <p:cNvSpPr/>
          <p:nvPr/>
        </p:nvSpPr>
        <p:spPr>
          <a:xfrm>
            <a:off x="4160520" y="3218688"/>
            <a:ext cx="1645920" cy="402336"/>
          </a:xfrm>
          <a:prstGeom prst="rect">
            <a:avLst/>
          </a:prstGeom>
          <a:solidFill>
            <a:srgbClr val="E8EFF8"/>
          </a:solidFill>
          <a:ln w="12700">
            <a:solidFill>
              <a:srgbClr val="D0DCEC"/>
            </a:solidFill>
            <a:prstDash val="solid"/>
          </a:ln>
        </p:spPr>
      </p:sp>
      <p:sp>
        <p:nvSpPr>
          <p:cNvPr id="57" name="Text 55"/>
          <p:cNvSpPr/>
          <p:nvPr/>
        </p:nvSpPr>
        <p:spPr>
          <a:xfrm>
            <a:off x="4233672" y="3218688"/>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₹2,600</a:t>
            </a:r>
            <a:endParaRPr lang="en-US" sz="920" dirty="0"/>
          </a:p>
        </p:txBody>
      </p:sp>
      <p:sp>
        <p:nvSpPr>
          <p:cNvPr id="58" name="Shape 56"/>
          <p:cNvSpPr/>
          <p:nvPr/>
        </p:nvSpPr>
        <p:spPr>
          <a:xfrm>
            <a:off x="5806440" y="3218688"/>
            <a:ext cx="1645920" cy="402336"/>
          </a:xfrm>
          <a:prstGeom prst="rect">
            <a:avLst/>
          </a:prstGeom>
          <a:solidFill>
            <a:srgbClr val="E8EFF8"/>
          </a:solidFill>
          <a:ln w="12700">
            <a:solidFill>
              <a:srgbClr val="D0DCEC"/>
            </a:solidFill>
            <a:prstDash val="solid"/>
          </a:ln>
        </p:spPr>
      </p:sp>
      <p:sp>
        <p:nvSpPr>
          <p:cNvPr id="59" name="Text 57"/>
          <p:cNvSpPr/>
          <p:nvPr/>
        </p:nvSpPr>
        <p:spPr>
          <a:xfrm>
            <a:off x="5879592" y="3218688"/>
            <a:ext cx="1536192" cy="402336"/>
          </a:xfrm>
          <a:prstGeom prst="rect">
            <a:avLst/>
          </a:prstGeom>
          <a:noFill/>
        </p:spPr>
        <p:txBody>
          <a:bodyPr wrap="square" rtlCol="0" anchor="ctr"/>
          <a:lstStyle/>
          <a:p>
            <a:pPr marL="0" indent="0" algn="ctr">
              <a:buNone/>
            </a:pPr>
            <a:r>
              <a:rPr lang="en-US" sz="920" dirty="0">
                <a:solidFill>
                  <a:srgbClr val="16A085"/>
                </a:solidFill>
                <a:latin typeface="Calibri" panose="020F0502020204030204" pitchFamily="34" charset="0"/>
                <a:ea typeface="Calibri" panose="020F0502020204030204" pitchFamily="34" charset="-122"/>
                <a:cs typeface="Calibri" panose="020F0502020204030204" pitchFamily="34" charset="-120"/>
              </a:rPr>
              <a:t>₹13,500</a:t>
            </a:r>
            <a:endParaRPr lang="en-US" sz="920" dirty="0"/>
          </a:p>
        </p:txBody>
      </p:sp>
      <p:sp>
        <p:nvSpPr>
          <p:cNvPr id="60" name="Shape 58"/>
          <p:cNvSpPr/>
          <p:nvPr/>
        </p:nvSpPr>
        <p:spPr>
          <a:xfrm>
            <a:off x="7452360" y="3218688"/>
            <a:ext cx="1645920" cy="402336"/>
          </a:xfrm>
          <a:prstGeom prst="rect">
            <a:avLst/>
          </a:prstGeom>
          <a:solidFill>
            <a:srgbClr val="E8EFF8"/>
          </a:solidFill>
          <a:ln w="12700">
            <a:solidFill>
              <a:srgbClr val="D0DCEC"/>
            </a:solidFill>
            <a:prstDash val="solid"/>
          </a:ln>
        </p:spPr>
      </p:sp>
      <p:sp>
        <p:nvSpPr>
          <p:cNvPr id="61" name="Text 59"/>
          <p:cNvSpPr/>
          <p:nvPr/>
        </p:nvSpPr>
        <p:spPr>
          <a:xfrm>
            <a:off x="7525512" y="3218688"/>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₹1,62,000</a:t>
            </a:r>
            <a:endParaRPr lang="en-US" sz="920" dirty="0"/>
          </a:p>
        </p:txBody>
      </p:sp>
      <p:sp>
        <p:nvSpPr>
          <p:cNvPr id="62" name="Shape 60"/>
          <p:cNvSpPr/>
          <p:nvPr/>
        </p:nvSpPr>
        <p:spPr>
          <a:xfrm>
            <a:off x="228600" y="3621024"/>
            <a:ext cx="3931920" cy="402336"/>
          </a:xfrm>
          <a:prstGeom prst="rect">
            <a:avLst/>
          </a:prstGeom>
          <a:solidFill>
            <a:srgbClr val="FFFFFF"/>
          </a:solidFill>
          <a:ln w="12700">
            <a:solidFill>
              <a:srgbClr val="D0DCEC"/>
            </a:solidFill>
            <a:prstDash val="solid"/>
          </a:ln>
        </p:spPr>
      </p:sp>
      <p:sp>
        <p:nvSpPr>
          <p:cNvPr id="63" name="Text 61"/>
          <p:cNvSpPr/>
          <p:nvPr/>
        </p:nvSpPr>
        <p:spPr>
          <a:xfrm>
            <a:off x="301752" y="3621024"/>
            <a:ext cx="3822192" cy="402336"/>
          </a:xfrm>
          <a:prstGeom prst="rect">
            <a:avLst/>
          </a:prstGeom>
          <a:noFill/>
        </p:spPr>
        <p:txBody>
          <a:bodyPr wrap="square" rtlCol="0" anchor="ctr"/>
          <a:lstStyle/>
          <a:p>
            <a:pPr marL="0" indent="0" algn="l">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Compensatory Allowance – Modified Field Area (per month)</a:t>
            </a:r>
            <a:endParaRPr lang="en-US" sz="920" dirty="0"/>
          </a:p>
        </p:txBody>
      </p:sp>
      <p:sp>
        <p:nvSpPr>
          <p:cNvPr id="64" name="Shape 62"/>
          <p:cNvSpPr/>
          <p:nvPr/>
        </p:nvSpPr>
        <p:spPr>
          <a:xfrm>
            <a:off x="4160520" y="3621024"/>
            <a:ext cx="1645920" cy="402336"/>
          </a:xfrm>
          <a:prstGeom prst="rect">
            <a:avLst/>
          </a:prstGeom>
          <a:solidFill>
            <a:srgbClr val="FFFFFF"/>
          </a:solidFill>
          <a:ln w="12700">
            <a:solidFill>
              <a:srgbClr val="D0DCEC"/>
            </a:solidFill>
            <a:prstDash val="solid"/>
          </a:ln>
        </p:spPr>
      </p:sp>
      <p:sp>
        <p:nvSpPr>
          <p:cNvPr id="65" name="Text 63"/>
          <p:cNvSpPr/>
          <p:nvPr/>
        </p:nvSpPr>
        <p:spPr>
          <a:xfrm>
            <a:off x="4233672" y="3621024"/>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₹1,000</a:t>
            </a:r>
            <a:endParaRPr lang="en-US" sz="920" dirty="0"/>
          </a:p>
        </p:txBody>
      </p:sp>
      <p:sp>
        <p:nvSpPr>
          <p:cNvPr id="66" name="Shape 64"/>
          <p:cNvSpPr/>
          <p:nvPr/>
        </p:nvSpPr>
        <p:spPr>
          <a:xfrm>
            <a:off x="5806440" y="3621024"/>
            <a:ext cx="1645920" cy="402336"/>
          </a:xfrm>
          <a:prstGeom prst="rect">
            <a:avLst/>
          </a:prstGeom>
          <a:solidFill>
            <a:srgbClr val="FFFFFF"/>
          </a:solidFill>
          <a:ln w="12700">
            <a:solidFill>
              <a:srgbClr val="D0DCEC"/>
            </a:solidFill>
            <a:prstDash val="solid"/>
          </a:ln>
        </p:spPr>
      </p:sp>
      <p:sp>
        <p:nvSpPr>
          <p:cNvPr id="67" name="Text 65"/>
          <p:cNvSpPr/>
          <p:nvPr/>
        </p:nvSpPr>
        <p:spPr>
          <a:xfrm>
            <a:off x="5879592" y="3621024"/>
            <a:ext cx="1536192" cy="402336"/>
          </a:xfrm>
          <a:prstGeom prst="rect">
            <a:avLst/>
          </a:prstGeom>
          <a:noFill/>
        </p:spPr>
        <p:txBody>
          <a:bodyPr wrap="square" rtlCol="0" anchor="ctr"/>
          <a:lstStyle/>
          <a:p>
            <a:pPr marL="0" indent="0" algn="ctr">
              <a:buNone/>
            </a:pPr>
            <a:r>
              <a:rPr lang="en-US" sz="920" dirty="0">
                <a:solidFill>
                  <a:srgbClr val="16A085"/>
                </a:solidFill>
                <a:latin typeface="Calibri" panose="020F0502020204030204" pitchFamily="34" charset="0"/>
                <a:ea typeface="Calibri" panose="020F0502020204030204" pitchFamily="34" charset="-122"/>
                <a:cs typeface="Calibri" panose="020F0502020204030204" pitchFamily="34" charset="-120"/>
              </a:rPr>
              <a:t>₹8,000</a:t>
            </a:r>
            <a:endParaRPr lang="en-US" sz="920" dirty="0"/>
          </a:p>
        </p:txBody>
      </p:sp>
      <p:sp>
        <p:nvSpPr>
          <p:cNvPr id="68" name="Shape 66"/>
          <p:cNvSpPr/>
          <p:nvPr/>
        </p:nvSpPr>
        <p:spPr>
          <a:xfrm>
            <a:off x="7452360" y="3621024"/>
            <a:ext cx="1645920" cy="402336"/>
          </a:xfrm>
          <a:prstGeom prst="rect">
            <a:avLst/>
          </a:prstGeom>
          <a:solidFill>
            <a:srgbClr val="FFFFFF"/>
          </a:solidFill>
          <a:ln w="12700">
            <a:solidFill>
              <a:srgbClr val="D0DCEC"/>
            </a:solidFill>
            <a:prstDash val="solid"/>
          </a:ln>
        </p:spPr>
      </p:sp>
      <p:sp>
        <p:nvSpPr>
          <p:cNvPr id="69" name="Text 67"/>
          <p:cNvSpPr/>
          <p:nvPr/>
        </p:nvSpPr>
        <p:spPr>
          <a:xfrm>
            <a:off x="7525512" y="3621024"/>
            <a:ext cx="1536192" cy="402336"/>
          </a:xfrm>
          <a:prstGeom prst="rect">
            <a:avLst/>
          </a:prstGeom>
          <a:noFill/>
        </p:spPr>
        <p:txBody>
          <a:bodyPr wrap="square" rtlCol="0" anchor="ctr"/>
          <a:lstStyle/>
          <a:p>
            <a:pPr marL="0" indent="0" algn="ctr">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₹96,000</a:t>
            </a:r>
            <a:endParaRPr lang="en-US" sz="920"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grpSp>
        <p:nvGrpSpPr>
          <p:cNvPr id="118" name="Group 117"/>
          <p:cNvGrpSpPr/>
          <p:nvPr/>
        </p:nvGrpSpPr>
        <p:grpSpPr>
          <a:xfrm>
            <a:off x="-42449" y="133812"/>
            <a:ext cx="8925951" cy="4979963"/>
            <a:chOff x="0" y="0"/>
            <a:chExt cx="9144000" cy="5285232"/>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73338"/>
              <a:ext cx="7772400" cy="585031"/>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Allowances – Armed Forces &amp; Specialised Personnel | Rule 280</a:t>
              </a:r>
              <a:endParaRPr lang="en-US" sz="1900" dirty="0"/>
            </a:p>
          </p:txBody>
        </p:sp>
        <p:sp>
          <p:nvSpPr>
            <p:cNvPr id="6" name="Shape 4"/>
            <p:cNvSpPr/>
            <p:nvPr/>
          </p:nvSpPr>
          <p:spPr>
            <a:xfrm>
              <a:off x="228600" y="804672"/>
              <a:ext cx="3931920" cy="320040"/>
            </a:xfrm>
            <a:prstGeom prst="rect">
              <a:avLst/>
            </a:prstGeom>
            <a:solidFill>
              <a:srgbClr val="1A3A6B"/>
            </a:solidFill>
            <a:ln w="12700">
              <a:solidFill>
                <a:srgbClr val="D0DCEC"/>
              </a:solidFill>
              <a:prstDash val="solid"/>
            </a:ln>
          </p:spPr>
        </p:sp>
        <p:sp>
          <p:nvSpPr>
            <p:cNvPr id="7" name="Text 5"/>
            <p:cNvSpPr/>
            <p:nvPr/>
          </p:nvSpPr>
          <p:spPr>
            <a:xfrm>
              <a:off x="283464" y="804672"/>
              <a:ext cx="3840480" cy="320040"/>
            </a:xfrm>
            <a:prstGeom prst="rect">
              <a:avLst/>
            </a:prstGeom>
            <a:noFill/>
          </p:spPr>
          <p:txBody>
            <a:bodyPr wrap="square" rtlCol="0" anchor="ctr"/>
            <a:lstStyle/>
            <a:p>
              <a:pPr marL="0" indent="0" algn="l">
                <a:buNone/>
              </a:pPr>
              <a:r>
                <a:rPr lang="en-US" sz="850" b="1" dirty="0">
                  <a:solidFill>
                    <a:srgbClr val="FFFFFF"/>
                  </a:solidFill>
                  <a:latin typeface="Calibri" panose="020F0502020204030204" pitchFamily="34" charset="0"/>
                  <a:ea typeface="Calibri" panose="020F0502020204030204" pitchFamily="34" charset="-122"/>
                  <a:cs typeface="Calibri" panose="020F0502020204030204" pitchFamily="34" charset="-120"/>
                </a:rPr>
                <a:t>Allowance</a:t>
              </a:r>
              <a:endParaRPr lang="en-US" sz="850" dirty="0"/>
            </a:p>
          </p:txBody>
        </p:sp>
        <p:sp>
          <p:nvSpPr>
            <p:cNvPr id="8" name="Shape 6"/>
            <p:cNvSpPr/>
            <p:nvPr/>
          </p:nvSpPr>
          <p:spPr>
            <a:xfrm>
              <a:off x="4160520" y="804672"/>
              <a:ext cx="1645920" cy="320040"/>
            </a:xfrm>
            <a:prstGeom prst="rect">
              <a:avLst/>
            </a:prstGeom>
            <a:solidFill>
              <a:srgbClr val="1A3A6B"/>
            </a:solidFill>
            <a:ln w="12700">
              <a:solidFill>
                <a:srgbClr val="D0DCEC"/>
              </a:solidFill>
              <a:prstDash val="solid"/>
            </a:ln>
          </p:spPr>
        </p:sp>
        <p:sp>
          <p:nvSpPr>
            <p:cNvPr id="9" name="Text 7"/>
            <p:cNvSpPr/>
            <p:nvPr/>
          </p:nvSpPr>
          <p:spPr>
            <a:xfrm>
              <a:off x="4215384" y="804672"/>
              <a:ext cx="1554480" cy="320040"/>
            </a:xfrm>
            <a:prstGeom prst="rect">
              <a:avLst/>
            </a:prstGeom>
            <a:noFill/>
          </p:spPr>
          <p:txBody>
            <a:bodyPr wrap="square" rtlCol="0" anchor="ctr"/>
            <a:lstStyle/>
            <a:p>
              <a:pPr marL="0" indent="0" algn="ctr">
                <a:buNone/>
              </a:pPr>
              <a:r>
                <a:rPr lang="en-US" sz="850" b="1" dirty="0">
                  <a:solidFill>
                    <a:srgbClr val="FFFFFF"/>
                  </a:solidFill>
                  <a:latin typeface="Calibri" panose="020F0502020204030204" pitchFamily="34" charset="0"/>
                  <a:ea typeface="Calibri" panose="020F0502020204030204" pitchFamily="34" charset="-122"/>
                  <a:cs typeface="Calibri" panose="020F0502020204030204" pitchFamily="34" charset="-120"/>
                </a:rPr>
                <a:t>Rule 2BB (1962)</a:t>
              </a:r>
              <a:endParaRPr lang="en-US" sz="850" dirty="0"/>
            </a:p>
          </p:txBody>
        </p:sp>
        <p:sp>
          <p:nvSpPr>
            <p:cNvPr id="10" name="Shape 8"/>
            <p:cNvSpPr/>
            <p:nvPr/>
          </p:nvSpPr>
          <p:spPr>
            <a:xfrm>
              <a:off x="5806440" y="804672"/>
              <a:ext cx="1645920" cy="320040"/>
            </a:xfrm>
            <a:prstGeom prst="rect">
              <a:avLst/>
            </a:prstGeom>
            <a:solidFill>
              <a:srgbClr val="1A3A6B"/>
            </a:solidFill>
            <a:ln w="12700">
              <a:solidFill>
                <a:srgbClr val="D0DCEC"/>
              </a:solidFill>
              <a:prstDash val="solid"/>
            </a:ln>
          </p:spPr>
        </p:sp>
        <p:sp>
          <p:nvSpPr>
            <p:cNvPr id="11" name="Text 9"/>
            <p:cNvSpPr/>
            <p:nvPr/>
          </p:nvSpPr>
          <p:spPr>
            <a:xfrm>
              <a:off x="5861304" y="804672"/>
              <a:ext cx="1554480" cy="320040"/>
            </a:xfrm>
            <a:prstGeom prst="rect">
              <a:avLst/>
            </a:prstGeom>
            <a:noFill/>
          </p:spPr>
          <p:txBody>
            <a:bodyPr wrap="square" rtlCol="0" anchor="ctr"/>
            <a:lstStyle/>
            <a:p>
              <a:pPr marL="0" indent="0" algn="ctr">
                <a:buNone/>
              </a:pPr>
              <a:r>
                <a:rPr lang="en-US" sz="850" b="1" dirty="0">
                  <a:solidFill>
                    <a:srgbClr val="FFFFFF"/>
                  </a:solidFill>
                  <a:latin typeface="Calibri" panose="020F0502020204030204" pitchFamily="34" charset="0"/>
                  <a:ea typeface="Calibri" panose="020F0502020204030204" pitchFamily="34" charset="-122"/>
                  <a:cs typeface="Calibri" panose="020F0502020204030204" pitchFamily="34" charset="-120"/>
                </a:rPr>
                <a:t>Rule 280 (2026)</a:t>
              </a:r>
              <a:endParaRPr lang="en-US" sz="850" dirty="0"/>
            </a:p>
          </p:txBody>
        </p:sp>
        <p:sp>
          <p:nvSpPr>
            <p:cNvPr id="12" name="Shape 10"/>
            <p:cNvSpPr/>
            <p:nvPr/>
          </p:nvSpPr>
          <p:spPr>
            <a:xfrm>
              <a:off x="7452360" y="804672"/>
              <a:ext cx="1645920" cy="320040"/>
            </a:xfrm>
            <a:prstGeom prst="rect">
              <a:avLst/>
            </a:prstGeom>
            <a:solidFill>
              <a:srgbClr val="1A3A6B"/>
            </a:solidFill>
            <a:ln w="12700">
              <a:solidFill>
                <a:srgbClr val="D0DCEC"/>
              </a:solidFill>
              <a:prstDash val="solid"/>
            </a:ln>
          </p:spPr>
        </p:sp>
        <p:sp>
          <p:nvSpPr>
            <p:cNvPr id="13" name="Text 11"/>
            <p:cNvSpPr/>
            <p:nvPr/>
          </p:nvSpPr>
          <p:spPr>
            <a:xfrm>
              <a:off x="7507224" y="804672"/>
              <a:ext cx="1554480" cy="320040"/>
            </a:xfrm>
            <a:prstGeom prst="rect">
              <a:avLst/>
            </a:prstGeom>
            <a:noFill/>
          </p:spPr>
          <p:txBody>
            <a:bodyPr wrap="square" rtlCol="0" anchor="ctr"/>
            <a:lstStyle/>
            <a:p>
              <a:pPr marL="0" indent="0" algn="ctr">
                <a:buNone/>
              </a:pPr>
              <a:r>
                <a:rPr lang="en-US" sz="850" b="1" dirty="0">
                  <a:solidFill>
                    <a:srgbClr val="FFFFFF"/>
                  </a:solidFill>
                  <a:latin typeface="Calibri" panose="020F0502020204030204" pitchFamily="34" charset="0"/>
                  <a:ea typeface="Calibri" panose="020F0502020204030204" pitchFamily="34" charset="-122"/>
                  <a:cs typeface="Calibri" panose="020F0502020204030204" pitchFamily="34" charset="-120"/>
                </a:rPr>
                <a:t>Max Annual</a:t>
              </a:r>
              <a:endParaRPr lang="en-US" sz="850" dirty="0"/>
            </a:p>
          </p:txBody>
        </p:sp>
        <p:sp>
          <p:nvSpPr>
            <p:cNvPr id="14" name="Shape 12"/>
            <p:cNvSpPr/>
            <p:nvPr/>
          </p:nvSpPr>
          <p:spPr>
            <a:xfrm>
              <a:off x="228600" y="1124712"/>
              <a:ext cx="3931920" cy="320040"/>
            </a:xfrm>
            <a:prstGeom prst="rect">
              <a:avLst/>
            </a:prstGeom>
            <a:solidFill>
              <a:srgbClr val="FFFFFF"/>
            </a:solidFill>
            <a:ln w="12700">
              <a:solidFill>
                <a:srgbClr val="D0DCEC"/>
              </a:solidFill>
              <a:prstDash val="solid"/>
            </a:ln>
          </p:spPr>
        </p:sp>
        <p:sp>
          <p:nvSpPr>
            <p:cNvPr id="15" name="Text 13"/>
            <p:cNvSpPr/>
            <p:nvPr/>
          </p:nvSpPr>
          <p:spPr>
            <a:xfrm>
              <a:off x="283464" y="112471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Counter Insurgency Allowance (per month)</a:t>
              </a:r>
              <a:endParaRPr lang="en-US" sz="880" dirty="0"/>
            </a:p>
          </p:txBody>
        </p:sp>
        <p:sp>
          <p:nvSpPr>
            <p:cNvPr id="16" name="Shape 14"/>
            <p:cNvSpPr/>
            <p:nvPr/>
          </p:nvSpPr>
          <p:spPr>
            <a:xfrm>
              <a:off x="4160520" y="1124712"/>
              <a:ext cx="1645920" cy="320040"/>
            </a:xfrm>
            <a:prstGeom prst="rect">
              <a:avLst/>
            </a:prstGeom>
            <a:solidFill>
              <a:srgbClr val="FFFFFF"/>
            </a:solidFill>
            <a:ln w="12700">
              <a:solidFill>
                <a:srgbClr val="D0DCEC"/>
              </a:solidFill>
              <a:prstDash val="solid"/>
            </a:ln>
          </p:spPr>
        </p:sp>
        <p:sp>
          <p:nvSpPr>
            <p:cNvPr id="17" name="Text 15"/>
            <p:cNvSpPr/>
            <p:nvPr/>
          </p:nvSpPr>
          <p:spPr>
            <a:xfrm>
              <a:off x="4215384" y="112471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₹3,900</a:t>
              </a:r>
              <a:endParaRPr lang="en-US" sz="880" dirty="0"/>
            </a:p>
          </p:txBody>
        </p:sp>
        <p:sp>
          <p:nvSpPr>
            <p:cNvPr id="18" name="Shape 16"/>
            <p:cNvSpPr/>
            <p:nvPr/>
          </p:nvSpPr>
          <p:spPr>
            <a:xfrm>
              <a:off x="5806440" y="1124712"/>
              <a:ext cx="1645920" cy="320040"/>
            </a:xfrm>
            <a:prstGeom prst="rect">
              <a:avLst/>
            </a:prstGeom>
            <a:solidFill>
              <a:srgbClr val="FFFFFF"/>
            </a:solidFill>
            <a:ln w="12700">
              <a:solidFill>
                <a:srgbClr val="D0DCEC"/>
              </a:solidFill>
              <a:prstDash val="solid"/>
            </a:ln>
          </p:spPr>
        </p:sp>
        <p:sp>
          <p:nvSpPr>
            <p:cNvPr id="19" name="Text 17"/>
            <p:cNvSpPr/>
            <p:nvPr/>
          </p:nvSpPr>
          <p:spPr>
            <a:xfrm>
              <a:off x="5861304" y="112471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₹22,000</a:t>
              </a:r>
              <a:endParaRPr lang="en-US" sz="880" dirty="0"/>
            </a:p>
          </p:txBody>
        </p:sp>
        <p:sp>
          <p:nvSpPr>
            <p:cNvPr id="20" name="Shape 18"/>
            <p:cNvSpPr/>
            <p:nvPr/>
          </p:nvSpPr>
          <p:spPr>
            <a:xfrm>
              <a:off x="7452360" y="1124712"/>
              <a:ext cx="1645920" cy="320040"/>
            </a:xfrm>
            <a:prstGeom prst="rect">
              <a:avLst/>
            </a:prstGeom>
            <a:solidFill>
              <a:srgbClr val="FFFFFF"/>
            </a:solidFill>
            <a:ln w="12700">
              <a:solidFill>
                <a:srgbClr val="D0DCEC"/>
              </a:solidFill>
              <a:prstDash val="solid"/>
            </a:ln>
          </p:spPr>
        </p:sp>
        <p:sp>
          <p:nvSpPr>
            <p:cNvPr id="21" name="Text 19"/>
            <p:cNvSpPr/>
            <p:nvPr/>
          </p:nvSpPr>
          <p:spPr>
            <a:xfrm>
              <a:off x="7507224" y="112471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₹2,64,000</a:t>
              </a:r>
              <a:endParaRPr lang="en-US" sz="880" dirty="0"/>
            </a:p>
          </p:txBody>
        </p:sp>
        <p:sp>
          <p:nvSpPr>
            <p:cNvPr id="22" name="Shape 20"/>
            <p:cNvSpPr/>
            <p:nvPr/>
          </p:nvSpPr>
          <p:spPr>
            <a:xfrm>
              <a:off x="228600" y="1444752"/>
              <a:ext cx="3931920" cy="320040"/>
            </a:xfrm>
            <a:prstGeom prst="rect">
              <a:avLst/>
            </a:prstGeom>
            <a:solidFill>
              <a:srgbClr val="E8EFF8"/>
            </a:solidFill>
            <a:ln w="12700">
              <a:solidFill>
                <a:srgbClr val="D0DCEC"/>
              </a:solidFill>
              <a:prstDash val="solid"/>
            </a:ln>
          </p:spPr>
        </p:sp>
        <p:sp>
          <p:nvSpPr>
            <p:cNvPr id="23" name="Text 21"/>
            <p:cNvSpPr/>
            <p:nvPr/>
          </p:nvSpPr>
          <p:spPr>
            <a:xfrm>
              <a:off x="283464" y="144475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High Altitude – 9,000 to 15,000 feet (per month)</a:t>
              </a:r>
              <a:endParaRPr lang="en-US" sz="880" dirty="0"/>
            </a:p>
          </p:txBody>
        </p:sp>
        <p:sp>
          <p:nvSpPr>
            <p:cNvPr id="24" name="Shape 22"/>
            <p:cNvSpPr/>
            <p:nvPr/>
          </p:nvSpPr>
          <p:spPr>
            <a:xfrm>
              <a:off x="4160520" y="1444752"/>
              <a:ext cx="1645920" cy="320040"/>
            </a:xfrm>
            <a:prstGeom prst="rect">
              <a:avLst/>
            </a:prstGeom>
            <a:solidFill>
              <a:srgbClr val="E8EFF8"/>
            </a:solidFill>
            <a:ln w="12700">
              <a:solidFill>
                <a:srgbClr val="D0DCEC"/>
              </a:solidFill>
              <a:prstDash val="solid"/>
            </a:ln>
          </p:spPr>
        </p:sp>
        <p:sp>
          <p:nvSpPr>
            <p:cNvPr id="25" name="Text 23"/>
            <p:cNvSpPr/>
            <p:nvPr/>
          </p:nvSpPr>
          <p:spPr>
            <a:xfrm>
              <a:off x="4215384" y="144475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₹1,060</a:t>
              </a:r>
              <a:endParaRPr lang="en-US" sz="880" dirty="0"/>
            </a:p>
          </p:txBody>
        </p:sp>
        <p:sp>
          <p:nvSpPr>
            <p:cNvPr id="26" name="Shape 24"/>
            <p:cNvSpPr/>
            <p:nvPr/>
          </p:nvSpPr>
          <p:spPr>
            <a:xfrm>
              <a:off x="5806440" y="1444752"/>
              <a:ext cx="1645920" cy="320040"/>
            </a:xfrm>
            <a:prstGeom prst="rect">
              <a:avLst/>
            </a:prstGeom>
            <a:solidFill>
              <a:srgbClr val="E8EFF8"/>
            </a:solidFill>
            <a:ln w="12700">
              <a:solidFill>
                <a:srgbClr val="D0DCEC"/>
              </a:solidFill>
              <a:prstDash val="solid"/>
            </a:ln>
          </p:spPr>
        </p:sp>
        <p:sp>
          <p:nvSpPr>
            <p:cNvPr id="27" name="Text 25"/>
            <p:cNvSpPr/>
            <p:nvPr/>
          </p:nvSpPr>
          <p:spPr>
            <a:xfrm>
              <a:off x="5861304" y="144475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₹4,500</a:t>
              </a:r>
              <a:endParaRPr lang="en-US" sz="880" dirty="0"/>
            </a:p>
          </p:txBody>
        </p:sp>
        <p:sp>
          <p:nvSpPr>
            <p:cNvPr id="28" name="Shape 26"/>
            <p:cNvSpPr/>
            <p:nvPr/>
          </p:nvSpPr>
          <p:spPr>
            <a:xfrm>
              <a:off x="7452360" y="1444752"/>
              <a:ext cx="1645920" cy="320040"/>
            </a:xfrm>
            <a:prstGeom prst="rect">
              <a:avLst/>
            </a:prstGeom>
            <a:solidFill>
              <a:srgbClr val="E8EFF8"/>
            </a:solidFill>
            <a:ln w="12700">
              <a:solidFill>
                <a:srgbClr val="D0DCEC"/>
              </a:solidFill>
              <a:prstDash val="solid"/>
            </a:ln>
          </p:spPr>
        </p:sp>
        <p:sp>
          <p:nvSpPr>
            <p:cNvPr id="29" name="Text 27"/>
            <p:cNvSpPr/>
            <p:nvPr/>
          </p:nvSpPr>
          <p:spPr>
            <a:xfrm>
              <a:off x="7507224" y="144475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₹54,000</a:t>
              </a:r>
              <a:endParaRPr lang="en-US" sz="880" dirty="0"/>
            </a:p>
          </p:txBody>
        </p:sp>
        <p:sp>
          <p:nvSpPr>
            <p:cNvPr id="30" name="Shape 28"/>
            <p:cNvSpPr/>
            <p:nvPr/>
          </p:nvSpPr>
          <p:spPr>
            <a:xfrm>
              <a:off x="228600" y="1764792"/>
              <a:ext cx="3931920" cy="320040"/>
            </a:xfrm>
            <a:prstGeom prst="rect">
              <a:avLst/>
            </a:prstGeom>
            <a:solidFill>
              <a:srgbClr val="FFFFFF"/>
            </a:solidFill>
            <a:ln w="12700">
              <a:solidFill>
                <a:srgbClr val="D0DCEC"/>
              </a:solidFill>
              <a:prstDash val="solid"/>
            </a:ln>
          </p:spPr>
        </p:sp>
        <p:sp>
          <p:nvSpPr>
            <p:cNvPr id="31" name="Text 29"/>
            <p:cNvSpPr/>
            <p:nvPr/>
          </p:nvSpPr>
          <p:spPr>
            <a:xfrm>
              <a:off x="283464" y="176479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High Altitude – above 15,000 feet (per month)</a:t>
              </a:r>
              <a:endParaRPr lang="en-US" sz="880" dirty="0"/>
            </a:p>
          </p:txBody>
        </p:sp>
        <p:sp>
          <p:nvSpPr>
            <p:cNvPr id="32" name="Shape 30"/>
            <p:cNvSpPr/>
            <p:nvPr/>
          </p:nvSpPr>
          <p:spPr>
            <a:xfrm>
              <a:off x="4160520" y="1764792"/>
              <a:ext cx="1645920" cy="320040"/>
            </a:xfrm>
            <a:prstGeom prst="rect">
              <a:avLst/>
            </a:prstGeom>
            <a:solidFill>
              <a:srgbClr val="FFFFFF"/>
            </a:solidFill>
            <a:ln w="12700">
              <a:solidFill>
                <a:srgbClr val="D0DCEC"/>
              </a:solidFill>
              <a:prstDash val="solid"/>
            </a:ln>
          </p:spPr>
        </p:sp>
        <p:sp>
          <p:nvSpPr>
            <p:cNvPr id="33" name="Text 31"/>
            <p:cNvSpPr/>
            <p:nvPr/>
          </p:nvSpPr>
          <p:spPr>
            <a:xfrm>
              <a:off x="4215384" y="176479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₹1,600</a:t>
              </a:r>
              <a:endParaRPr lang="en-US" sz="880" dirty="0"/>
            </a:p>
          </p:txBody>
        </p:sp>
        <p:sp>
          <p:nvSpPr>
            <p:cNvPr id="34" name="Shape 32"/>
            <p:cNvSpPr/>
            <p:nvPr/>
          </p:nvSpPr>
          <p:spPr>
            <a:xfrm>
              <a:off x="5806440" y="1764792"/>
              <a:ext cx="1645920" cy="320040"/>
            </a:xfrm>
            <a:prstGeom prst="rect">
              <a:avLst/>
            </a:prstGeom>
            <a:solidFill>
              <a:srgbClr val="FFFFFF"/>
            </a:solidFill>
            <a:ln w="12700">
              <a:solidFill>
                <a:srgbClr val="D0DCEC"/>
              </a:solidFill>
              <a:prstDash val="solid"/>
            </a:ln>
          </p:spPr>
        </p:sp>
        <p:sp>
          <p:nvSpPr>
            <p:cNvPr id="35" name="Text 33"/>
            <p:cNvSpPr/>
            <p:nvPr/>
          </p:nvSpPr>
          <p:spPr>
            <a:xfrm>
              <a:off x="5861304" y="176479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₹7,000</a:t>
              </a:r>
              <a:endParaRPr lang="en-US" sz="880" dirty="0"/>
            </a:p>
          </p:txBody>
        </p:sp>
        <p:sp>
          <p:nvSpPr>
            <p:cNvPr id="36" name="Shape 34"/>
            <p:cNvSpPr/>
            <p:nvPr/>
          </p:nvSpPr>
          <p:spPr>
            <a:xfrm>
              <a:off x="7452360" y="1764792"/>
              <a:ext cx="1645920" cy="320040"/>
            </a:xfrm>
            <a:prstGeom prst="rect">
              <a:avLst/>
            </a:prstGeom>
            <a:solidFill>
              <a:srgbClr val="FFFFFF"/>
            </a:solidFill>
            <a:ln w="12700">
              <a:solidFill>
                <a:srgbClr val="D0DCEC"/>
              </a:solidFill>
              <a:prstDash val="solid"/>
            </a:ln>
          </p:spPr>
        </p:sp>
        <p:sp>
          <p:nvSpPr>
            <p:cNvPr id="37" name="Text 35"/>
            <p:cNvSpPr/>
            <p:nvPr/>
          </p:nvSpPr>
          <p:spPr>
            <a:xfrm>
              <a:off x="7507224" y="176479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₹84,000</a:t>
              </a:r>
              <a:endParaRPr lang="en-US" sz="880" dirty="0"/>
            </a:p>
          </p:txBody>
        </p:sp>
        <p:sp>
          <p:nvSpPr>
            <p:cNvPr id="38" name="Shape 36"/>
            <p:cNvSpPr/>
            <p:nvPr/>
          </p:nvSpPr>
          <p:spPr>
            <a:xfrm>
              <a:off x="228600" y="2084832"/>
              <a:ext cx="3931920" cy="320040"/>
            </a:xfrm>
            <a:prstGeom prst="rect">
              <a:avLst/>
            </a:prstGeom>
            <a:solidFill>
              <a:srgbClr val="E8EFF8"/>
            </a:solidFill>
            <a:ln w="12700">
              <a:solidFill>
                <a:srgbClr val="D0DCEC"/>
              </a:solidFill>
              <a:prstDash val="solid"/>
            </a:ln>
          </p:spPr>
        </p:sp>
        <p:sp>
          <p:nvSpPr>
            <p:cNvPr id="39" name="Text 37"/>
            <p:cNvSpPr/>
            <p:nvPr/>
          </p:nvSpPr>
          <p:spPr>
            <a:xfrm>
              <a:off x="283464" y="208483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High Altitude – J&amp;K, Ladakh, Sikkim, Uttarakhand (per month)</a:t>
              </a:r>
              <a:endParaRPr lang="en-US" sz="880" dirty="0"/>
            </a:p>
          </p:txBody>
        </p:sp>
        <p:sp>
          <p:nvSpPr>
            <p:cNvPr id="40" name="Shape 38"/>
            <p:cNvSpPr/>
            <p:nvPr/>
          </p:nvSpPr>
          <p:spPr>
            <a:xfrm>
              <a:off x="4160520" y="2084832"/>
              <a:ext cx="1645920" cy="320040"/>
            </a:xfrm>
            <a:prstGeom prst="rect">
              <a:avLst/>
            </a:prstGeom>
            <a:solidFill>
              <a:srgbClr val="E8EFF8"/>
            </a:solidFill>
            <a:ln w="12700">
              <a:solidFill>
                <a:srgbClr val="D0DCEC"/>
              </a:solidFill>
              <a:prstDash val="solid"/>
            </a:ln>
          </p:spPr>
        </p:sp>
        <p:sp>
          <p:nvSpPr>
            <p:cNvPr id="41" name="Text 39"/>
            <p:cNvSpPr/>
            <p:nvPr/>
          </p:nvSpPr>
          <p:spPr>
            <a:xfrm>
              <a:off x="4215384" y="208483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₹800</a:t>
              </a:r>
              <a:endParaRPr lang="en-US" sz="880" dirty="0"/>
            </a:p>
          </p:txBody>
        </p:sp>
        <p:sp>
          <p:nvSpPr>
            <p:cNvPr id="42" name="Shape 40"/>
            <p:cNvSpPr/>
            <p:nvPr/>
          </p:nvSpPr>
          <p:spPr>
            <a:xfrm>
              <a:off x="5806440" y="2084832"/>
              <a:ext cx="1645920" cy="320040"/>
            </a:xfrm>
            <a:prstGeom prst="rect">
              <a:avLst/>
            </a:prstGeom>
            <a:solidFill>
              <a:srgbClr val="E8EFF8"/>
            </a:solidFill>
            <a:ln w="12700">
              <a:solidFill>
                <a:srgbClr val="D0DCEC"/>
              </a:solidFill>
              <a:prstDash val="solid"/>
            </a:ln>
          </p:spPr>
        </p:sp>
        <p:sp>
          <p:nvSpPr>
            <p:cNvPr id="43" name="Text 41"/>
            <p:cNvSpPr/>
            <p:nvPr/>
          </p:nvSpPr>
          <p:spPr>
            <a:xfrm>
              <a:off x="5861304" y="208483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₹30,000</a:t>
              </a:r>
              <a:endParaRPr lang="en-US" sz="880" dirty="0"/>
            </a:p>
          </p:txBody>
        </p:sp>
        <p:sp>
          <p:nvSpPr>
            <p:cNvPr id="44" name="Shape 42"/>
            <p:cNvSpPr/>
            <p:nvPr/>
          </p:nvSpPr>
          <p:spPr>
            <a:xfrm>
              <a:off x="7452360" y="2084832"/>
              <a:ext cx="1645920" cy="320040"/>
            </a:xfrm>
            <a:prstGeom prst="rect">
              <a:avLst/>
            </a:prstGeom>
            <a:solidFill>
              <a:srgbClr val="E8EFF8"/>
            </a:solidFill>
            <a:ln w="12700">
              <a:solidFill>
                <a:srgbClr val="D0DCEC"/>
              </a:solidFill>
              <a:prstDash val="solid"/>
            </a:ln>
          </p:spPr>
        </p:sp>
        <p:sp>
          <p:nvSpPr>
            <p:cNvPr id="45" name="Text 43"/>
            <p:cNvSpPr/>
            <p:nvPr/>
          </p:nvSpPr>
          <p:spPr>
            <a:xfrm>
              <a:off x="7507224" y="208483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₹3,60,000</a:t>
              </a:r>
              <a:endParaRPr lang="en-US" sz="880" dirty="0"/>
            </a:p>
          </p:txBody>
        </p:sp>
        <p:sp>
          <p:nvSpPr>
            <p:cNvPr id="46" name="Shape 44"/>
            <p:cNvSpPr/>
            <p:nvPr/>
          </p:nvSpPr>
          <p:spPr>
            <a:xfrm>
              <a:off x="228600" y="2404872"/>
              <a:ext cx="3931920" cy="320040"/>
            </a:xfrm>
            <a:prstGeom prst="rect">
              <a:avLst/>
            </a:prstGeom>
            <a:solidFill>
              <a:srgbClr val="FFFFFF"/>
            </a:solidFill>
            <a:ln w="12700">
              <a:solidFill>
                <a:srgbClr val="D0DCEC"/>
              </a:solidFill>
              <a:prstDash val="solid"/>
            </a:ln>
          </p:spPr>
        </p:sp>
        <p:sp>
          <p:nvSpPr>
            <p:cNvPr id="47" name="Text 45"/>
            <p:cNvSpPr/>
            <p:nvPr/>
          </p:nvSpPr>
          <p:spPr>
            <a:xfrm>
              <a:off x="283464" y="240487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Highly Active Field Area Allowance (per month)</a:t>
              </a:r>
              <a:endParaRPr lang="en-US" sz="880" dirty="0"/>
            </a:p>
          </p:txBody>
        </p:sp>
        <p:sp>
          <p:nvSpPr>
            <p:cNvPr id="48" name="Shape 46"/>
            <p:cNvSpPr/>
            <p:nvPr/>
          </p:nvSpPr>
          <p:spPr>
            <a:xfrm>
              <a:off x="4160520" y="2404872"/>
              <a:ext cx="1645920" cy="320040"/>
            </a:xfrm>
            <a:prstGeom prst="rect">
              <a:avLst/>
            </a:prstGeom>
            <a:solidFill>
              <a:srgbClr val="FFFFFF"/>
            </a:solidFill>
            <a:ln w="12700">
              <a:solidFill>
                <a:srgbClr val="D0DCEC"/>
              </a:solidFill>
              <a:prstDash val="solid"/>
            </a:ln>
          </p:spPr>
        </p:sp>
        <p:sp>
          <p:nvSpPr>
            <p:cNvPr id="49" name="Text 47"/>
            <p:cNvSpPr/>
            <p:nvPr/>
          </p:nvSpPr>
          <p:spPr>
            <a:xfrm>
              <a:off x="4215384" y="240487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₹4,200</a:t>
              </a:r>
              <a:endParaRPr lang="en-US" sz="880" dirty="0"/>
            </a:p>
          </p:txBody>
        </p:sp>
        <p:sp>
          <p:nvSpPr>
            <p:cNvPr id="50" name="Shape 48"/>
            <p:cNvSpPr/>
            <p:nvPr/>
          </p:nvSpPr>
          <p:spPr>
            <a:xfrm>
              <a:off x="5806440" y="2404872"/>
              <a:ext cx="1645920" cy="320040"/>
            </a:xfrm>
            <a:prstGeom prst="rect">
              <a:avLst/>
            </a:prstGeom>
            <a:solidFill>
              <a:srgbClr val="FFFFFF"/>
            </a:solidFill>
            <a:ln w="12700">
              <a:solidFill>
                <a:srgbClr val="D0DCEC"/>
              </a:solidFill>
              <a:prstDash val="solid"/>
            </a:ln>
          </p:spPr>
        </p:sp>
        <p:sp>
          <p:nvSpPr>
            <p:cNvPr id="51" name="Text 49"/>
            <p:cNvSpPr/>
            <p:nvPr/>
          </p:nvSpPr>
          <p:spPr>
            <a:xfrm>
              <a:off x="5861304" y="240487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₹22,000</a:t>
              </a:r>
              <a:endParaRPr lang="en-US" sz="880" dirty="0"/>
            </a:p>
          </p:txBody>
        </p:sp>
        <p:sp>
          <p:nvSpPr>
            <p:cNvPr id="52" name="Shape 50"/>
            <p:cNvSpPr/>
            <p:nvPr/>
          </p:nvSpPr>
          <p:spPr>
            <a:xfrm>
              <a:off x="7452360" y="2404872"/>
              <a:ext cx="1645920" cy="320040"/>
            </a:xfrm>
            <a:prstGeom prst="rect">
              <a:avLst/>
            </a:prstGeom>
            <a:solidFill>
              <a:srgbClr val="FFFFFF"/>
            </a:solidFill>
            <a:ln w="12700">
              <a:solidFill>
                <a:srgbClr val="D0DCEC"/>
              </a:solidFill>
              <a:prstDash val="solid"/>
            </a:ln>
          </p:spPr>
        </p:sp>
        <p:sp>
          <p:nvSpPr>
            <p:cNvPr id="53" name="Text 51"/>
            <p:cNvSpPr/>
            <p:nvPr/>
          </p:nvSpPr>
          <p:spPr>
            <a:xfrm>
              <a:off x="7507224" y="240487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₹2,64,000</a:t>
              </a:r>
              <a:endParaRPr lang="en-US" sz="880" dirty="0"/>
            </a:p>
          </p:txBody>
        </p:sp>
        <p:sp>
          <p:nvSpPr>
            <p:cNvPr id="54" name="Shape 52"/>
            <p:cNvSpPr/>
            <p:nvPr/>
          </p:nvSpPr>
          <p:spPr>
            <a:xfrm>
              <a:off x="228600" y="2724912"/>
              <a:ext cx="3931920" cy="320040"/>
            </a:xfrm>
            <a:prstGeom prst="rect">
              <a:avLst/>
            </a:prstGeom>
            <a:solidFill>
              <a:srgbClr val="E8EFF8"/>
            </a:solidFill>
            <a:ln w="12700">
              <a:solidFill>
                <a:srgbClr val="D0DCEC"/>
              </a:solidFill>
              <a:prstDash val="solid"/>
            </a:ln>
          </p:spPr>
        </p:sp>
        <p:sp>
          <p:nvSpPr>
            <p:cNvPr id="55" name="Text 53"/>
            <p:cNvSpPr/>
            <p:nvPr/>
          </p:nvSpPr>
          <p:spPr>
            <a:xfrm>
              <a:off x="283464" y="272491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Island Duty – Capital Town (% of Basic)</a:t>
              </a:r>
              <a:endParaRPr lang="en-US" sz="880" dirty="0"/>
            </a:p>
          </p:txBody>
        </p:sp>
        <p:sp>
          <p:nvSpPr>
            <p:cNvPr id="56" name="Shape 54"/>
            <p:cNvSpPr/>
            <p:nvPr/>
          </p:nvSpPr>
          <p:spPr>
            <a:xfrm>
              <a:off x="4160520" y="2724912"/>
              <a:ext cx="1645920" cy="320040"/>
            </a:xfrm>
            <a:prstGeom prst="rect">
              <a:avLst/>
            </a:prstGeom>
            <a:solidFill>
              <a:srgbClr val="E8EFF8"/>
            </a:solidFill>
            <a:ln w="12700">
              <a:solidFill>
                <a:srgbClr val="D0DCEC"/>
              </a:solidFill>
              <a:prstDash val="solid"/>
            </a:ln>
          </p:spPr>
        </p:sp>
        <p:sp>
          <p:nvSpPr>
            <p:cNvPr id="57" name="Text 55"/>
            <p:cNvSpPr/>
            <p:nvPr/>
          </p:nvSpPr>
          <p:spPr>
            <a:xfrm>
              <a:off x="4215384" y="272491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₹3,250</a:t>
              </a:r>
              <a:endParaRPr lang="en-US" sz="880" dirty="0"/>
            </a:p>
          </p:txBody>
        </p:sp>
        <p:sp>
          <p:nvSpPr>
            <p:cNvPr id="58" name="Shape 56"/>
            <p:cNvSpPr/>
            <p:nvPr/>
          </p:nvSpPr>
          <p:spPr>
            <a:xfrm>
              <a:off x="5806440" y="2724912"/>
              <a:ext cx="1645920" cy="320040"/>
            </a:xfrm>
            <a:prstGeom prst="rect">
              <a:avLst/>
            </a:prstGeom>
            <a:solidFill>
              <a:srgbClr val="E8EFF8"/>
            </a:solidFill>
            <a:ln w="12700">
              <a:solidFill>
                <a:srgbClr val="D0DCEC"/>
              </a:solidFill>
              <a:prstDash val="solid"/>
            </a:ln>
          </p:spPr>
        </p:sp>
        <p:sp>
          <p:nvSpPr>
            <p:cNvPr id="59" name="Text 57"/>
            <p:cNvSpPr/>
            <p:nvPr/>
          </p:nvSpPr>
          <p:spPr>
            <a:xfrm>
              <a:off x="5861304" y="272491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10% of Basic</a:t>
              </a:r>
              <a:endParaRPr lang="en-US" sz="880" dirty="0"/>
            </a:p>
          </p:txBody>
        </p:sp>
        <p:sp>
          <p:nvSpPr>
            <p:cNvPr id="60" name="Shape 58"/>
            <p:cNvSpPr/>
            <p:nvPr/>
          </p:nvSpPr>
          <p:spPr>
            <a:xfrm>
              <a:off x="7452360" y="2724912"/>
              <a:ext cx="1645920" cy="320040"/>
            </a:xfrm>
            <a:prstGeom prst="rect">
              <a:avLst/>
            </a:prstGeom>
            <a:solidFill>
              <a:srgbClr val="E8EFF8"/>
            </a:solidFill>
            <a:ln w="12700">
              <a:solidFill>
                <a:srgbClr val="D0DCEC"/>
              </a:solidFill>
              <a:prstDash val="solid"/>
            </a:ln>
          </p:spPr>
        </p:sp>
        <p:sp>
          <p:nvSpPr>
            <p:cNvPr id="61" name="Text 59"/>
            <p:cNvSpPr/>
            <p:nvPr/>
          </p:nvSpPr>
          <p:spPr>
            <a:xfrm>
              <a:off x="7507224" y="272491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Variable</a:t>
              </a:r>
              <a:endParaRPr lang="en-US" sz="880" dirty="0"/>
            </a:p>
          </p:txBody>
        </p:sp>
        <p:sp>
          <p:nvSpPr>
            <p:cNvPr id="62" name="Shape 60"/>
            <p:cNvSpPr/>
            <p:nvPr/>
          </p:nvSpPr>
          <p:spPr>
            <a:xfrm>
              <a:off x="228600" y="3044952"/>
              <a:ext cx="3931920" cy="320040"/>
            </a:xfrm>
            <a:prstGeom prst="rect">
              <a:avLst/>
            </a:prstGeom>
            <a:solidFill>
              <a:srgbClr val="FFFFFF"/>
            </a:solidFill>
            <a:ln w="12700">
              <a:solidFill>
                <a:srgbClr val="D0DCEC"/>
              </a:solidFill>
              <a:prstDash val="solid"/>
            </a:ln>
          </p:spPr>
        </p:sp>
        <p:sp>
          <p:nvSpPr>
            <p:cNvPr id="63" name="Text 61"/>
            <p:cNvSpPr/>
            <p:nvPr/>
          </p:nvSpPr>
          <p:spPr>
            <a:xfrm>
              <a:off x="283464" y="304495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Island Duty – Difficult Areas (% of Basic)</a:t>
              </a:r>
              <a:endParaRPr lang="en-US" sz="880" dirty="0"/>
            </a:p>
          </p:txBody>
        </p:sp>
        <p:sp>
          <p:nvSpPr>
            <p:cNvPr id="64" name="Shape 62"/>
            <p:cNvSpPr/>
            <p:nvPr/>
          </p:nvSpPr>
          <p:spPr>
            <a:xfrm>
              <a:off x="4160520" y="3044952"/>
              <a:ext cx="1645920" cy="320040"/>
            </a:xfrm>
            <a:prstGeom prst="rect">
              <a:avLst/>
            </a:prstGeom>
            <a:solidFill>
              <a:srgbClr val="FFFFFF"/>
            </a:solidFill>
            <a:ln w="12700">
              <a:solidFill>
                <a:srgbClr val="D0DCEC"/>
              </a:solidFill>
              <a:prstDash val="solid"/>
            </a:ln>
          </p:spPr>
        </p:sp>
        <p:sp>
          <p:nvSpPr>
            <p:cNvPr id="65" name="Text 63"/>
            <p:cNvSpPr/>
            <p:nvPr/>
          </p:nvSpPr>
          <p:spPr>
            <a:xfrm>
              <a:off x="4215384" y="304495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₹3,250</a:t>
              </a:r>
              <a:endParaRPr lang="en-US" sz="880" dirty="0"/>
            </a:p>
          </p:txBody>
        </p:sp>
        <p:sp>
          <p:nvSpPr>
            <p:cNvPr id="66" name="Shape 64"/>
            <p:cNvSpPr/>
            <p:nvPr/>
          </p:nvSpPr>
          <p:spPr>
            <a:xfrm>
              <a:off x="5806440" y="3044952"/>
              <a:ext cx="1645920" cy="320040"/>
            </a:xfrm>
            <a:prstGeom prst="rect">
              <a:avLst/>
            </a:prstGeom>
            <a:solidFill>
              <a:srgbClr val="FFFFFF"/>
            </a:solidFill>
            <a:ln w="12700">
              <a:solidFill>
                <a:srgbClr val="D0DCEC"/>
              </a:solidFill>
              <a:prstDash val="solid"/>
            </a:ln>
          </p:spPr>
        </p:sp>
        <p:sp>
          <p:nvSpPr>
            <p:cNvPr id="67" name="Text 65"/>
            <p:cNvSpPr/>
            <p:nvPr/>
          </p:nvSpPr>
          <p:spPr>
            <a:xfrm>
              <a:off x="5861304" y="304495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16% of Basic</a:t>
              </a:r>
              <a:endParaRPr lang="en-US" sz="880" dirty="0"/>
            </a:p>
          </p:txBody>
        </p:sp>
        <p:sp>
          <p:nvSpPr>
            <p:cNvPr id="68" name="Shape 66"/>
            <p:cNvSpPr/>
            <p:nvPr/>
          </p:nvSpPr>
          <p:spPr>
            <a:xfrm>
              <a:off x="7452360" y="3044952"/>
              <a:ext cx="1645920" cy="320040"/>
            </a:xfrm>
            <a:prstGeom prst="rect">
              <a:avLst/>
            </a:prstGeom>
            <a:solidFill>
              <a:srgbClr val="FFFFFF"/>
            </a:solidFill>
            <a:ln w="12700">
              <a:solidFill>
                <a:srgbClr val="D0DCEC"/>
              </a:solidFill>
              <a:prstDash val="solid"/>
            </a:ln>
          </p:spPr>
        </p:sp>
        <p:sp>
          <p:nvSpPr>
            <p:cNvPr id="69" name="Text 67"/>
            <p:cNvSpPr/>
            <p:nvPr/>
          </p:nvSpPr>
          <p:spPr>
            <a:xfrm>
              <a:off x="7507224" y="304495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Variable</a:t>
              </a:r>
              <a:endParaRPr lang="en-US" sz="880" dirty="0"/>
            </a:p>
          </p:txBody>
        </p:sp>
        <p:sp>
          <p:nvSpPr>
            <p:cNvPr id="70" name="Shape 68"/>
            <p:cNvSpPr/>
            <p:nvPr/>
          </p:nvSpPr>
          <p:spPr>
            <a:xfrm>
              <a:off x="228600" y="3364992"/>
              <a:ext cx="3931920" cy="320040"/>
            </a:xfrm>
            <a:prstGeom prst="rect">
              <a:avLst/>
            </a:prstGeom>
            <a:solidFill>
              <a:srgbClr val="E8EFF8"/>
            </a:solidFill>
            <a:ln w="12700">
              <a:solidFill>
                <a:srgbClr val="D0DCEC"/>
              </a:solidFill>
              <a:prstDash val="solid"/>
            </a:ln>
          </p:spPr>
        </p:sp>
        <p:sp>
          <p:nvSpPr>
            <p:cNvPr id="71" name="Text 69"/>
            <p:cNvSpPr/>
            <p:nvPr/>
          </p:nvSpPr>
          <p:spPr>
            <a:xfrm>
              <a:off x="283464" y="336499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Island Duty – More Difficult (% of Basic)</a:t>
              </a:r>
              <a:endParaRPr lang="en-US" sz="880" dirty="0"/>
            </a:p>
          </p:txBody>
        </p:sp>
        <p:sp>
          <p:nvSpPr>
            <p:cNvPr id="72" name="Shape 70"/>
            <p:cNvSpPr/>
            <p:nvPr/>
          </p:nvSpPr>
          <p:spPr>
            <a:xfrm>
              <a:off x="4160520" y="3364992"/>
              <a:ext cx="1645920" cy="320040"/>
            </a:xfrm>
            <a:prstGeom prst="rect">
              <a:avLst/>
            </a:prstGeom>
            <a:solidFill>
              <a:srgbClr val="E8EFF8"/>
            </a:solidFill>
            <a:ln w="12700">
              <a:solidFill>
                <a:srgbClr val="D0DCEC"/>
              </a:solidFill>
              <a:prstDash val="solid"/>
            </a:ln>
          </p:spPr>
        </p:sp>
        <p:sp>
          <p:nvSpPr>
            <p:cNvPr id="73" name="Text 71"/>
            <p:cNvSpPr/>
            <p:nvPr/>
          </p:nvSpPr>
          <p:spPr>
            <a:xfrm>
              <a:off x="4215384" y="336499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₹3,250</a:t>
              </a:r>
              <a:endParaRPr lang="en-US" sz="880" dirty="0"/>
            </a:p>
          </p:txBody>
        </p:sp>
        <p:sp>
          <p:nvSpPr>
            <p:cNvPr id="74" name="Shape 72"/>
            <p:cNvSpPr/>
            <p:nvPr/>
          </p:nvSpPr>
          <p:spPr>
            <a:xfrm>
              <a:off x="5806440" y="3364992"/>
              <a:ext cx="1645920" cy="320040"/>
            </a:xfrm>
            <a:prstGeom prst="rect">
              <a:avLst/>
            </a:prstGeom>
            <a:solidFill>
              <a:srgbClr val="E8EFF8"/>
            </a:solidFill>
            <a:ln w="12700">
              <a:solidFill>
                <a:srgbClr val="D0DCEC"/>
              </a:solidFill>
              <a:prstDash val="solid"/>
            </a:ln>
          </p:spPr>
        </p:sp>
        <p:sp>
          <p:nvSpPr>
            <p:cNvPr id="75" name="Text 73"/>
            <p:cNvSpPr/>
            <p:nvPr/>
          </p:nvSpPr>
          <p:spPr>
            <a:xfrm>
              <a:off x="5861304" y="336499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20% of Basic</a:t>
              </a:r>
              <a:endParaRPr lang="en-US" sz="880" dirty="0"/>
            </a:p>
          </p:txBody>
        </p:sp>
        <p:sp>
          <p:nvSpPr>
            <p:cNvPr id="76" name="Shape 74"/>
            <p:cNvSpPr/>
            <p:nvPr/>
          </p:nvSpPr>
          <p:spPr>
            <a:xfrm>
              <a:off x="7452360" y="3364992"/>
              <a:ext cx="1645920" cy="320040"/>
            </a:xfrm>
            <a:prstGeom prst="rect">
              <a:avLst/>
            </a:prstGeom>
            <a:solidFill>
              <a:srgbClr val="E8EFF8"/>
            </a:solidFill>
            <a:ln w="12700">
              <a:solidFill>
                <a:srgbClr val="D0DCEC"/>
              </a:solidFill>
              <a:prstDash val="solid"/>
            </a:ln>
          </p:spPr>
        </p:sp>
        <p:sp>
          <p:nvSpPr>
            <p:cNvPr id="77" name="Text 75"/>
            <p:cNvSpPr/>
            <p:nvPr/>
          </p:nvSpPr>
          <p:spPr>
            <a:xfrm>
              <a:off x="7507224" y="336499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Variable</a:t>
              </a:r>
              <a:endParaRPr lang="en-US" sz="880" dirty="0"/>
            </a:p>
          </p:txBody>
        </p:sp>
        <p:sp>
          <p:nvSpPr>
            <p:cNvPr id="78" name="Shape 76"/>
            <p:cNvSpPr/>
            <p:nvPr/>
          </p:nvSpPr>
          <p:spPr>
            <a:xfrm>
              <a:off x="228600" y="3685032"/>
              <a:ext cx="3931920" cy="320040"/>
            </a:xfrm>
            <a:prstGeom prst="rect">
              <a:avLst/>
            </a:prstGeom>
            <a:solidFill>
              <a:srgbClr val="FFFFFF"/>
            </a:solidFill>
            <a:ln w="12700">
              <a:solidFill>
                <a:srgbClr val="D0DCEC"/>
              </a:solidFill>
              <a:prstDash val="solid"/>
            </a:ln>
          </p:spPr>
        </p:sp>
        <p:sp>
          <p:nvSpPr>
            <p:cNvPr id="79" name="Text 77"/>
            <p:cNvSpPr/>
            <p:nvPr/>
          </p:nvSpPr>
          <p:spPr>
            <a:xfrm>
              <a:off x="283464" y="368503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Siachen Allowance (per month)</a:t>
              </a:r>
              <a:endParaRPr lang="en-US" sz="880" dirty="0"/>
            </a:p>
          </p:txBody>
        </p:sp>
        <p:sp>
          <p:nvSpPr>
            <p:cNvPr id="80" name="Shape 78"/>
            <p:cNvSpPr/>
            <p:nvPr/>
          </p:nvSpPr>
          <p:spPr>
            <a:xfrm>
              <a:off x="4160520" y="3685032"/>
              <a:ext cx="1645920" cy="320040"/>
            </a:xfrm>
            <a:prstGeom prst="rect">
              <a:avLst/>
            </a:prstGeom>
            <a:solidFill>
              <a:srgbClr val="FFFFFF"/>
            </a:solidFill>
            <a:ln w="12700">
              <a:solidFill>
                <a:srgbClr val="D0DCEC"/>
              </a:solidFill>
              <a:prstDash val="solid"/>
            </a:ln>
          </p:spPr>
        </p:sp>
        <p:sp>
          <p:nvSpPr>
            <p:cNvPr id="81" name="Text 79"/>
            <p:cNvSpPr/>
            <p:nvPr/>
          </p:nvSpPr>
          <p:spPr>
            <a:xfrm>
              <a:off x="4215384" y="368503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₹7,000</a:t>
              </a:r>
              <a:endParaRPr lang="en-US" sz="880" dirty="0"/>
            </a:p>
          </p:txBody>
        </p:sp>
        <p:sp>
          <p:nvSpPr>
            <p:cNvPr id="82" name="Shape 80"/>
            <p:cNvSpPr/>
            <p:nvPr/>
          </p:nvSpPr>
          <p:spPr>
            <a:xfrm>
              <a:off x="5806440" y="3685032"/>
              <a:ext cx="1645920" cy="320040"/>
            </a:xfrm>
            <a:prstGeom prst="rect">
              <a:avLst/>
            </a:prstGeom>
            <a:solidFill>
              <a:srgbClr val="FFFFFF"/>
            </a:solidFill>
            <a:ln w="12700">
              <a:solidFill>
                <a:srgbClr val="D0DCEC"/>
              </a:solidFill>
              <a:prstDash val="solid"/>
            </a:ln>
          </p:spPr>
        </p:sp>
        <p:sp>
          <p:nvSpPr>
            <p:cNvPr id="83" name="Text 81"/>
            <p:cNvSpPr/>
            <p:nvPr/>
          </p:nvSpPr>
          <p:spPr>
            <a:xfrm>
              <a:off x="5861304" y="368503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₹42,500</a:t>
              </a:r>
              <a:endParaRPr lang="en-US" sz="880" dirty="0"/>
            </a:p>
          </p:txBody>
        </p:sp>
        <p:sp>
          <p:nvSpPr>
            <p:cNvPr id="84" name="Shape 82"/>
            <p:cNvSpPr/>
            <p:nvPr/>
          </p:nvSpPr>
          <p:spPr>
            <a:xfrm>
              <a:off x="7452360" y="3685032"/>
              <a:ext cx="1645920" cy="320040"/>
            </a:xfrm>
            <a:prstGeom prst="rect">
              <a:avLst/>
            </a:prstGeom>
            <a:solidFill>
              <a:srgbClr val="FFFFFF"/>
            </a:solidFill>
            <a:ln w="12700">
              <a:solidFill>
                <a:srgbClr val="D0DCEC"/>
              </a:solidFill>
              <a:prstDash val="solid"/>
            </a:ln>
          </p:spPr>
        </p:sp>
        <p:sp>
          <p:nvSpPr>
            <p:cNvPr id="85" name="Text 83"/>
            <p:cNvSpPr/>
            <p:nvPr/>
          </p:nvSpPr>
          <p:spPr>
            <a:xfrm>
              <a:off x="7507224" y="368503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₹5,10,000</a:t>
              </a:r>
              <a:endParaRPr lang="en-US" sz="880" dirty="0"/>
            </a:p>
          </p:txBody>
        </p:sp>
        <p:sp>
          <p:nvSpPr>
            <p:cNvPr id="86" name="Shape 84"/>
            <p:cNvSpPr/>
            <p:nvPr/>
          </p:nvSpPr>
          <p:spPr>
            <a:xfrm>
              <a:off x="228600" y="4005072"/>
              <a:ext cx="3931920" cy="320040"/>
            </a:xfrm>
            <a:prstGeom prst="rect">
              <a:avLst/>
            </a:prstGeom>
            <a:solidFill>
              <a:srgbClr val="E8EFF8"/>
            </a:solidFill>
            <a:ln w="12700">
              <a:solidFill>
                <a:srgbClr val="D0DCEC"/>
              </a:solidFill>
              <a:prstDash val="solid"/>
            </a:ln>
          </p:spPr>
        </p:sp>
        <p:sp>
          <p:nvSpPr>
            <p:cNvPr id="87" name="Text 85"/>
            <p:cNvSpPr/>
            <p:nvPr/>
          </p:nvSpPr>
          <p:spPr>
            <a:xfrm>
              <a:off x="283464" y="400507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Underground Allowance – Mine Employees</a:t>
              </a:r>
              <a:endParaRPr lang="en-US" sz="880" dirty="0"/>
            </a:p>
          </p:txBody>
        </p:sp>
        <p:sp>
          <p:nvSpPr>
            <p:cNvPr id="88" name="Shape 86"/>
            <p:cNvSpPr/>
            <p:nvPr/>
          </p:nvSpPr>
          <p:spPr>
            <a:xfrm>
              <a:off x="4160520" y="4005072"/>
              <a:ext cx="1645920" cy="320040"/>
            </a:xfrm>
            <a:prstGeom prst="rect">
              <a:avLst/>
            </a:prstGeom>
            <a:solidFill>
              <a:srgbClr val="E8EFF8"/>
            </a:solidFill>
            <a:ln w="12700">
              <a:solidFill>
                <a:srgbClr val="D0DCEC"/>
              </a:solidFill>
              <a:prstDash val="solid"/>
            </a:ln>
          </p:spPr>
        </p:sp>
        <p:sp>
          <p:nvSpPr>
            <p:cNvPr id="89" name="Text 87"/>
            <p:cNvSpPr/>
            <p:nvPr/>
          </p:nvSpPr>
          <p:spPr>
            <a:xfrm>
              <a:off x="4215384" y="400507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₹800/mo</a:t>
              </a:r>
              <a:endParaRPr lang="en-US" sz="880" dirty="0"/>
            </a:p>
          </p:txBody>
        </p:sp>
        <p:sp>
          <p:nvSpPr>
            <p:cNvPr id="90" name="Shape 88"/>
            <p:cNvSpPr/>
            <p:nvPr/>
          </p:nvSpPr>
          <p:spPr>
            <a:xfrm>
              <a:off x="5806440" y="4005072"/>
              <a:ext cx="1645920" cy="320040"/>
            </a:xfrm>
            <a:prstGeom prst="rect">
              <a:avLst/>
            </a:prstGeom>
            <a:solidFill>
              <a:srgbClr val="E8EFF8"/>
            </a:solidFill>
            <a:ln w="12700">
              <a:solidFill>
                <a:srgbClr val="D0DCEC"/>
              </a:solidFill>
              <a:prstDash val="solid"/>
            </a:ln>
          </p:spPr>
        </p:sp>
        <p:sp>
          <p:nvSpPr>
            <p:cNvPr id="91" name="Text 89"/>
            <p:cNvSpPr/>
            <p:nvPr/>
          </p:nvSpPr>
          <p:spPr>
            <a:xfrm>
              <a:off x="5861304" y="400507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15% of Basic</a:t>
              </a:r>
              <a:endParaRPr lang="en-US" sz="880" dirty="0"/>
            </a:p>
          </p:txBody>
        </p:sp>
        <p:sp>
          <p:nvSpPr>
            <p:cNvPr id="92" name="Shape 90"/>
            <p:cNvSpPr/>
            <p:nvPr/>
          </p:nvSpPr>
          <p:spPr>
            <a:xfrm>
              <a:off x="7452360" y="4005072"/>
              <a:ext cx="1645920" cy="320040"/>
            </a:xfrm>
            <a:prstGeom prst="rect">
              <a:avLst/>
            </a:prstGeom>
            <a:solidFill>
              <a:srgbClr val="E8EFF8"/>
            </a:solidFill>
            <a:ln w="12700">
              <a:solidFill>
                <a:srgbClr val="D0DCEC"/>
              </a:solidFill>
              <a:prstDash val="solid"/>
            </a:ln>
          </p:spPr>
        </p:sp>
        <p:sp>
          <p:nvSpPr>
            <p:cNvPr id="93" name="Text 91"/>
            <p:cNvSpPr/>
            <p:nvPr/>
          </p:nvSpPr>
          <p:spPr>
            <a:xfrm>
              <a:off x="7507224" y="400507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Variable</a:t>
              </a:r>
              <a:endParaRPr lang="en-US" sz="880" dirty="0"/>
            </a:p>
          </p:txBody>
        </p:sp>
        <p:sp>
          <p:nvSpPr>
            <p:cNvPr id="94" name="Shape 92"/>
            <p:cNvSpPr/>
            <p:nvPr/>
          </p:nvSpPr>
          <p:spPr>
            <a:xfrm>
              <a:off x="228600" y="4325112"/>
              <a:ext cx="3931920" cy="320040"/>
            </a:xfrm>
            <a:prstGeom prst="rect">
              <a:avLst/>
            </a:prstGeom>
            <a:solidFill>
              <a:srgbClr val="FFFFFF"/>
            </a:solidFill>
            <a:ln w="12700">
              <a:solidFill>
                <a:srgbClr val="D0DCEC"/>
              </a:solidFill>
              <a:prstDash val="solid"/>
            </a:ln>
          </p:spPr>
        </p:sp>
        <p:sp>
          <p:nvSpPr>
            <p:cNvPr id="95" name="Text 93"/>
            <p:cNvSpPr/>
            <p:nvPr/>
          </p:nvSpPr>
          <p:spPr>
            <a:xfrm>
              <a:off x="283464" y="432511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Tough Location I (per month)</a:t>
              </a:r>
              <a:endParaRPr lang="en-US" sz="880" dirty="0"/>
            </a:p>
          </p:txBody>
        </p:sp>
        <p:sp>
          <p:nvSpPr>
            <p:cNvPr id="96" name="Shape 94"/>
            <p:cNvSpPr/>
            <p:nvPr/>
          </p:nvSpPr>
          <p:spPr>
            <a:xfrm>
              <a:off x="4160520" y="4325112"/>
              <a:ext cx="1645920" cy="320040"/>
            </a:xfrm>
            <a:prstGeom prst="rect">
              <a:avLst/>
            </a:prstGeom>
            <a:solidFill>
              <a:srgbClr val="FFFFFF"/>
            </a:solidFill>
            <a:ln w="12700">
              <a:solidFill>
                <a:srgbClr val="D0DCEC"/>
              </a:solidFill>
              <a:prstDash val="solid"/>
            </a:ln>
          </p:spPr>
        </p:sp>
        <p:sp>
          <p:nvSpPr>
            <p:cNvPr id="97" name="Text 95"/>
            <p:cNvSpPr/>
            <p:nvPr/>
          </p:nvSpPr>
          <p:spPr>
            <a:xfrm>
              <a:off x="4215384" y="432511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₹200–1,300</a:t>
              </a:r>
              <a:endParaRPr lang="en-US" sz="880" dirty="0"/>
            </a:p>
          </p:txBody>
        </p:sp>
        <p:sp>
          <p:nvSpPr>
            <p:cNvPr id="98" name="Shape 96"/>
            <p:cNvSpPr/>
            <p:nvPr/>
          </p:nvSpPr>
          <p:spPr>
            <a:xfrm>
              <a:off x="5806440" y="4325112"/>
              <a:ext cx="1645920" cy="320040"/>
            </a:xfrm>
            <a:prstGeom prst="rect">
              <a:avLst/>
            </a:prstGeom>
            <a:solidFill>
              <a:srgbClr val="FFFFFF"/>
            </a:solidFill>
            <a:ln w="12700">
              <a:solidFill>
                <a:srgbClr val="D0DCEC"/>
              </a:solidFill>
              <a:prstDash val="solid"/>
            </a:ln>
          </p:spPr>
        </p:sp>
        <p:sp>
          <p:nvSpPr>
            <p:cNvPr id="99" name="Text 97"/>
            <p:cNvSpPr/>
            <p:nvPr/>
          </p:nvSpPr>
          <p:spPr>
            <a:xfrm>
              <a:off x="5861304" y="432511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₹7,000</a:t>
              </a:r>
              <a:endParaRPr lang="en-US" sz="880" dirty="0"/>
            </a:p>
          </p:txBody>
        </p:sp>
        <p:sp>
          <p:nvSpPr>
            <p:cNvPr id="100" name="Shape 98"/>
            <p:cNvSpPr/>
            <p:nvPr/>
          </p:nvSpPr>
          <p:spPr>
            <a:xfrm>
              <a:off x="7452360" y="4325112"/>
              <a:ext cx="1645920" cy="320040"/>
            </a:xfrm>
            <a:prstGeom prst="rect">
              <a:avLst/>
            </a:prstGeom>
            <a:solidFill>
              <a:srgbClr val="FFFFFF"/>
            </a:solidFill>
            <a:ln w="12700">
              <a:solidFill>
                <a:srgbClr val="D0DCEC"/>
              </a:solidFill>
              <a:prstDash val="solid"/>
            </a:ln>
          </p:spPr>
        </p:sp>
        <p:sp>
          <p:nvSpPr>
            <p:cNvPr id="101" name="Text 99"/>
            <p:cNvSpPr/>
            <p:nvPr/>
          </p:nvSpPr>
          <p:spPr>
            <a:xfrm>
              <a:off x="7507224" y="432511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₹84,000</a:t>
              </a:r>
              <a:endParaRPr lang="en-US" sz="880" dirty="0"/>
            </a:p>
          </p:txBody>
        </p:sp>
        <p:sp>
          <p:nvSpPr>
            <p:cNvPr id="102" name="Shape 100"/>
            <p:cNvSpPr/>
            <p:nvPr/>
          </p:nvSpPr>
          <p:spPr>
            <a:xfrm>
              <a:off x="228600" y="4645152"/>
              <a:ext cx="3931920" cy="320040"/>
            </a:xfrm>
            <a:prstGeom prst="rect">
              <a:avLst/>
            </a:prstGeom>
            <a:solidFill>
              <a:srgbClr val="E8EFF8"/>
            </a:solidFill>
            <a:ln w="12700">
              <a:solidFill>
                <a:srgbClr val="D0DCEC"/>
              </a:solidFill>
              <a:prstDash val="solid"/>
            </a:ln>
          </p:spPr>
        </p:sp>
        <p:sp>
          <p:nvSpPr>
            <p:cNvPr id="103" name="Text 101"/>
            <p:cNvSpPr/>
            <p:nvPr/>
          </p:nvSpPr>
          <p:spPr>
            <a:xfrm>
              <a:off x="283464" y="464515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Tough Location II (per month)</a:t>
              </a:r>
              <a:endParaRPr lang="en-US" sz="880" dirty="0"/>
            </a:p>
          </p:txBody>
        </p:sp>
        <p:sp>
          <p:nvSpPr>
            <p:cNvPr id="104" name="Shape 102"/>
            <p:cNvSpPr/>
            <p:nvPr/>
          </p:nvSpPr>
          <p:spPr>
            <a:xfrm>
              <a:off x="4160520" y="4645152"/>
              <a:ext cx="1645920" cy="320040"/>
            </a:xfrm>
            <a:prstGeom prst="rect">
              <a:avLst/>
            </a:prstGeom>
            <a:solidFill>
              <a:srgbClr val="E8EFF8"/>
            </a:solidFill>
            <a:ln w="12700">
              <a:solidFill>
                <a:srgbClr val="D0DCEC"/>
              </a:solidFill>
              <a:prstDash val="solid"/>
            </a:ln>
          </p:spPr>
        </p:sp>
        <p:sp>
          <p:nvSpPr>
            <p:cNvPr id="105" name="Text 103"/>
            <p:cNvSpPr/>
            <p:nvPr/>
          </p:nvSpPr>
          <p:spPr>
            <a:xfrm>
              <a:off x="4215384" y="464515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₹200</a:t>
              </a:r>
              <a:endParaRPr lang="en-US" sz="880" dirty="0"/>
            </a:p>
          </p:txBody>
        </p:sp>
        <p:sp>
          <p:nvSpPr>
            <p:cNvPr id="106" name="Shape 104"/>
            <p:cNvSpPr/>
            <p:nvPr/>
          </p:nvSpPr>
          <p:spPr>
            <a:xfrm>
              <a:off x="5806440" y="4645152"/>
              <a:ext cx="1645920" cy="320040"/>
            </a:xfrm>
            <a:prstGeom prst="rect">
              <a:avLst/>
            </a:prstGeom>
            <a:solidFill>
              <a:srgbClr val="E8EFF8"/>
            </a:solidFill>
            <a:ln w="12700">
              <a:solidFill>
                <a:srgbClr val="D0DCEC"/>
              </a:solidFill>
              <a:prstDash val="solid"/>
            </a:ln>
          </p:spPr>
        </p:sp>
        <p:sp>
          <p:nvSpPr>
            <p:cNvPr id="107" name="Text 105"/>
            <p:cNvSpPr/>
            <p:nvPr/>
          </p:nvSpPr>
          <p:spPr>
            <a:xfrm>
              <a:off x="5861304" y="464515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₹4,500</a:t>
              </a:r>
              <a:endParaRPr lang="en-US" sz="880" dirty="0"/>
            </a:p>
          </p:txBody>
        </p:sp>
        <p:sp>
          <p:nvSpPr>
            <p:cNvPr id="108" name="Shape 106"/>
            <p:cNvSpPr/>
            <p:nvPr/>
          </p:nvSpPr>
          <p:spPr>
            <a:xfrm>
              <a:off x="7452360" y="4645152"/>
              <a:ext cx="1645920" cy="320040"/>
            </a:xfrm>
            <a:prstGeom prst="rect">
              <a:avLst/>
            </a:prstGeom>
            <a:solidFill>
              <a:srgbClr val="E8EFF8"/>
            </a:solidFill>
            <a:ln w="12700">
              <a:solidFill>
                <a:srgbClr val="D0DCEC"/>
              </a:solidFill>
              <a:prstDash val="solid"/>
            </a:ln>
          </p:spPr>
        </p:sp>
        <p:sp>
          <p:nvSpPr>
            <p:cNvPr id="109" name="Text 107"/>
            <p:cNvSpPr/>
            <p:nvPr/>
          </p:nvSpPr>
          <p:spPr>
            <a:xfrm>
              <a:off x="7507224" y="464515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₹54,000</a:t>
              </a:r>
              <a:endParaRPr lang="en-US" sz="880" dirty="0"/>
            </a:p>
          </p:txBody>
        </p:sp>
        <p:sp>
          <p:nvSpPr>
            <p:cNvPr id="110" name="Shape 108"/>
            <p:cNvSpPr/>
            <p:nvPr/>
          </p:nvSpPr>
          <p:spPr>
            <a:xfrm>
              <a:off x="228600" y="4965192"/>
              <a:ext cx="3931920" cy="320040"/>
            </a:xfrm>
            <a:prstGeom prst="rect">
              <a:avLst/>
            </a:prstGeom>
            <a:solidFill>
              <a:srgbClr val="FFFFFF"/>
            </a:solidFill>
            <a:ln w="12700">
              <a:solidFill>
                <a:srgbClr val="D0DCEC"/>
              </a:solidFill>
              <a:prstDash val="solid"/>
            </a:ln>
          </p:spPr>
        </p:sp>
        <p:sp>
          <p:nvSpPr>
            <p:cNvPr id="111" name="Text 109"/>
            <p:cNvSpPr/>
            <p:nvPr/>
          </p:nvSpPr>
          <p:spPr>
            <a:xfrm>
              <a:off x="283464" y="4965192"/>
              <a:ext cx="3840480" cy="320040"/>
            </a:xfrm>
            <a:prstGeom prst="rect">
              <a:avLst/>
            </a:prstGeom>
            <a:noFill/>
          </p:spPr>
          <p:txBody>
            <a:bodyPr wrap="square" rtlCol="0" anchor="ctr"/>
            <a:lstStyle/>
            <a:p>
              <a:pPr marL="0" indent="0" algn="l">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Tough Location III / Tribal &amp; Bad Climate</a:t>
              </a:r>
              <a:endParaRPr lang="en-US" sz="880" dirty="0"/>
            </a:p>
          </p:txBody>
        </p:sp>
        <p:sp>
          <p:nvSpPr>
            <p:cNvPr id="112" name="Shape 110"/>
            <p:cNvSpPr/>
            <p:nvPr/>
          </p:nvSpPr>
          <p:spPr>
            <a:xfrm>
              <a:off x="4160520" y="4965192"/>
              <a:ext cx="1645920" cy="320040"/>
            </a:xfrm>
            <a:prstGeom prst="rect">
              <a:avLst/>
            </a:prstGeom>
            <a:solidFill>
              <a:srgbClr val="FFFFFF"/>
            </a:solidFill>
            <a:ln w="12700">
              <a:solidFill>
                <a:srgbClr val="D0DCEC"/>
              </a:solidFill>
              <a:prstDash val="solid"/>
            </a:ln>
          </p:spPr>
        </p:sp>
        <p:sp>
          <p:nvSpPr>
            <p:cNvPr id="113" name="Text 111"/>
            <p:cNvSpPr/>
            <p:nvPr/>
          </p:nvSpPr>
          <p:spPr>
            <a:xfrm>
              <a:off x="4215384" y="496519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₹200</a:t>
              </a:r>
              <a:endParaRPr lang="en-US" sz="880" dirty="0"/>
            </a:p>
          </p:txBody>
        </p:sp>
        <p:sp>
          <p:nvSpPr>
            <p:cNvPr id="114" name="Shape 112"/>
            <p:cNvSpPr/>
            <p:nvPr/>
          </p:nvSpPr>
          <p:spPr>
            <a:xfrm>
              <a:off x="5806440" y="4965192"/>
              <a:ext cx="1645920" cy="320040"/>
            </a:xfrm>
            <a:prstGeom prst="rect">
              <a:avLst/>
            </a:prstGeom>
            <a:solidFill>
              <a:srgbClr val="FFFFFF"/>
            </a:solidFill>
            <a:ln w="12700">
              <a:solidFill>
                <a:srgbClr val="D0DCEC"/>
              </a:solidFill>
              <a:prstDash val="solid"/>
            </a:ln>
          </p:spPr>
        </p:sp>
        <p:sp>
          <p:nvSpPr>
            <p:cNvPr id="115" name="Text 113"/>
            <p:cNvSpPr/>
            <p:nvPr/>
          </p:nvSpPr>
          <p:spPr>
            <a:xfrm>
              <a:off x="5861304" y="4965192"/>
              <a:ext cx="1554480" cy="320040"/>
            </a:xfrm>
            <a:prstGeom prst="rect">
              <a:avLst/>
            </a:prstGeom>
            <a:noFill/>
          </p:spPr>
          <p:txBody>
            <a:bodyPr wrap="square" rtlCol="0" anchor="ctr"/>
            <a:lstStyle/>
            <a:p>
              <a:pPr marL="0" indent="0" algn="ctr">
                <a:buNone/>
              </a:pPr>
              <a:r>
                <a:rPr lang="en-US" sz="880" dirty="0">
                  <a:solidFill>
                    <a:srgbClr val="16A085"/>
                  </a:solidFill>
                  <a:latin typeface="Calibri" panose="020F0502020204030204" pitchFamily="34" charset="0"/>
                  <a:ea typeface="Calibri" panose="020F0502020204030204" pitchFamily="34" charset="-122"/>
                  <a:cs typeface="Calibri" panose="020F0502020204030204" pitchFamily="34" charset="-120"/>
                </a:rPr>
                <a:t>₹1,500</a:t>
              </a:r>
              <a:endParaRPr lang="en-US" sz="880" dirty="0"/>
            </a:p>
          </p:txBody>
        </p:sp>
        <p:sp>
          <p:nvSpPr>
            <p:cNvPr id="116" name="Shape 114"/>
            <p:cNvSpPr/>
            <p:nvPr/>
          </p:nvSpPr>
          <p:spPr>
            <a:xfrm>
              <a:off x="7452360" y="4965192"/>
              <a:ext cx="1645920" cy="320040"/>
            </a:xfrm>
            <a:prstGeom prst="rect">
              <a:avLst/>
            </a:prstGeom>
            <a:solidFill>
              <a:srgbClr val="FFFFFF"/>
            </a:solidFill>
            <a:ln w="12700">
              <a:solidFill>
                <a:srgbClr val="D0DCEC"/>
              </a:solidFill>
              <a:prstDash val="solid"/>
            </a:ln>
          </p:spPr>
        </p:sp>
        <p:sp>
          <p:nvSpPr>
            <p:cNvPr id="117" name="Text 115"/>
            <p:cNvSpPr/>
            <p:nvPr/>
          </p:nvSpPr>
          <p:spPr>
            <a:xfrm>
              <a:off x="7507224" y="4965192"/>
              <a:ext cx="1554480" cy="320040"/>
            </a:xfrm>
            <a:prstGeom prst="rect">
              <a:avLst/>
            </a:prstGeom>
            <a:noFill/>
          </p:spPr>
          <p:txBody>
            <a:bodyPr wrap="square" rtlCol="0" anchor="ctr"/>
            <a:lstStyle/>
            <a:p>
              <a:pPr marL="0" indent="0" algn="ctr">
                <a:buNone/>
              </a:pPr>
              <a:r>
                <a:rPr lang="en-US" sz="880" dirty="0">
                  <a:solidFill>
                    <a:srgbClr val="4A5568"/>
                  </a:solidFill>
                  <a:latin typeface="Calibri" panose="020F0502020204030204" pitchFamily="34" charset="0"/>
                  <a:ea typeface="Calibri" panose="020F0502020204030204" pitchFamily="34" charset="-122"/>
                  <a:cs typeface="Calibri" panose="020F0502020204030204" pitchFamily="34" charset="-120"/>
                </a:rPr>
                <a:t>₹18,000</a:t>
              </a:r>
              <a:endParaRPr lang="en-US" sz="880" dirty="0"/>
            </a:p>
          </p:txBody>
        </p:sp>
      </p:gr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D1B3E"/>
        </a:solidFill>
        <a:effectLst/>
      </p:bgPr>
    </p:bg>
    <p:spTree>
      <p:nvGrpSpPr>
        <p:cNvPr id="1" name=""/>
        <p:cNvGrpSpPr/>
        <p:nvPr/>
      </p:nvGrpSpPr>
      <p:grpSpPr>
        <a:xfrm>
          <a:off x="0" y="0"/>
          <a:ext cx="0" cy="0"/>
          <a:chOff x="0" y="0"/>
          <a:chExt cx="0" cy="0"/>
        </a:xfrm>
      </p:grpSpPr>
      <p:sp>
        <p:nvSpPr>
          <p:cNvPr id="2" name="Shape 0"/>
          <p:cNvSpPr/>
          <p:nvPr/>
        </p:nvSpPr>
        <p:spPr>
          <a:xfrm>
            <a:off x="0" y="0"/>
            <a:ext cx="256032" cy="5143500"/>
          </a:xfrm>
          <a:prstGeom prst="rect">
            <a:avLst/>
          </a:prstGeom>
          <a:solidFill>
            <a:srgbClr val="D4A017"/>
          </a:solidFill>
          <a:ln w="12700">
            <a:solidFill>
              <a:srgbClr val="D4A017"/>
            </a:solidFill>
            <a:prstDash val="solid"/>
          </a:ln>
        </p:spPr>
      </p:sp>
      <p:sp>
        <p:nvSpPr>
          <p:cNvPr id="3" name="Shape 1"/>
          <p:cNvSpPr/>
          <p:nvPr/>
        </p:nvSpPr>
        <p:spPr>
          <a:xfrm>
            <a:off x="5943600" y="0"/>
            <a:ext cx="3200400" cy="5143500"/>
          </a:xfrm>
          <a:prstGeom prst="rect">
            <a:avLst/>
          </a:prstGeom>
          <a:solidFill>
            <a:srgbClr val="0A1530"/>
          </a:solidFill>
          <a:ln w="12700">
            <a:solidFill>
              <a:srgbClr val="0A1530"/>
            </a:solidFill>
            <a:prstDash val="solid"/>
          </a:ln>
        </p:spPr>
      </p:sp>
      <p:sp>
        <p:nvSpPr>
          <p:cNvPr id="4" name="Text 2"/>
          <p:cNvSpPr/>
          <p:nvPr/>
        </p:nvSpPr>
        <p:spPr>
          <a:xfrm>
            <a:off x="457200" y="1097280"/>
            <a:ext cx="5303520" cy="914400"/>
          </a:xfrm>
          <a:prstGeom prst="rect">
            <a:avLst/>
          </a:prstGeom>
          <a:noFill/>
        </p:spPr>
        <p:txBody>
          <a:bodyPr wrap="square" rtlCol="0" anchor="ctr"/>
          <a:lstStyle/>
          <a:p>
            <a:pPr marL="0" indent="0">
              <a:buNone/>
            </a:pPr>
            <a:r>
              <a:rPr lang="en-US" sz="5200" b="1" dirty="0">
                <a:solidFill>
                  <a:srgbClr val="FFFFFF"/>
                </a:solidFill>
                <a:latin typeface="Calibri" panose="020F0502020204030204" pitchFamily="34" charset="0"/>
                <a:ea typeface="Calibri" panose="020F0502020204030204" pitchFamily="34" charset="-122"/>
                <a:cs typeface="Calibri" panose="020F0502020204030204" pitchFamily="34" charset="-120"/>
              </a:rPr>
              <a:t>Thank You</a:t>
            </a:r>
            <a:endParaRPr lang="en-US" sz="5200" dirty="0"/>
          </a:p>
        </p:txBody>
      </p:sp>
      <p:sp>
        <p:nvSpPr>
          <p:cNvPr id="5" name="Text 3"/>
          <p:cNvSpPr/>
          <p:nvPr/>
        </p:nvSpPr>
        <p:spPr>
          <a:xfrm>
            <a:off x="457200" y="2103120"/>
            <a:ext cx="5303520" cy="502920"/>
          </a:xfrm>
          <a:prstGeom prst="rect">
            <a:avLst/>
          </a:prstGeom>
          <a:noFill/>
        </p:spPr>
        <p:txBody>
          <a:bodyPr wrap="square" rtlCol="0" anchor="ctr"/>
          <a:lstStyle/>
          <a:p>
            <a:pPr marL="0" indent="0">
              <a:buNone/>
            </a:pPr>
            <a:r>
              <a:rPr lang="en-US" sz="2200" dirty="0">
                <a:solidFill>
                  <a:srgbClr val="3A8DDA"/>
                </a:solidFill>
                <a:latin typeface="Calibri" panose="020F0502020204030204" pitchFamily="34" charset="0"/>
                <a:ea typeface="Calibri" panose="020F0502020204030204" pitchFamily="34" charset="-122"/>
                <a:cs typeface="Calibri" panose="020F0502020204030204" pitchFamily="34" charset="-120"/>
              </a:rPr>
              <a:t>Questions &amp; Discussion</a:t>
            </a:r>
            <a:endParaRPr lang="en-US" sz="2200" dirty="0"/>
          </a:p>
        </p:txBody>
      </p:sp>
      <p:sp>
        <p:nvSpPr>
          <p:cNvPr id="6" name="Shape 4"/>
          <p:cNvSpPr/>
          <p:nvPr/>
        </p:nvSpPr>
        <p:spPr>
          <a:xfrm>
            <a:off x="457200" y="2788920"/>
            <a:ext cx="3200400" cy="36576"/>
          </a:xfrm>
          <a:prstGeom prst="rect">
            <a:avLst/>
          </a:prstGeom>
          <a:solidFill>
            <a:srgbClr val="D4A017"/>
          </a:solidFill>
          <a:ln w="12700">
            <a:solidFill>
              <a:srgbClr val="D4A017"/>
            </a:solidFill>
            <a:prstDash val="solid"/>
          </a:ln>
        </p:spPr>
      </p:sp>
      <p:sp>
        <p:nvSpPr>
          <p:cNvPr id="7" name="Text 5"/>
          <p:cNvSpPr/>
          <p:nvPr/>
        </p:nvSpPr>
        <p:spPr>
          <a:xfrm>
            <a:off x="457200" y="2926080"/>
            <a:ext cx="5303520" cy="411480"/>
          </a:xfrm>
          <a:prstGeom prst="rect">
            <a:avLst/>
          </a:prstGeom>
          <a:noFill/>
        </p:spPr>
        <p:txBody>
          <a:bodyPr wrap="square" rtlCol="0" anchor="ctr"/>
          <a:lstStyle/>
          <a:p>
            <a:pPr marL="0" indent="0">
              <a:buNone/>
            </a:pPr>
            <a:r>
              <a:rPr lang="en-US" sz="1500" dirty="0">
                <a:solidFill>
                  <a:srgbClr val="FFFFFF"/>
                </a:solidFill>
                <a:latin typeface="Calibri" panose="020F0502020204030204" pitchFamily="34" charset="0"/>
                <a:ea typeface="Calibri" panose="020F0502020204030204" pitchFamily="34" charset="-122"/>
                <a:cs typeface="Calibri" panose="020F0502020204030204" pitchFamily="34" charset="-120"/>
              </a:rPr>
              <a:t>CA ARUN LAL</a:t>
            </a:r>
            <a:endParaRPr lang="en-US" sz="1500" dirty="0"/>
          </a:p>
        </p:txBody>
      </p:sp>
      <p:sp>
        <p:nvSpPr>
          <p:cNvPr id="9" name="Text 7"/>
          <p:cNvSpPr/>
          <p:nvPr/>
        </p:nvSpPr>
        <p:spPr>
          <a:xfrm>
            <a:off x="6217920" y="1371600"/>
            <a:ext cx="2743200" cy="1645920"/>
          </a:xfrm>
          <a:prstGeom prst="rect">
            <a:avLst/>
          </a:prstGeom>
          <a:noFill/>
        </p:spPr>
        <p:txBody>
          <a:bodyPr wrap="square" rtlCol="0" anchor="ctr"/>
          <a:lstStyle/>
          <a:p>
            <a:pPr marL="0" indent="0" algn="ctr">
              <a:buNone/>
            </a:pPr>
            <a:r>
              <a:rPr lang="en-US" sz="1600" dirty="0">
                <a:solidFill>
                  <a:srgbClr val="1E4A8A"/>
                </a:solidFill>
                <a:latin typeface="Calibri" panose="020F0502020204030204" pitchFamily="34" charset="0"/>
                <a:ea typeface="Calibri" panose="020F0502020204030204" pitchFamily="34" charset="-122"/>
                <a:cs typeface="Calibri" panose="020F0502020204030204" pitchFamily="34" charset="-120"/>
              </a:rPr>
              <a:t>Session on</a:t>
            </a:r>
            <a:endParaRPr lang="en-US" sz="1600" dirty="0"/>
          </a:p>
          <a:p>
            <a:pPr marL="0" indent="0" algn="ctr">
              <a:buNone/>
            </a:pPr>
            <a:r>
              <a:rPr lang="en-US" sz="1600" dirty="0">
                <a:solidFill>
                  <a:srgbClr val="1E4A8A"/>
                </a:solidFill>
                <a:latin typeface="Calibri" panose="020F0502020204030204" pitchFamily="34" charset="0"/>
                <a:ea typeface="Calibri" panose="020F0502020204030204" pitchFamily="34" charset="-122"/>
                <a:cs typeface="Calibri" panose="020F0502020204030204" pitchFamily="34" charset="-120"/>
              </a:rPr>
              <a:t>Salary Taxation</a:t>
            </a:r>
            <a:endParaRPr lang="en-US" sz="1600" dirty="0"/>
          </a:p>
          <a:p>
            <a:pPr marL="0" indent="0" algn="ctr">
              <a:buNone/>
            </a:pPr>
            <a:r>
              <a:rPr lang="en-US" sz="1600" dirty="0">
                <a:solidFill>
                  <a:srgbClr val="1E4A8A"/>
                </a:solidFill>
                <a:latin typeface="Calibri" panose="020F0502020204030204" pitchFamily="34" charset="0"/>
                <a:ea typeface="Calibri" panose="020F0502020204030204" pitchFamily="34" charset="-122"/>
                <a:cs typeface="Calibri" panose="020F0502020204030204" pitchFamily="34" charset="-120"/>
              </a:rPr>
              <a:t>ITA 2025 vs 1961</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A3A6B"/>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D4A017"/>
          </a:solidFill>
          <a:ln w="12700">
            <a:solidFill>
              <a:srgbClr val="D4A017"/>
            </a:solidFill>
            <a:prstDash val="solid"/>
          </a:ln>
        </p:spPr>
      </p:sp>
      <p:sp>
        <p:nvSpPr>
          <p:cNvPr id="3" name="Text 1"/>
          <p:cNvSpPr/>
          <p:nvPr/>
        </p:nvSpPr>
        <p:spPr>
          <a:xfrm>
            <a:off x="6858000" y="457200"/>
            <a:ext cx="2103120" cy="2286000"/>
          </a:xfrm>
          <a:prstGeom prst="rect">
            <a:avLst/>
          </a:prstGeom>
          <a:noFill/>
        </p:spPr>
        <p:txBody>
          <a:bodyPr wrap="square" rtlCol="0" anchor="ctr"/>
          <a:lstStyle/>
          <a:p>
            <a:pPr marL="0" indent="0" algn="r">
              <a:buNone/>
            </a:pPr>
            <a:endParaRPr lang="en-US" sz="12000" dirty="0"/>
          </a:p>
        </p:txBody>
      </p:sp>
      <p:sp>
        <p:nvSpPr>
          <p:cNvPr id="4" name="Text 2"/>
          <p:cNvSpPr/>
          <p:nvPr/>
        </p:nvSpPr>
        <p:spPr>
          <a:xfrm>
            <a:off x="457200" y="1371600"/>
            <a:ext cx="6400800" cy="1188720"/>
          </a:xfrm>
          <a:prstGeom prst="rect">
            <a:avLst/>
          </a:prstGeom>
          <a:noFill/>
        </p:spPr>
        <p:txBody>
          <a:bodyPr wrap="square" rtlCol="0" anchor="ctr"/>
          <a:lstStyle/>
          <a:p>
            <a:pPr marL="0" indent="0">
              <a:buNone/>
            </a:pPr>
            <a:r>
              <a:rPr lang="en-US" sz="3600" b="1" dirty="0">
                <a:solidFill>
                  <a:srgbClr val="FFFFFF"/>
                </a:solidFill>
                <a:latin typeface="Calibri" panose="020F0502020204030204" pitchFamily="34" charset="0"/>
                <a:ea typeface="Calibri" panose="020F0502020204030204" pitchFamily="34" charset="-122"/>
                <a:cs typeface="Calibri" panose="020F0502020204030204" pitchFamily="34" charset="-120"/>
              </a:rPr>
              <a:t>Structural Transformation</a:t>
            </a:r>
            <a:endParaRPr lang="en-US" sz="3600" dirty="0"/>
          </a:p>
        </p:txBody>
      </p:sp>
      <p:sp>
        <p:nvSpPr>
          <p:cNvPr id="5" name="Text 3"/>
          <p:cNvSpPr/>
          <p:nvPr/>
        </p:nvSpPr>
        <p:spPr>
          <a:xfrm>
            <a:off x="457200" y="2651760"/>
            <a:ext cx="6858000" cy="640080"/>
          </a:xfrm>
          <a:prstGeom prst="rect">
            <a:avLst/>
          </a:prstGeom>
          <a:noFill/>
        </p:spPr>
        <p:txBody>
          <a:bodyPr wrap="square" rtlCol="0" anchor="ctr"/>
          <a:lstStyle/>
          <a:p>
            <a:pPr marL="0" indent="0">
              <a:buNone/>
            </a:pPr>
            <a:r>
              <a:rPr lang="en-US" sz="1600" dirty="0">
                <a:solidFill>
                  <a:srgbClr val="3A8DDA"/>
                </a:solidFill>
                <a:latin typeface="Calibri" panose="020F0502020204030204" pitchFamily="34" charset="0"/>
                <a:ea typeface="Calibri" panose="020F0502020204030204" pitchFamily="34" charset="-122"/>
                <a:cs typeface="Calibri" panose="020F0502020204030204" pitchFamily="34" charset="-120"/>
              </a:rPr>
              <a:t>How the legislature restructured salary provisions in the new Act</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Section-by-Section Mapping – Act 1961 vs Act 2025</a:t>
            </a:r>
            <a:endParaRPr lang="en-US" sz="1900" dirty="0"/>
          </a:p>
        </p:txBody>
      </p:sp>
      <p:sp>
        <p:nvSpPr>
          <p:cNvPr id="6" name="Shape 4"/>
          <p:cNvSpPr/>
          <p:nvPr/>
        </p:nvSpPr>
        <p:spPr>
          <a:xfrm>
            <a:off x="228600" y="777240"/>
            <a:ext cx="3017520" cy="329184"/>
          </a:xfrm>
          <a:prstGeom prst="rect">
            <a:avLst/>
          </a:prstGeom>
          <a:solidFill>
            <a:srgbClr val="1A3A6B"/>
          </a:solidFill>
          <a:ln w="12700">
            <a:solidFill>
              <a:srgbClr val="0D1B3E"/>
            </a:solidFill>
            <a:prstDash val="solid"/>
          </a:ln>
        </p:spPr>
      </p:sp>
      <p:sp>
        <p:nvSpPr>
          <p:cNvPr id="7" name="Text 5"/>
          <p:cNvSpPr/>
          <p:nvPr/>
        </p:nvSpPr>
        <p:spPr>
          <a:xfrm>
            <a:off x="301752" y="777240"/>
            <a:ext cx="2907792" cy="329184"/>
          </a:xfrm>
          <a:prstGeom prst="rect">
            <a:avLst/>
          </a:prstGeom>
          <a:noFill/>
        </p:spPr>
        <p:txBody>
          <a:bodyPr wrap="square" rtlCol="0" anchor="ctr"/>
          <a:lstStyle/>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Provision</a:t>
            </a:r>
            <a:endParaRPr lang="en-US" sz="900" dirty="0"/>
          </a:p>
        </p:txBody>
      </p:sp>
      <p:sp>
        <p:nvSpPr>
          <p:cNvPr id="8" name="Shape 6"/>
          <p:cNvSpPr/>
          <p:nvPr/>
        </p:nvSpPr>
        <p:spPr>
          <a:xfrm>
            <a:off x="3246120" y="777240"/>
            <a:ext cx="1371600" cy="329184"/>
          </a:xfrm>
          <a:prstGeom prst="rect">
            <a:avLst/>
          </a:prstGeom>
          <a:solidFill>
            <a:srgbClr val="1A3A6B"/>
          </a:solidFill>
          <a:ln w="12700">
            <a:solidFill>
              <a:srgbClr val="0D1B3E"/>
            </a:solidFill>
            <a:prstDash val="solid"/>
          </a:ln>
        </p:spPr>
      </p:sp>
      <p:sp>
        <p:nvSpPr>
          <p:cNvPr id="9" name="Text 7"/>
          <p:cNvSpPr/>
          <p:nvPr/>
        </p:nvSpPr>
        <p:spPr>
          <a:xfrm>
            <a:off x="3319272" y="777240"/>
            <a:ext cx="1261872" cy="329184"/>
          </a:xfrm>
          <a:prstGeom prst="rect">
            <a:avLst/>
          </a:prstGeom>
          <a:noFill/>
        </p:spPr>
        <p:txBody>
          <a:bodyPr wrap="square" rtlCol="0" anchor="ctr"/>
          <a:lstStyle/>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1961</a:t>
            </a:r>
            <a:endParaRPr lang="en-US" sz="900" dirty="0"/>
          </a:p>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a:t>
            </a:r>
            <a:endParaRPr lang="en-US" sz="900" dirty="0"/>
          </a:p>
        </p:txBody>
      </p:sp>
      <p:sp>
        <p:nvSpPr>
          <p:cNvPr id="10" name="Shape 8"/>
          <p:cNvSpPr/>
          <p:nvPr/>
        </p:nvSpPr>
        <p:spPr>
          <a:xfrm>
            <a:off x="4617720" y="777240"/>
            <a:ext cx="1371600" cy="329184"/>
          </a:xfrm>
          <a:prstGeom prst="rect">
            <a:avLst/>
          </a:prstGeom>
          <a:solidFill>
            <a:srgbClr val="1A3A6B"/>
          </a:solidFill>
          <a:ln w="12700">
            <a:solidFill>
              <a:srgbClr val="0D1B3E"/>
            </a:solidFill>
            <a:prstDash val="solid"/>
          </a:ln>
        </p:spPr>
      </p:sp>
      <p:sp>
        <p:nvSpPr>
          <p:cNvPr id="11" name="Text 9"/>
          <p:cNvSpPr/>
          <p:nvPr/>
        </p:nvSpPr>
        <p:spPr>
          <a:xfrm>
            <a:off x="4690872" y="777240"/>
            <a:ext cx="1261872" cy="329184"/>
          </a:xfrm>
          <a:prstGeom prst="rect">
            <a:avLst/>
          </a:prstGeom>
          <a:noFill/>
        </p:spPr>
        <p:txBody>
          <a:bodyPr wrap="square" rtlCol="0" anchor="ctr"/>
          <a:lstStyle/>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a:t>
            </a:r>
            <a:endParaRPr lang="en-US" sz="900" dirty="0"/>
          </a:p>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a:t>
            </a:r>
            <a:endParaRPr lang="en-US" sz="900" dirty="0"/>
          </a:p>
        </p:txBody>
      </p:sp>
      <p:sp>
        <p:nvSpPr>
          <p:cNvPr id="12" name="Shape 10"/>
          <p:cNvSpPr/>
          <p:nvPr/>
        </p:nvSpPr>
        <p:spPr>
          <a:xfrm>
            <a:off x="5989320" y="777240"/>
            <a:ext cx="1371600" cy="329184"/>
          </a:xfrm>
          <a:prstGeom prst="rect">
            <a:avLst/>
          </a:prstGeom>
          <a:solidFill>
            <a:srgbClr val="1A3A6B"/>
          </a:solidFill>
          <a:ln w="12700">
            <a:solidFill>
              <a:srgbClr val="0D1B3E"/>
            </a:solidFill>
            <a:prstDash val="solid"/>
          </a:ln>
        </p:spPr>
      </p:sp>
      <p:sp>
        <p:nvSpPr>
          <p:cNvPr id="13" name="Text 11"/>
          <p:cNvSpPr/>
          <p:nvPr/>
        </p:nvSpPr>
        <p:spPr>
          <a:xfrm>
            <a:off x="6062472" y="777240"/>
            <a:ext cx="1261872" cy="329184"/>
          </a:xfrm>
          <a:prstGeom prst="rect">
            <a:avLst/>
          </a:prstGeom>
          <a:noFill/>
        </p:spPr>
        <p:txBody>
          <a:bodyPr wrap="square" rtlCol="0" anchor="ctr"/>
          <a:lstStyle/>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Rules 1962</a:t>
            </a:r>
            <a:endParaRPr lang="en-US" sz="900" dirty="0"/>
          </a:p>
        </p:txBody>
      </p:sp>
      <p:sp>
        <p:nvSpPr>
          <p:cNvPr id="14" name="Shape 12"/>
          <p:cNvSpPr/>
          <p:nvPr/>
        </p:nvSpPr>
        <p:spPr>
          <a:xfrm>
            <a:off x="7360920" y="777240"/>
            <a:ext cx="1371600" cy="329184"/>
          </a:xfrm>
          <a:prstGeom prst="rect">
            <a:avLst/>
          </a:prstGeom>
          <a:solidFill>
            <a:srgbClr val="1A3A6B"/>
          </a:solidFill>
          <a:ln w="12700">
            <a:solidFill>
              <a:srgbClr val="0D1B3E"/>
            </a:solidFill>
            <a:prstDash val="solid"/>
          </a:ln>
        </p:spPr>
      </p:sp>
      <p:sp>
        <p:nvSpPr>
          <p:cNvPr id="15" name="Text 13"/>
          <p:cNvSpPr/>
          <p:nvPr/>
        </p:nvSpPr>
        <p:spPr>
          <a:xfrm>
            <a:off x="7434072" y="777240"/>
            <a:ext cx="1261872" cy="329184"/>
          </a:xfrm>
          <a:prstGeom prst="rect">
            <a:avLst/>
          </a:prstGeom>
          <a:noFill/>
        </p:spPr>
        <p:txBody>
          <a:bodyPr wrap="square" rtlCol="0" anchor="ctr"/>
          <a:lstStyle/>
          <a:p>
            <a:pPr marL="0" indent="0" algn="ctr">
              <a:buNone/>
            </a:pPr>
            <a:r>
              <a:rPr lang="en-US" sz="900" b="1" dirty="0">
                <a:solidFill>
                  <a:srgbClr val="FFFFFF"/>
                </a:solidFill>
                <a:latin typeface="Calibri" panose="020F0502020204030204" pitchFamily="34" charset="0"/>
                <a:ea typeface="Calibri" panose="020F0502020204030204" pitchFamily="34" charset="-122"/>
                <a:cs typeface="Calibri" panose="020F0502020204030204" pitchFamily="34" charset="-120"/>
              </a:rPr>
              <a:t>Rules 2026</a:t>
            </a:r>
            <a:endParaRPr lang="en-US" sz="900" dirty="0"/>
          </a:p>
        </p:txBody>
      </p:sp>
      <p:sp>
        <p:nvSpPr>
          <p:cNvPr id="16" name="Shape 14"/>
          <p:cNvSpPr/>
          <p:nvPr/>
        </p:nvSpPr>
        <p:spPr>
          <a:xfrm>
            <a:off x="228600" y="1106424"/>
            <a:ext cx="3017520" cy="329184"/>
          </a:xfrm>
          <a:prstGeom prst="rect">
            <a:avLst/>
          </a:prstGeom>
          <a:solidFill>
            <a:srgbClr val="E8EFF8"/>
          </a:solidFill>
          <a:ln w="12700">
            <a:solidFill>
              <a:srgbClr val="D0DCEC"/>
            </a:solidFill>
            <a:prstDash val="solid"/>
          </a:ln>
        </p:spPr>
      </p:sp>
      <p:sp>
        <p:nvSpPr>
          <p:cNvPr id="17" name="Text 15"/>
          <p:cNvSpPr/>
          <p:nvPr/>
        </p:nvSpPr>
        <p:spPr>
          <a:xfrm>
            <a:off x="301752" y="1106424"/>
            <a:ext cx="2907792" cy="329184"/>
          </a:xfrm>
          <a:prstGeom prst="rect">
            <a:avLst/>
          </a:prstGeom>
          <a:noFill/>
        </p:spPr>
        <p:txBody>
          <a:bodyPr wrap="square" rtlCol="0" anchor="ctr"/>
          <a:lstStyle/>
          <a:p>
            <a:pPr marL="0" indent="0" algn="l">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Salary – Charging Section</a:t>
            </a:r>
            <a:endParaRPr lang="en-US" sz="900" dirty="0"/>
          </a:p>
        </p:txBody>
      </p:sp>
      <p:sp>
        <p:nvSpPr>
          <p:cNvPr id="18" name="Shape 16"/>
          <p:cNvSpPr/>
          <p:nvPr/>
        </p:nvSpPr>
        <p:spPr>
          <a:xfrm>
            <a:off x="3246120" y="1106424"/>
            <a:ext cx="1371600" cy="329184"/>
          </a:xfrm>
          <a:prstGeom prst="rect">
            <a:avLst/>
          </a:prstGeom>
          <a:solidFill>
            <a:srgbClr val="E8EFF8"/>
          </a:solidFill>
          <a:ln w="12700">
            <a:solidFill>
              <a:srgbClr val="D0DCEC"/>
            </a:solidFill>
            <a:prstDash val="solid"/>
          </a:ln>
        </p:spPr>
      </p:sp>
      <p:sp>
        <p:nvSpPr>
          <p:cNvPr id="19" name="Text 17"/>
          <p:cNvSpPr/>
          <p:nvPr/>
        </p:nvSpPr>
        <p:spPr>
          <a:xfrm>
            <a:off x="3319272" y="1106424"/>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15</a:t>
            </a:r>
            <a:endParaRPr lang="en-US" sz="900" dirty="0"/>
          </a:p>
        </p:txBody>
      </p:sp>
      <p:sp>
        <p:nvSpPr>
          <p:cNvPr id="20" name="Shape 18"/>
          <p:cNvSpPr/>
          <p:nvPr/>
        </p:nvSpPr>
        <p:spPr>
          <a:xfrm>
            <a:off x="4617720" y="1106424"/>
            <a:ext cx="1371600" cy="329184"/>
          </a:xfrm>
          <a:prstGeom prst="rect">
            <a:avLst/>
          </a:prstGeom>
          <a:solidFill>
            <a:srgbClr val="EBF8F4"/>
          </a:solidFill>
          <a:ln w="12700">
            <a:solidFill>
              <a:srgbClr val="D0DCEC"/>
            </a:solidFill>
            <a:prstDash val="solid"/>
          </a:ln>
        </p:spPr>
      </p:sp>
      <p:sp>
        <p:nvSpPr>
          <p:cNvPr id="21" name="Text 19"/>
          <p:cNvSpPr/>
          <p:nvPr/>
        </p:nvSpPr>
        <p:spPr>
          <a:xfrm>
            <a:off x="4690872" y="1106424"/>
            <a:ext cx="1261872" cy="329184"/>
          </a:xfrm>
          <a:prstGeom prst="rect">
            <a:avLst/>
          </a:prstGeom>
          <a:noFill/>
        </p:spPr>
        <p:txBody>
          <a:bodyPr wrap="square" rtlCol="0" anchor="ctr"/>
          <a:lstStyle/>
          <a:p>
            <a:pPr marL="0" indent="0" algn="ctr">
              <a:buNone/>
            </a:pPr>
            <a:r>
              <a:rPr lang="en-US" sz="900" dirty="0">
                <a:solidFill>
                  <a:srgbClr val="16A085"/>
                </a:solidFill>
                <a:latin typeface="Calibri" panose="020F0502020204030204" pitchFamily="34" charset="0"/>
                <a:ea typeface="Calibri" panose="020F0502020204030204" pitchFamily="34" charset="-122"/>
                <a:cs typeface="Calibri" panose="020F0502020204030204" pitchFamily="34" charset="-120"/>
              </a:rPr>
              <a:t>15</a:t>
            </a:r>
            <a:endParaRPr lang="en-US" sz="900" dirty="0"/>
          </a:p>
        </p:txBody>
      </p:sp>
      <p:sp>
        <p:nvSpPr>
          <p:cNvPr id="22" name="Shape 20"/>
          <p:cNvSpPr/>
          <p:nvPr/>
        </p:nvSpPr>
        <p:spPr>
          <a:xfrm>
            <a:off x="5989320" y="1106424"/>
            <a:ext cx="1371600" cy="329184"/>
          </a:xfrm>
          <a:prstGeom prst="rect">
            <a:avLst/>
          </a:prstGeom>
          <a:solidFill>
            <a:srgbClr val="E8EFF8"/>
          </a:solidFill>
          <a:ln w="12700">
            <a:solidFill>
              <a:srgbClr val="D0DCEC"/>
            </a:solidFill>
            <a:prstDash val="solid"/>
          </a:ln>
        </p:spPr>
      </p:sp>
      <p:sp>
        <p:nvSpPr>
          <p:cNvPr id="23" name="Text 21"/>
          <p:cNvSpPr/>
          <p:nvPr/>
        </p:nvSpPr>
        <p:spPr>
          <a:xfrm>
            <a:off x="6062472" y="1106424"/>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24" name="Shape 22"/>
          <p:cNvSpPr/>
          <p:nvPr/>
        </p:nvSpPr>
        <p:spPr>
          <a:xfrm>
            <a:off x="7360920" y="1106424"/>
            <a:ext cx="1371600" cy="329184"/>
          </a:xfrm>
          <a:prstGeom prst="rect">
            <a:avLst/>
          </a:prstGeom>
          <a:solidFill>
            <a:srgbClr val="E8EFF8"/>
          </a:solidFill>
          <a:ln w="12700">
            <a:solidFill>
              <a:srgbClr val="D0DCEC"/>
            </a:solidFill>
            <a:prstDash val="solid"/>
          </a:ln>
        </p:spPr>
      </p:sp>
      <p:sp>
        <p:nvSpPr>
          <p:cNvPr id="25" name="Text 23"/>
          <p:cNvSpPr/>
          <p:nvPr/>
        </p:nvSpPr>
        <p:spPr>
          <a:xfrm>
            <a:off x="7434072" y="1106424"/>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26" name="Shape 24"/>
          <p:cNvSpPr/>
          <p:nvPr/>
        </p:nvSpPr>
        <p:spPr>
          <a:xfrm>
            <a:off x="228600" y="1435608"/>
            <a:ext cx="3017520" cy="329184"/>
          </a:xfrm>
          <a:prstGeom prst="rect">
            <a:avLst/>
          </a:prstGeom>
          <a:solidFill>
            <a:srgbClr val="FFFFFF"/>
          </a:solidFill>
          <a:ln w="12700">
            <a:solidFill>
              <a:srgbClr val="D0DCEC"/>
            </a:solidFill>
            <a:prstDash val="solid"/>
          </a:ln>
        </p:spPr>
      </p:sp>
      <p:sp>
        <p:nvSpPr>
          <p:cNvPr id="27" name="Text 25"/>
          <p:cNvSpPr/>
          <p:nvPr/>
        </p:nvSpPr>
        <p:spPr>
          <a:xfrm>
            <a:off x="301752" y="1435608"/>
            <a:ext cx="2907792" cy="329184"/>
          </a:xfrm>
          <a:prstGeom prst="rect">
            <a:avLst/>
          </a:prstGeom>
          <a:noFill/>
        </p:spPr>
        <p:txBody>
          <a:bodyPr wrap="square" rtlCol="0" anchor="ctr"/>
          <a:lstStyle/>
          <a:p>
            <a:pPr marL="0" indent="0" algn="l">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Income from Salary (Definition)</a:t>
            </a:r>
            <a:endParaRPr lang="en-US" sz="900" dirty="0"/>
          </a:p>
        </p:txBody>
      </p:sp>
      <p:sp>
        <p:nvSpPr>
          <p:cNvPr id="28" name="Shape 26"/>
          <p:cNvSpPr/>
          <p:nvPr/>
        </p:nvSpPr>
        <p:spPr>
          <a:xfrm>
            <a:off x="3246120" y="1435608"/>
            <a:ext cx="1371600" cy="329184"/>
          </a:xfrm>
          <a:prstGeom prst="rect">
            <a:avLst/>
          </a:prstGeom>
          <a:solidFill>
            <a:srgbClr val="FFFFFF"/>
          </a:solidFill>
          <a:ln w="12700">
            <a:solidFill>
              <a:srgbClr val="D0DCEC"/>
            </a:solidFill>
            <a:prstDash val="solid"/>
          </a:ln>
        </p:spPr>
      </p:sp>
      <p:sp>
        <p:nvSpPr>
          <p:cNvPr id="29" name="Text 27"/>
          <p:cNvSpPr/>
          <p:nvPr/>
        </p:nvSpPr>
        <p:spPr>
          <a:xfrm>
            <a:off x="3319272" y="1435608"/>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17(1)</a:t>
            </a:r>
            <a:endParaRPr lang="en-US" sz="900" dirty="0"/>
          </a:p>
        </p:txBody>
      </p:sp>
      <p:sp>
        <p:nvSpPr>
          <p:cNvPr id="30" name="Shape 28"/>
          <p:cNvSpPr/>
          <p:nvPr/>
        </p:nvSpPr>
        <p:spPr>
          <a:xfrm>
            <a:off x="4617720" y="1435608"/>
            <a:ext cx="1371600" cy="329184"/>
          </a:xfrm>
          <a:prstGeom prst="rect">
            <a:avLst/>
          </a:prstGeom>
          <a:solidFill>
            <a:srgbClr val="D4F1E8"/>
          </a:solidFill>
          <a:ln w="12700">
            <a:solidFill>
              <a:srgbClr val="D0DCEC"/>
            </a:solidFill>
            <a:prstDash val="solid"/>
          </a:ln>
        </p:spPr>
      </p:sp>
      <p:sp>
        <p:nvSpPr>
          <p:cNvPr id="31" name="Text 29"/>
          <p:cNvSpPr/>
          <p:nvPr/>
        </p:nvSpPr>
        <p:spPr>
          <a:xfrm>
            <a:off x="4690872" y="1435608"/>
            <a:ext cx="1261872" cy="329184"/>
          </a:xfrm>
          <a:prstGeom prst="rect">
            <a:avLst/>
          </a:prstGeom>
          <a:noFill/>
        </p:spPr>
        <p:txBody>
          <a:bodyPr wrap="square" rtlCol="0" anchor="ctr"/>
          <a:lstStyle/>
          <a:p>
            <a:pPr marL="0" indent="0" algn="ctr">
              <a:buNone/>
            </a:pPr>
            <a:r>
              <a:rPr lang="en-US" sz="900" dirty="0">
                <a:solidFill>
                  <a:srgbClr val="16A085"/>
                </a:solidFill>
                <a:latin typeface="Calibri" panose="020F0502020204030204" pitchFamily="34" charset="0"/>
                <a:ea typeface="Calibri" panose="020F0502020204030204" pitchFamily="34" charset="-122"/>
                <a:cs typeface="Calibri" panose="020F0502020204030204" pitchFamily="34" charset="-120"/>
              </a:rPr>
              <a:t>16</a:t>
            </a:r>
            <a:endParaRPr lang="en-US" sz="900" dirty="0"/>
          </a:p>
        </p:txBody>
      </p:sp>
      <p:sp>
        <p:nvSpPr>
          <p:cNvPr id="32" name="Shape 30"/>
          <p:cNvSpPr/>
          <p:nvPr/>
        </p:nvSpPr>
        <p:spPr>
          <a:xfrm>
            <a:off x="5989320" y="1435608"/>
            <a:ext cx="1371600" cy="329184"/>
          </a:xfrm>
          <a:prstGeom prst="rect">
            <a:avLst/>
          </a:prstGeom>
          <a:solidFill>
            <a:srgbClr val="FFFFFF"/>
          </a:solidFill>
          <a:ln w="12700">
            <a:solidFill>
              <a:srgbClr val="D0DCEC"/>
            </a:solidFill>
            <a:prstDash val="solid"/>
          </a:ln>
        </p:spPr>
      </p:sp>
      <p:sp>
        <p:nvSpPr>
          <p:cNvPr id="33" name="Text 31"/>
          <p:cNvSpPr/>
          <p:nvPr/>
        </p:nvSpPr>
        <p:spPr>
          <a:xfrm>
            <a:off x="6062472" y="1435608"/>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34" name="Shape 32"/>
          <p:cNvSpPr/>
          <p:nvPr/>
        </p:nvSpPr>
        <p:spPr>
          <a:xfrm>
            <a:off x="7360920" y="1435608"/>
            <a:ext cx="1371600" cy="329184"/>
          </a:xfrm>
          <a:prstGeom prst="rect">
            <a:avLst/>
          </a:prstGeom>
          <a:solidFill>
            <a:srgbClr val="FFFFFF"/>
          </a:solidFill>
          <a:ln w="12700">
            <a:solidFill>
              <a:srgbClr val="D0DCEC"/>
            </a:solidFill>
            <a:prstDash val="solid"/>
          </a:ln>
        </p:spPr>
      </p:sp>
      <p:sp>
        <p:nvSpPr>
          <p:cNvPr id="35" name="Text 33"/>
          <p:cNvSpPr/>
          <p:nvPr/>
        </p:nvSpPr>
        <p:spPr>
          <a:xfrm>
            <a:off x="7434072" y="1435608"/>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36" name="Shape 34"/>
          <p:cNvSpPr/>
          <p:nvPr/>
        </p:nvSpPr>
        <p:spPr>
          <a:xfrm>
            <a:off x="228600" y="1764792"/>
            <a:ext cx="3017520" cy="329184"/>
          </a:xfrm>
          <a:prstGeom prst="rect">
            <a:avLst/>
          </a:prstGeom>
          <a:solidFill>
            <a:srgbClr val="E8EFF8"/>
          </a:solidFill>
          <a:ln w="12700">
            <a:solidFill>
              <a:srgbClr val="D0DCEC"/>
            </a:solidFill>
            <a:prstDash val="solid"/>
          </a:ln>
        </p:spPr>
      </p:sp>
      <p:sp>
        <p:nvSpPr>
          <p:cNvPr id="37" name="Text 35"/>
          <p:cNvSpPr/>
          <p:nvPr/>
        </p:nvSpPr>
        <p:spPr>
          <a:xfrm>
            <a:off x="301752" y="1764792"/>
            <a:ext cx="2907792" cy="329184"/>
          </a:xfrm>
          <a:prstGeom prst="rect">
            <a:avLst/>
          </a:prstGeom>
          <a:noFill/>
        </p:spPr>
        <p:txBody>
          <a:bodyPr wrap="square" rtlCol="0" anchor="ctr"/>
          <a:lstStyle/>
          <a:p>
            <a:pPr marL="0" indent="0" algn="l">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Perquisites</a:t>
            </a:r>
            <a:endParaRPr lang="en-US" sz="900" dirty="0"/>
          </a:p>
        </p:txBody>
      </p:sp>
      <p:sp>
        <p:nvSpPr>
          <p:cNvPr id="38" name="Shape 36"/>
          <p:cNvSpPr/>
          <p:nvPr/>
        </p:nvSpPr>
        <p:spPr>
          <a:xfrm>
            <a:off x="3246120" y="1764792"/>
            <a:ext cx="1371600" cy="329184"/>
          </a:xfrm>
          <a:prstGeom prst="rect">
            <a:avLst/>
          </a:prstGeom>
          <a:solidFill>
            <a:srgbClr val="E8EFF8"/>
          </a:solidFill>
          <a:ln w="12700">
            <a:solidFill>
              <a:srgbClr val="D0DCEC"/>
            </a:solidFill>
            <a:prstDash val="solid"/>
          </a:ln>
        </p:spPr>
      </p:sp>
      <p:sp>
        <p:nvSpPr>
          <p:cNvPr id="39" name="Text 37"/>
          <p:cNvSpPr/>
          <p:nvPr/>
        </p:nvSpPr>
        <p:spPr>
          <a:xfrm>
            <a:off x="3319272" y="1764792"/>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17(2)</a:t>
            </a:r>
            <a:endParaRPr lang="en-US" sz="900" dirty="0"/>
          </a:p>
        </p:txBody>
      </p:sp>
      <p:sp>
        <p:nvSpPr>
          <p:cNvPr id="40" name="Shape 38"/>
          <p:cNvSpPr/>
          <p:nvPr/>
        </p:nvSpPr>
        <p:spPr>
          <a:xfrm>
            <a:off x="4617720" y="1764792"/>
            <a:ext cx="1371600" cy="329184"/>
          </a:xfrm>
          <a:prstGeom prst="rect">
            <a:avLst/>
          </a:prstGeom>
          <a:solidFill>
            <a:srgbClr val="EBF8F4"/>
          </a:solidFill>
          <a:ln w="12700">
            <a:solidFill>
              <a:srgbClr val="D0DCEC"/>
            </a:solidFill>
            <a:prstDash val="solid"/>
          </a:ln>
        </p:spPr>
      </p:sp>
      <p:sp>
        <p:nvSpPr>
          <p:cNvPr id="41" name="Text 39"/>
          <p:cNvSpPr/>
          <p:nvPr/>
        </p:nvSpPr>
        <p:spPr>
          <a:xfrm>
            <a:off x="4690872" y="1764792"/>
            <a:ext cx="1261872" cy="329184"/>
          </a:xfrm>
          <a:prstGeom prst="rect">
            <a:avLst/>
          </a:prstGeom>
          <a:noFill/>
        </p:spPr>
        <p:txBody>
          <a:bodyPr wrap="square" rtlCol="0" anchor="ctr"/>
          <a:lstStyle/>
          <a:p>
            <a:pPr marL="0" indent="0" algn="ctr">
              <a:buNone/>
            </a:pPr>
            <a:r>
              <a:rPr lang="en-US" sz="900" dirty="0">
                <a:solidFill>
                  <a:srgbClr val="16A085"/>
                </a:solidFill>
                <a:latin typeface="Calibri" panose="020F0502020204030204" pitchFamily="34" charset="0"/>
                <a:ea typeface="Calibri" panose="020F0502020204030204" pitchFamily="34" charset="-122"/>
                <a:cs typeface="Calibri" panose="020F0502020204030204" pitchFamily="34" charset="-120"/>
              </a:rPr>
              <a:t>17</a:t>
            </a:r>
            <a:endParaRPr lang="en-US" sz="900" dirty="0"/>
          </a:p>
        </p:txBody>
      </p:sp>
      <p:sp>
        <p:nvSpPr>
          <p:cNvPr id="42" name="Shape 40"/>
          <p:cNvSpPr/>
          <p:nvPr/>
        </p:nvSpPr>
        <p:spPr>
          <a:xfrm>
            <a:off x="5989320" y="1764792"/>
            <a:ext cx="1371600" cy="329184"/>
          </a:xfrm>
          <a:prstGeom prst="rect">
            <a:avLst/>
          </a:prstGeom>
          <a:solidFill>
            <a:srgbClr val="E8EFF8"/>
          </a:solidFill>
          <a:ln w="12700">
            <a:solidFill>
              <a:srgbClr val="D0DCEC"/>
            </a:solidFill>
            <a:prstDash val="solid"/>
          </a:ln>
        </p:spPr>
      </p:sp>
      <p:sp>
        <p:nvSpPr>
          <p:cNvPr id="43" name="Text 41"/>
          <p:cNvSpPr/>
          <p:nvPr/>
        </p:nvSpPr>
        <p:spPr>
          <a:xfrm>
            <a:off x="6062472" y="1764792"/>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3</a:t>
            </a:r>
            <a:endParaRPr lang="en-US" sz="900" dirty="0"/>
          </a:p>
        </p:txBody>
      </p:sp>
      <p:sp>
        <p:nvSpPr>
          <p:cNvPr id="44" name="Shape 42"/>
          <p:cNvSpPr/>
          <p:nvPr/>
        </p:nvSpPr>
        <p:spPr>
          <a:xfrm>
            <a:off x="7360920" y="1764792"/>
            <a:ext cx="1371600" cy="329184"/>
          </a:xfrm>
          <a:prstGeom prst="rect">
            <a:avLst/>
          </a:prstGeom>
          <a:solidFill>
            <a:srgbClr val="E8EFF8"/>
          </a:solidFill>
          <a:ln w="12700">
            <a:solidFill>
              <a:srgbClr val="D0DCEC"/>
            </a:solidFill>
            <a:prstDash val="solid"/>
          </a:ln>
        </p:spPr>
      </p:sp>
      <p:sp>
        <p:nvSpPr>
          <p:cNvPr id="45" name="Text 43"/>
          <p:cNvSpPr/>
          <p:nvPr/>
        </p:nvSpPr>
        <p:spPr>
          <a:xfrm>
            <a:off x="7434072" y="1764792"/>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15</a:t>
            </a:r>
            <a:endParaRPr lang="en-US" sz="900" dirty="0"/>
          </a:p>
        </p:txBody>
      </p:sp>
      <p:sp>
        <p:nvSpPr>
          <p:cNvPr id="46" name="Shape 44"/>
          <p:cNvSpPr/>
          <p:nvPr/>
        </p:nvSpPr>
        <p:spPr>
          <a:xfrm>
            <a:off x="228600" y="2093976"/>
            <a:ext cx="3017520" cy="329184"/>
          </a:xfrm>
          <a:prstGeom prst="rect">
            <a:avLst/>
          </a:prstGeom>
          <a:solidFill>
            <a:srgbClr val="FFFFFF"/>
          </a:solidFill>
          <a:ln w="12700">
            <a:solidFill>
              <a:srgbClr val="D0DCEC"/>
            </a:solidFill>
            <a:prstDash val="solid"/>
          </a:ln>
        </p:spPr>
      </p:sp>
      <p:sp>
        <p:nvSpPr>
          <p:cNvPr id="47" name="Text 45"/>
          <p:cNvSpPr/>
          <p:nvPr/>
        </p:nvSpPr>
        <p:spPr>
          <a:xfrm>
            <a:off x="301752" y="2093976"/>
            <a:ext cx="2907792" cy="329184"/>
          </a:xfrm>
          <a:prstGeom prst="rect">
            <a:avLst/>
          </a:prstGeom>
          <a:noFill/>
        </p:spPr>
        <p:txBody>
          <a:bodyPr wrap="square" rtlCol="0" anchor="ctr"/>
          <a:lstStyle/>
          <a:p>
            <a:pPr marL="0" indent="0" algn="l">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Profits in Lieu of Salary</a:t>
            </a:r>
            <a:endParaRPr lang="en-US" sz="900" dirty="0"/>
          </a:p>
        </p:txBody>
      </p:sp>
      <p:sp>
        <p:nvSpPr>
          <p:cNvPr id="48" name="Shape 46"/>
          <p:cNvSpPr/>
          <p:nvPr/>
        </p:nvSpPr>
        <p:spPr>
          <a:xfrm>
            <a:off x="3246120" y="2093976"/>
            <a:ext cx="1371600" cy="329184"/>
          </a:xfrm>
          <a:prstGeom prst="rect">
            <a:avLst/>
          </a:prstGeom>
          <a:solidFill>
            <a:srgbClr val="FFFFFF"/>
          </a:solidFill>
          <a:ln w="12700">
            <a:solidFill>
              <a:srgbClr val="D0DCEC"/>
            </a:solidFill>
            <a:prstDash val="solid"/>
          </a:ln>
        </p:spPr>
      </p:sp>
      <p:sp>
        <p:nvSpPr>
          <p:cNvPr id="49" name="Text 47"/>
          <p:cNvSpPr/>
          <p:nvPr/>
        </p:nvSpPr>
        <p:spPr>
          <a:xfrm>
            <a:off x="3319272" y="2093976"/>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17(3)</a:t>
            </a:r>
            <a:endParaRPr lang="en-US" sz="900" dirty="0"/>
          </a:p>
        </p:txBody>
      </p:sp>
      <p:sp>
        <p:nvSpPr>
          <p:cNvPr id="50" name="Shape 48"/>
          <p:cNvSpPr/>
          <p:nvPr/>
        </p:nvSpPr>
        <p:spPr>
          <a:xfrm>
            <a:off x="4617720" y="2093976"/>
            <a:ext cx="1371600" cy="329184"/>
          </a:xfrm>
          <a:prstGeom prst="rect">
            <a:avLst/>
          </a:prstGeom>
          <a:solidFill>
            <a:srgbClr val="D4F1E8"/>
          </a:solidFill>
          <a:ln w="12700">
            <a:solidFill>
              <a:srgbClr val="D0DCEC"/>
            </a:solidFill>
            <a:prstDash val="solid"/>
          </a:ln>
        </p:spPr>
      </p:sp>
      <p:sp>
        <p:nvSpPr>
          <p:cNvPr id="51" name="Text 49"/>
          <p:cNvSpPr/>
          <p:nvPr/>
        </p:nvSpPr>
        <p:spPr>
          <a:xfrm>
            <a:off x="4690872" y="2093976"/>
            <a:ext cx="1261872" cy="329184"/>
          </a:xfrm>
          <a:prstGeom prst="rect">
            <a:avLst/>
          </a:prstGeom>
          <a:noFill/>
        </p:spPr>
        <p:txBody>
          <a:bodyPr wrap="square" rtlCol="0" anchor="ctr"/>
          <a:lstStyle/>
          <a:p>
            <a:pPr marL="0" indent="0" algn="ctr">
              <a:buNone/>
            </a:pPr>
            <a:r>
              <a:rPr lang="en-US" sz="900" dirty="0">
                <a:solidFill>
                  <a:srgbClr val="16A085"/>
                </a:solidFill>
                <a:latin typeface="Calibri" panose="020F0502020204030204" pitchFamily="34" charset="0"/>
                <a:ea typeface="Calibri" panose="020F0502020204030204" pitchFamily="34" charset="-122"/>
                <a:cs typeface="Calibri" panose="020F0502020204030204" pitchFamily="34" charset="-120"/>
              </a:rPr>
              <a:t>18</a:t>
            </a:r>
            <a:endParaRPr lang="en-US" sz="900" dirty="0"/>
          </a:p>
        </p:txBody>
      </p:sp>
      <p:sp>
        <p:nvSpPr>
          <p:cNvPr id="52" name="Shape 50"/>
          <p:cNvSpPr/>
          <p:nvPr/>
        </p:nvSpPr>
        <p:spPr>
          <a:xfrm>
            <a:off x="5989320" y="2093976"/>
            <a:ext cx="1371600" cy="329184"/>
          </a:xfrm>
          <a:prstGeom prst="rect">
            <a:avLst/>
          </a:prstGeom>
          <a:solidFill>
            <a:srgbClr val="FFFFFF"/>
          </a:solidFill>
          <a:ln w="12700">
            <a:solidFill>
              <a:srgbClr val="D0DCEC"/>
            </a:solidFill>
            <a:prstDash val="solid"/>
          </a:ln>
        </p:spPr>
      </p:sp>
      <p:sp>
        <p:nvSpPr>
          <p:cNvPr id="53" name="Text 51"/>
          <p:cNvSpPr/>
          <p:nvPr/>
        </p:nvSpPr>
        <p:spPr>
          <a:xfrm>
            <a:off x="6062472" y="2093976"/>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54" name="Shape 52"/>
          <p:cNvSpPr/>
          <p:nvPr/>
        </p:nvSpPr>
        <p:spPr>
          <a:xfrm>
            <a:off x="7360920" y="2093976"/>
            <a:ext cx="1371600" cy="329184"/>
          </a:xfrm>
          <a:prstGeom prst="rect">
            <a:avLst/>
          </a:prstGeom>
          <a:solidFill>
            <a:srgbClr val="FFFFFF"/>
          </a:solidFill>
          <a:ln w="12700">
            <a:solidFill>
              <a:srgbClr val="D0DCEC"/>
            </a:solidFill>
            <a:prstDash val="solid"/>
          </a:ln>
        </p:spPr>
      </p:sp>
      <p:sp>
        <p:nvSpPr>
          <p:cNvPr id="55" name="Text 53"/>
          <p:cNvSpPr/>
          <p:nvPr/>
        </p:nvSpPr>
        <p:spPr>
          <a:xfrm>
            <a:off x="7434072" y="2093976"/>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56" name="Shape 54"/>
          <p:cNvSpPr/>
          <p:nvPr/>
        </p:nvSpPr>
        <p:spPr>
          <a:xfrm>
            <a:off x="228600" y="2423160"/>
            <a:ext cx="3017520" cy="329184"/>
          </a:xfrm>
          <a:prstGeom prst="rect">
            <a:avLst/>
          </a:prstGeom>
          <a:solidFill>
            <a:srgbClr val="E8EFF8"/>
          </a:solidFill>
          <a:ln w="12700">
            <a:solidFill>
              <a:srgbClr val="D0DCEC"/>
            </a:solidFill>
            <a:prstDash val="solid"/>
          </a:ln>
        </p:spPr>
      </p:sp>
      <p:sp>
        <p:nvSpPr>
          <p:cNvPr id="57" name="Text 55"/>
          <p:cNvSpPr/>
          <p:nvPr/>
        </p:nvSpPr>
        <p:spPr>
          <a:xfrm>
            <a:off x="301752" y="2423160"/>
            <a:ext cx="2907792" cy="329184"/>
          </a:xfrm>
          <a:prstGeom prst="rect">
            <a:avLst/>
          </a:prstGeom>
          <a:noFill/>
        </p:spPr>
        <p:txBody>
          <a:bodyPr wrap="square" rtlCol="0" anchor="ctr"/>
          <a:lstStyle/>
          <a:p>
            <a:pPr marL="0" indent="0" algn="l">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Deductions from Salaries</a:t>
            </a:r>
            <a:endParaRPr lang="en-US" sz="900" dirty="0"/>
          </a:p>
        </p:txBody>
      </p:sp>
      <p:sp>
        <p:nvSpPr>
          <p:cNvPr id="58" name="Shape 56"/>
          <p:cNvSpPr/>
          <p:nvPr/>
        </p:nvSpPr>
        <p:spPr>
          <a:xfrm>
            <a:off x="3246120" y="2423160"/>
            <a:ext cx="1371600" cy="329184"/>
          </a:xfrm>
          <a:prstGeom prst="rect">
            <a:avLst/>
          </a:prstGeom>
          <a:solidFill>
            <a:srgbClr val="E8EFF8"/>
          </a:solidFill>
          <a:ln w="12700">
            <a:solidFill>
              <a:srgbClr val="D0DCEC"/>
            </a:solidFill>
            <a:prstDash val="solid"/>
          </a:ln>
        </p:spPr>
      </p:sp>
      <p:sp>
        <p:nvSpPr>
          <p:cNvPr id="59" name="Text 57"/>
          <p:cNvSpPr/>
          <p:nvPr/>
        </p:nvSpPr>
        <p:spPr>
          <a:xfrm>
            <a:off x="3319272" y="2423160"/>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16</a:t>
            </a:r>
            <a:endParaRPr lang="en-US" sz="900" dirty="0"/>
          </a:p>
        </p:txBody>
      </p:sp>
      <p:sp>
        <p:nvSpPr>
          <p:cNvPr id="60" name="Shape 58"/>
          <p:cNvSpPr/>
          <p:nvPr/>
        </p:nvSpPr>
        <p:spPr>
          <a:xfrm>
            <a:off x="4617720" y="2423160"/>
            <a:ext cx="1371600" cy="329184"/>
          </a:xfrm>
          <a:prstGeom prst="rect">
            <a:avLst/>
          </a:prstGeom>
          <a:solidFill>
            <a:srgbClr val="EBF8F4"/>
          </a:solidFill>
          <a:ln w="12700">
            <a:solidFill>
              <a:srgbClr val="D0DCEC"/>
            </a:solidFill>
            <a:prstDash val="solid"/>
          </a:ln>
        </p:spPr>
      </p:sp>
      <p:sp>
        <p:nvSpPr>
          <p:cNvPr id="61" name="Text 59"/>
          <p:cNvSpPr/>
          <p:nvPr/>
        </p:nvSpPr>
        <p:spPr>
          <a:xfrm>
            <a:off x="4690872" y="2423160"/>
            <a:ext cx="1261872" cy="329184"/>
          </a:xfrm>
          <a:prstGeom prst="rect">
            <a:avLst/>
          </a:prstGeom>
          <a:noFill/>
        </p:spPr>
        <p:txBody>
          <a:bodyPr wrap="square" rtlCol="0" anchor="ctr"/>
          <a:lstStyle/>
          <a:p>
            <a:pPr marL="0" indent="0" algn="ctr">
              <a:buNone/>
            </a:pPr>
            <a:r>
              <a:rPr lang="en-US" sz="900" dirty="0">
                <a:solidFill>
                  <a:srgbClr val="16A085"/>
                </a:solidFill>
                <a:latin typeface="Calibri" panose="020F0502020204030204" pitchFamily="34" charset="0"/>
                <a:ea typeface="Calibri" panose="020F0502020204030204" pitchFamily="34" charset="-122"/>
                <a:cs typeface="Calibri" panose="020F0502020204030204" pitchFamily="34" charset="-120"/>
              </a:rPr>
              <a:t>19</a:t>
            </a:r>
            <a:endParaRPr lang="en-US" sz="900" dirty="0"/>
          </a:p>
        </p:txBody>
      </p:sp>
      <p:sp>
        <p:nvSpPr>
          <p:cNvPr id="62" name="Shape 60"/>
          <p:cNvSpPr/>
          <p:nvPr/>
        </p:nvSpPr>
        <p:spPr>
          <a:xfrm>
            <a:off x="5989320" y="2423160"/>
            <a:ext cx="1371600" cy="329184"/>
          </a:xfrm>
          <a:prstGeom prst="rect">
            <a:avLst/>
          </a:prstGeom>
          <a:solidFill>
            <a:srgbClr val="E8EFF8"/>
          </a:solidFill>
          <a:ln w="12700">
            <a:solidFill>
              <a:srgbClr val="D0DCEC"/>
            </a:solidFill>
            <a:prstDash val="solid"/>
          </a:ln>
        </p:spPr>
      </p:sp>
      <p:sp>
        <p:nvSpPr>
          <p:cNvPr id="63" name="Text 61"/>
          <p:cNvSpPr/>
          <p:nvPr/>
        </p:nvSpPr>
        <p:spPr>
          <a:xfrm>
            <a:off x="6062472" y="2423160"/>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64" name="Shape 62"/>
          <p:cNvSpPr/>
          <p:nvPr/>
        </p:nvSpPr>
        <p:spPr>
          <a:xfrm>
            <a:off x="7360920" y="2423160"/>
            <a:ext cx="1371600" cy="329184"/>
          </a:xfrm>
          <a:prstGeom prst="rect">
            <a:avLst/>
          </a:prstGeom>
          <a:solidFill>
            <a:srgbClr val="E8EFF8"/>
          </a:solidFill>
          <a:ln w="12700">
            <a:solidFill>
              <a:srgbClr val="D0DCEC"/>
            </a:solidFill>
            <a:prstDash val="solid"/>
          </a:ln>
        </p:spPr>
      </p:sp>
      <p:sp>
        <p:nvSpPr>
          <p:cNvPr id="65" name="Text 63"/>
          <p:cNvSpPr/>
          <p:nvPr/>
        </p:nvSpPr>
        <p:spPr>
          <a:xfrm>
            <a:off x="7434072" y="2423160"/>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66" name="Shape 64"/>
          <p:cNvSpPr/>
          <p:nvPr/>
        </p:nvSpPr>
        <p:spPr>
          <a:xfrm>
            <a:off x="228600" y="2752344"/>
            <a:ext cx="3017520" cy="329184"/>
          </a:xfrm>
          <a:prstGeom prst="rect">
            <a:avLst/>
          </a:prstGeom>
          <a:solidFill>
            <a:srgbClr val="FFFFFF"/>
          </a:solidFill>
          <a:ln w="12700">
            <a:solidFill>
              <a:srgbClr val="D0DCEC"/>
            </a:solidFill>
            <a:prstDash val="solid"/>
          </a:ln>
        </p:spPr>
      </p:sp>
      <p:sp>
        <p:nvSpPr>
          <p:cNvPr id="67" name="Text 65"/>
          <p:cNvSpPr/>
          <p:nvPr/>
        </p:nvSpPr>
        <p:spPr>
          <a:xfrm>
            <a:off x="301752" y="2752344"/>
            <a:ext cx="2907792" cy="329184"/>
          </a:xfrm>
          <a:prstGeom prst="rect">
            <a:avLst/>
          </a:prstGeom>
          <a:noFill/>
        </p:spPr>
        <p:txBody>
          <a:bodyPr wrap="square" rtlCol="0" anchor="ctr"/>
          <a:lstStyle/>
          <a:p>
            <a:pPr marL="0" indent="0" algn="l">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Exemptions on Salary</a:t>
            </a:r>
            <a:endParaRPr lang="en-US" sz="900" dirty="0"/>
          </a:p>
        </p:txBody>
      </p:sp>
      <p:sp>
        <p:nvSpPr>
          <p:cNvPr id="68" name="Shape 66"/>
          <p:cNvSpPr/>
          <p:nvPr/>
        </p:nvSpPr>
        <p:spPr>
          <a:xfrm>
            <a:off x="3246120" y="2752344"/>
            <a:ext cx="1371600" cy="329184"/>
          </a:xfrm>
          <a:prstGeom prst="rect">
            <a:avLst/>
          </a:prstGeom>
          <a:solidFill>
            <a:srgbClr val="FFFFFF"/>
          </a:solidFill>
          <a:ln w="12700">
            <a:solidFill>
              <a:srgbClr val="D0DCEC"/>
            </a:solidFill>
            <a:prstDash val="solid"/>
          </a:ln>
        </p:spPr>
      </p:sp>
      <p:sp>
        <p:nvSpPr>
          <p:cNvPr id="69" name="Text 67"/>
          <p:cNvSpPr/>
          <p:nvPr/>
        </p:nvSpPr>
        <p:spPr>
          <a:xfrm>
            <a:off x="3319272" y="2752344"/>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10(_)</a:t>
            </a:r>
            <a:endParaRPr lang="en-US" sz="900" dirty="0"/>
          </a:p>
        </p:txBody>
      </p:sp>
      <p:sp>
        <p:nvSpPr>
          <p:cNvPr id="70" name="Shape 68"/>
          <p:cNvSpPr/>
          <p:nvPr/>
        </p:nvSpPr>
        <p:spPr>
          <a:xfrm>
            <a:off x="4617720" y="2752344"/>
            <a:ext cx="1371600" cy="329184"/>
          </a:xfrm>
          <a:prstGeom prst="rect">
            <a:avLst/>
          </a:prstGeom>
          <a:solidFill>
            <a:srgbClr val="D4F1E8"/>
          </a:solidFill>
          <a:ln w="12700">
            <a:solidFill>
              <a:srgbClr val="D0DCEC"/>
            </a:solidFill>
            <a:prstDash val="solid"/>
          </a:ln>
        </p:spPr>
      </p:sp>
      <p:sp>
        <p:nvSpPr>
          <p:cNvPr id="71" name="Text 69"/>
          <p:cNvSpPr/>
          <p:nvPr/>
        </p:nvSpPr>
        <p:spPr>
          <a:xfrm>
            <a:off x="4690872" y="2752344"/>
            <a:ext cx="1261872" cy="329184"/>
          </a:xfrm>
          <a:prstGeom prst="rect">
            <a:avLst/>
          </a:prstGeom>
          <a:noFill/>
        </p:spPr>
        <p:txBody>
          <a:bodyPr wrap="square" rtlCol="0" anchor="ctr"/>
          <a:lstStyle/>
          <a:p>
            <a:pPr marL="0" indent="0" algn="ctr">
              <a:buNone/>
            </a:pPr>
            <a:r>
              <a:rPr lang="en-US" sz="900" dirty="0">
                <a:solidFill>
                  <a:srgbClr val="16A085"/>
                </a:solidFill>
                <a:latin typeface="Calibri" panose="020F0502020204030204" pitchFamily="34" charset="0"/>
                <a:ea typeface="Calibri" panose="020F0502020204030204" pitchFamily="34" charset="-122"/>
                <a:cs typeface="Calibri" panose="020F0502020204030204" pitchFamily="34" charset="-120"/>
              </a:rPr>
              <a:t>19 (Table)</a:t>
            </a:r>
            <a:endParaRPr lang="en-US" sz="900" dirty="0"/>
          </a:p>
        </p:txBody>
      </p:sp>
      <p:sp>
        <p:nvSpPr>
          <p:cNvPr id="72" name="Shape 70"/>
          <p:cNvSpPr/>
          <p:nvPr/>
        </p:nvSpPr>
        <p:spPr>
          <a:xfrm>
            <a:off x="5989320" y="2752344"/>
            <a:ext cx="1371600" cy="329184"/>
          </a:xfrm>
          <a:prstGeom prst="rect">
            <a:avLst/>
          </a:prstGeom>
          <a:solidFill>
            <a:srgbClr val="FFFFFF"/>
          </a:solidFill>
          <a:ln w="12700">
            <a:solidFill>
              <a:srgbClr val="D0DCEC"/>
            </a:solidFill>
            <a:prstDash val="solid"/>
          </a:ln>
        </p:spPr>
      </p:sp>
      <p:sp>
        <p:nvSpPr>
          <p:cNvPr id="73" name="Text 71"/>
          <p:cNvSpPr/>
          <p:nvPr/>
        </p:nvSpPr>
        <p:spPr>
          <a:xfrm>
            <a:off x="6062472" y="2752344"/>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74" name="Shape 72"/>
          <p:cNvSpPr/>
          <p:nvPr/>
        </p:nvSpPr>
        <p:spPr>
          <a:xfrm>
            <a:off x="7360920" y="2752344"/>
            <a:ext cx="1371600" cy="329184"/>
          </a:xfrm>
          <a:prstGeom prst="rect">
            <a:avLst/>
          </a:prstGeom>
          <a:solidFill>
            <a:srgbClr val="FFFFFF"/>
          </a:solidFill>
          <a:ln w="12700">
            <a:solidFill>
              <a:srgbClr val="D0DCEC"/>
            </a:solidFill>
            <a:prstDash val="solid"/>
          </a:ln>
        </p:spPr>
      </p:sp>
      <p:sp>
        <p:nvSpPr>
          <p:cNvPr id="75" name="Text 73"/>
          <p:cNvSpPr/>
          <p:nvPr/>
        </p:nvSpPr>
        <p:spPr>
          <a:xfrm>
            <a:off x="7434072" y="2752344"/>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76" name="Shape 74"/>
          <p:cNvSpPr/>
          <p:nvPr/>
        </p:nvSpPr>
        <p:spPr>
          <a:xfrm>
            <a:off x="228600" y="3081528"/>
            <a:ext cx="3017520" cy="329184"/>
          </a:xfrm>
          <a:prstGeom prst="rect">
            <a:avLst/>
          </a:prstGeom>
          <a:solidFill>
            <a:srgbClr val="E8EFF8"/>
          </a:solidFill>
          <a:ln w="12700">
            <a:solidFill>
              <a:srgbClr val="D0DCEC"/>
            </a:solidFill>
            <a:prstDash val="solid"/>
          </a:ln>
        </p:spPr>
      </p:sp>
      <p:sp>
        <p:nvSpPr>
          <p:cNvPr id="77" name="Text 75"/>
          <p:cNvSpPr/>
          <p:nvPr/>
        </p:nvSpPr>
        <p:spPr>
          <a:xfrm>
            <a:off x="301752" y="3081528"/>
            <a:ext cx="2907792" cy="329184"/>
          </a:xfrm>
          <a:prstGeom prst="rect">
            <a:avLst/>
          </a:prstGeom>
          <a:noFill/>
        </p:spPr>
        <p:txBody>
          <a:bodyPr wrap="square" rtlCol="0" anchor="ctr"/>
          <a:lstStyle/>
          <a:p>
            <a:pPr marL="0" indent="0" algn="l">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House Rent Allowance</a:t>
            </a:r>
            <a:endParaRPr lang="en-US" sz="900" dirty="0"/>
          </a:p>
        </p:txBody>
      </p:sp>
      <p:sp>
        <p:nvSpPr>
          <p:cNvPr id="78" name="Shape 76"/>
          <p:cNvSpPr/>
          <p:nvPr/>
        </p:nvSpPr>
        <p:spPr>
          <a:xfrm>
            <a:off x="3246120" y="3081528"/>
            <a:ext cx="1371600" cy="329184"/>
          </a:xfrm>
          <a:prstGeom prst="rect">
            <a:avLst/>
          </a:prstGeom>
          <a:solidFill>
            <a:srgbClr val="E8EFF8"/>
          </a:solidFill>
          <a:ln w="12700">
            <a:solidFill>
              <a:srgbClr val="D0DCEC"/>
            </a:solidFill>
            <a:prstDash val="solid"/>
          </a:ln>
        </p:spPr>
      </p:sp>
      <p:sp>
        <p:nvSpPr>
          <p:cNvPr id="79" name="Text 77"/>
          <p:cNvSpPr/>
          <p:nvPr/>
        </p:nvSpPr>
        <p:spPr>
          <a:xfrm>
            <a:off x="3319272" y="3081528"/>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10(13A)</a:t>
            </a:r>
            <a:endParaRPr lang="en-US" sz="900" dirty="0"/>
          </a:p>
        </p:txBody>
      </p:sp>
      <p:sp>
        <p:nvSpPr>
          <p:cNvPr id="80" name="Shape 78"/>
          <p:cNvSpPr/>
          <p:nvPr/>
        </p:nvSpPr>
        <p:spPr>
          <a:xfrm>
            <a:off x="4617720" y="3081528"/>
            <a:ext cx="1371600" cy="329184"/>
          </a:xfrm>
          <a:prstGeom prst="rect">
            <a:avLst/>
          </a:prstGeom>
          <a:solidFill>
            <a:srgbClr val="EBF8F4"/>
          </a:solidFill>
          <a:ln w="12700">
            <a:solidFill>
              <a:srgbClr val="D0DCEC"/>
            </a:solidFill>
            <a:prstDash val="solid"/>
          </a:ln>
        </p:spPr>
      </p:sp>
      <p:sp>
        <p:nvSpPr>
          <p:cNvPr id="81" name="Text 79"/>
          <p:cNvSpPr/>
          <p:nvPr/>
        </p:nvSpPr>
        <p:spPr>
          <a:xfrm>
            <a:off x="4690872" y="3081528"/>
            <a:ext cx="1261872" cy="329184"/>
          </a:xfrm>
          <a:prstGeom prst="rect">
            <a:avLst/>
          </a:prstGeom>
          <a:noFill/>
        </p:spPr>
        <p:txBody>
          <a:bodyPr wrap="square" rtlCol="0" anchor="ctr"/>
          <a:lstStyle/>
          <a:p>
            <a:pPr marL="0" indent="0" algn="ctr">
              <a:buNone/>
            </a:pPr>
            <a:r>
              <a:rPr lang="en-US" sz="900" dirty="0">
                <a:solidFill>
                  <a:srgbClr val="16A085"/>
                </a:solidFill>
                <a:latin typeface="Calibri" panose="020F0502020204030204" pitchFamily="34" charset="0"/>
                <a:ea typeface="Calibri" panose="020F0502020204030204" pitchFamily="34" charset="-122"/>
                <a:cs typeface="Calibri" panose="020F0502020204030204" pitchFamily="34" charset="-120"/>
              </a:rPr>
              <a:t>Sch III</a:t>
            </a:r>
            <a:endParaRPr lang="en-US" sz="900" dirty="0"/>
          </a:p>
        </p:txBody>
      </p:sp>
      <p:sp>
        <p:nvSpPr>
          <p:cNvPr id="82" name="Shape 80"/>
          <p:cNvSpPr/>
          <p:nvPr/>
        </p:nvSpPr>
        <p:spPr>
          <a:xfrm>
            <a:off x="5989320" y="3081528"/>
            <a:ext cx="1371600" cy="329184"/>
          </a:xfrm>
          <a:prstGeom prst="rect">
            <a:avLst/>
          </a:prstGeom>
          <a:solidFill>
            <a:srgbClr val="E8EFF8"/>
          </a:solidFill>
          <a:ln w="12700">
            <a:solidFill>
              <a:srgbClr val="D0DCEC"/>
            </a:solidFill>
            <a:prstDash val="solid"/>
          </a:ln>
        </p:spPr>
      </p:sp>
      <p:sp>
        <p:nvSpPr>
          <p:cNvPr id="83" name="Text 81"/>
          <p:cNvSpPr/>
          <p:nvPr/>
        </p:nvSpPr>
        <p:spPr>
          <a:xfrm>
            <a:off x="6062472" y="3081528"/>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2A</a:t>
            </a:r>
            <a:endParaRPr lang="en-US" sz="900" dirty="0"/>
          </a:p>
        </p:txBody>
      </p:sp>
      <p:sp>
        <p:nvSpPr>
          <p:cNvPr id="84" name="Shape 82"/>
          <p:cNvSpPr/>
          <p:nvPr/>
        </p:nvSpPr>
        <p:spPr>
          <a:xfrm>
            <a:off x="7360920" y="3081528"/>
            <a:ext cx="1371600" cy="329184"/>
          </a:xfrm>
          <a:prstGeom prst="rect">
            <a:avLst/>
          </a:prstGeom>
          <a:solidFill>
            <a:srgbClr val="E8EFF8"/>
          </a:solidFill>
          <a:ln w="12700">
            <a:solidFill>
              <a:srgbClr val="D0DCEC"/>
            </a:solidFill>
            <a:prstDash val="solid"/>
          </a:ln>
        </p:spPr>
      </p:sp>
      <p:sp>
        <p:nvSpPr>
          <p:cNvPr id="85" name="Text 83"/>
          <p:cNvSpPr/>
          <p:nvPr/>
        </p:nvSpPr>
        <p:spPr>
          <a:xfrm>
            <a:off x="7434072" y="3081528"/>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279</a:t>
            </a:r>
            <a:endParaRPr lang="en-US" sz="900" dirty="0"/>
          </a:p>
        </p:txBody>
      </p:sp>
      <p:sp>
        <p:nvSpPr>
          <p:cNvPr id="86" name="Shape 84"/>
          <p:cNvSpPr/>
          <p:nvPr/>
        </p:nvSpPr>
        <p:spPr>
          <a:xfrm>
            <a:off x="228600" y="3410712"/>
            <a:ext cx="3017520" cy="329184"/>
          </a:xfrm>
          <a:prstGeom prst="rect">
            <a:avLst/>
          </a:prstGeom>
          <a:solidFill>
            <a:srgbClr val="FFFFFF"/>
          </a:solidFill>
          <a:ln w="12700">
            <a:solidFill>
              <a:srgbClr val="D0DCEC"/>
            </a:solidFill>
            <a:prstDash val="solid"/>
          </a:ln>
        </p:spPr>
      </p:sp>
      <p:sp>
        <p:nvSpPr>
          <p:cNvPr id="87" name="Text 85"/>
          <p:cNvSpPr/>
          <p:nvPr/>
        </p:nvSpPr>
        <p:spPr>
          <a:xfrm>
            <a:off x="301752" y="3410712"/>
            <a:ext cx="2907792" cy="329184"/>
          </a:xfrm>
          <a:prstGeom prst="rect">
            <a:avLst/>
          </a:prstGeom>
          <a:noFill/>
        </p:spPr>
        <p:txBody>
          <a:bodyPr wrap="square" rtlCol="0" anchor="ctr"/>
          <a:lstStyle/>
          <a:p>
            <a:pPr marL="0" indent="0" algn="l">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Special Allowance</a:t>
            </a:r>
            <a:endParaRPr lang="en-US" sz="900" dirty="0"/>
          </a:p>
        </p:txBody>
      </p:sp>
      <p:sp>
        <p:nvSpPr>
          <p:cNvPr id="88" name="Shape 86"/>
          <p:cNvSpPr/>
          <p:nvPr/>
        </p:nvSpPr>
        <p:spPr>
          <a:xfrm>
            <a:off x="3246120" y="3410712"/>
            <a:ext cx="1371600" cy="329184"/>
          </a:xfrm>
          <a:prstGeom prst="rect">
            <a:avLst/>
          </a:prstGeom>
          <a:solidFill>
            <a:srgbClr val="FFFFFF"/>
          </a:solidFill>
          <a:ln w="12700">
            <a:solidFill>
              <a:srgbClr val="D0DCEC"/>
            </a:solidFill>
            <a:prstDash val="solid"/>
          </a:ln>
        </p:spPr>
      </p:sp>
      <p:sp>
        <p:nvSpPr>
          <p:cNvPr id="89" name="Text 87"/>
          <p:cNvSpPr/>
          <p:nvPr/>
        </p:nvSpPr>
        <p:spPr>
          <a:xfrm>
            <a:off x="3319272" y="3410712"/>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10(14)</a:t>
            </a:r>
            <a:endParaRPr lang="en-US" sz="900" dirty="0"/>
          </a:p>
        </p:txBody>
      </p:sp>
      <p:sp>
        <p:nvSpPr>
          <p:cNvPr id="90" name="Shape 88"/>
          <p:cNvSpPr/>
          <p:nvPr/>
        </p:nvSpPr>
        <p:spPr>
          <a:xfrm>
            <a:off x="4617720" y="3410712"/>
            <a:ext cx="1371600" cy="329184"/>
          </a:xfrm>
          <a:prstGeom prst="rect">
            <a:avLst/>
          </a:prstGeom>
          <a:solidFill>
            <a:srgbClr val="D4F1E8"/>
          </a:solidFill>
          <a:ln w="12700">
            <a:solidFill>
              <a:srgbClr val="D0DCEC"/>
            </a:solidFill>
            <a:prstDash val="solid"/>
          </a:ln>
        </p:spPr>
      </p:sp>
      <p:sp>
        <p:nvSpPr>
          <p:cNvPr id="91" name="Text 89"/>
          <p:cNvSpPr/>
          <p:nvPr/>
        </p:nvSpPr>
        <p:spPr>
          <a:xfrm>
            <a:off x="4690872" y="3410712"/>
            <a:ext cx="1261872" cy="329184"/>
          </a:xfrm>
          <a:prstGeom prst="rect">
            <a:avLst/>
          </a:prstGeom>
          <a:noFill/>
        </p:spPr>
        <p:txBody>
          <a:bodyPr wrap="square" rtlCol="0" anchor="ctr"/>
          <a:lstStyle/>
          <a:p>
            <a:pPr marL="0" indent="0" algn="ctr">
              <a:buNone/>
            </a:pPr>
            <a:r>
              <a:rPr lang="en-US" sz="900" dirty="0">
                <a:solidFill>
                  <a:srgbClr val="16A085"/>
                </a:solidFill>
                <a:latin typeface="Calibri" panose="020F0502020204030204" pitchFamily="34" charset="0"/>
                <a:ea typeface="Calibri" panose="020F0502020204030204" pitchFamily="34" charset="-122"/>
                <a:cs typeface="Calibri" panose="020F0502020204030204" pitchFamily="34" charset="-120"/>
              </a:rPr>
              <a:t>Sch III</a:t>
            </a:r>
            <a:endParaRPr lang="en-US" sz="900" dirty="0"/>
          </a:p>
        </p:txBody>
      </p:sp>
      <p:sp>
        <p:nvSpPr>
          <p:cNvPr id="92" name="Shape 90"/>
          <p:cNvSpPr/>
          <p:nvPr/>
        </p:nvSpPr>
        <p:spPr>
          <a:xfrm>
            <a:off x="5989320" y="3410712"/>
            <a:ext cx="1371600" cy="329184"/>
          </a:xfrm>
          <a:prstGeom prst="rect">
            <a:avLst/>
          </a:prstGeom>
          <a:solidFill>
            <a:srgbClr val="FFFFFF"/>
          </a:solidFill>
          <a:ln w="12700">
            <a:solidFill>
              <a:srgbClr val="D0DCEC"/>
            </a:solidFill>
            <a:prstDash val="solid"/>
          </a:ln>
        </p:spPr>
      </p:sp>
      <p:sp>
        <p:nvSpPr>
          <p:cNvPr id="93" name="Text 91"/>
          <p:cNvSpPr/>
          <p:nvPr/>
        </p:nvSpPr>
        <p:spPr>
          <a:xfrm>
            <a:off x="6062472" y="3410712"/>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2BB</a:t>
            </a:r>
            <a:endParaRPr lang="en-US" sz="900" dirty="0"/>
          </a:p>
        </p:txBody>
      </p:sp>
      <p:sp>
        <p:nvSpPr>
          <p:cNvPr id="94" name="Shape 92"/>
          <p:cNvSpPr/>
          <p:nvPr/>
        </p:nvSpPr>
        <p:spPr>
          <a:xfrm>
            <a:off x="7360920" y="3410712"/>
            <a:ext cx="1371600" cy="329184"/>
          </a:xfrm>
          <a:prstGeom prst="rect">
            <a:avLst/>
          </a:prstGeom>
          <a:solidFill>
            <a:srgbClr val="FFFFFF"/>
          </a:solidFill>
          <a:ln w="12700">
            <a:solidFill>
              <a:srgbClr val="D0DCEC"/>
            </a:solidFill>
            <a:prstDash val="solid"/>
          </a:ln>
        </p:spPr>
      </p:sp>
      <p:sp>
        <p:nvSpPr>
          <p:cNvPr id="95" name="Text 93"/>
          <p:cNvSpPr/>
          <p:nvPr/>
        </p:nvSpPr>
        <p:spPr>
          <a:xfrm>
            <a:off x="7434072" y="3410712"/>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280</a:t>
            </a:r>
            <a:endParaRPr lang="en-US" sz="900" dirty="0"/>
          </a:p>
        </p:txBody>
      </p:sp>
      <p:sp>
        <p:nvSpPr>
          <p:cNvPr id="96" name="Shape 94"/>
          <p:cNvSpPr/>
          <p:nvPr/>
        </p:nvSpPr>
        <p:spPr>
          <a:xfrm>
            <a:off x="228600" y="3739896"/>
            <a:ext cx="3017520" cy="329184"/>
          </a:xfrm>
          <a:prstGeom prst="rect">
            <a:avLst/>
          </a:prstGeom>
          <a:solidFill>
            <a:srgbClr val="E8EFF8"/>
          </a:solidFill>
          <a:ln w="12700">
            <a:solidFill>
              <a:srgbClr val="D0DCEC"/>
            </a:solidFill>
            <a:prstDash val="solid"/>
          </a:ln>
        </p:spPr>
      </p:sp>
      <p:sp>
        <p:nvSpPr>
          <p:cNvPr id="97" name="Text 95"/>
          <p:cNvSpPr/>
          <p:nvPr/>
        </p:nvSpPr>
        <p:spPr>
          <a:xfrm>
            <a:off x="301752" y="3739896"/>
            <a:ext cx="2907792" cy="329184"/>
          </a:xfrm>
          <a:prstGeom prst="rect">
            <a:avLst/>
          </a:prstGeom>
          <a:noFill/>
        </p:spPr>
        <p:txBody>
          <a:bodyPr wrap="square" rtlCol="0" anchor="ctr"/>
          <a:lstStyle/>
          <a:p>
            <a:pPr marL="0" indent="0" algn="l">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Valuation of Perquisites</a:t>
            </a:r>
            <a:endParaRPr lang="en-US" sz="900" dirty="0"/>
          </a:p>
        </p:txBody>
      </p:sp>
      <p:sp>
        <p:nvSpPr>
          <p:cNvPr id="98" name="Shape 96"/>
          <p:cNvSpPr/>
          <p:nvPr/>
        </p:nvSpPr>
        <p:spPr>
          <a:xfrm>
            <a:off x="3246120" y="3739896"/>
            <a:ext cx="1371600" cy="329184"/>
          </a:xfrm>
          <a:prstGeom prst="rect">
            <a:avLst/>
          </a:prstGeom>
          <a:solidFill>
            <a:srgbClr val="E8EFF8"/>
          </a:solidFill>
          <a:ln w="12700">
            <a:solidFill>
              <a:srgbClr val="D0DCEC"/>
            </a:solidFill>
            <a:prstDash val="solid"/>
          </a:ln>
        </p:spPr>
      </p:sp>
      <p:sp>
        <p:nvSpPr>
          <p:cNvPr id="99" name="Text 97"/>
          <p:cNvSpPr/>
          <p:nvPr/>
        </p:nvSpPr>
        <p:spPr>
          <a:xfrm>
            <a:off x="3319272" y="3739896"/>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100" name="Shape 98"/>
          <p:cNvSpPr/>
          <p:nvPr/>
        </p:nvSpPr>
        <p:spPr>
          <a:xfrm>
            <a:off x="4617720" y="3739896"/>
            <a:ext cx="1371600" cy="329184"/>
          </a:xfrm>
          <a:prstGeom prst="rect">
            <a:avLst/>
          </a:prstGeom>
          <a:solidFill>
            <a:srgbClr val="EBF8F4"/>
          </a:solidFill>
          <a:ln w="12700">
            <a:solidFill>
              <a:srgbClr val="D0DCEC"/>
            </a:solidFill>
            <a:prstDash val="solid"/>
          </a:ln>
        </p:spPr>
      </p:sp>
      <p:sp>
        <p:nvSpPr>
          <p:cNvPr id="101" name="Text 99"/>
          <p:cNvSpPr/>
          <p:nvPr/>
        </p:nvSpPr>
        <p:spPr>
          <a:xfrm>
            <a:off x="4690872" y="3739896"/>
            <a:ext cx="1261872" cy="329184"/>
          </a:xfrm>
          <a:prstGeom prst="rect">
            <a:avLst/>
          </a:prstGeom>
          <a:noFill/>
        </p:spPr>
        <p:txBody>
          <a:bodyPr wrap="square" rtlCol="0" anchor="ctr"/>
          <a:lstStyle/>
          <a:p>
            <a:pPr marL="0" indent="0" algn="ctr">
              <a:buNone/>
            </a:pPr>
            <a:r>
              <a:rPr lang="en-US" sz="900" dirty="0">
                <a:solidFill>
                  <a:srgbClr val="16A085"/>
                </a:solidFill>
                <a:latin typeface="Calibri" panose="020F0502020204030204" pitchFamily="34" charset="0"/>
                <a:ea typeface="Calibri" panose="020F0502020204030204" pitchFamily="34" charset="-122"/>
                <a:cs typeface="Calibri" panose="020F0502020204030204" pitchFamily="34" charset="-120"/>
              </a:rPr>
              <a:t>17</a:t>
            </a:r>
            <a:endParaRPr lang="en-US" sz="900" dirty="0"/>
          </a:p>
        </p:txBody>
      </p:sp>
      <p:sp>
        <p:nvSpPr>
          <p:cNvPr id="102" name="Shape 100"/>
          <p:cNvSpPr/>
          <p:nvPr/>
        </p:nvSpPr>
        <p:spPr>
          <a:xfrm>
            <a:off x="5989320" y="3739896"/>
            <a:ext cx="1371600" cy="329184"/>
          </a:xfrm>
          <a:prstGeom prst="rect">
            <a:avLst/>
          </a:prstGeom>
          <a:solidFill>
            <a:srgbClr val="E8EFF8"/>
          </a:solidFill>
          <a:ln w="12700">
            <a:solidFill>
              <a:srgbClr val="D0DCEC"/>
            </a:solidFill>
            <a:prstDash val="solid"/>
          </a:ln>
        </p:spPr>
      </p:sp>
      <p:sp>
        <p:nvSpPr>
          <p:cNvPr id="103" name="Text 101"/>
          <p:cNvSpPr/>
          <p:nvPr/>
        </p:nvSpPr>
        <p:spPr>
          <a:xfrm>
            <a:off x="6062472" y="3739896"/>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3</a:t>
            </a:r>
            <a:endParaRPr lang="en-US" sz="900" dirty="0"/>
          </a:p>
        </p:txBody>
      </p:sp>
      <p:sp>
        <p:nvSpPr>
          <p:cNvPr id="104" name="Shape 102"/>
          <p:cNvSpPr/>
          <p:nvPr/>
        </p:nvSpPr>
        <p:spPr>
          <a:xfrm>
            <a:off x="7360920" y="3739896"/>
            <a:ext cx="1371600" cy="329184"/>
          </a:xfrm>
          <a:prstGeom prst="rect">
            <a:avLst/>
          </a:prstGeom>
          <a:solidFill>
            <a:srgbClr val="E8EFF8"/>
          </a:solidFill>
          <a:ln w="12700">
            <a:solidFill>
              <a:srgbClr val="D0DCEC"/>
            </a:solidFill>
            <a:prstDash val="solid"/>
          </a:ln>
        </p:spPr>
      </p:sp>
      <p:sp>
        <p:nvSpPr>
          <p:cNvPr id="105" name="Text 103"/>
          <p:cNvSpPr/>
          <p:nvPr/>
        </p:nvSpPr>
        <p:spPr>
          <a:xfrm>
            <a:off x="7434072" y="3739896"/>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15</a:t>
            </a:r>
            <a:endParaRPr lang="en-US" sz="900" dirty="0"/>
          </a:p>
        </p:txBody>
      </p:sp>
      <p:sp>
        <p:nvSpPr>
          <p:cNvPr id="106" name="Shape 104"/>
          <p:cNvSpPr/>
          <p:nvPr/>
        </p:nvSpPr>
        <p:spPr>
          <a:xfrm>
            <a:off x="228600" y="4069080"/>
            <a:ext cx="3017520" cy="329184"/>
          </a:xfrm>
          <a:prstGeom prst="rect">
            <a:avLst/>
          </a:prstGeom>
          <a:solidFill>
            <a:srgbClr val="FFFFFF"/>
          </a:solidFill>
          <a:ln w="12700">
            <a:solidFill>
              <a:srgbClr val="D0DCEC"/>
            </a:solidFill>
            <a:prstDash val="solid"/>
          </a:ln>
        </p:spPr>
      </p:sp>
      <p:sp>
        <p:nvSpPr>
          <p:cNvPr id="107" name="Text 105"/>
          <p:cNvSpPr/>
          <p:nvPr/>
        </p:nvSpPr>
        <p:spPr>
          <a:xfrm>
            <a:off x="301752" y="4069080"/>
            <a:ext cx="2907792" cy="329184"/>
          </a:xfrm>
          <a:prstGeom prst="rect">
            <a:avLst/>
          </a:prstGeom>
          <a:noFill/>
        </p:spPr>
        <p:txBody>
          <a:bodyPr wrap="square" rtlCol="0" anchor="ctr"/>
          <a:lstStyle/>
          <a:p>
            <a:pPr marL="0" indent="0" algn="l">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Annual Accretion to RPF</a:t>
            </a:r>
            <a:endParaRPr lang="en-US" sz="900" dirty="0"/>
          </a:p>
        </p:txBody>
      </p:sp>
      <p:sp>
        <p:nvSpPr>
          <p:cNvPr id="108" name="Shape 106"/>
          <p:cNvSpPr/>
          <p:nvPr/>
        </p:nvSpPr>
        <p:spPr>
          <a:xfrm>
            <a:off x="3246120" y="4069080"/>
            <a:ext cx="1371600" cy="329184"/>
          </a:xfrm>
          <a:prstGeom prst="rect">
            <a:avLst/>
          </a:prstGeom>
          <a:solidFill>
            <a:srgbClr val="FFFFFF"/>
          </a:solidFill>
          <a:ln w="12700">
            <a:solidFill>
              <a:srgbClr val="D0DCEC"/>
            </a:solidFill>
            <a:prstDash val="solid"/>
          </a:ln>
        </p:spPr>
      </p:sp>
      <p:sp>
        <p:nvSpPr>
          <p:cNvPr id="109" name="Text 107"/>
          <p:cNvSpPr/>
          <p:nvPr/>
        </p:nvSpPr>
        <p:spPr>
          <a:xfrm>
            <a:off x="3319272" y="4069080"/>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110" name="Shape 108"/>
          <p:cNvSpPr/>
          <p:nvPr/>
        </p:nvSpPr>
        <p:spPr>
          <a:xfrm>
            <a:off x="4617720" y="4069080"/>
            <a:ext cx="1371600" cy="329184"/>
          </a:xfrm>
          <a:prstGeom prst="rect">
            <a:avLst/>
          </a:prstGeom>
          <a:solidFill>
            <a:srgbClr val="D4F1E8"/>
          </a:solidFill>
          <a:ln w="12700">
            <a:solidFill>
              <a:srgbClr val="D0DCEC"/>
            </a:solidFill>
            <a:prstDash val="solid"/>
          </a:ln>
        </p:spPr>
      </p:sp>
      <p:sp>
        <p:nvSpPr>
          <p:cNvPr id="111" name="Text 109"/>
          <p:cNvSpPr/>
          <p:nvPr/>
        </p:nvSpPr>
        <p:spPr>
          <a:xfrm>
            <a:off x="4690872" y="4069080"/>
            <a:ext cx="1261872" cy="329184"/>
          </a:xfrm>
          <a:prstGeom prst="rect">
            <a:avLst/>
          </a:prstGeom>
          <a:noFill/>
        </p:spPr>
        <p:txBody>
          <a:bodyPr wrap="square" rtlCol="0" anchor="ctr"/>
          <a:lstStyle/>
          <a:p>
            <a:pPr marL="0" indent="0" algn="ctr">
              <a:buNone/>
            </a:pPr>
            <a:r>
              <a:rPr lang="en-US" sz="900" dirty="0">
                <a:solidFill>
                  <a:srgbClr val="16A085"/>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112" name="Shape 110"/>
          <p:cNvSpPr/>
          <p:nvPr/>
        </p:nvSpPr>
        <p:spPr>
          <a:xfrm>
            <a:off x="5989320" y="4069080"/>
            <a:ext cx="1371600" cy="329184"/>
          </a:xfrm>
          <a:prstGeom prst="rect">
            <a:avLst/>
          </a:prstGeom>
          <a:solidFill>
            <a:srgbClr val="FFFFFF"/>
          </a:solidFill>
          <a:ln w="12700">
            <a:solidFill>
              <a:srgbClr val="D0DCEC"/>
            </a:solidFill>
            <a:prstDash val="solid"/>
          </a:ln>
        </p:spPr>
      </p:sp>
      <p:sp>
        <p:nvSpPr>
          <p:cNvPr id="113" name="Text 111"/>
          <p:cNvSpPr/>
          <p:nvPr/>
        </p:nvSpPr>
        <p:spPr>
          <a:xfrm>
            <a:off x="6062472" y="4069080"/>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3B</a:t>
            </a:r>
            <a:endParaRPr lang="en-US" sz="900" dirty="0"/>
          </a:p>
        </p:txBody>
      </p:sp>
      <p:sp>
        <p:nvSpPr>
          <p:cNvPr id="114" name="Shape 112"/>
          <p:cNvSpPr/>
          <p:nvPr/>
        </p:nvSpPr>
        <p:spPr>
          <a:xfrm>
            <a:off x="7360920" y="4069080"/>
            <a:ext cx="1371600" cy="329184"/>
          </a:xfrm>
          <a:prstGeom prst="rect">
            <a:avLst/>
          </a:prstGeom>
          <a:solidFill>
            <a:srgbClr val="FFFFFF"/>
          </a:solidFill>
          <a:ln w="12700">
            <a:solidFill>
              <a:srgbClr val="D0DCEC"/>
            </a:solidFill>
            <a:prstDash val="solid"/>
          </a:ln>
        </p:spPr>
      </p:sp>
      <p:sp>
        <p:nvSpPr>
          <p:cNvPr id="115" name="Text 113"/>
          <p:cNvSpPr/>
          <p:nvPr/>
        </p:nvSpPr>
        <p:spPr>
          <a:xfrm>
            <a:off x="7434072" y="4069080"/>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16</a:t>
            </a:r>
            <a:endParaRPr lang="en-US" sz="900" dirty="0"/>
          </a:p>
        </p:txBody>
      </p:sp>
      <p:sp>
        <p:nvSpPr>
          <p:cNvPr id="116" name="Shape 114"/>
          <p:cNvSpPr/>
          <p:nvPr/>
        </p:nvSpPr>
        <p:spPr>
          <a:xfrm>
            <a:off x="228600" y="4398264"/>
            <a:ext cx="3017520" cy="329184"/>
          </a:xfrm>
          <a:prstGeom prst="rect">
            <a:avLst/>
          </a:prstGeom>
          <a:solidFill>
            <a:srgbClr val="E8EFF8"/>
          </a:solidFill>
          <a:ln w="12700">
            <a:solidFill>
              <a:srgbClr val="D0DCEC"/>
            </a:solidFill>
            <a:prstDash val="solid"/>
          </a:ln>
        </p:spPr>
      </p:sp>
      <p:sp>
        <p:nvSpPr>
          <p:cNvPr id="117" name="Text 115"/>
          <p:cNvSpPr/>
          <p:nvPr/>
        </p:nvSpPr>
        <p:spPr>
          <a:xfrm>
            <a:off x="301752" y="4398264"/>
            <a:ext cx="2907792" cy="329184"/>
          </a:xfrm>
          <a:prstGeom prst="rect">
            <a:avLst/>
          </a:prstGeom>
          <a:noFill/>
        </p:spPr>
        <p:txBody>
          <a:bodyPr wrap="square" rtlCol="0" anchor="ctr"/>
          <a:lstStyle/>
          <a:p>
            <a:pPr marL="0" indent="0" algn="l">
              <a:buNone/>
            </a:pPr>
            <a:r>
              <a:rPr lang="en-US" sz="900" b="1" dirty="0">
                <a:solidFill>
                  <a:srgbClr val="0D1B3E"/>
                </a:solidFill>
                <a:latin typeface="Calibri" panose="020F0502020204030204" pitchFamily="34" charset="0"/>
                <a:ea typeface="Calibri" panose="020F0502020204030204" pitchFamily="34" charset="-122"/>
                <a:cs typeface="Calibri" panose="020F0502020204030204" pitchFamily="34" charset="-120"/>
              </a:rPr>
              <a:t>Specified Employee</a:t>
            </a:r>
            <a:endParaRPr lang="en-US" sz="900" dirty="0"/>
          </a:p>
        </p:txBody>
      </p:sp>
      <p:sp>
        <p:nvSpPr>
          <p:cNvPr id="118" name="Shape 116"/>
          <p:cNvSpPr/>
          <p:nvPr/>
        </p:nvSpPr>
        <p:spPr>
          <a:xfrm>
            <a:off x="3246120" y="4398264"/>
            <a:ext cx="1371600" cy="329184"/>
          </a:xfrm>
          <a:prstGeom prst="rect">
            <a:avLst/>
          </a:prstGeom>
          <a:solidFill>
            <a:srgbClr val="E8EFF8"/>
          </a:solidFill>
          <a:ln w="12700">
            <a:solidFill>
              <a:srgbClr val="D0DCEC"/>
            </a:solidFill>
            <a:prstDash val="solid"/>
          </a:ln>
        </p:spPr>
      </p:sp>
      <p:sp>
        <p:nvSpPr>
          <p:cNvPr id="119" name="Text 117"/>
          <p:cNvSpPr/>
          <p:nvPr/>
        </p:nvSpPr>
        <p:spPr>
          <a:xfrm>
            <a:off x="3319272" y="4398264"/>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120" name="Shape 118"/>
          <p:cNvSpPr/>
          <p:nvPr/>
        </p:nvSpPr>
        <p:spPr>
          <a:xfrm>
            <a:off x="4617720" y="4398264"/>
            <a:ext cx="1371600" cy="329184"/>
          </a:xfrm>
          <a:prstGeom prst="rect">
            <a:avLst/>
          </a:prstGeom>
          <a:solidFill>
            <a:srgbClr val="EBF8F4"/>
          </a:solidFill>
          <a:ln w="12700">
            <a:solidFill>
              <a:srgbClr val="D0DCEC"/>
            </a:solidFill>
            <a:prstDash val="solid"/>
          </a:ln>
        </p:spPr>
      </p:sp>
      <p:sp>
        <p:nvSpPr>
          <p:cNvPr id="121" name="Text 119"/>
          <p:cNvSpPr/>
          <p:nvPr/>
        </p:nvSpPr>
        <p:spPr>
          <a:xfrm>
            <a:off x="4690872" y="4398264"/>
            <a:ext cx="1261872" cy="329184"/>
          </a:xfrm>
          <a:prstGeom prst="rect">
            <a:avLst/>
          </a:prstGeom>
          <a:noFill/>
        </p:spPr>
        <p:txBody>
          <a:bodyPr wrap="square" rtlCol="0" anchor="ctr"/>
          <a:lstStyle/>
          <a:p>
            <a:pPr marL="0" indent="0" algn="ctr">
              <a:buNone/>
            </a:pPr>
            <a:r>
              <a:rPr lang="en-US" sz="900" dirty="0">
                <a:solidFill>
                  <a:srgbClr val="16A085"/>
                </a:solidFill>
                <a:latin typeface="Calibri" panose="020F0502020204030204" pitchFamily="34" charset="0"/>
                <a:ea typeface="Calibri" panose="020F0502020204030204" pitchFamily="34" charset="-122"/>
                <a:cs typeface="Calibri" panose="020F0502020204030204" pitchFamily="34" charset="-120"/>
              </a:rPr>
              <a:t>—</a:t>
            </a:r>
            <a:endParaRPr lang="en-US" sz="900" dirty="0"/>
          </a:p>
        </p:txBody>
      </p:sp>
      <p:sp>
        <p:nvSpPr>
          <p:cNvPr id="122" name="Shape 120"/>
          <p:cNvSpPr/>
          <p:nvPr/>
        </p:nvSpPr>
        <p:spPr>
          <a:xfrm>
            <a:off x="5989320" y="4398264"/>
            <a:ext cx="1371600" cy="329184"/>
          </a:xfrm>
          <a:prstGeom prst="rect">
            <a:avLst/>
          </a:prstGeom>
          <a:solidFill>
            <a:srgbClr val="E8EFF8"/>
          </a:solidFill>
          <a:ln w="12700">
            <a:solidFill>
              <a:srgbClr val="D0DCEC"/>
            </a:solidFill>
            <a:prstDash val="solid"/>
          </a:ln>
        </p:spPr>
      </p:sp>
      <p:sp>
        <p:nvSpPr>
          <p:cNvPr id="123" name="Text 121"/>
          <p:cNvSpPr/>
          <p:nvPr/>
        </p:nvSpPr>
        <p:spPr>
          <a:xfrm>
            <a:off x="6062472" y="4398264"/>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3C</a:t>
            </a:r>
            <a:endParaRPr lang="en-US" sz="900" dirty="0"/>
          </a:p>
        </p:txBody>
      </p:sp>
      <p:sp>
        <p:nvSpPr>
          <p:cNvPr id="124" name="Shape 122"/>
          <p:cNvSpPr/>
          <p:nvPr/>
        </p:nvSpPr>
        <p:spPr>
          <a:xfrm>
            <a:off x="7360920" y="4398264"/>
            <a:ext cx="1371600" cy="329184"/>
          </a:xfrm>
          <a:prstGeom prst="rect">
            <a:avLst/>
          </a:prstGeom>
          <a:solidFill>
            <a:srgbClr val="E8EFF8"/>
          </a:solidFill>
          <a:ln w="12700">
            <a:solidFill>
              <a:srgbClr val="D0DCEC"/>
            </a:solidFill>
            <a:prstDash val="solid"/>
          </a:ln>
        </p:spPr>
      </p:sp>
      <p:sp>
        <p:nvSpPr>
          <p:cNvPr id="125" name="Text 123"/>
          <p:cNvSpPr/>
          <p:nvPr/>
        </p:nvSpPr>
        <p:spPr>
          <a:xfrm>
            <a:off x="7434072" y="4398264"/>
            <a:ext cx="1261872" cy="329184"/>
          </a:xfrm>
          <a:prstGeom prst="rect">
            <a:avLst/>
          </a:prstGeom>
          <a:noFill/>
        </p:spPr>
        <p:txBody>
          <a:bodyPr wrap="square" rtlCol="0" anchor="ctr"/>
          <a:lstStyle/>
          <a:p>
            <a:pPr marL="0" indent="0" algn="ctr">
              <a:buNone/>
            </a:pPr>
            <a:r>
              <a:rPr lang="en-US" sz="900" dirty="0">
                <a:solidFill>
                  <a:srgbClr val="4A5568"/>
                </a:solidFill>
                <a:latin typeface="Calibri" panose="020F0502020204030204" pitchFamily="34" charset="0"/>
                <a:ea typeface="Calibri" panose="020F0502020204030204" pitchFamily="34" charset="-122"/>
                <a:cs typeface="Calibri" panose="020F0502020204030204" pitchFamily="34" charset="-120"/>
              </a:rPr>
              <a:t>Rule 17</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A3A6B"/>
        </a:solidFill>
        <a:effectLst/>
      </p:bgPr>
    </p:bg>
    <p:spTree>
      <p:nvGrpSpPr>
        <p:cNvPr id="1" name=""/>
        <p:cNvGrpSpPr/>
        <p:nvPr/>
      </p:nvGrpSpPr>
      <p:grpSpPr>
        <a:xfrm>
          <a:off x="0" y="0"/>
          <a:ext cx="0" cy="0"/>
          <a:chOff x="0" y="0"/>
          <a:chExt cx="0" cy="0"/>
        </a:xfrm>
      </p:grpSpPr>
      <p:sp>
        <p:nvSpPr>
          <p:cNvPr id="2" name="Shape 0"/>
          <p:cNvSpPr/>
          <p:nvPr/>
        </p:nvSpPr>
        <p:spPr>
          <a:xfrm>
            <a:off x="0" y="0"/>
            <a:ext cx="164592" cy="5143500"/>
          </a:xfrm>
          <a:prstGeom prst="rect">
            <a:avLst/>
          </a:prstGeom>
          <a:solidFill>
            <a:srgbClr val="D4A017"/>
          </a:solidFill>
          <a:ln w="12700">
            <a:solidFill>
              <a:srgbClr val="D4A017"/>
            </a:solidFill>
            <a:prstDash val="solid"/>
          </a:ln>
        </p:spPr>
      </p:sp>
      <p:sp>
        <p:nvSpPr>
          <p:cNvPr id="3" name="Text 1"/>
          <p:cNvSpPr/>
          <p:nvPr/>
        </p:nvSpPr>
        <p:spPr>
          <a:xfrm>
            <a:off x="6858000" y="457200"/>
            <a:ext cx="2103120" cy="2286000"/>
          </a:xfrm>
          <a:prstGeom prst="rect">
            <a:avLst/>
          </a:prstGeom>
          <a:noFill/>
        </p:spPr>
        <p:txBody>
          <a:bodyPr wrap="square" rtlCol="0" anchor="ctr"/>
          <a:lstStyle/>
          <a:p>
            <a:pPr marL="0" indent="0" algn="r">
              <a:buNone/>
            </a:pPr>
            <a:endParaRPr lang="en-US" sz="12000" dirty="0"/>
          </a:p>
        </p:txBody>
      </p:sp>
      <p:sp>
        <p:nvSpPr>
          <p:cNvPr id="4" name="Text 2"/>
          <p:cNvSpPr/>
          <p:nvPr/>
        </p:nvSpPr>
        <p:spPr>
          <a:xfrm>
            <a:off x="457200" y="1371600"/>
            <a:ext cx="6400800" cy="1188720"/>
          </a:xfrm>
          <a:prstGeom prst="rect">
            <a:avLst/>
          </a:prstGeom>
          <a:noFill/>
        </p:spPr>
        <p:txBody>
          <a:bodyPr wrap="square" rtlCol="0" anchor="ctr"/>
          <a:lstStyle/>
          <a:p>
            <a:pPr marL="0" indent="0">
              <a:buNone/>
            </a:pPr>
            <a:r>
              <a:rPr lang="en-US" sz="3600" b="1" dirty="0">
                <a:solidFill>
                  <a:srgbClr val="FFFFFF"/>
                </a:solidFill>
                <a:latin typeface="Calibri" panose="020F0502020204030204" pitchFamily="34" charset="0"/>
                <a:ea typeface="Calibri" panose="020F0502020204030204" pitchFamily="34" charset="-122"/>
                <a:cs typeface="Calibri" panose="020F0502020204030204" pitchFamily="34" charset="-120"/>
              </a:rPr>
              <a:t>Charging Section &amp; Income from Salary</a:t>
            </a:r>
            <a:endParaRPr lang="en-US" sz="3600" dirty="0"/>
          </a:p>
        </p:txBody>
      </p:sp>
      <p:sp>
        <p:nvSpPr>
          <p:cNvPr id="5" name="Text 3"/>
          <p:cNvSpPr/>
          <p:nvPr/>
        </p:nvSpPr>
        <p:spPr>
          <a:xfrm>
            <a:off x="457200" y="2651760"/>
            <a:ext cx="6858000" cy="640080"/>
          </a:xfrm>
          <a:prstGeom prst="rect">
            <a:avLst/>
          </a:prstGeom>
          <a:noFill/>
        </p:spPr>
        <p:txBody>
          <a:bodyPr wrap="square" rtlCol="0" anchor="ctr"/>
          <a:lstStyle/>
          <a:p>
            <a:pPr marL="0" indent="0">
              <a:buNone/>
            </a:pPr>
            <a:r>
              <a:rPr lang="en-US" sz="1600" dirty="0">
                <a:solidFill>
                  <a:srgbClr val="3A8DDA"/>
                </a:solidFill>
                <a:latin typeface="Calibri" panose="020F0502020204030204" pitchFamily="34" charset="0"/>
                <a:ea typeface="Calibri" panose="020F0502020204030204" pitchFamily="34" charset="-122"/>
                <a:cs typeface="Calibri" panose="020F0502020204030204" pitchFamily="34" charset="-120"/>
              </a:rPr>
              <a:t>Sections 15, 16, 17(1) of Act 1961 → Sections 15, 16 of Act 2025</a:t>
            </a:r>
            <a:endParaRPr lang="en-US"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5F8FC"/>
        </a:solidFill>
        <a:effectLst/>
      </p:bgPr>
    </p:bg>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Charging Section – Sec 15 | What Changed?</a:t>
            </a:r>
            <a:endParaRPr lang="en-US" sz="1900" dirty="0"/>
          </a:p>
        </p:txBody>
      </p:sp>
      <p:sp>
        <p:nvSpPr>
          <p:cNvPr id="6" name="Shape 4"/>
          <p:cNvSpPr/>
          <p:nvPr/>
        </p:nvSpPr>
        <p:spPr>
          <a:xfrm>
            <a:off x="228600" y="777240"/>
            <a:ext cx="4206240" cy="384048"/>
          </a:xfrm>
          <a:prstGeom prst="rect">
            <a:avLst/>
          </a:prstGeom>
          <a:solidFill>
            <a:srgbClr val="0D1B3E"/>
          </a:solidFill>
          <a:ln w="12700">
            <a:solidFill>
              <a:srgbClr val="0D1B3E"/>
            </a:solidFill>
            <a:prstDash val="solid"/>
          </a:ln>
        </p:spPr>
      </p:sp>
      <p:sp>
        <p:nvSpPr>
          <p:cNvPr id="7" name="Text 5"/>
          <p:cNvSpPr/>
          <p:nvPr/>
        </p:nvSpPr>
        <p:spPr>
          <a:xfrm>
            <a:off x="338328" y="777240"/>
            <a:ext cx="4023360" cy="384048"/>
          </a:xfrm>
          <a:prstGeom prst="rect">
            <a:avLst/>
          </a:prstGeom>
          <a:noFill/>
        </p:spPr>
        <p:txBody>
          <a:bodyPr wrap="square" lIns="0" tIns="0" rIns="0" bIns="0" rtlCol="0" anchor="ctr"/>
          <a:lstStyle/>
          <a:p>
            <a:pPr marL="0" indent="0">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1961 – Section 15</a:t>
            </a:r>
            <a:endParaRPr lang="en-US" sz="1150" dirty="0"/>
          </a:p>
        </p:txBody>
      </p:sp>
      <p:sp>
        <p:nvSpPr>
          <p:cNvPr id="9" name="Text 7"/>
          <p:cNvSpPr/>
          <p:nvPr/>
        </p:nvSpPr>
        <p:spPr>
          <a:xfrm>
            <a:off x="228600" y="2229378"/>
            <a:ext cx="4023360" cy="457200"/>
          </a:xfrm>
          <a:prstGeom prst="rect">
            <a:avLst/>
          </a:prstGeom>
          <a:noFill/>
        </p:spPr>
        <p:txBody>
          <a:bodyPr wrap="square" rtlCol="0" anchor="ctr"/>
          <a:lstStyle/>
          <a:p>
            <a:endParaRPr lang="en-US" sz="920" dirty="0"/>
          </a:p>
          <a:p>
            <a:endParaRPr lang="en-US" sz="920" dirty="0"/>
          </a:p>
          <a:p>
            <a:endParaRPr lang="en-US" sz="920" dirty="0"/>
          </a:p>
          <a:p>
            <a:endParaRPr lang="en-US" sz="920" dirty="0"/>
          </a:p>
          <a:p>
            <a:endParaRPr lang="en-US" sz="920" dirty="0"/>
          </a:p>
          <a:p>
            <a:r>
              <a:rPr lang="en-US" sz="920" dirty="0"/>
              <a:t>15. The following income shall be chargeable to income-tax under the head "Salaries"—</a:t>
            </a:r>
            <a:endParaRPr lang="en-US" sz="920" dirty="0"/>
          </a:p>
          <a:p>
            <a:endParaRPr lang="en-US" sz="920" dirty="0"/>
          </a:p>
          <a:p>
            <a:r>
              <a:rPr lang="en-US" sz="920" dirty="0"/>
              <a:t>(</a:t>
            </a:r>
            <a:r>
              <a:rPr lang="en-US" sz="920" i="1" dirty="0"/>
              <a:t>a</a:t>
            </a:r>
            <a:r>
              <a:rPr lang="en-US" sz="920" dirty="0"/>
              <a:t>) any salary due from an employer </a:t>
            </a:r>
            <a:r>
              <a:rPr lang="en-US" sz="920" dirty="0">
                <a:solidFill>
                  <a:srgbClr val="FF0000"/>
                </a:solidFill>
              </a:rPr>
              <a:t>or a former employer </a:t>
            </a:r>
            <a:r>
              <a:rPr lang="en-US" sz="920" dirty="0"/>
              <a:t>to an assessee </a:t>
            </a:r>
            <a:r>
              <a:rPr lang="en-US" sz="920" dirty="0">
                <a:solidFill>
                  <a:srgbClr val="FF0000"/>
                </a:solidFill>
              </a:rPr>
              <a:t>in the previous year,</a:t>
            </a:r>
            <a:r>
              <a:rPr lang="en-US" sz="920" dirty="0"/>
              <a:t> whether paid or not;</a:t>
            </a:r>
            <a:endParaRPr lang="en-US" sz="920" dirty="0"/>
          </a:p>
          <a:p>
            <a:endParaRPr lang="en-US" sz="920" dirty="0"/>
          </a:p>
          <a:p>
            <a:r>
              <a:rPr lang="en-US" sz="920" dirty="0"/>
              <a:t>(</a:t>
            </a:r>
            <a:r>
              <a:rPr lang="en-US" sz="920" i="1" dirty="0"/>
              <a:t>b</a:t>
            </a:r>
            <a:r>
              <a:rPr lang="en-US" sz="920" dirty="0"/>
              <a:t>) any salary paid or allowed to him in </a:t>
            </a:r>
            <a:r>
              <a:rPr lang="en-US" sz="920" dirty="0">
                <a:solidFill>
                  <a:srgbClr val="FF0000"/>
                </a:solidFill>
              </a:rPr>
              <a:t>the previous year </a:t>
            </a:r>
            <a:r>
              <a:rPr lang="en-US" sz="920" dirty="0"/>
              <a:t>by or on behalf of an employer </a:t>
            </a:r>
            <a:r>
              <a:rPr lang="en-US" sz="920" dirty="0">
                <a:solidFill>
                  <a:srgbClr val="FF0000"/>
                </a:solidFill>
              </a:rPr>
              <a:t>or a former employer </a:t>
            </a:r>
            <a:r>
              <a:rPr lang="en-US" sz="920" dirty="0"/>
              <a:t>though not due or before it became due</a:t>
            </a:r>
            <a:endParaRPr lang="en-US" sz="920" dirty="0"/>
          </a:p>
          <a:p>
            <a:r>
              <a:rPr lang="en-IN" sz="920" dirty="0"/>
              <a:t>to him;</a:t>
            </a:r>
            <a:endParaRPr lang="en-IN" sz="920" dirty="0"/>
          </a:p>
          <a:p>
            <a:endParaRPr lang="en-US" sz="920" dirty="0"/>
          </a:p>
          <a:p>
            <a:r>
              <a:rPr lang="en-US" sz="920" dirty="0"/>
              <a:t>(</a:t>
            </a:r>
            <a:r>
              <a:rPr lang="en-US" sz="920" i="1" dirty="0"/>
              <a:t>c</a:t>
            </a:r>
            <a:r>
              <a:rPr lang="en-US" sz="920" dirty="0"/>
              <a:t>) any arrears of salary paid or allowed to him in </a:t>
            </a:r>
            <a:r>
              <a:rPr lang="en-US" sz="920" dirty="0">
                <a:solidFill>
                  <a:srgbClr val="FF0000"/>
                </a:solidFill>
              </a:rPr>
              <a:t>the previous year </a:t>
            </a:r>
            <a:r>
              <a:rPr lang="en-US" sz="920" dirty="0"/>
              <a:t>by or on behalf of an employer </a:t>
            </a:r>
            <a:r>
              <a:rPr lang="en-US" sz="920" dirty="0">
                <a:solidFill>
                  <a:srgbClr val="FF0000"/>
                </a:solidFill>
              </a:rPr>
              <a:t>or a former employer</a:t>
            </a:r>
            <a:r>
              <a:rPr lang="en-US" sz="920" dirty="0"/>
              <a:t>, if not charged to income-tax</a:t>
            </a:r>
            <a:endParaRPr lang="en-US" sz="920" dirty="0"/>
          </a:p>
          <a:p>
            <a:r>
              <a:rPr lang="en-US" sz="920" dirty="0"/>
              <a:t>for any earlier previous year.</a:t>
            </a:r>
            <a:endParaRPr lang="en-US" sz="920" dirty="0"/>
          </a:p>
          <a:p>
            <a:endParaRPr lang="en-US" sz="920" i="1" dirty="0"/>
          </a:p>
          <a:p>
            <a:r>
              <a:rPr lang="en-US" sz="920" i="1" dirty="0">
                <a:solidFill>
                  <a:srgbClr val="FF0000"/>
                </a:solidFill>
              </a:rPr>
              <a:t>Explanation 1</a:t>
            </a:r>
            <a:r>
              <a:rPr lang="en-US" sz="920" dirty="0">
                <a:solidFill>
                  <a:srgbClr val="FF0000"/>
                </a:solidFill>
              </a:rPr>
              <a:t>.—For the removal of doubts, it is hereby declared that where </a:t>
            </a:r>
            <a:r>
              <a:rPr lang="en-US" sz="920" dirty="0"/>
              <a:t>any salary paid in advance is included in the total income of any person for any</a:t>
            </a:r>
            <a:endParaRPr lang="en-US" sz="920" dirty="0"/>
          </a:p>
          <a:p>
            <a:r>
              <a:rPr lang="en-US" sz="920" dirty="0"/>
              <a:t>previous year it shall not be included again in the total income of the person when the salary becomes due.</a:t>
            </a:r>
            <a:endParaRPr lang="en-US" sz="920" dirty="0"/>
          </a:p>
          <a:p>
            <a:endParaRPr lang="en-US" sz="920" i="1" dirty="0">
              <a:solidFill>
                <a:srgbClr val="FF0000"/>
              </a:solidFill>
            </a:endParaRPr>
          </a:p>
          <a:p>
            <a:r>
              <a:rPr lang="en-US" sz="920" i="1" dirty="0">
                <a:solidFill>
                  <a:srgbClr val="FF0000"/>
                </a:solidFill>
              </a:rPr>
              <a:t>Explanation 2.</a:t>
            </a:r>
            <a:r>
              <a:rPr lang="en-US" sz="920" dirty="0">
                <a:solidFill>
                  <a:srgbClr val="FF0000"/>
                </a:solidFill>
              </a:rPr>
              <a:t>—Any salary, bonus, commission or remuneration, by whatever name called, due to, or received by, a partner of a firm from the firm shall</a:t>
            </a:r>
            <a:endParaRPr lang="en-US" sz="920" dirty="0">
              <a:solidFill>
                <a:srgbClr val="FF0000"/>
              </a:solidFill>
            </a:endParaRPr>
          </a:p>
          <a:p>
            <a:r>
              <a:rPr lang="en-US" sz="920" dirty="0">
                <a:solidFill>
                  <a:srgbClr val="FF0000"/>
                </a:solidFill>
              </a:rPr>
              <a:t>not be regarded as "salary" for the purposes of this section.</a:t>
            </a:r>
            <a:endParaRPr lang="en-US" sz="920" dirty="0">
              <a:solidFill>
                <a:srgbClr val="FF0000"/>
              </a:solidFill>
            </a:endParaRPr>
          </a:p>
        </p:txBody>
      </p:sp>
      <p:sp>
        <p:nvSpPr>
          <p:cNvPr id="20" name="Shape 18"/>
          <p:cNvSpPr/>
          <p:nvPr/>
        </p:nvSpPr>
        <p:spPr>
          <a:xfrm>
            <a:off x="4690872" y="777240"/>
            <a:ext cx="4206240" cy="384048"/>
          </a:xfrm>
          <a:prstGeom prst="rect">
            <a:avLst/>
          </a:prstGeom>
          <a:solidFill>
            <a:srgbClr val="16A085"/>
          </a:solidFill>
          <a:ln w="12700">
            <a:solidFill>
              <a:srgbClr val="16A085"/>
            </a:solidFill>
            <a:prstDash val="solid"/>
          </a:ln>
        </p:spPr>
      </p:sp>
      <p:sp>
        <p:nvSpPr>
          <p:cNvPr id="21" name="Text 19"/>
          <p:cNvSpPr/>
          <p:nvPr/>
        </p:nvSpPr>
        <p:spPr>
          <a:xfrm>
            <a:off x="4800600" y="777240"/>
            <a:ext cx="4023360" cy="384048"/>
          </a:xfrm>
          <a:prstGeom prst="rect">
            <a:avLst/>
          </a:prstGeom>
          <a:noFill/>
        </p:spPr>
        <p:txBody>
          <a:bodyPr wrap="square" lIns="0" tIns="0" rIns="0" bIns="0" rtlCol="0" anchor="ctr"/>
          <a:lstStyle/>
          <a:p>
            <a:pPr marL="0" indent="0">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 – Section 15</a:t>
            </a:r>
            <a:endParaRPr lang="en-US" sz="1150" dirty="0"/>
          </a:p>
        </p:txBody>
      </p:sp>
      <p:sp>
        <p:nvSpPr>
          <p:cNvPr id="34" name="Shape 32"/>
          <p:cNvSpPr/>
          <p:nvPr/>
        </p:nvSpPr>
        <p:spPr>
          <a:xfrm>
            <a:off x="228600" y="4663440"/>
            <a:ext cx="8686800" cy="347472"/>
          </a:xfrm>
          <a:prstGeom prst="rect">
            <a:avLst/>
          </a:prstGeom>
          <a:solidFill>
            <a:srgbClr val="FFF8E1"/>
          </a:solidFill>
          <a:ln w="12700">
            <a:solidFill>
              <a:srgbClr val="D4A017"/>
            </a:solidFill>
            <a:prstDash val="solid"/>
          </a:ln>
        </p:spPr>
      </p:sp>
      <p:sp>
        <p:nvSpPr>
          <p:cNvPr id="35" name="Text 33"/>
          <p:cNvSpPr/>
          <p:nvPr/>
        </p:nvSpPr>
        <p:spPr>
          <a:xfrm>
            <a:off x="347472" y="4663440"/>
            <a:ext cx="8503920" cy="347472"/>
          </a:xfrm>
          <a:prstGeom prst="rect">
            <a:avLst/>
          </a:prstGeom>
          <a:noFill/>
        </p:spPr>
        <p:txBody>
          <a:bodyPr wrap="square" rtlCol="0" anchor="ctr"/>
          <a:lstStyle/>
          <a:p>
            <a:pPr marL="0" indent="0">
              <a:buNone/>
            </a:pPr>
            <a:r>
              <a:rPr lang="en-US" sz="950" dirty="0">
                <a:solidFill>
                  <a:srgbClr val="7D5A00"/>
                </a:solidFill>
                <a:latin typeface="Calibri" panose="020F0502020204030204" pitchFamily="34" charset="0"/>
                <a:ea typeface="Calibri" panose="020F0502020204030204" pitchFamily="34" charset="-122"/>
                <a:cs typeface="Calibri" panose="020F0502020204030204" pitchFamily="34" charset="-120"/>
              </a:rPr>
              <a:t>★  Key Change: No substantive change in chargeability — the revamp is structural. 'Explanations' are now 'sub-sections', 'Previous Year' → 'Tax Year'.</a:t>
            </a:r>
            <a:endParaRPr lang="en-US" sz="950" dirty="0"/>
          </a:p>
        </p:txBody>
      </p:sp>
      <p:sp>
        <p:nvSpPr>
          <p:cNvPr id="36" name="Rectangle 35"/>
          <p:cNvSpPr/>
          <p:nvPr/>
        </p:nvSpPr>
        <p:spPr>
          <a:xfrm>
            <a:off x="4709162" y="1093702"/>
            <a:ext cx="4187950" cy="3207032"/>
          </a:xfrm>
          <a:prstGeom prst="rect">
            <a:avLst/>
          </a:prstGeom>
        </p:spPr>
        <p:txBody>
          <a:bodyPr wrap="square">
            <a:spAutoFit/>
          </a:bodyPr>
          <a:lstStyle/>
          <a:p>
            <a:endParaRPr lang="en-US" sz="920" dirty="0">
              <a:solidFill>
                <a:srgbClr val="1C1C24"/>
              </a:solidFill>
              <a:latin typeface="LiberationSerif"/>
            </a:endParaRPr>
          </a:p>
          <a:p>
            <a:r>
              <a:rPr lang="en-US" sz="920" dirty="0">
                <a:solidFill>
                  <a:srgbClr val="1C1C24"/>
                </a:solidFill>
                <a:latin typeface="LiberationSerif"/>
              </a:rPr>
              <a:t>15. (1) The following income shall be chargeable to income-tax under the head “Salaries”:—</a:t>
            </a:r>
            <a:endParaRPr lang="en-US" sz="920" dirty="0">
              <a:solidFill>
                <a:srgbClr val="1C1C24"/>
              </a:solidFill>
              <a:latin typeface="LiberationSerif"/>
            </a:endParaRPr>
          </a:p>
          <a:p>
            <a:endParaRPr lang="en-US" sz="920" dirty="0">
              <a:solidFill>
                <a:srgbClr val="1C1C24"/>
              </a:solidFill>
              <a:latin typeface="NotoSans-Regular"/>
            </a:endParaRPr>
          </a:p>
          <a:p>
            <a:r>
              <a:rPr lang="en-US" sz="920" dirty="0">
                <a:solidFill>
                  <a:srgbClr val="1C1C24"/>
                </a:solidFill>
                <a:latin typeface="NotoSans-Regular"/>
              </a:rPr>
              <a:t>(</a:t>
            </a:r>
            <a:r>
              <a:rPr lang="en-US" sz="920" i="1" dirty="0">
                <a:solidFill>
                  <a:srgbClr val="1C1C24"/>
                </a:solidFill>
                <a:latin typeface="NotoSans-Italic"/>
              </a:rPr>
              <a:t>a</a:t>
            </a:r>
            <a:r>
              <a:rPr lang="en-US" sz="920" dirty="0">
                <a:solidFill>
                  <a:srgbClr val="1C1C24"/>
                </a:solidFill>
                <a:latin typeface="NotoSans-Regular"/>
              </a:rPr>
              <a:t>) </a:t>
            </a:r>
            <a:r>
              <a:rPr lang="en-US" sz="920" dirty="0">
                <a:solidFill>
                  <a:srgbClr val="1C1C24"/>
                </a:solidFill>
                <a:latin typeface="LiberationSerif"/>
              </a:rPr>
              <a:t>any salary due from an </a:t>
            </a:r>
            <a:r>
              <a:rPr lang="en-US" sz="920" dirty="0">
                <a:solidFill>
                  <a:srgbClr val="FF0000"/>
                </a:solidFill>
                <a:latin typeface="LiberationSerif"/>
              </a:rPr>
              <a:t>employer</a:t>
            </a:r>
            <a:r>
              <a:rPr lang="en-US" sz="920" dirty="0">
                <a:solidFill>
                  <a:srgbClr val="1C1C24"/>
                </a:solidFill>
                <a:latin typeface="LiberationSerif"/>
              </a:rPr>
              <a:t> to an assessee in the </a:t>
            </a:r>
            <a:r>
              <a:rPr lang="en-US" sz="920" dirty="0">
                <a:solidFill>
                  <a:srgbClr val="FF0000"/>
                </a:solidFill>
                <a:latin typeface="LiberationSerif"/>
              </a:rPr>
              <a:t>tax year</a:t>
            </a:r>
            <a:r>
              <a:rPr lang="en-US" sz="920" dirty="0">
                <a:solidFill>
                  <a:srgbClr val="1C1C24"/>
                </a:solidFill>
                <a:latin typeface="LiberationSerif"/>
              </a:rPr>
              <a:t>, whether paid or not;</a:t>
            </a:r>
            <a:endParaRPr lang="en-US" sz="920" dirty="0">
              <a:solidFill>
                <a:srgbClr val="1C1C24"/>
              </a:solidFill>
              <a:latin typeface="LiberationSerif"/>
            </a:endParaRPr>
          </a:p>
          <a:p>
            <a:endParaRPr lang="en-US" sz="920" dirty="0">
              <a:solidFill>
                <a:srgbClr val="1C1C24"/>
              </a:solidFill>
              <a:latin typeface="NotoSans-Regular"/>
            </a:endParaRPr>
          </a:p>
          <a:p>
            <a:r>
              <a:rPr lang="en-US" sz="920" dirty="0">
                <a:solidFill>
                  <a:srgbClr val="1C1C24"/>
                </a:solidFill>
                <a:latin typeface="NotoSans-Regular"/>
              </a:rPr>
              <a:t>(</a:t>
            </a:r>
            <a:r>
              <a:rPr lang="en-US" sz="920" i="1" dirty="0">
                <a:solidFill>
                  <a:srgbClr val="1C1C24"/>
                </a:solidFill>
                <a:latin typeface="NotoSans-Italic"/>
              </a:rPr>
              <a:t>b</a:t>
            </a:r>
            <a:r>
              <a:rPr lang="en-US" sz="920" dirty="0">
                <a:solidFill>
                  <a:srgbClr val="1C1C24"/>
                </a:solidFill>
                <a:latin typeface="NotoSans-Regular"/>
              </a:rPr>
              <a:t>) </a:t>
            </a:r>
            <a:r>
              <a:rPr lang="en-US" sz="920" dirty="0">
                <a:solidFill>
                  <a:srgbClr val="1C1C24"/>
                </a:solidFill>
                <a:latin typeface="LiberationSerif"/>
              </a:rPr>
              <a:t>any salary paid or allowed to him in the tax year by or on behalf of an employer though not due or before it became due to him;</a:t>
            </a:r>
            <a:endParaRPr lang="en-US" sz="920" dirty="0">
              <a:solidFill>
                <a:srgbClr val="1C1C24"/>
              </a:solidFill>
              <a:latin typeface="LiberationSerif"/>
            </a:endParaRPr>
          </a:p>
          <a:p>
            <a:endParaRPr lang="en-US" sz="920" dirty="0">
              <a:solidFill>
                <a:srgbClr val="1C1C24"/>
              </a:solidFill>
              <a:latin typeface="NotoSans-Regular"/>
            </a:endParaRPr>
          </a:p>
          <a:p>
            <a:r>
              <a:rPr lang="en-US" sz="920" dirty="0">
                <a:solidFill>
                  <a:srgbClr val="1C1C24"/>
                </a:solidFill>
                <a:latin typeface="NotoSans-Regular"/>
              </a:rPr>
              <a:t>(</a:t>
            </a:r>
            <a:r>
              <a:rPr lang="en-US" sz="920" i="1" dirty="0">
                <a:solidFill>
                  <a:srgbClr val="1C1C24"/>
                </a:solidFill>
                <a:latin typeface="NotoSans-Italic"/>
              </a:rPr>
              <a:t>c</a:t>
            </a:r>
            <a:r>
              <a:rPr lang="en-US" sz="920" dirty="0">
                <a:solidFill>
                  <a:srgbClr val="1C1C24"/>
                </a:solidFill>
                <a:latin typeface="NotoSans-Regular"/>
              </a:rPr>
              <a:t>) </a:t>
            </a:r>
            <a:r>
              <a:rPr lang="en-US" sz="920" dirty="0">
                <a:solidFill>
                  <a:srgbClr val="1C1C24"/>
                </a:solidFill>
                <a:latin typeface="LiberationSerif"/>
              </a:rPr>
              <a:t>any arrears of salary paid or allowed to him in the tax year by or on behalf of an employer, if not charged to income-tax for any earlier tax year.</a:t>
            </a:r>
            <a:endParaRPr lang="en-US" sz="920" dirty="0">
              <a:solidFill>
                <a:srgbClr val="1C1C24"/>
              </a:solidFill>
              <a:latin typeface="LiberationSerif"/>
            </a:endParaRPr>
          </a:p>
          <a:p>
            <a:endParaRPr lang="en-US" sz="920" dirty="0">
              <a:solidFill>
                <a:srgbClr val="1C1C24"/>
              </a:solidFill>
              <a:latin typeface="LiberationSerif"/>
            </a:endParaRPr>
          </a:p>
          <a:p>
            <a:r>
              <a:rPr lang="en-US" sz="920" dirty="0">
                <a:solidFill>
                  <a:srgbClr val="1C1C24"/>
                </a:solidFill>
                <a:latin typeface="LiberationSerif"/>
              </a:rPr>
              <a:t>(2) For the purposes of sub-section (1), </a:t>
            </a:r>
            <a:r>
              <a:rPr lang="en-US" sz="920" dirty="0">
                <a:solidFill>
                  <a:srgbClr val="FF0000"/>
                </a:solidFill>
                <a:latin typeface="LiberationSerif"/>
              </a:rPr>
              <a:t>employer includes former employer</a:t>
            </a:r>
            <a:r>
              <a:rPr lang="en-US" sz="920" dirty="0">
                <a:solidFill>
                  <a:srgbClr val="1C1C24"/>
                </a:solidFill>
                <a:latin typeface="LiberationSerif"/>
              </a:rPr>
              <a:t>.</a:t>
            </a:r>
            <a:endParaRPr lang="en-US" sz="920" dirty="0">
              <a:solidFill>
                <a:srgbClr val="1C1C24"/>
              </a:solidFill>
              <a:latin typeface="LiberationSerif"/>
            </a:endParaRPr>
          </a:p>
          <a:p>
            <a:endParaRPr lang="en-US" sz="920" dirty="0">
              <a:solidFill>
                <a:srgbClr val="1C1C24"/>
              </a:solidFill>
              <a:latin typeface="LiberationSerif"/>
            </a:endParaRPr>
          </a:p>
          <a:p>
            <a:r>
              <a:rPr lang="en-US" sz="920" dirty="0">
                <a:solidFill>
                  <a:srgbClr val="1C1C24"/>
                </a:solidFill>
                <a:latin typeface="LiberationSerif"/>
              </a:rPr>
              <a:t>(3) If any salary paid in advance is included in the total income of any person for </a:t>
            </a:r>
            <a:endParaRPr lang="en-US" sz="920" dirty="0">
              <a:solidFill>
                <a:srgbClr val="1C1C24"/>
              </a:solidFill>
              <a:latin typeface="LiberationSerif"/>
            </a:endParaRPr>
          </a:p>
          <a:p>
            <a:r>
              <a:rPr lang="en-US" sz="920" dirty="0">
                <a:solidFill>
                  <a:srgbClr val="1C1C24"/>
                </a:solidFill>
                <a:latin typeface="LiberationSerif"/>
              </a:rPr>
              <a:t>any tax year, it shall not be included again in the total income of such person</a:t>
            </a:r>
            <a:endParaRPr lang="en-US" sz="920" dirty="0">
              <a:solidFill>
                <a:srgbClr val="1C1C24"/>
              </a:solidFill>
              <a:latin typeface="LiberationSerif"/>
            </a:endParaRPr>
          </a:p>
          <a:p>
            <a:r>
              <a:rPr lang="en-US" sz="920" dirty="0">
                <a:solidFill>
                  <a:srgbClr val="1C1C24"/>
                </a:solidFill>
                <a:latin typeface="LiberationSerif"/>
              </a:rPr>
              <a:t>when the salary becomes due.</a:t>
            </a:r>
            <a:endParaRPr lang="en-US" sz="920" dirty="0">
              <a:solidFill>
                <a:srgbClr val="1C1C24"/>
              </a:solidFill>
              <a:latin typeface="LiberationSerif"/>
            </a:endParaRPr>
          </a:p>
          <a:p>
            <a:endParaRPr lang="en-US" sz="920" dirty="0">
              <a:solidFill>
                <a:srgbClr val="1C1C24"/>
              </a:solidFill>
              <a:latin typeface="LiberationSerif"/>
            </a:endParaRPr>
          </a:p>
          <a:p>
            <a:r>
              <a:rPr lang="en-US" sz="920" dirty="0">
                <a:solidFill>
                  <a:srgbClr val="1C1C24"/>
                </a:solidFill>
                <a:latin typeface="LiberationSerif"/>
              </a:rPr>
              <a:t>(4) Any salary, bonus, commission or remuneration, by whatever name called, due to, or received by, a partner of a firm from the firm shall not be regarded as</a:t>
            </a:r>
            <a:endParaRPr lang="en-US" sz="920" dirty="0">
              <a:solidFill>
                <a:srgbClr val="1C1C24"/>
              </a:solidFill>
              <a:latin typeface="LiberationSerif"/>
            </a:endParaRPr>
          </a:p>
          <a:p>
            <a:r>
              <a:rPr lang="en-US" sz="920" dirty="0">
                <a:solidFill>
                  <a:srgbClr val="1C1C24"/>
                </a:solidFill>
                <a:latin typeface="LiberationSerif"/>
              </a:rPr>
              <a:t>salary for the purposes of this section.</a:t>
            </a:r>
            <a:endParaRPr lang="en-IN" sz="92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Charging Section – Sec 15 | What Changed?</a:t>
            </a:r>
            <a:endParaRPr lang="en-US" sz="1900" dirty="0"/>
          </a:p>
        </p:txBody>
      </p:sp>
      <p:sp>
        <p:nvSpPr>
          <p:cNvPr id="6" name="Shape 4"/>
          <p:cNvSpPr/>
          <p:nvPr/>
        </p:nvSpPr>
        <p:spPr>
          <a:xfrm>
            <a:off x="228600" y="777240"/>
            <a:ext cx="4206240" cy="384048"/>
          </a:xfrm>
          <a:prstGeom prst="rect">
            <a:avLst/>
          </a:prstGeom>
          <a:solidFill>
            <a:srgbClr val="0D1B3E"/>
          </a:solidFill>
          <a:ln w="12700">
            <a:solidFill>
              <a:srgbClr val="0D1B3E"/>
            </a:solidFill>
            <a:prstDash val="solid"/>
          </a:ln>
        </p:spPr>
      </p:sp>
      <p:sp>
        <p:nvSpPr>
          <p:cNvPr id="7" name="Text 5"/>
          <p:cNvSpPr/>
          <p:nvPr/>
        </p:nvSpPr>
        <p:spPr>
          <a:xfrm>
            <a:off x="338328" y="777240"/>
            <a:ext cx="4023360" cy="384048"/>
          </a:xfrm>
          <a:prstGeom prst="rect">
            <a:avLst/>
          </a:prstGeom>
          <a:noFill/>
        </p:spPr>
        <p:txBody>
          <a:bodyPr wrap="square" lIns="0" tIns="0" rIns="0" bIns="0" rtlCol="0" anchor="ctr"/>
          <a:lstStyle/>
          <a:p>
            <a:pPr marL="0" indent="0">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1961 – Section 15</a:t>
            </a:r>
            <a:endParaRPr lang="en-US" sz="1150" dirty="0"/>
          </a:p>
        </p:txBody>
      </p:sp>
      <p:sp>
        <p:nvSpPr>
          <p:cNvPr id="8" name="Shape 6"/>
          <p:cNvSpPr/>
          <p:nvPr/>
        </p:nvSpPr>
        <p:spPr>
          <a:xfrm>
            <a:off x="228600" y="1261872"/>
            <a:ext cx="4206240" cy="502920"/>
          </a:xfrm>
          <a:prstGeom prst="rect">
            <a:avLst/>
          </a:prstGeom>
          <a:solidFill>
            <a:srgbClr val="FFFFFF"/>
          </a:solidFill>
          <a:ln w="12700">
            <a:solidFill>
              <a:srgbClr val="E8EFF8"/>
            </a:solidFill>
            <a:prstDash val="solid"/>
          </a:ln>
        </p:spPr>
      </p:sp>
      <p:sp>
        <p:nvSpPr>
          <p:cNvPr id="9" name="Text 7"/>
          <p:cNvSpPr/>
          <p:nvPr/>
        </p:nvSpPr>
        <p:spPr>
          <a:xfrm>
            <a:off x="338328" y="1289304"/>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15(1)(a): Salary due from employer / former employer — whether paid or not</a:t>
            </a:r>
            <a:endParaRPr lang="en-US" sz="920" dirty="0"/>
          </a:p>
        </p:txBody>
      </p:sp>
      <p:sp>
        <p:nvSpPr>
          <p:cNvPr id="10" name="Shape 8"/>
          <p:cNvSpPr/>
          <p:nvPr/>
        </p:nvSpPr>
        <p:spPr>
          <a:xfrm>
            <a:off x="228600" y="1828800"/>
            <a:ext cx="4206240" cy="502920"/>
          </a:xfrm>
          <a:prstGeom prst="rect">
            <a:avLst/>
          </a:prstGeom>
          <a:solidFill>
            <a:srgbClr val="E8EFF8"/>
          </a:solidFill>
          <a:ln w="12700">
            <a:solidFill>
              <a:srgbClr val="E8EFF8"/>
            </a:solidFill>
            <a:prstDash val="solid"/>
          </a:ln>
        </p:spPr>
      </p:sp>
      <p:sp>
        <p:nvSpPr>
          <p:cNvPr id="11" name="Text 9"/>
          <p:cNvSpPr/>
          <p:nvPr/>
        </p:nvSpPr>
        <p:spPr>
          <a:xfrm>
            <a:off x="338328" y="1856232"/>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15(1)(b): Salary paid/allowed — though not yet due</a:t>
            </a:r>
            <a:endParaRPr lang="en-US" sz="920" dirty="0"/>
          </a:p>
        </p:txBody>
      </p:sp>
      <p:sp>
        <p:nvSpPr>
          <p:cNvPr id="12" name="Shape 10"/>
          <p:cNvSpPr/>
          <p:nvPr/>
        </p:nvSpPr>
        <p:spPr>
          <a:xfrm>
            <a:off x="228600" y="2395728"/>
            <a:ext cx="4206240" cy="502920"/>
          </a:xfrm>
          <a:prstGeom prst="rect">
            <a:avLst/>
          </a:prstGeom>
          <a:solidFill>
            <a:srgbClr val="FFFFFF"/>
          </a:solidFill>
          <a:ln w="12700">
            <a:solidFill>
              <a:srgbClr val="E8EFF8"/>
            </a:solidFill>
            <a:prstDash val="solid"/>
          </a:ln>
        </p:spPr>
      </p:sp>
      <p:sp>
        <p:nvSpPr>
          <p:cNvPr id="13" name="Text 11"/>
          <p:cNvSpPr/>
          <p:nvPr/>
        </p:nvSpPr>
        <p:spPr>
          <a:xfrm>
            <a:off x="338328" y="2423160"/>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15(1)(c): Arrears of salary — if not taxed in any earlier previous year</a:t>
            </a:r>
            <a:endParaRPr lang="en-US" sz="920" dirty="0"/>
          </a:p>
        </p:txBody>
      </p:sp>
      <p:sp>
        <p:nvSpPr>
          <p:cNvPr id="14" name="Shape 12"/>
          <p:cNvSpPr/>
          <p:nvPr/>
        </p:nvSpPr>
        <p:spPr>
          <a:xfrm>
            <a:off x="228600" y="2962656"/>
            <a:ext cx="4206240" cy="502920"/>
          </a:xfrm>
          <a:prstGeom prst="rect">
            <a:avLst/>
          </a:prstGeom>
          <a:solidFill>
            <a:srgbClr val="E8EFF8"/>
          </a:solidFill>
          <a:ln w="12700">
            <a:solidFill>
              <a:srgbClr val="E8EFF8"/>
            </a:solidFill>
            <a:prstDash val="solid"/>
          </a:ln>
        </p:spPr>
      </p:sp>
      <p:sp>
        <p:nvSpPr>
          <p:cNvPr id="15" name="Text 13"/>
          <p:cNvSpPr/>
          <p:nvPr/>
        </p:nvSpPr>
        <p:spPr>
          <a:xfrm>
            <a:off x="338328" y="2990088"/>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Explanation 1: Advance salary already taxed → not taxed again when due</a:t>
            </a:r>
            <a:endParaRPr lang="en-US" sz="920" dirty="0"/>
          </a:p>
        </p:txBody>
      </p:sp>
      <p:sp>
        <p:nvSpPr>
          <p:cNvPr id="16" name="Shape 14"/>
          <p:cNvSpPr/>
          <p:nvPr/>
        </p:nvSpPr>
        <p:spPr>
          <a:xfrm>
            <a:off x="228600" y="3529584"/>
            <a:ext cx="4206240" cy="502920"/>
          </a:xfrm>
          <a:prstGeom prst="rect">
            <a:avLst/>
          </a:prstGeom>
          <a:solidFill>
            <a:srgbClr val="FFFFFF"/>
          </a:solidFill>
          <a:ln w="12700">
            <a:solidFill>
              <a:srgbClr val="E8EFF8"/>
            </a:solidFill>
            <a:prstDash val="solid"/>
          </a:ln>
        </p:spPr>
      </p:sp>
      <p:sp>
        <p:nvSpPr>
          <p:cNvPr id="17" name="Text 15"/>
          <p:cNvSpPr/>
          <p:nvPr/>
        </p:nvSpPr>
        <p:spPr>
          <a:xfrm>
            <a:off x="338328" y="3557016"/>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Explanation 2: Partner's salary/bonus from firm → NOT treated as 'salary'</a:t>
            </a:r>
            <a:endParaRPr lang="en-US" sz="920" dirty="0"/>
          </a:p>
        </p:txBody>
      </p:sp>
      <p:sp>
        <p:nvSpPr>
          <p:cNvPr id="18" name="Shape 16"/>
          <p:cNvSpPr/>
          <p:nvPr/>
        </p:nvSpPr>
        <p:spPr>
          <a:xfrm>
            <a:off x="228600" y="4096512"/>
            <a:ext cx="4206240" cy="502920"/>
          </a:xfrm>
          <a:prstGeom prst="rect">
            <a:avLst/>
          </a:prstGeom>
          <a:solidFill>
            <a:srgbClr val="E8EFF8"/>
          </a:solidFill>
          <a:ln w="12700">
            <a:solidFill>
              <a:srgbClr val="E8EFF8"/>
            </a:solidFill>
            <a:prstDash val="solid"/>
          </a:ln>
        </p:spPr>
      </p:sp>
      <p:sp>
        <p:nvSpPr>
          <p:cNvPr id="19" name="Text 17"/>
          <p:cNvSpPr/>
          <p:nvPr/>
        </p:nvSpPr>
        <p:spPr>
          <a:xfrm>
            <a:off x="338328" y="4123944"/>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'Previous Year' terminology used throughout</a:t>
            </a:r>
            <a:endParaRPr lang="en-US" sz="920" dirty="0"/>
          </a:p>
        </p:txBody>
      </p:sp>
      <p:sp>
        <p:nvSpPr>
          <p:cNvPr id="20" name="Shape 18"/>
          <p:cNvSpPr/>
          <p:nvPr/>
        </p:nvSpPr>
        <p:spPr>
          <a:xfrm>
            <a:off x="4690872" y="777240"/>
            <a:ext cx="4206240" cy="384048"/>
          </a:xfrm>
          <a:prstGeom prst="rect">
            <a:avLst/>
          </a:prstGeom>
          <a:solidFill>
            <a:srgbClr val="16A085"/>
          </a:solidFill>
          <a:ln w="12700">
            <a:solidFill>
              <a:srgbClr val="16A085"/>
            </a:solidFill>
            <a:prstDash val="solid"/>
          </a:ln>
        </p:spPr>
      </p:sp>
      <p:sp>
        <p:nvSpPr>
          <p:cNvPr id="21" name="Text 19"/>
          <p:cNvSpPr/>
          <p:nvPr/>
        </p:nvSpPr>
        <p:spPr>
          <a:xfrm>
            <a:off x="4800600" y="777240"/>
            <a:ext cx="4023360" cy="384048"/>
          </a:xfrm>
          <a:prstGeom prst="rect">
            <a:avLst/>
          </a:prstGeom>
          <a:noFill/>
        </p:spPr>
        <p:txBody>
          <a:bodyPr wrap="square" lIns="0" tIns="0" rIns="0" bIns="0" rtlCol="0" anchor="ctr"/>
          <a:lstStyle/>
          <a:p>
            <a:pPr marL="0" indent="0">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 – Section 15</a:t>
            </a:r>
            <a:endParaRPr lang="en-US" sz="1150" dirty="0"/>
          </a:p>
        </p:txBody>
      </p:sp>
      <p:sp>
        <p:nvSpPr>
          <p:cNvPr id="22" name="Shape 20"/>
          <p:cNvSpPr/>
          <p:nvPr/>
        </p:nvSpPr>
        <p:spPr>
          <a:xfrm>
            <a:off x="4690872" y="1261872"/>
            <a:ext cx="4206240" cy="502920"/>
          </a:xfrm>
          <a:prstGeom prst="rect">
            <a:avLst/>
          </a:prstGeom>
          <a:solidFill>
            <a:srgbClr val="FFFFFF"/>
          </a:solidFill>
          <a:ln w="12700">
            <a:solidFill>
              <a:srgbClr val="E8EFF8"/>
            </a:solidFill>
            <a:prstDash val="solid"/>
          </a:ln>
        </p:spPr>
      </p:sp>
      <p:sp>
        <p:nvSpPr>
          <p:cNvPr id="23" name="Text 21"/>
          <p:cNvSpPr/>
          <p:nvPr/>
        </p:nvSpPr>
        <p:spPr>
          <a:xfrm>
            <a:off x="4800600" y="1289304"/>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15(1): Same charging structure retained — due / paid / arrears</a:t>
            </a:r>
            <a:endParaRPr lang="en-US" sz="920" dirty="0"/>
          </a:p>
        </p:txBody>
      </p:sp>
      <p:sp>
        <p:nvSpPr>
          <p:cNvPr id="24" name="Shape 22"/>
          <p:cNvSpPr/>
          <p:nvPr/>
        </p:nvSpPr>
        <p:spPr>
          <a:xfrm>
            <a:off x="4690872" y="1828800"/>
            <a:ext cx="4206240" cy="502920"/>
          </a:xfrm>
          <a:prstGeom prst="rect">
            <a:avLst/>
          </a:prstGeom>
          <a:solidFill>
            <a:srgbClr val="E8EFF8"/>
          </a:solidFill>
          <a:ln w="12700">
            <a:solidFill>
              <a:srgbClr val="E8EFF8"/>
            </a:solidFill>
            <a:prstDash val="solid"/>
          </a:ln>
        </p:spPr>
      </p:sp>
      <p:sp>
        <p:nvSpPr>
          <p:cNvPr id="25" name="Text 23"/>
          <p:cNvSpPr/>
          <p:nvPr/>
        </p:nvSpPr>
        <p:spPr>
          <a:xfrm>
            <a:off x="4800600" y="1856232"/>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15(2): Employer explicitly includes former employer [sub-section, not Explanation]</a:t>
            </a:r>
            <a:endParaRPr lang="en-US" sz="920" dirty="0"/>
          </a:p>
        </p:txBody>
      </p:sp>
      <p:sp>
        <p:nvSpPr>
          <p:cNvPr id="26" name="Shape 24"/>
          <p:cNvSpPr/>
          <p:nvPr/>
        </p:nvSpPr>
        <p:spPr>
          <a:xfrm>
            <a:off x="4690872" y="2395728"/>
            <a:ext cx="4206240" cy="502920"/>
          </a:xfrm>
          <a:prstGeom prst="rect">
            <a:avLst/>
          </a:prstGeom>
          <a:solidFill>
            <a:srgbClr val="FFFFFF"/>
          </a:solidFill>
          <a:ln w="12700">
            <a:solidFill>
              <a:srgbClr val="E8EFF8"/>
            </a:solidFill>
            <a:prstDash val="solid"/>
          </a:ln>
        </p:spPr>
      </p:sp>
      <p:sp>
        <p:nvSpPr>
          <p:cNvPr id="27" name="Text 25"/>
          <p:cNvSpPr/>
          <p:nvPr/>
        </p:nvSpPr>
        <p:spPr>
          <a:xfrm>
            <a:off x="4800600" y="2423160"/>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15(3): Advance salary non-duplication rule — now a sub-section, not Explanation</a:t>
            </a:r>
            <a:endParaRPr lang="en-US" sz="920" dirty="0"/>
          </a:p>
        </p:txBody>
      </p:sp>
      <p:sp>
        <p:nvSpPr>
          <p:cNvPr id="28" name="Shape 26"/>
          <p:cNvSpPr/>
          <p:nvPr/>
        </p:nvSpPr>
        <p:spPr>
          <a:xfrm>
            <a:off x="4690872" y="2962656"/>
            <a:ext cx="4206240" cy="502920"/>
          </a:xfrm>
          <a:prstGeom prst="rect">
            <a:avLst/>
          </a:prstGeom>
          <a:solidFill>
            <a:srgbClr val="E8EFF8"/>
          </a:solidFill>
          <a:ln w="12700">
            <a:solidFill>
              <a:srgbClr val="E8EFF8"/>
            </a:solidFill>
            <a:prstDash val="solid"/>
          </a:ln>
        </p:spPr>
      </p:sp>
      <p:sp>
        <p:nvSpPr>
          <p:cNvPr id="29" name="Text 27"/>
          <p:cNvSpPr/>
          <p:nvPr/>
        </p:nvSpPr>
        <p:spPr>
          <a:xfrm>
            <a:off x="4800600" y="2990088"/>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15(4): Partner exclusion — now a clean sub-section, not Explanation</a:t>
            </a:r>
            <a:endParaRPr lang="en-US" sz="920" dirty="0"/>
          </a:p>
        </p:txBody>
      </p:sp>
      <p:sp>
        <p:nvSpPr>
          <p:cNvPr id="30" name="Shape 28"/>
          <p:cNvSpPr/>
          <p:nvPr/>
        </p:nvSpPr>
        <p:spPr>
          <a:xfrm>
            <a:off x="4690872" y="3529584"/>
            <a:ext cx="4206240" cy="502920"/>
          </a:xfrm>
          <a:prstGeom prst="rect">
            <a:avLst/>
          </a:prstGeom>
          <a:solidFill>
            <a:srgbClr val="FFFFFF"/>
          </a:solidFill>
          <a:ln w="12700">
            <a:solidFill>
              <a:srgbClr val="E8EFF8"/>
            </a:solidFill>
            <a:prstDash val="solid"/>
          </a:ln>
        </p:spPr>
      </p:sp>
      <p:sp>
        <p:nvSpPr>
          <p:cNvPr id="31" name="Text 29"/>
          <p:cNvSpPr/>
          <p:nvPr/>
        </p:nvSpPr>
        <p:spPr>
          <a:xfrm>
            <a:off x="4800600" y="3557016"/>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'Tax Year' replaces 'Previous Year' throughout</a:t>
            </a:r>
            <a:endParaRPr lang="en-US" sz="920" dirty="0"/>
          </a:p>
        </p:txBody>
      </p:sp>
      <p:sp>
        <p:nvSpPr>
          <p:cNvPr id="32" name="Shape 30"/>
          <p:cNvSpPr/>
          <p:nvPr/>
        </p:nvSpPr>
        <p:spPr>
          <a:xfrm>
            <a:off x="4690872" y="4096512"/>
            <a:ext cx="4206240" cy="502920"/>
          </a:xfrm>
          <a:prstGeom prst="rect">
            <a:avLst/>
          </a:prstGeom>
          <a:solidFill>
            <a:srgbClr val="E8EFF8"/>
          </a:solidFill>
          <a:ln w="12700">
            <a:solidFill>
              <a:srgbClr val="E8EFF8"/>
            </a:solidFill>
            <a:prstDash val="solid"/>
          </a:ln>
        </p:spPr>
      </p:sp>
      <p:sp>
        <p:nvSpPr>
          <p:cNvPr id="33" name="Text 31"/>
          <p:cNvSpPr/>
          <p:nvPr/>
        </p:nvSpPr>
        <p:spPr>
          <a:xfrm>
            <a:off x="4800600" y="4123944"/>
            <a:ext cx="4023360" cy="457200"/>
          </a:xfrm>
          <a:prstGeom prst="rect">
            <a:avLst/>
          </a:prstGeom>
          <a:noFill/>
        </p:spPr>
        <p:txBody>
          <a:bodyPr wrap="square" rtlCol="0" anchor="ctr"/>
          <a:lstStyle/>
          <a:p>
            <a:pPr marL="0" indent="0">
              <a:buNone/>
            </a:pPr>
            <a:r>
              <a:rPr lang="en-US" sz="920" dirty="0">
                <a:solidFill>
                  <a:srgbClr val="4A5568"/>
                </a:solidFill>
                <a:latin typeface="Calibri" panose="020F0502020204030204" pitchFamily="34" charset="0"/>
                <a:ea typeface="Calibri" panose="020F0502020204030204" pitchFamily="34" charset="-122"/>
                <a:cs typeface="Calibri" panose="020F0502020204030204" pitchFamily="34" charset="-120"/>
              </a:rPr>
              <a:t>Structural gain: Explanations converted to numbered sub-sections for clarity</a:t>
            </a:r>
            <a:endParaRPr lang="en-US" sz="920" dirty="0"/>
          </a:p>
        </p:txBody>
      </p:sp>
      <p:sp>
        <p:nvSpPr>
          <p:cNvPr id="34" name="Shape 32"/>
          <p:cNvSpPr/>
          <p:nvPr/>
        </p:nvSpPr>
        <p:spPr>
          <a:xfrm>
            <a:off x="228600" y="4663440"/>
            <a:ext cx="8686800" cy="347472"/>
          </a:xfrm>
          <a:prstGeom prst="rect">
            <a:avLst/>
          </a:prstGeom>
          <a:solidFill>
            <a:srgbClr val="FFF8E1"/>
          </a:solidFill>
          <a:ln w="12700">
            <a:solidFill>
              <a:srgbClr val="D4A017"/>
            </a:solidFill>
            <a:prstDash val="solid"/>
          </a:ln>
        </p:spPr>
      </p:sp>
      <p:sp>
        <p:nvSpPr>
          <p:cNvPr id="35" name="Text 33"/>
          <p:cNvSpPr/>
          <p:nvPr/>
        </p:nvSpPr>
        <p:spPr>
          <a:xfrm>
            <a:off x="347472" y="4663440"/>
            <a:ext cx="8503920" cy="347472"/>
          </a:xfrm>
          <a:prstGeom prst="rect">
            <a:avLst/>
          </a:prstGeom>
          <a:noFill/>
        </p:spPr>
        <p:txBody>
          <a:bodyPr wrap="square" rtlCol="0" anchor="ctr"/>
          <a:lstStyle/>
          <a:p>
            <a:pPr marL="0" indent="0">
              <a:buNone/>
            </a:pPr>
            <a:r>
              <a:rPr lang="en-US" sz="950" dirty="0">
                <a:solidFill>
                  <a:srgbClr val="7D5A00"/>
                </a:solidFill>
                <a:latin typeface="Calibri" panose="020F0502020204030204" pitchFamily="34" charset="0"/>
                <a:ea typeface="Calibri" panose="020F0502020204030204" pitchFamily="34" charset="-122"/>
                <a:cs typeface="Calibri" panose="020F0502020204030204" pitchFamily="34" charset="-120"/>
              </a:rPr>
              <a:t>★  Key Change: No substantive change in chargeability — the revamp is structural. 'Explanations' are now 'sub-sections', 'Previous Year' → 'Tax Year'.</a:t>
            </a:r>
            <a:endParaRPr lang="en-US" sz="95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0"/>
            <a:ext cx="9144000" cy="658368"/>
          </a:xfrm>
          <a:prstGeom prst="rect">
            <a:avLst/>
          </a:prstGeom>
          <a:solidFill>
            <a:srgbClr val="0D1B3E"/>
          </a:solidFill>
          <a:ln w="12700">
            <a:solidFill>
              <a:srgbClr val="0D1B3E"/>
            </a:solidFill>
            <a:prstDash val="solid"/>
          </a:ln>
        </p:spPr>
      </p:sp>
      <p:sp>
        <p:nvSpPr>
          <p:cNvPr id="3" name="Shape 1"/>
          <p:cNvSpPr/>
          <p:nvPr/>
        </p:nvSpPr>
        <p:spPr>
          <a:xfrm>
            <a:off x="0" y="0"/>
            <a:ext cx="164592" cy="658368"/>
          </a:xfrm>
          <a:prstGeom prst="rect">
            <a:avLst/>
          </a:prstGeom>
          <a:solidFill>
            <a:srgbClr val="D4A017"/>
          </a:solidFill>
          <a:ln w="12700">
            <a:solidFill>
              <a:srgbClr val="D4A017"/>
            </a:solidFill>
            <a:prstDash val="solid"/>
          </a:ln>
        </p:spPr>
      </p:sp>
      <p:sp>
        <p:nvSpPr>
          <p:cNvPr id="4" name="Text 2"/>
          <p:cNvSpPr/>
          <p:nvPr/>
        </p:nvSpPr>
        <p:spPr>
          <a:xfrm>
            <a:off x="320040" y="0"/>
            <a:ext cx="7772400" cy="658368"/>
          </a:xfrm>
          <a:prstGeom prst="rect">
            <a:avLst/>
          </a:prstGeom>
          <a:noFill/>
        </p:spPr>
        <p:txBody>
          <a:bodyPr wrap="square" lIns="0" tIns="0" rIns="0" bIns="0" rtlCol="0" anchor="ctr"/>
          <a:lstStyle/>
          <a:p>
            <a:pPr marL="0" indent="0">
              <a:buNone/>
            </a:pPr>
            <a:r>
              <a:rPr lang="en-US" sz="1900" b="1" dirty="0">
                <a:solidFill>
                  <a:srgbClr val="FFFFFF"/>
                </a:solidFill>
                <a:latin typeface="Calibri" panose="020F0502020204030204" pitchFamily="34" charset="0"/>
                <a:ea typeface="Calibri" panose="020F0502020204030204" pitchFamily="34" charset="-122"/>
                <a:cs typeface="Calibri" panose="020F0502020204030204" pitchFamily="34" charset="-120"/>
              </a:rPr>
              <a:t>Section – Sec 16 | What Changed?</a:t>
            </a:r>
            <a:endParaRPr lang="en-US" sz="1900" dirty="0"/>
          </a:p>
        </p:txBody>
      </p:sp>
      <p:sp>
        <p:nvSpPr>
          <p:cNvPr id="6" name="Shape 4"/>
          <p:cNvSpPr/>
          <p:nvPr/>
        </p:nvSpPr>
        <p:spPr>
          <a:xfrm>
            <a:off x="228600" y="777240"/>
            <a:ext cx="2437228" cy="384048"/>
          </a:xfrm>
          <a:prstGeom prst="rect">
            <a:avLst/>
          </a:prstGeom>
          <a:solidFill>
            <a:srgbClr val="0D1B3E"/>
          </a:solidFill>
          <a:ln w="12700">
            <a:solidFill>
              <a:srgbClr val="0D1B3E"/>
            </a:solidFill>
            <a:prstDash val="solid"/>
          </a:ln>
        </p:spPr>
        <p:txBody>
          <a:bodyPr/>
          <a:lstStyle/>
          <a:p>
            <a:endParaRPr lang="en-IN" dirty="0"/>
          </a:p>
        </p:txBody>
      </p:sp>
      <p:sp>
        <p:nvSpPr>
          <p:cNvPr id="7" name="Text 5"/>
          <p:cNvSpPr/>
          <p:nvPr/>
        </p:nvSpPr>
        <p:spPr>
          <a:xfrm>
            <a:off x="338328" y="777240"/>
            <a:ext cx="4023360" cy="384048"/>
          </a:xfrm>
          <a:prstGeom prst="rect">
            <a:avLst/>
          </a:prstGeom>
          <a:noFill/>
        </p:spPr>
        <p:txBody>
          <a:bodyPr wrap="square" lIns="0" tIns="0" rIns="0" bIns="0" rtlCol="0" anchor="ctr"/>
          <a:lstStyle/>
          <a:p>
            <a:pPr marL="0" indent="0">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1961 – Section 17(1)</a:t>
            </a:r>
            <a:endParaRPr lang="en-US" sz="1150" dirty="0"/>
          </a:p>
        </p:txBody>
      </p:sp>
      <p:sp>
        <p:nvSpPr>
          <p:cNvPr id="9" name="Text 7"/>
          <p:cNvSpPr/>
          <p:nvPr/>
        </p:nvSpPr>
        <p:spPr>
          <a:xfrm>
            <a:off x="246888" y="2460967"/>
            <a:ext cx="2437228" cy="619858"/>
          </a:xfrm>
          <a:prstGeom prst="rect">
            <a:avLst/>
          </a:prstGeom>
          <a:noFill/>
        </p:spPr>
        <p:txBody>
          <a:bodyPr wrap="square" rtlCol="0" anchor="ctr"/>
          <a:lstStyle/>
          <a:p>
            <a:pPr marL="13970">
              <a:lnSpc>
                <a:spcPct val="100000"/>
              </a:lnSpc>
              <a:spcBef>
                <a:spcPts val="4875"/>
              </a:spcBef>
            </a:pPr>
            <a:r>
              <a:rPr lang="en-US" sz="1400" dirty="0"/>
              <a:t>For the purposes of sections 15 and 16 and of this section,-</a:t>
            </a:r>
            <a:endParaRPr lang="en-US" sz="1400" dirty="0"/>
          </a:p>
          <a:p>
            <a:pPr marL="13970">
              <a:lnSpc>
                <a:spcPct val="100000"/>
              </a:lnSpc>
              <a:spcBef>
                <a:spcPts val="4875"/>
              </a:spcBef>
            </a:pPr>
            <a:endParaRPr lang="en-US" sz="1400" dirty="0"/>
          </a:p>
          <a:p>
            <a:pPr marL="551815" indent="-537845">
              <a:lnSpc>
                <a:spcPct val="100000"/>
              </a:lnSpc>
              <a:spcBef>
                <a:spcPts val="450"/>
              </a:spcBef>
              <a:buAutoNum type="arabicParenBoth"/>
              <a:tabLst>
                <a:tab pos="551815" algn="l"/>
              </a:tabLst>
            </a:pPr>
            <a:r>
              <a:rPr lang="en-US" sz="1400" dirty="0">
                <a:cs typeface="Georgia" panose="02040502050405020303"/>
              </a:rPr>
              <a:t>“salary”</a:t>
            </a:r>
            <a:r>
              <a:rPr lang="en-US" sz="1400" spc="-45" dirty="0">
                <a:cs typeface="Georgia" panose="02040502050405020303"/>
              </a:rPr>
              <a:t> </a:t>
            </a:r>
            <a:r>
              <a:rPr lang="en-US" sz="1400" spc="-10" dirty="0">
                <a:cs typeface="Georgia" panose="02040502050405020303"/>
              </a:rPr>
              <a:t>includes</a:t>
            </a:r>
            <a:endParaRPr lang="en-US" sz="1400" spc="-10" dirty="0">
              <a:cs typeface="Georgia" panose="02040502050405020303"/>
            </a:endParaRPr>
          </a:p>
          <a:p>
            <a:pPr marL="13970">
              <a:lnSpc>
                <a:spcPct val="100000"/>
              </a:lnSpc>
              <a:spcBef>
                <a:spcPts val="450"/>
              </a:spcBef>
              <a:tabLst>
                <a:tab pos="551815" algn="l"/>
              </a:tabLst>
            </a:pPr>
            <a:endParaRPr lang="en-US" sz="1400" spc="-10" dirty="0"/>
          </a:p>
          <a:p>
            <a:pPr marL="13970">
              <a:lnSpc>
                <a:spcPct val="100000"/>
              </a:lnSpc>
              <a:spcBef>
                <a:spcPts val="450"/>
              </a:spcBef>
              <a:tabLst>
                <a:tab pos="551815" algn="l"/>
              </a:tabLst>
            </a:pPr>
            <a:r>
              <a:rPr lang="en-US" sz="1400" dirty="0">
                <a:solidFill>
                  <a:srgbClr val="FF0000"/>
                </a:solidFill>
              </a:rPr>
              <a:t>(</a:t>
            </a:r>
            <a:r>
              <a:rPr lang="en-US" sz="1400" i="1" dirty="0">
                <a:solidFill>
                  <a:srgbClr val="FF0000"/>
                </a:solidFill>
              </a:rPr>
              <a:t>iv</a:t>
            </a:r>
            <a:r>
              <a:rPr lang="en-US" sz="1400" dirty="0">
                <a:solidFill>
                  <a:srgbClr val="FF0000"/>
                </a:solidFill>
              </a:rPr>
              <a:t>) any fees, commissions, perquisites or profits in lieu of or in addition to any salary or wages;</a:t>
            </a:r>
            <a:endParaRPr lang="en-US" sz="1400" dirty="0">
              <a:solidFill>
                <a:srgbClr val="FF0000"/>
              </a:solidFill>
              <a:cs typeface="Georgia" panose="02040502050405020303"/>
            </a:endParaRPr>
          </a:p>
        </p:txBody>
      </p:sp>
      <p:sp>
        <p:nvSpPr>
          <p:cNvPr id="20" name="Shape 18"/>
          <p:cNvSpPr/>
          <p:nvPr/>
        </p:nvSpPr>
        <p:spPr>
          <a:xfrm>
            <a:off x="2876843" y="777240"/>
            <a:ext cx="6020269" cy="384048"/>
          </a:xfrm>
          <a:prstGeom prst="rect">
            <a:avLst/>
          </a:prstGeom>
          <a:solidFill>
            <a:srgbClr val="16A085"/>
          </a:solidFill>
          <a:ln w="12700">
            <a:solidFill>
              <a:srgbClr val="16A085"/>
            </a:solidFill>
            <a:prstDash val="solid"/>
          </a:ln>
        </p:spPr>
      </p:sp>
      <p:sp>
        <p:nvSpPr>
          <p:cNvPr id="21" name="Text 19"/>
          <p:cNvSpPr/>
          <p:nvPr/>
        </p:nvSpPr>
        <p:spPr>
          <a:xfrm>
            <a:off x="4800600" y="777240"/>
            <a:ext cx="4023360" cy="384048"/>
          </a:xfrm>
          <a:prstGeom prst="rect">
            <a:avLst/>
          </a:prstGeom>
          <a:noFill/>
        </p:spPr>
        <p:txBody>
          <a:bodyPr wrap="square" lIns="0" tIns="0" rIns="0" bIns="0" rtlCol="0" anchor="ctr"/>
          <a:lstStyle/>
          <a:p>
            <a:pPr marL="0" indent="0">
              <a:buNone/>
            </a:pPr>
            <a:r>
              <a:rPr lang="en-US" sz="1150" b="1" dirty="0">
                <a:solidFill>
                  <a:srgbClr val="FFFFFF"/>
                </a:solidFill>
                <a:latin typeface="Calibri" panose="020F0502020204030204" pitchFamily="34" charset="0"/>
                <a:ea typeface="Calibri" panose="020F0502020204030204" pitchFamily="34" charset="-122"/>
                <a:cs typeface="Calibri" panose="020F0502020204030204" pitchFamily="34" charset="-120"/>
              </a:rPr>
              <a:t>Act 2025 – Section 16</a:t>
            </a:r>
            <a:endParaRPr lang="en-US" sz="1150" dirty="0"/>
          </a:p>
        </p:txBody>
      </p:sp>
      <p:sp>
        <p:nvSpPr>
          <p:cNvPr id="36" name="Rectangle 35"/>
          <p:cNvSpPr/>
          <p:nvPr/>
        </p:nvSpPr>
        <p:spPr>
          <a:xfrm>
            <a:off x="2876843" y="1230332"/>
            <a:ext cx="6020269" cy="4063164"/>
          </a:xfrm>
          <a:prstGeom prst="rect">
            <a:avLst/>
          </a:prstGeom>
        </p:spPr>
        <p:txBody>
          <a:bodyPr wrap="square">
            <a:spAutoFit/>
          </a:bodyPr>
          <a:lstStyle/>
          <a:p>
            <a:pPr marL="12700">
              <a:lnSpc>
                <a:spcPct val="100000"/>
              </a:lnSpc>
              <a:spcBef>
                <a:spcPts val="1410"/>
              </a:spcBef>
            </a:pPr>
            <a:r>
              <a:rPr lang="en-US" sz="1200" spc="100" dirty="0">
                <a:cs typeface="Georgia" panose="02040502050405020303"/>
              </a:rPr>
              <a:t>16.</a:t>
            </a:r>
            <a:r>
              <a:rPr lang="en-US" sz="1200" spc="-90" dirty="0">
                <a:cs typeface="Georgia" panose="02040502050405020303"/>
              </a:rPr>
              <a:t> </a:t>
            </a:r>
            <a:r>
              <a:rPr lang="en-US" sz="1200" dirty="0">
                <a:cs typeface="Georgia" panose="02040502050405020303"/>
              </a:rPr>
              <a:t>For</a:t>
            </a:r>
            <a:r>
              <a:rPr lang="en-US" sz="1200" spc="-15" dirty="0">
                <a:cs typeface="Georgia" panose="02040502050405020303"/>
              </a:rPr>
              <a:t> </a:t>
            </a:r>
            <a:r>
              <a:rPr lang="en-US" sz="1200" dirty="0">
                <a:cs typeface="Georgia" panose="02040502050405020303"/>
              </a:rPr>
              <a:t>the</a:t>
            </a:r>
            <a:r>
              <a:rPr lang="en-US" sz="1200" spc="-15" dirty="0">
                <a:cs typeface="Georgia" panose="02040502050405020303"/>
              </a:rPr>
              <a:t> </a:t>
            </a:r>
            <a:r>
              <a:rPr lang="en-US" sz="1200" dirty="0">
                <a:cs typeface="Georgia" panose="02040502050405020303"/>
              </a:rPr>
              <a:t>purposes</a:t>
            </a:r>
            <a:r>
              <a:rPr lang="en-US" sz="1200" spc="-20" dirty="0">
                <a:cs typeface="Georgia" panose="02040502050405020303"/>
              </a:rPr>
              <a:t> </a:t>
            </a:r>
            <a:r>
              <a:rPr lang="en-US" sz="1200" dirty="0">
                <a:cs typeface="Georgia" panose="02040502050405020303"/>
              </a:rPr>
              <a:t>of</a:t>
            </a:r>
            <a:r>
              <a:rPr lang="en-US" sz="1200" spc="-15" dirty="0">
                <a:cs typeface="Georgia" panose="02040502050405020303"/>
              </a:rPr>
              <a:t> </a:t>
            </a:r>
            <a:r>
              <a:rPr lang="en-US" sz="1200" dirty="0">
                <a:cs typeface="Georgia" panose="02040502050405020303"/>
              </a:rPr>
              <a:t>this part</a:t>
            </a:r>
            <a:r>
              <a:rPr lang="en-US" sz="1200" spc="-100" dirty="0">
                <a:cs typeface="Georgia" panose="02040502050405020303"/>
              </a:rPr>
              <a:t>,</a:t>
            </a:r>
            <a:r>
              <a:rPr lang="en-US" sz="1200" spc="-15" dirty="0">
                <a:cs typeface="Georgia" panose="02040502050405020303"/>
              </a:rPr>
              <a:t> </a:t>
            </a:r>
            <a:r>
              <a:rPr lang="en-US" sz="1200" dirty="0">
                <a:cs typeface="Georgia" panose="02040502050405020303"/>
              </a:rPr>
              <a:t>“salary”</a:t>
            </a:r>
            <a:r>
              <a:rPr lang="en-US" sz="1200" spc="-20" dirty="0">
                <a:cs typeface="Georgia" panose="02040502050405020303"/>
              </a:rPr>
              <a:t> </a:t>
            </a:r>
            <a:r>
              <a:rPr lang="en-US" sz="1200" spc="-10" dirty="0">
                <a:cs typeface="Georgia" panose="02040502050405020303"/>
              </a:rPr>
              <a:t>includes—</a:t>
            </a:r>
            <a:endParaRPr lang="en-US" sz="1200" dirty="0">
              <a:cs typeface="Georgia" panose="02040502050405020303"/>
            </a:endParaRPr>
          </a:p>
          <a:p>
            <a:pPr marL="451485" lvl="1" indent="-438785">
              <a:lnSpc>
                <a:spcPct val="100000"/>
              </a:lnSpc>
              <a:spcBef>
                <a:spcPts val="450"/>
              </a:spcBef>
              <a:buAutoNum type="alphaLcParenBoth"/>
              <a:tabLst>
                <a:tab pos="450850" algn="l"/>
              </a:tabLst>
            </a:pPr>
            <a:r>
              <a:rPr lang="en-US" sz="1200" spc="-10" dirty="0">
                <a:cs typeface="Georgia" panose="02040502050405020303"/>
              </a:rPr>
              <a:t>wages;</a:t>
            </a:r>
            <a:endParaRPr lang="en-US" sz="1200" dirty="0">
              <a:cs typeface="Georgia" panose="02040502050405020303"/>
            </a:endParaRPr>
          </a:p>
          <a:p>
            <a:pPr marL="461010" lvl="1" indent="-448310">
              <a:lnSpc>
                <a:spcPct val="100000"/>
              </a:lnSpc>
              <a:spcBef>
                <a:spcPts val="450"/>
              </a:spcBef>
              <a:buAutoNum type="alphaLcParenBoth"/>
              <a:tabLst>
                <a:tab pos="460375" algn="l"/>
              </a:tabLst>
            </a:pPr>
            <a:r>
              <a:rPr lang="en-US" sz="1200" spc="-10" dirty="0">
                <a:cs typeface="Georgia" panose="02040502050405020303"/>
              </a:rPr>
              <a:t>any</a:t>
            </a:r>
            <a:r>
              <a:rPr lang="en-US" sz="1200" spc="-90" dirty="0">
                <a:cs typeface="Georgia" panose="02040502050405020303"/>
              </a:rPr>
              <a:t> </a:t>
            </a:r>
            <a:r>
              <a:rPr lang="en-US" sz="1200" spc="-30" dirty="0">
                <a:cs typeface="Georgia" panose="02040502050405020303"/>
              </a:rPr>
              <a:t>annuity</a:t>
            </a:r>
            <a:r>
              <a:rPr lang="en-US" sz="1200" spc="-85" dirty="0">
                <a:cs typeface="Georgia" panose="02040502050405020303"/>
              </a:rPr>
              <a:t> </a:t>
            </a:r>
            <a:r>
              <a:rPr lang="en-US" sz="1200" dirty="0">
                <a:cs typeface="Georgia" panose="02040502050405020303"/>
              </a:rPr>
              <a:t>or</a:t>
            </a:r>
            <a:r>
              <a:rPr lang="en-US" sz="1200" spc="-85" dirty="0">
                <a:cs typeface="Georgia" panose="02040502050405020303"/>
              </a:rPr>
              <a:t> </a:t>
            </a:r>
            <a:r>
              <a:rPr lang="en-US" sz="1200" spc="-10" dirty="0">
                <a:cs typeface="Georgia" panose="02040502050405020303"/>
              </a:rPr>
              <a:t>pension;</a:t>
            </a:r>
            <a:endParaRPr lang="en-US" sz="1200" dirty="0">
              <a:cs typeface="Georgia" panose="02040502050405020303"/>
            </a:endParaRPr>
          </a:p>
          <a:p>
            <a:pPr marL="440055" lvl="1" indent="-427355">
              <a:lnSpc>
                <a:spcPct val="100000"/>
              </a:lnSpc>
              <a:spcBef>
                <a:spcPts val="450"/>
              </a:spcBef>
              <a:buAutoNum type="alphaLcParenBoth"/>
              <a:tabLst>
                <a:tab pos="440055" algn="l"/>
              </a:tabLst>
            </a:pPr>
            <a:r>
              <a:rPr lang="en-US" sz="1200" spc="-10" dirty="0">
                <a:cs typeface="Georgia" panose="02040502050405020303"/>
              </a:rPr>
              <a:t> any</a:t>
            </a:r>
            <a:r>
              <a:rPr lang="en-US" sz="1200" spc="-140" dirty="0">
                <a:cs typeface="Georgia" panose="02040502050405020303"/>
              </a:rPr>
              <a:t> </a:t>
            </a:r>
            <a:r>
              <a:rPr lang="en-US" sz="1200" spc="-10" dirty="0">
                <a:cs typeface="Georgia" panose="02040502050405020303"/>
              </a:rPr>
              <a:t>gratuity;</a:t>
            </a:r>
            <a:endParaRPr lang="en-US" sz="1200" dirty="0">
              <a:cs typeface="Georgia" panose="02040502050405020303"/>
            </a:endParaRPr>
          </a:p>
          <a:p>
            <a:pPr marL="464185" lvl="1" indent="-451485">
              <a:lnSpc>
                <a:spcPct val="100000"/>
              </a:lnSpc>
              <a:spcBef>
                <a:spcPts val="450"/>
              </a:spcBef>
              <a:buAutoNum type="alphaLcParenBoth"/>
              <a:tabLst>
                <a:tab pos="463550" algn="l"/>
              </a:tabLst>
            </a:pPr>
            <a:r>
              <a:rPr lang="en-US" sz="1200" spc="-10" dirty="0">
                <a:solidFill>
                  <a:srgbClr val="FF0000"/>
                </a:solidFill>
                <a:cs typeface="Georgia" panose="02040502050405020303"/>
              </a:rPr>
              <a:t>any</a:t>
            </a:r>
            <a:r>
              <a:rPr lang="en-US" sz="1200" spc="-15" dirty="0">
                <a:solidFill>
                  <a:srgbClr val="FF0000"/>
                </a:solidFill>
                <a:cs typeface="Georgia" panose="02040502050405020303"/>
              </a:rPr>
              <a:t> </a:t>
            </a:r>
            <a:r>
              <a:rPr lang="en-US" sz="1200" dirty="0">
                <a:solidFill>
                  <a:srgbClr val="FF0000"/>
                </a:solidFill>
                <a:cs typeface="Georgia" panose="02040502050405020303"/>
              </a:rPr>
              <a:t>fees</a:t>
            </a:r>
            <a:r>
              <a:rPr lang="en-US" sz="1200" spc="-10" dirty="0">
                <a:solidFill>
                  <a:srgbClr val="FF0000"/>
                </a:solidFill>
                <a:cs typeface="Georgia" panose="02040502050405020303"/>
              </a:rPr>
              <a:t> </a:t>
            </a:r>
            <a:r>
              <a:rPr lang="en-US" sz="1200" dirty="0">
                <a:solidFill>
                  <a:srgbClr val="FF0000"/>
                </a:solidFill>
                <a:cs typeface="Georgia" panose="02040502050405020303"/>
              </a:rPr>
              <a:t>or</a:t>
            </a:r>
            <a:r>
              <a:rPr lang="en-US" sz="1200" spc="-15" dirty="0">
                <a:solidFill>
                  <a:srgbClr val="FF0000"/>
                </a:solidFill>
                <a:cs typeface="Georgia" panose="02040502050405020303"/>
              </a:rPr>
              <a:t> </a:t>
            </a:r>
            <a:r>
              <a:rPr lang="en-US" sz="1200" spc="-10" dirty="0">
                <a:solidFill>
                  <a:srgbClr val="FF0000"/>
                </a:solidFill>
                <a:cs typeface="Georgia" panose="02040502050405020303"/>
              </a:rPr>
              <a:t>commission;</a:t>
            </a:r>
            <a:endParaRPr lang="en-US" sz="1200" spc="-10" dirty="0">
              <a:solidFill>
                <a:srgbClr val="FF0000"/>
              </a:solidFill>
              <a:cs typeface="Georgia" panose="02040502050405020303"/>
            </a:endParaRPr>
          </a:p>
          <a:p>
            <a:pPr marL="448310" indent="-435610">
              <a:lnSpc>
                <a:spcPct val="100000"/>
              </a:lnSpc>
              <a:spcBef>
                <a:spcPts val="550"/>
              </a:spcBef>
              <a:buFont typeface="Georgia" panose="02040502050405020303"/>
              <a:buAutoNum type="alphaLcParenBoth" startAt="5"/>
              <a:tabLst>
                <a:tab pos="447675" algn="l"/>
              </a:tabLst>
            </a:pPr>
            <a:r>
              <a:rPr lang="en-US" sz="1200" spc="-10" dirty="0">
                <a:solidFill>
                  <a:srgbClr val="FF0000"/>
                </a:solidFill>
                <a:cs typeface="Georgia" panose="02040502050405020303"/>
              </a:rPr>
              <a:t> perquisites;</a:t>
            </a:r>
            <a:endParaRPr lang="en-US" sz="1200" dirty="0">
              <a:solidFill>
                <a:srgbClr val="FF0000"/>
              </a:solidFill>
              <a:cs typeface="Georgia" panose="02040502050405020303"/>
            </a:endParaRPr>
          </a:p>
          <a:p>
            <a:pPr marL="403860" indent="-391160">
              <a:lnSpc>
                <a:spcPct val="100000"/>
              </a:lnSpc>
              <a:spcBef>
                <a:spcPts val="450"/>
              </a:spcBef>
              <a:buAutoNum type="alphaLcParenBoth" startAt="5"/>
              <a:tabLst>
                <a:tab pos="403860" algn="l"/>
              </a:tabLst>
            </a:pPr>
            <a:r>
              <a:rPr lang="en-US" sz="1200" spc="-10" dirty="0">
                <a:solidFill>
                  <a:srgbClr val="FF0000"/>
                </a:solidFill>
                <a:cs typeface="Georgia" panose="02040502050405020303"/>
              </a:rPr>
              <a:t>  profits</a:t>
            </a:r>
            <a:r>
              <a:rPr lang="en-US" sz="1200" spc="-75" dirty="0">
                <a:solidFill>
                  <a:srgbClr val="FF0000"/>
                </a:solidFill>
                <a:cs typeface="Georgia" panose="02040502050405020303"/>
              </a:rPr>
              <a:t> </a:t>
            </a:r>
            <a:r>
              <a:rPr lang="en-US" sz="1200" dirty="0">
                <a:solidFill>
                  <a:srgbClr val="FF0000"/>
                </a:solidFill>
                <a:cs typeface="Georgia" panose="02040502050405020303"/>
              </a:rPr>
              <a:t>in</a:t>
            </a:r>
            <a:r>
              <a:rPr lang="en-US" sz="1200" spc="-75" dirty="0">
                <a:solidFill>
                  <a:srgbClr val="FF0000"/>
                </a:solidFill>
                <a:cs typeface="Georgia" panose="02040502050405020303"/>
              </a:rPr>
              <a:t> </a:t>
            </a:r>
            <a:r>
              <a:rPr lang="en-US" sz="1200" dirty="0">
                <a:solidFill>
                  <a:srgbClr val="FF0000"/>
                </a:solidFill>
                <a:cs typeface="Georgia" panose="02040502050405020303"/>
              </a:rPr>
              <a:t>lieu</a:t>
            </a:r>
            <a:r>
              <a:rPr lang="en-US" sz="1200" spc="-75" dirty="0">
                <a:solidFill>
                  <a:srgbClr val="FF0000"/>
                </a:solidFill>
                <a:cs typeface="Georgia" panose="02040502050405020303"/>
              </a:rPr>
              <a:t> </a:t>
            </a:r>
            <a:r>
              <a:rPr lang="en-US" sz="1200" spc="-25" dirty="0">
                <a:solidFill>
                  <a:srgbClr val="FF0000"/>
                </a:solidFill>
                <a:cs typeface="Georgia" panose="02040502050405020303"/>
              </a:rPr>
              <a:t>of,</a:t>
            </a:r>
            <a:r>
              <a:rPr lang="en-US" sz="1200" spc="-75" dirty="0">
                <a:solidFill>
                  <a:srgbClr val="FF0000"/>
                </a:solidFill>
                <a:cs typeface="Georgia" panose="02040502050405020303"/>
              </a:rPr>
              <a:t> </a:t>
            </a:r>
            <a:r>
              <a:rPr lang="en-US" sz="1200" dirty="0">
                <a:solidFill>
                  <a:srgbClr val="FF0000"/>
                </a:solidFill>
                <a:cs typeface="Georgia" panose="02040502050405020303"/>
              </a:rPr>
              <a:t>or</a:t>
            </a:r>
            <a:r>
              <a:rPr lang="en-US" sz="1200" spc="-75" dirty="0">
                <a:solidFill>
                  <a:srgbClr val="FF0000"/>
                </a:solidFill>
                <a:cs typeface="Georgia" panose="02040502050405020303"/>
              </a:rPr>
              <a:t> </a:t>
            </a:r>
            <a:r>
              <a:rPr lang="en-US" sz="1200" dirty="0">
                <a:solidFill>
                  <a:srgbClr val="FF0000"/>
                </a:solidFill>
                <a:cs typeface="Georgia" panose="02040502050405020303"/>
              </a:rPr>
              <a:t>in</a:t>
            </a:r>
            <a:r>
              <a:rPr lang="en-US" sz="1200" spc="-75" dirty="0">
                <a:solidFill>
                  <a:srgbClr val="FF0000"/>
                </a:solidFill>
                <a:cs typeface="Georgia" panose="02040502050405020303"/>
              </a:rPr>
              <a:t> </a:t>
            </a:r>
            <a:r>
              <a:rPr lang="en-US" sz="1200" spc="-25" dirty="0">
                <a:solidFill>
                  <a:srgbClr val="FF0000"/>
                </a:solidFill>
                <a:cs typeface="Georgia" panose="02040502050405020303"/>
              </a:rPr>
              <a:t>addition</a:t>
            </a:r>
            <a:r>
              <a:rPr lang="en-US" sz="1200" spc="-75" dirty="0">
                <a:solidFill>
                  <a:srgbClr val="FF0000"/>
                </a:solidFill>
                <a:cs typeface="Georgia" panose="02040502050405020303"/>
              </a:rPr>
              <a:t> </a:t>
            </a:r>
            <a:r>
              <a:rPr lang="en-US" sz="1200" dirty="0">
                <a:solidFill>
                  <a:srgbClr val="FF0000"/>
                </a:solidFill>
                <a:cs typeface="Georgia" panose="02040502050405020303"/>
              </a:rPr>
              <a:t>to,</a:t>
            </a:r>
            <a:r>
              <a:rPr lang="en-US" sz="1200" spc="-75" dirty="0">
                <a:solidFill>
                  <a:srgbClr val="FF0000"/>
                </a:solidFill>
                <a:cs typeface="Georgia" panose="02040502050405020303"/>
              </a:rPr>
              <a:t> </a:t>
            </a:r>
            <a:r>
              <a:rPr lang="en-US" sz="1200" spc="-10" dirty="0">
                <a:solidFill>
                  <a:srgbClr val="FF0000"/>
                </a:solidFill>
                <a:cs typeface="Georgia" panose="02040502050405020303"/>
              </a:rPr>
              <a:t>any</a:t>
            </a:r>
            <a:r>
              <a:rPr lang="en-US" sz="1200" spc="-75" dirty="0">
                <a:solidFill>
                  <a:srgbClr val="FF0000"/>
                </a:solidFill>
                <a:cs typeface="Georgia" panose="02040502050405020303"/>
              </a:rPr>
              <a:t> </a:t>
            </a:r>
            <a:r>
              <a:rPr lang="en-US" sz="1200" dirty="0">
                <a:solidFill>
                  <a:srgbClr val="FF0000"/>
                </a:solidFill>
                <a:cs typeface="Georgia" panose="02040502050405020303"/>
              </a:rPr>
              <a:t>salary</a:t>
            </a:r>
            <a:r>
              <a:rPr lang="en-US" sz="1200" spc="-70" dirty="0">
                <a:solidFill>
                  <a:srgbClr val="FF0000"/>
                </a:solidFill>
                <a:cs typeface="Georgia" panose="02040502050405020303"/>
              </a:rPr>
              <a:t> </a:t>
            </a:r>
            <a:r>
              <a:rPr lang="en-US" sz="1200" dirty="0">
                <a:solidFill>
                  <a:srgbClr val="FF0000"/>
                </a:solidFill>
                <a:cs typeface="Georgia" panose="02040502050405020303"/>
              </a:rPr>
              <a:t>or</a:t>
            </a:r>
            <a:r>
              <a:rPr lang="en-US" sz="1200" spc="-75" dirty="0">
                <a:solidFill>
                  <a:srgbClr val="FF0000"/>
                </a:solidFill>
                <a:cs typeface="Georgia" panose="02040502050405020303"/>
              </a:rPr>
              <a:t> </a:t>
            </a:r>
            <a:r>
              <a:rPr lang="en-US" sz="1200" spc="-10" dirty="0">
                <a:solidFill>
                  <a:srgbClr val="FF0000"/>
                </a:solidFill>
                <a:cs typeface="Georgia" panose="02040502050405020303"/>
              </a:rPr>
              <a:t>wages;</a:t>
            </a:r>
            <a:endParaRPr lang="en-US" sz="1200" dirty="0">
              <a:solidFill>
                <a:srgbClr val="FF0000"/>
              </a:solidFill>
              <a:cs typeface="Georgia" panose="02040502050405020303"/>
            </a:endParaRPr>
          </a:p>
          <a:p>
            <a:pPr marL="453390" indent="-440690">
              <a:lnSpc>
                <a:spcPct val="100000"/>
              </a:lnSpc>
              <a:spcBef>
                <a:spcPts val="450"/>
              </a:spcBef>
              <a:buAutoNum type="alphaLcParenBoth" startAt="5"/>
              <a:tabLst>
                <a:tab pos="453390" algn="l"/>
              </a:tabLst>
            </a:pPr>
            <a:r>
              <a:rPr lang="en-US" sz="1200" spc="-10" dirty="0">
                <a:cs typeface="Georgia" panose="02040502050405020303"/>
              </a:rPr>
              <a:t>any</a:t>
            </a:r>
            <a:r>
              <a:rPr lang="en-US" sz="1200" spc="-80" dirty="0">
                <a:cs typeface="Georgia" panose="02040502050405020303"/>
              </a:rPr>
              <a:t> </a:t>
            </a:r>
            <a:r>
              <a:rPr lang="en-US" sz="1200" dirty="0">
                <a:cs typeface="Georgia" panose="02040502050405020303"/>
              </a:rPr>
              <a:t>advance</a:t>
            </a:r>
            <a:r>
              <a:rPr lang="en-US" sz="1200" spc="-80" dirty="0">
                <a:cs typeface="Georgia" panose="02040502050405020303"/>
              </a:rPr>
              <a:t> </a:t>
            </a:r>
            <a:r>
              <a:rPr lang="en-US" sz="1200" dirty="0">
                <a:cs typeface="Georgia" panose="02040502050405020303"/>
              </a:rPr>
              <a:t>of</a:t>
            </a:r>
            <a:r>
              <a:rPr lang="en-US" sz="1200" spc="-80" dirty="0">
                <a:cs typeface="Georgia" panose="02040502050405020303"/>
              </a:rPr>
              <a:t> </a:t>
            </a:r>
            <a:r>
              <a:rPr lang="en-US" sz="1200" spc="-10" dirty="0">
                <a:cs typeface="Georgia" panose="02040502050405020303"/>
              </a:rPr>
              <a:t>salary;</a:t>
            </a:r>
            <a:endParaRPr lang="en-US" sz="1200" dirty="0">
              <a:cs typeface="Georgia" panose="02040502050405020303"/>
            </a:endParaRPr>
          </a:p>
          <a:p>
            <a:pPr marL="468630" indent="-455930">
              <a:lnSpc>
                <a:spcPct val="100000"/>
              </a:lnSpc>
              <a:spcBef>
                <a:spcPts val="450"/>
              </a:spcBef>
              <a:buAutoNum type="alphaLcParenBoth" startAt="5"/>
              <a:tabLst>
                <a:tab pos="468630" algn="l"/>
              </a:tabLst>
            </a:pPr>
            <a:r>
              <a:rPr lang="en-US" sz="1200" dirty="0">
                <a:cs typeface="Georgia" panose="02040502050405020303"/>
              </a:rPr>
              <a:t>any payment received by an employee in respect of any period of leave not availed of by him;</a:t>
            </a:r>
            <a:r>
              <a:rPr lang="en-US" sz="1200" spc="-25" dirty="0">
                <a:cs typeface="Georgia" panose="02040502050405020303"/>
              </a:rPr>
              <a:t>   </a:t>
            </a:r>
            <a:endParaRPr lang="en-US" sz="1200" spc="-25" dirty="0">
              <a:cs typeface="Georgia" panose="02040502050405020303"/>
            </a:endParaRPr>
          </a:p>
          <a:p>
            <a:pPr marL="468630" indent="-455930">
              <a:lnSpc>
                <a:spcPct val="100000"/>
              </a:lnSpc>
              <a:spcBef>
                <a:spcPts val="450"/>
              </a:spcBef>
              <a:buAutoNum type="alphaLcParenBoth" startAt="5"/>
              <a:tabLst>
                <a:tab pos="468630" algn="l"/>
              </a:tabLst>
            </a:pPr>
            <a:r>
              <a:rPr lang="en-US" sz="1200" spc="-25" dirty="0">
                <a:cs typeface="Georgia" panose="02040502050405020303"/>
              </a:rPr>
              <a:t>Contribution</a:t>
            </a:r>
            <a:r>
              <a:rPr lang="en-US" sz="1200" spc="-45" dirty="0">
                <a:cs typeface="Georgia" panose="02040502050405020303"/>
              </a:rPr>
              <a:t> </a:t>
            </a:r>
            <a:r>
              <a:rPr lang="en-US" sz="1200" dirty="0">
                <a:cs typeface="Georgia" panose="02040502050405020303"/>
              </a:rPr>
              <a:t>to</a:t>
            </a:r>
            <a:r>
              <a:rPr lang="en-US" sz="1200" spc="-40" dirty="0">
                <a:cs typeface="Georgia" panose="02040502050405020303"/>
              </a:rPr>
              <a:t> </a:t>
            </a:r>
            <a:r>
              <a:rPr lang="en-US" sz="1200" spc="-20" dirty="0">
                <a:cs typeface="Georgia" panose="02040502050405020303"/>
              </a:rPr>
              <a:t>RPF;</a:t>
            </a:r>
            <a:endParaRPr lang="en-US" sz="1200" dirty="0">
              <a:cs typeface="Georgia" panose="02040502050405020303"/>
            </a:endParaRPr>
          </a:p>
          <a:p>
            <a:pPr marL="399415" indent="-386715">
              <a:lnSpc>
                <a:spcPct val="100000"/>
              </a:lnSpc>
              <a:spcBef>
                <a:spcPts val="450"/>
              </a:spcBef>
              <a:buAutoNum type="alphaLcParenBoth" startAt="5"/>
              <a:tabLst>
                <a:tab pos="399415" algn="l"/>
              </a:tabLst>
            </a:pPr>
            <a:r>
              <a:rPr lang="en-US" sz="1200" spc="-20" dirty="0">
                <a:cs typeface="Georgia" panose="02040502050405020303"/>
              </a:rPr>
              <a:t>  Transfer</a:t>
            </a:r>
            <a:r>
              <a:rPr lang="en-US" sz="1200" spc="-40" dirty="0">
                <a:cs typeface="Georgia" panose="02040502050405020303"/>
              </a:rPr>
              <a:t> </a:t>
            </a:r>
            <a:r>
              <a:rPr lang="en-US" sz="1200" dirty="0">
                <a:cs typeface="Georgia" panose="02040502050405020303"/>
              </a:rPr>
              <a:t>of</a:t>
            </a:r>
            <a:r>
              <a:rPr lang="en-US" sz="1200" spc="-35" dirty="0">
                <a:cs typeface="Georgia" panose="02040502050405020303"/>
              </a:rPr>
              <a:t> </a:t>
            </a:r>
            <a:r>
              <a:rPr lang="en-US" sz="1200" spc="90" dirty="0">
                <a:cs typeface="Georgia" panose="02040502050405020303"/>
              </a:rPr>
              <a:t>URPF</a:t>
            </a:r>
            <a:r>
              <a:rPr lang="en-US" sz="1200" spc="-40" dirty="0">
                <a:cs typeface="Georgia" panose="02040502050405020303"/>
              </a:rPr>
              <a:t> </a:t>
            </a:r>
            <a:r>
              <a:rPr lang="en-US" sz="1200" dirty="0">
                <a:cs typeface="Georgia" panose="02040502050405020303"/>
              </a:rPr>
              <a:t>to</a:t>
            </a:r>
            <a:r>
              <a:rPr lang="en-US" sz="1200" spc="-35" dirty="0">
                <a:cs typeface="Georgia" panose="02040502050405020303"/>
              </a:rPr>
              <a:t> </a:t>
            </a:r>
            <a:r>
              <a:rPr lang="en-US" sz="1200" spc="-20" dirty="0">
                <a:cs typeface="Georgia" panose="02040502050405020303"/>
              </a:rPr>
              <a:t>RPF;</a:t>
            </a:r>
            <a:endParaRPr lang="en-US" sz="1200" spc="-20" dirty="0">
              <a:cs typeface="Georgia" panose="02040502050405020303"/>
            </a:endParaRPr>
          </a:p>
          <a:p>
            <a:pPr marL="457200" indent="-444500">
              <a:lnSpc>
                <a:spcPct val="100000"/>
              </a:lnSpc>
              <a:spcBef>
                <a:spcPts val="550"/>
              </a:spcBef>
              <a:buAutoNum type="alphaLcParenBoth" startAt="11"/>
              <a:tabLst>
                <a:tab pos="457200" algn="l"/>
              </a:tabLst>
            </a:pPr>
            <a:r>
              <a:rPr lang="en-US" sz="1200" dirty="0">
                <a:cs typeface="Georgia" panose="02040502050405020303"/>
              </a:rPr>
              <a:t>Employer</a:t>
            </a:r>
            <a:r>
              <a:rPr lang="en-US" sz="1200" spc="-40" dirty="0">
                <a:cs typeface="Georgia" panose="02040502050405020303"/>
              </a:rPr>
              <a:t> </a:t>
            </a:r>
            <a:r>
              <a:rPr lang="en-US" sz="1200" spc="-30" dirty="0">
                <a:cs typeface="Georgia" panose="02040502050405020303"/>
              </a:rPr>
              <a:t>contribution</a:t>
            </a:r>
            <a:r>
              <a:rPr lang="en-US" sz="1200" spc="-35" dirty="0">
                <a:cs typeface="Georgia" panose="02040502050405020303"/>
              </a:rPr>
              <a:t> </a:t>
            </a:r>
            <a:r>
              <a:rPr lang="en-US" sz="1200" dirty="0">
                <a:cs typeface="Georgia" panose="02040502050405020303"/>
              </a:rPr>
              <a:t>to</a:t>
            </a:r>
            <a:r>
              <a:rPr lang="en-US" sz="1200" spc="-35" dirty="0">
                <a:cs typeface="Georgia" panose="02040502050405020303"/>
              </a:rPr>
              <a:t> </a:t>
            </a:r>
            <a:r>
              <a:rPr lang="en-US" sz="1200" spc="150" dirty="0">
                <a:cs typeface="Georgia" panose="02040502050405020303"/>
              </a:rPr>
              <a:t>NPS</a:t>
            </a:r>
            <a:r>
              <a:rPr lang="en-US" sz="1200" spc="-35" dirty="0">
                <a:cs typeface="Georgia" panose="02040502050405020303"/>
              </a:rPr>
              <a:t> </a:t>
            </a:r>
            <a:r>
              <a:rPr lang="en-US" sz="1200" spc="-105" dirty="0">
                <a:cs typeface="Georgia" panose="02040502050405020303"/>
              </a:rPr>
              <a:t>u/s</a:t>
            </a:r>
            <a:r>
              <a:rPr lang="en-US" sz="1200" spc="-35" dirty="0">
                <a:cs typeface="Georgia" panose="02040502050405020303"/>
              </a:rPr>
              <a:t> </a:t>
            </a:r>
            <a:r>
              <a:rPr lang="en-US" sz="1200" spc="55" dirty="0">
                <a:cs typeface="Georgia" panose="02040502050405020303"/>
              </a:rPr>
              <a:t>124;</a:t>
            </a:r>
            <a:r>
              <a:rPr lang="en-US" sz="1200" spc="-35" dirty="0">
                <a:cs typeface="Georgia" panose="02040502050405020303"/>
              </a:rPr>
              <a:t> </a:t>
            </a:r>
            <a:r>
              <a:rPr lang="en-US" sz="1200" spc="-25" dirty="0">
                <a:cs typeface="Georgia" panose="02040502050405020303"/>
              </a:rPr>
              <a:t>and</a:t>
            </a:r>
            <a:endParaRPr lang="en-US" sz="1200" dirty="0">
              <a:cs typeface="Georgia" panose="02040502050405020303"/>
            </a:endParaRPr>
          </a:p>
          <a:p>
            <a:pPr marL="375285" indent="-362585">
              <a:lnSpc>
                <a:spcPct val="100000"/>
              </a:lnSpc>
              <a:spcBef>
                <a:spcPts val="450"/>
              </a:spcBef>
              <a:buAutoNum type="alphaLcParenBoth" startAt="11"/>
              <a:tabLst>
                <a:tab pos="375285" algn="l"/>
              </a:tabLst>
            </a:pPr>
            <a:r>
              <a:rPr lang="en-US" sz="1200" dirty="0">
                <a:cs typeface="Georgia" panose="02040502050405020303"/>
              </a:rPr>
              <a:t>   Central</a:t>
            </a:r>
            <a:r>
              <a:rPr lang="en-US" sz="1200" spc="-50" dirty="0">
                <a:cs typeface="Georgia" panose="02040502050405020303"/>
              </a:rPr>
              <a:t> </a:t>
            </a:r>
            <a:r>
              <a:rPr lang="en-US" sz="1200" spc="-10" dirty="0">
                <a:cs typeface="Georgia" panose="02040502050405020303"/>
              </a:rPr>
              <a:t>Government</a:t>
            </a:r>
            <a:r>
              <a:rPr lang="en-US" sz="1200" spc="-45" dirty="0">
                <a:cs typeface="Georgia" panose="02040502050405020303"/>
              </a:rPr>
              <a:t> </a:t>
            </a:r>
            <a:r>
              <a:rPr lang="en-US" sz="1200" spc="-30" dirty="0">
                <a:cs typeface="Georgia" panose="02040502050405020303"/>
              </a:rPr>
              <a:t>contribution</a:t>
            </a:r>
            <a:r>
              <a:rPr lang="en-US" sz="1200" spc="-45" dirty="0">
                <a:cs typeface="Georgia" panose="02040502050405020303"/>
              </a:rPr>
              <a:t> </a:t>
            </a:r>
            <a:r>
              <a:rPr lang="en-US" sz="1200" dirty="0">
                <a:cs typeface="Georgia" panose="02040502050405020303"/>
              </a:rPr>
              <a:t>to</a:t>
            </a:r>
            <a:r>
              <a:rPr lang="en-US" sz="1200" spc="-45" dirty="0">
                <a:cs typeface="Georgia" panose="02040502050405020303"/>
              </a:rPr>
              <a:t> </a:t>
            </a:r>
            <a:r>
              <a:rPr lang="en-US" sz="1200" dirty="0">
                <a:cs typeface="Georgia" panose="02040502050405020303"/>
              </a:rPr>
              <a:t>the</a:t>
            </a:r>
            <a:r>
              <a:rPr lang="en-US" sz="1200" spc="-45" dirty="0">
                <a:cs typeface="Georgia" panose="02040502050405020303"/>
              </a:rPr>
              <a:t> </a:t>
            </a:r>
            <a:r>
              <a:rPr lang="en-US" sz="1200" spc="-10" dirty="0">
                <a:cs typeface="Georgia" panose="02040502050405020303"/>
              </a:rPr>
              <a:t>Agniveer</a:t>
            </a:r>
            <a:r>
              <a:rPr lang="en-US" sz="1200" spc="-50" dirty="0">
                <a:cs typeface="Georgia" panose="02040502050405020303"/>
              </a:rPr>
              <a:t> </a:t>
            </a:r>
            <a:r>
              <a:rPr lang="en-US" sz="1200" dirty="0">
                <a:cs typeface="Georgia" panose="02040502050405020303"/>
              </a:rPr>
              <a:t>Corpus</a:t>
            </a:r>
            <a:r>
              <a:rPr lang="en-US" sz="1200" spc="-45" dirty="0">
                <a:cs typeface="Georgia" panose="02040502050405020303"/>
              </a:rPr>
              <a:t> </a:t>
            </a:r>
            <a:r>
              <a:rPr lang="en-US" sz="1200" dirty="0">
                <a:cs typeface="Georgia" panose="02040502050405020303"/>
              </a:rPr>
              <a:t>Fund</a:t>
            </a:r>
            <a:r>
              <a:rPr lang="en-US" sz="1200" spc="-45" dirty="0">
                <a:cs typeface="Georgia" panose="02040502050405020303"/>
              </a:rPr>
              <a:t> </a:t>
            </a:r>
            <a:r>
              <a:rPr lang="en-US" sz="1200" spc="-105" dirty="0">
                <a:cs typeface="Georgia" panose="02040502050405020303"/>
              </a:rPr>
              <a:t>u/s</a:t>
            </a:r>
            <a:r>
              <a:rPr lang="en-US" sz="1200" spc="-45" dirty="0">
                <a:cs typeface="Georgia" panose="02040502050405020303"/>
              </a:rPr>
              <a:t> </a:t>
            </a:r>
            <a:r>
              <a:rPr lang="en-US" sz="1200" spc="85" dirty="0">
                <a:cs typeface="Georgia" panose="02040502050405020303"/>
              </a:rPr>
              <a:t>125.</a:t>
            </a:r>
            <a:endParaRPr lang="en-US" sz="1200" dirty="0">
              <a:cs typeface="Georgia" panose="02040502050405020303"/>
            </a:endParaRPr>
          </a:p>
          <a:p>
            <a:pPr marL="464185" lvl="1" indent="-451485">
              <a:lnSpc>
                <a:spcPct val="100000"/>
              </a:lnSpc>
              <a:spcBef>
                <a:spcPts val="450"/>
              </a:spcBef>
              <a:buAutoNum type="alphaLcParenBoth"/>
              <a:tabLst>
                <a:tab pos="463550" algn="l"/>
              </a:tabLst>
            </a:pPr>
            <a:endParaRPr lang="en-US" sz="2500" dirty="0">
              <a:latin typeface="Georgia" panose="02040502050405020303"/>
              <a:cs typeface="Georgia" panose="02040502050405020303"/>
            </a:endParaRPr>
          </a:p>
          <a:p>
            <a:endParaRPr lang="en-US" sz="920" dirty="0">
              <a:solidFill>
                <a:srgbClr val="1C1C24"/>
              </a:solidFill>
              <a:latin typeface="LiberationSerif"/>
            </a:endParaRPr>
          </a:p>
        </p:txBody>
      </p:sp>
      <p:sp>
        <p:nvSpPr>
          <p:cNvPr id="8" name="Right Brace 7"/>
          <p:cNvSpPr/>
          <p:nvPr/>
        </p:nvSpPr>
        <p:spPr>
          <a:xfrm>
            <a:off x="6759526" y="2180492"/>
            <a:ext cx="218049" cy="900333"/>
          </a:xfrm>
          <a:prstGeom prst="rightBrace">
            <a:avLst/>
          </a:prstGeom>
        </p:spPr>
        <p:style>
          <a:lnRef idx="1">
            <a:schemeClr val="accent2"/>
          </a:lnRef>
          <a:fillRef idx="0">
            <a:schemeClr val="accent2"/>
          </a:fillRef>
          <a:effectRef idx="0">
            <a:schemeClr val="accent2"/>
          </a:effectRef>
          <a:fontRef idx="minor">
            <a:schemeClr val="tx1"/>
          </a:fontRef>
        </p:style>
        <p:txBody>
          <a:bodyPr rtlCol="0" anchor="ctr"/>
          <a:lstStyle/>
          <a:p>
            <a:pPr algn="ctr"/>
            <a:endParaRPr lang="en-IN" dirty="0"/>
          </a:p>
        </p:txBody>
      </p:sp>
      <p:sp>
        <p:nvSpPr>
          <p:cNvPr id="11" name="TextBox 10"/>
          <p:cNvSpPr txBox="1"/>
          <p:nvPr/>
        </p:nvSpPr>
        <p:spPr>
          <a:xfrm>
            <a:off x="7205471" y="2279601"/>
            <a:ext cx="1207009" cy="646331"/>
          </a:xfrm>
          <a:prstGeom prst="rect">
            <a:avLst/>
          </a:prstGeom>
          <a:noFill/>
        </p:spPr>
        <p:txBody>
          <a:bodyPr wrap="square" rtlCol="0">
            <a:spAutoFit/>
          </a:bodyPr>
          <a:lstStyle/>
          <a:p>
            <a:r>
              <a:rPr lang="en-IN" b="1" dirty="0">
                <a:solidFill>
                  <a:srgbClr val="FF0000"/>
                </a:solidFill>
              </a:rPr>
              <a:t>Split in Act 2025</a:t>
            </a:r>
            <a:endParaRPr lang="en-IN" b="1" dirty="0">
              <a:solidFill>
                <a:srgbClr val="FF0000"/>
              </a:solidFill>
            </a:endParaRPr>
          </a:p>
        </p:txBody>
      </p:sp>
      <p:sp>
        <p:nvSpPr>
          <p:cNvPr id="12" name="TextBox 11"/>
          <p:cNvSpPr txBox="1"/>
          <p:nvPr/>
        </p:nvSpPr>
        <p:spPr>
          <a:xfrm>
            <a:off x="4128868" y="144518"/>
            <a:ext cx="1976510" cy="369332"/>
          </a:xfrm>
          <a:prstGeom prst="rect">
            <a:avLst/>
          </a:prstGeom>
          <a:solidFill>
            <a:schemeClr val="accent2"/>
          </a:solidFill>
        </p:spPr>
        <p:txBody>
          <a:bodyPr wrap="square" rtlCol="0">
            <a:spAutoFit/>
          </a:bodyPr>
          <a:lstStyle/>
          <a:p>
            <a:r>
              <a:rPr lang="en-IN" b="1" dirty="0">
                <a:solidFill>
                  <a:schemeClr val="bg1"/>
                </a:solidFill>
              </a:rPr>
              <a:t>No Major changes</a:t>
            </a:r>
            <a:endParaRPr lang="en-IN" b="1" dirty="0">
              <a:solidFill>
                <a:schemeClr val="bg1"/>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29059</Words>
  <Application>WPS Presentation</Application>
  <PresentationFormat>On-screen Show (16:9)</PresentationFormat>
  <Paragraphs>1599</Paragraphs>
  <Slides>35</Slides>
  <Notes>35</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35</vt:i4>
      </vt:variant>
    </vt:vector>
  </HeadingPairs>
  <TitlesOfParts>
    <vt:vector size="53" baseType="lpstr">
      <vt:lpstr>Arial</vt:lpstr>
      <vt:lpstr>SimSun</vt:lpstr>
      <vt:lpstr>Wingdings</vt:lpstr>
      <vt:lpstr>Calibri</vt:lpstr>
      <vt:lpstr>Calibri</vt:lpstr>
      <vt:lpstr>Calibri</vt:lpstr>
      <vt:lpstr>Cambria</vt:lpstr>
      <vt:lpstr>Cambria</vt:lpstr>
      <vt:lpstr>Cambria</vt:lpstr>
      <vt:lpstr>LiberationSerif</vt:lpstr>
      <vt:lpstr>Segoe Print</vt:lpstr>
      <vt:lpstr>NotoSans-Regular</vt:lpstr>
      <vt:lpstr>NotoSans-Italic</vt:lpstr>
      <vt:lpstr>Georgia</vt:lpstr>
      <vt:lpstr>Microsoft YaHei</vt:lpstr>
      <vt:lpstr>Arial Unicode MS</vt:lpstr>
      <vt:lpstr>Book Antiqua</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PptxGenJS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Salary Taxation – Income Tax Act 2025 vs 1961</dc:title>
  <dc:creator>CA C. Muthu Palaniappan</dc:creator>
  <dc:subject>PptxGenJS Presentation</dc:subject>
  <cp:lastModifiedBy>Admin</cp:lastModifiedBy>
  <cp:revision>26</cp:revision>
  <dcterms:created xsi:type="dcterms:W3CDTF">2026-06-08T09:29:00Z</dcterms:created>
  <dcterms:modified xsi:type="dcterms:W3CDTF">2026-06-10T12:29:10Z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B66EC496824C46C4B879D043772CEE2D_13</vt:lpwstr>
  </property>
  <property fmtid="{D5CDD505-2E9C-101B-9397-08002B2CF9AE}" pid="3" name="KSOProductBuildVer">
    <vt:lpwstr>1033-12.1.0.26880</vt:lpwstr>
  </property>
</Properties>
</file>