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71"/>
  </p:notesMasterIdLst>
  <p:sldIdLst>
    <p:sldId id="256" r:id="rId2"/>
    <p:sldId id="257" r:id="rId3"/>
    <p:sldId id="258" r:id="rId4"/>
    <p:sldId id="270" r:id="rId5"/>
    <p:sldId id="260" r:id="rId6"/>
    <p:sldId id="261" r:id="rId7"/>
    <p:sldId id="262" r:id="rId8"/>
    <p:sldId id="263" r:id="rId9"/>
    <p:sldId id="264" r:id="rId10"/>
    <p:sldId id="265" r:id="rId11"/>
    <p:sldId id="266" r:id="rId12"/>
    <p:sldId id="267" r:id="rId13"/>
    <p:sldId id="268" r:id="rId14"/>
    <p:sldId id="269" r:id="rId15"/>
    <p:sldId id="300" r:id="rId16"/>
    <p:sldId id="653" r:id="rId17"/>
    <p:sldId id="658" r:id="rId18"/>
    <p:sldId id="657" r:id="rId19"/>
    <p:sldId id="659" r:id="rId20"/>
    <p:sldId id="655" r:id="rId21"/>
    <p:sldId id="654" r:id="rId22"/>
    <p:sldId id="656" r:id="rId23"/>
    <p:sldId id="289" r:id="rId24"/>
    <p:sldId id="287" r:id="rId25"/>
    <p:sldId id="288" r:id="rId26"/>
    <p:sldId id="290" r:id="rId27"/>
    <p:sldId id="291" r:id="rId28"/>
    <p:sldId id="292" r:id="rId29"/>
    <p:sldId id="293" r:id="rId30"/>
    <p:sldId id="294" r:id="rId31"/>
    <p:sldId id="295" r:id="rId32"/>
    <p:sldId id="296" r:id="rId33"/>
    <p:sldId id="297" r:id="rId34"/>
    <p:sldId id="298" r:id="rId35"/>
    <p:sldId id="299" r:id="rId36"/>
    <p:sldId id="284" r:id="rId37"/>
    <p:sldId id="285" r:id="rId38"/>
    <p:sldId id="271" r:id="rId39"/>
    <p:sldId id="280" r:id="rId40"/>
    <p:sldId id="281" r:id="rId41"/>
    <p:sldId id="282" r:id="rId42"/>
    <p:sldId id="283" r:id="rId43"/>
    <p:sldId id="272" r:id="rId44"/>
    <p:sldId id="273" r:id="rId45"/>
    <p:sldId id="274" r:id="rId46"/>
    <p:sldId id="275" r:id="rId47"/>
    <p:sldId id="276" r:id="rId48"/>
    <p:sldId id="277" r:id="rId49"/>
    <p:sldId id="278" r:id="rId50"/>
    <p:sldId id="279" r:id="rId51"/>
    <p:sldId id="286" r:id="rId52"/>
    <p:sldId id="330" r:id="rId53"/>
    <p:sldId id="650" r:id="rId54"/>
    <p:sldId id="651" r:id="rId55"/>
    <p:sldId id="652" r:id="rId56"/>
    <p:sldId id="329" r:id="rId57"/>
    <p:sldId id="649" r:id="rId58"/>
    <p:sldId id="648" r:id="rId59"/>
    <p:sldId id="301" r:id="rId60"/>
    <p:sldId id="560" r:id="rId61"/>
    <p:sldId id="561" r:id="rId62"/>
    <p:sldId id="303" r:id="rId63"/>
    <p:sldId id="302" r:id="rId64"/>
    <p:sldId id="304" r:id="rId65"/>
    <p:sldId id="305" r:id="rId66"/>
    <p:sldId id="306" r:id="rId67"/>
    <p:sldId id="307" r:id="rId68"/>
    <p:sldId id="308" r:id="rId69"/>
    <p:sldId id="259" r:id="rId7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p:cViewPr>
        <p:scale>
          <a:sx n="78" d="100"/>
          <a:sy n="78" d="100"/>
        </p:scale>
        <p:origin x="964" y="5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4C7C6E-C761-45F1-8F36-2BBB94D30D43}" type="datetimeFigureOut">
              <a:rPr lang="en-IN" smtClean="0"/>
              <a:t>25-11-2025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DEC3F4-FE8D-47C9-B26C-FAFEF8AE5D9F}" type="slidenum">
              <a:rPr lang="en-IN" smtClean="0"/>
              <a:t>‹#›</a:t>
            </a:fld>
            <a:endParaRPr lang="en-IN"/>
          </a:p>
        </p:txBody>
      </p:sp>
    </p:spTree>
    <p:extLst>
      <p:ext uri="{BB962C8B-B14F-4D97-AF65-F5344CB8AC3E}">
        <p14:creationId xmlns:p14="http://schemas.microsoft.com/office/powerpoint/2010/main" val="459185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f391192_02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29: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1132774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f391192_02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29: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1867337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a:extLst>
            <a:ext uri="{FF2B5EF4-FFF2-40B4-BE49-F238E27FC236}">
              <a16:creationId xmlns:a16="http://schemas.microsoft.com/office/drawing/2014/main" id="{4BA455CC-2B6D-C788-BB88-42D259E948AF}"/>
            </a:ext>
          </a:extLst>
        </p:cNvPr>
        <p:cNvGrpSpPr/>
        <p:nvPr/>
      </p:nvGrpSpPr>
      <p:grpSpPr>
        <a:xfrm>
          <a:off x="0" y="0"/>
          <a:ext cx="0" cy="0"/>
          <a:chOff x="0" y="0"/>
          <a:chExt cx="0" cy="0"/>
        </a:xfrm>
      </p:grpSpPr>
      <p:sp>
        <p:nvSpPr>
          <p:cNvPr id="108" name="Google Shape;108;g35f391192_029:notes">
            <a:extLst>
              <a:ext uri="{FF2B5EF4-FFF2-40B4-BE49-F238E27FC236}">
                <a16:creationId xmlns:a16="http://schemas.microsoft.com/office/drawing/2014/main" id="{9920D814-678A-55D5-44AF-A36FDF0DFF47}"/>
              </a:ext>
            </a:extLst>
          </p:cNvPr>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29:notes">
            <a:extLst>
              <a:ext uri="{FF2B5EF4-FFF2-40B4-BE49-F238E27FC236}">
                <a16:creationId xmlns:a16="http://schemas.microsoft.com/office/drawing/2014/main" id="{73922514-330D-F580-51CF-52A038F2F507}"/>
              </a:ext>
            </a:extLst>
          </p:cNvPr>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1548907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a:extLst>
            <a:ext uri="{FF2B5EF4-FFF2-40B4-BE49-F238E27FC236}">
              <a16:creationId xmlns:a16="http://schemas.microsoft.com/office/drawing/2014/main" id="{5930BCF9-51CA-485D-22EA-E02BDC1FB4F4}"/>
            </a:ext>
          </a:extLst>
        </p:cNvPr>
        <p:cNvGrpSpPr/>
        <p:nvPr/>
      </p:nvGrpSpPr>
      <p:grpSpPr>
        <a:xfrm>
          <a:off x="0" y="0"/>
          <a:ext cx="0" cy="0"/>
          <a:chOff x="0" y="0"/>
          <a:chExt cx="0" cy="0"/>
        </a:xfrm>
      </p:grpSpPr>
      <p:sp>
        <p:nvSpPr>
          <p:cNvPr id="99" name="Google Shape;99;g35f391192_04:notes">
            <a:extLst>
              <a:ext uri="{FF2B5EF4-FFF2-40B4-BE49-F238E27FC236}">
                <a16:creationId xmlns:a16="http://schemas.microsoft.com/office/drawing/2014/main" id="{ADBA06D2-15FE-0E2C-8B9E-04E1C05EA5F0}"/>
              </a:ext>
            </a:extLst>
          </p:cNvPr>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a:extLst>
              <a:ext uri="{FF2B5EF4-FFF2-40B4-BE49-F238E27FC236}">
                <a16:creationId xmlns:a16="http://schemas.microsoft.com/office/drawing/2014/main" id="{76A3AEAF-2894-DF27-5AEC-3E89733C46B1}"/>
              </a:ext>
            </a:extLst>
          </p:cNvPr>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829579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2182269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3017969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1381119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841F470-8488-4EF6-8807-55A65B128C3B}" type="slidenum">
              <a:rPr lang="en-IN" altLang="en-US"/>
              <a:pPr/>
              <a:t>60</a:t>
            </a:fld>
            <a:endParaRPr lang="en-IN" altLang="en-US"/>
          </a:p>
        </p:txBody>
      </p:sp>
    </p:spTree>
    <p:extLst>
      <p:ext uri="{BB962C8B-B14F-4D97-AF65-F5344CB8AC3E}">
        <p14:creationId xmlns:p14="http://schemas.microsoft.com/office/powerpoint/2010/main" val="1428847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61</a:t>
            </a:fld>
            <a:endParaRPr lang="en-IN" altLang="en-US"/>
          </a:p>
        </p:txBody>
      </p:sp>
    </p:spTree>
    <p:extLst>
      <p:ext uri="{BB962C8B-B14F-4D97-AF65-F5344CB8AC3E}">
        <p14:creationId xmlns:p14="http://schemas.microsoft.com/office/powerpoint/2010/main" val="2811485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1597821"/>
            <a:ext cx="7772400" cy="1102519"/>
          </a:xfrm>
        </p:spPr>
        <p:txBody>
          <a:bodyPr/>
          <a:lstStyle/>
          <a:p>
            <a:r>
              <a:rPr lang="en-US"/>
              <a:t>Click to edit Master title style</a:t>
            </a:r>
            <a:endParaRPr lang="en-I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399" y="154782"/>
            <a:ext cx="2057401" cy="329088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154782"/>
            <a:ext cx="6019801"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6" name="Google Shape;16;p3"/>
          <p:cNvSpPr/>
          <p:nvPr/>
        </p:nvSpPr>
        <p:spPr>
          <a:xfrm>
            <a:off x="0" y="0"/>
            <a:ext cx="9144000" cy="3993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18" name="Google Shape;18;p3"/>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b="1">
                <a:solidFill>
                  <a:schemeClr val="lt1"/>
                </a:solidFill>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2400" b="1">
                <a:solidFill>
                  <a:schemeClr val="lt1"/>
                </a:solidFill>
              </a:defRPr>
            </a:lvl4pPr>
            <a:lvl5pPr lvl="4" algn="ctr" rtl="0">
              <a:spcBef>
                <a:spcPts val="0"/>
              </a:spcBef>
              <a:spcAft>
                <a:spcPts val="0"/>
              </a:spcAft>
              <a:buClr>
                <a:schemeClr val="lt1"/>
              </a:buClr>
              <a:buSzPts val="2400"/>
              <a:buNone/>
              <a:defRPr sz="2400" b="1">
                <a:solidFill>
                  <a:schemeClr val="lt1"/>
                </a:solidFill>
              </a:defRPr>
            </a:lvl5pPr>
            <a:lvl6pPr lvl="5" algn="ctr" rtl="0">
              <a:spcBef>
                <a:spcPts val="0"/>
              </a:spcBef>
              <a:spcAft>
                <a:spcPts val="0"/>
              </a:spcAft>
              <a:buClr>
                <a:schemeClr val="lt1"/>
              </a:buClr>
              <a:buSzPts val="2400"/>
              <a:buNone/>
              <a:defRPr sz="2400" b="1">
                <a:solidFill>
                  <a:schemeClr val="lt1"/>
                </a:solidFill>
              </a:defRPr>
            </a:lvl6pPr>
            <a:lvl7pPr lvl="6" algn="ctr" rtl="0">
              <a:spcBef>
                <a:spcPts val="0"/>
              </a:spcBef>
              <a:spcAft>
                <a:spcPts val="0"/>
              </a:spcAft>
              <a:buClr>
                <a:schemeClr val="lt1"/>
              </a:buClr>
              <a:buSzPts val="2400"/>
              <a:buNone/>
              <a:defRPr sz="2400" b="1">
                <a:solidFill>
                  <a:schemeClr val="lt1"/>
                </a:solidFill>
              </a:defRPr>
            </a:lvl7pPr>
            <a:lvl8pPr lvl="7" algn="ctr" rtl="0">
              <a:spcBef>
                <a:spcPts val="0"/>
              </a:spcBef>
              <a:spcAft>
                <a:spcPts val="0"/>
              </a:spcAft>
              <a:buClr>
                <a:schemeClr val="lt1"/>
              </a:buClr>
              <a:buSzPts val="2400"/>
              <a:buNone/>
              <a:defRPr sz="2400" b="1">
                <a:solidFill>
                  <a:schemeClr val="lt1"/>
                </a:solidFill>
              </a:defRPr>
            </a:lvl8pPr>
            <a:lvl9pPr lvl="8" algn="ctr" rtl="0">
              <a:spcBef>
                <a:spcPts val="0"/>
              </a:spcBef>
              <a:spcAft>
                <a:spcPts val="0"/>
              </a:spcAft>
              <a:buClr>
                <a:schemeClr val="lt1"/>
              </a:buClr>
              <a:buSzPts val="2400"/>
              <a:buNone/>
              <a:defRPr sz="2400" b="1">
                <a:solidFill>
                  <a:schemeClr val="lt1"/>
                </a:solidFill>
              </a:defRPr>
            </a:lvl9pPr>
          </a:lstStyle>
          <a:p>
            <a:endParaRPr/>
          </a:p>
        </p:txBody>
      </p:sp>
      <p:sp>
        <p:nvSpPr>
          <p:cNvPr id="19" name="Google Shape;19;p3"/>
          <p:cNvSpPr/>
          <p:nvPr/>
        </p:nvSpPr>
        <p:spPr>
          <a:xfrm>
            <a:off x="3047704" y="3992850"/>
            <a:ext cx="3047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6096271" y="3992850"/>
            <a:ext cx="3047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1" y="3992850"/>
            <a:ext cx="3047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97779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6"/>
            <a:ext cx="7772400" cy="1021556"/>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1" y="900115"/>
            <a:ext cx="4038601"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900115"/>
            <a:ext cx="4038601"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9" y="1151335"/>
            <a:ext cx="4041774"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4"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2" y="204791"/>
            <a:ext cx="5111749"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11/25/2025</a:t>
            </a:fld>
            <a:endParaRPr lang="en-US"/>
          </a:p>
        </p:txBody>
      </p:sp>
      <p:sp>
        <p:nvSpPr>
          <p:cNvPr id="5" name="Footer Placeholder 4"/>
          <p:cNvSpPr>
            <a:spLocks noGrp="1"/>
          </p:cNvSpPr>
          <p:nvPr>
            <p:ph type="ftr" sz="quarter" idx="3"/>
          </p:nvPr>
        </p:nvSpPr>
        <p:spPr>
          <a:xfrm>
            <a:off x="3124202"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hyperlink" Target="https://taxguru.in/goods-and-service-tax/gst-real-estate-sector-rcm-supply-goods-services-unregistered-supplier.html"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21.png"/><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8.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7.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taxguru.in/goods-and-service-tax/gst-supply-securities-securities-lending-scheme-1997.html"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8.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5.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7.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9.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5.png"/><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5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ver page.png"/>
          <p:cNvPicPr>
            <a:picLocks noChangeAspect="1"/>
          </p:cNvPicPr>
          <p:nvPr/>
        </p:nvPicPr>
        <p:blipFill>
          <a:blip r:embed="rId2"/>
          <a:stretch>
            <a:fillRect/>
          </a:stretch>
        </p:blipFill>
        <p:spPr>
          <a:xfrm>
            <a:off x="0" y="0"/>
            <a:ext cx="9144000" cy="5143500"/>
          </a:xfrm>
          <a:prstGeom prst="rect">
            <a:avLst/>
          </a:prstGeom>
        </p:spPr>
      </p:pic>
      <p:sp>
        <p:nvSpPr>
          <p:cNvPr id="3" name="TextBox 2">
            <a:extLst>
              <a:ext uri="{FF2B5EF4-FFF2-40B4-BE49-F238E27FC236}">
                <a16:creationId xmlns:a16="http://schemas.microsoft.com/office/drawing/2014/main" id="{0EEB9615-099E-F91C-B8AD-DA2F6FDBB9A3}"/>
              </a:ext>
            </a:extLst>
          </p:cNvPr>
          <p:cNvSpPr txBox="1"/>
          <p:nvPr/>
        </p:nvSpPr>
        <p:spPr>
          <a:xfrm>
            <a:off x="914400" y="4400550"/>
            <a:ext cx="6705600" cy="369332"/>
          </a:xfrm>
          <a:prstGeom prst="rect">
            <a:avLst/>
          </a:prstGeom>
          <a:noFill/>
        </p:spPr>
        <p:txBody>
          <a:bodyPr wrap="square">
            <a:spAutoFit/>
          </a:bodyPr>
          <a:lstStyle/>
          <a:p>
            <a:r>
              <a:rPr lang="en-IN" sz="1800" b="1" dirty="0">
                <a:solidFill>
                  <a:schemeClr val="bg1"/>
                </a:solidFill>
              </a:rPr>
              <a:t>- By CA Arpan Bohra                                       - Hyderabad Branch of ICAI</a:t>
            </a:r>
            <a:endParaRPr lang="en-IN"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in bg.png"/>
          <p:cNvPicPr>
            <a:picLocks noChangeAspect="1"/>
          </p:cNvPicPr>
          <p:nvPr/>
        </p:nvPicPr>
        <p:blipFill>
          <a:blip r:embed="rId2"/>
          <a:stretch>
            <a:fillRect/>
          </a:stretch>
        </p:blipFill>
        <p:spPr>
          <a:xfrm>
            <a:off x="0" y="0"/>
            <a:ext cx="9144000" cy="5143500"/>
          </a:xfrm>
          <a:prstGeom prst="rect">
            <a:avLst/>
          </a:prstGeom>
        </p:spPr>
      </p:pic>
      <p:grpSp>
        <p:nvGrpSpPr>
          <p:cNvPr id="3" name="Group 2"/>
          <p:cNvGrpSpPr/>
          <p:nvPr/>
        </p:nvGrpSpPr>
        <p:grpSpPr>
          <a:xfrm>
            <a:off x="914400" y="0"/>
            <a:ext cx="8229600" cy="666750"/>
            <a:chOff x="914400" y="0"/>
            <a:chExt cx="8229600" cy="666750"/>
          </a:xfrm>
        </p:grpSpPr>
        <p:sp>
          <p:nvSpPr>
            <p:cNvPr id="4" name="Rounded Rectangle 3"/>
            <p:cNvSpPr/>
            <p:nvPr/>
          </p:nvSpPr>
          <p:spPr>
            <a:xfrm>
              <a:off x="914400" y="0"/>
              <a:ext cx="8229600" cy="66675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5" name="Rectangle 4"/>
            <p:cNvSpPr/>
            <p:nvPr/>
          </p:nvSpPr>
          <p:spPr>
            <a:xfrm>
              <a:off x="1066800" y="0"/>
              <a:ext cx="8077200" cy="6667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b="1" dirty="0">
                  <a:solidFill>
                    <a:schemeClr val="tx1"/>
                  </a:solidFill>
                  <a:latin typeface="Elephant" pitchFamily="18" charset="0"/>
                </a:rPr>
                <a:t>Section 9(4) of Central Goods and Services Act, 2017</a:t>
              </a:r>
            </a:p>
          </p:txBody>
        </p:sp>
      </p:grpSp>
      <p:sp>
        <p:nvSpPr>
          <p:cNvPr id="8" name="Rounded Rectangle 7"/>
          <p:cNvSpPr/>
          <p:nvPr/>
        </p:nvSpPr>
        <p:spPr>
          <a:xfrm>
            <a:off x="1066800" y="1657350"/>
            <a:ext cx="6629401" cy="29718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6" name="TextBox 5"/>
          <p:cNvSpPr txBox="1"/>
          <p:nvPr/>
        </p:nvSpPr>
        <p:spPr>
          <a:xfrm>
            <a:off x="304800" y="971551"/>
            <a:ext cx="8839200" cy="430887"/>
          </a:xfrm>
          <a:prstGeom prst="rect">
            <a:avLst/>
          </a:prstGeom>
          <a:noFill/>
        </p:spPr>
        <p:txBody>
          <a:bodyPr wrap="square" rtlCol="0">
            <a:spAutoFit/>
          </a:bodyPr>
          <a:lstStyle/>
          <a:p>
            <a:r>
              <a:rPr lang="en-IN" sz="2200" b="1" u="sng" dirty="0"/>
              <a:t>As substituted by The Central goods and Services (Amendment) Act, 2018</a:t>
            </a:r>
          </a:p>
        </p:txBody>
      </p:sp>
      <p:sp>
        <p:nvSpPr>
          <p:cNvPr id="7" name="Rectangle 6"/>
          <p:cNvSpPr/>
          <p:nvPr/>
        </p:nvSpPr>
        <p:spPr>
          <a:xfrm>
            <a:off x="1447800" y="1891428"/>
            <a:ext cx="5867401" cy="2585323"/>
          </a:xfrm>
          <a:prstGeom prst="rect">
            <a:avLst/>
          </a:prstGeom>
        </p:spPr>
        <p:txBody>
          <a:bodyPr wrap="square">
            <a:spAutoFit/>
          </a:bodyPr>
          <a:lstStyle/>
          <a:p>
            <a:pPr algn="just"/>
            <a:r>
              <a:rPr lang="en-IN" i="1" dirty="0">
                <a:solidFill>
                  <a:schemeClr val="bg1"/>
                </a:solidFill>
              </a:rPr>
              <a:t>“The Government may, on the recommendations of the Council, by notification</a:t>
            </a:r>
            <a:r>
              <a:rPr lang="en-IN" b="1" i="1" dirty="0">
                <a:solidFill>
                  <a:schemeClr val="bg1"/>
                </a:solidFill>
              </a:rPr>
              <a:t>, </a:t>
            </a:r>
            <a:r>
              <a:rPr lang="en-IN" b="1" i="1" dirty="0">
                <a:solidFill>
                  <a:srgbClr val="FFFF00"/>
                </a:solidFill>
              </a:rPr>
              <a:t>specify a class of registered persons </a:t>
            </a:r>
            <a:r>
              <a:rPr lang="en-IN" i="1" dirty="0">
                <a:solidFill>
                  <a:schemeClr val="bg1"/>
                </a:solidFill>
              </a:rPr>
              <a:t>who shall, in respect of supply of specified categories of goods or services or both received from an unregistered supplier, pay the tax on reverse charge basis as the recipient of such supply of goods or services or both, and all the provisions of this Act shall apply to such recipient as if he is the person liable for paying the tax in relation to such supply of goods or services or both.”.</a:t>
            </a:r>
            <a:endParaRPr lang="en-IN"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meline Template.png"/>
          <p:cNvPicPr>
            <a:picLocks noChangeAspect="1"/>
          </p:cNvPicPr>
          <p:nvPr/>
        </p:nvPicPr>
        <p:blipFill>
          <a:blip r:embed="rId2"/>
          <a:stretch>
            <a:fillRect/>
          </a:stretch>
        </p:blipFill>
        <p:spPr>
          <a:xfrm>
            <a:off x="0" y="0"/>
            <a:ext cx="9144000" cy="5143500"/>
          </a:xfrm>
          <a:prstGeom prst="rect">
            <a:avLst/>
          </a:prstGeom>
        </p:spPr>
      </p:pic>
      <p:sp>
        <p:nvSpPr>
          <p:cNvPr id="3" name="TextBox 2"/>
          <p:cNvSpPr txBox="1"/>
          <p:nvPr/>
        </p:nvSpPr>
        <p:spPr>
          <a:xfrm>
            <a:off x="990600" y="1276350"/>
            <a:ext cx="1295401" cy="369332"/>
          </a:xfrm>
          <a:prstGeom prst="rect">
            <a:avLst/>
          </a:prstGeom>
          <a:noFill/>
        </p:spPr>
        <p:txBody>
          <a:bodyPr wrap="square" rtlCol="0">
            <a:spAutoFit/>
          </a:bodyPr>
          <a:lstStyle/>
          <a:p>
            <a:r>
              <a:rPr lang="en-IN" dirty="0">
                <a:solidFill>
                  <a:schemeClr val="bg1"/>
                </a:solidFill>
              </a:rPr>
              <a:t>29/01/2019</a:t>
            </a:r>
          </a:p>
        </p:txBody>
      </p:sp>
      <p:sp>
        <p:nvSpPr>
          <p:cNvPr id="5" name="TextBox 4"/>
          <p:cNvSpPr txBox="1"/>
          <p:nvPr/>
        </p:nvSpPr>
        <p:spPr>
          <a:xfrm>
            <a:off x="457200" y="3333750"/>
            <a:ext cx="2362201" cy="1477328"/>
          </a:xfrm>
          <a:prstGeom prst="rect">
            <a:avLst/>
          </a:prstGeom>
          <a:noFill/>
        </p:spPr>
        <p:txBody>
          <a:bodyPr wrap="square" rtlCol="0">
            <a:spAutoFit/>
          </a:bodyPr>
          <a:lstStyle/>
          <a:p>
            <a:r>
              <a:rPr lang="en-IN" sz="1500" dirty="0">
                <a:solidFill>
                  <a:schemeClr val="bg1"/>
                </a:solidFill>
              </a:rPr>
              <a:t>But the things done or omitted to be done before rescission was kept unaltered</a:t>
            </a:r>
            <a:endParaRPr lang="en-IN" sz="1500" b="1" dirty="0">
              <a:solidFill>
                <a:schemeClr val="bg1"/>
              </a:solidFill>
            </a:endParaRPr>
          </a:p>
          <a:p>
            <a:endParaRPr lang="en-IN" sz="1500" b="1" dirty="0">
              <a:solidFill>
                <a:schemeClr val="bg1"/>
              </a:solidFill>
            </a:endParaRPr>
          </a:p>
          <a:p>
            <a:endParaRPr lang="en-IN" sz="1500" b="1" dirty="0">
              <a:solidFill>
                <a:schemeClr val="bg1"/>
              </a:solidFill>
            </a:endParaRPr>
          </a:p>
        </p:txBody>
      </p:sp>
      <p:sp>
        <p:nvSpPr>
          <p:cNvPr id="7" name="TextBox 6"/>
          <p:cNvSpPr txBox="1"/>
          <p:nvPr/>
        </p:nvSpPr>
        <p:spPr>
          <a:xfrm>
            <a:off x="3810001" y="1276350"/>
            <a:ext cx="1295401" cy="369332"/>
          </a:xfrm>
          <a:prstGeom prst="rect">
            <a:avLst/>
          </a:prstGeom>
          <a:noFill/>
        </p:spPr>
        <p:txBody>
          <a:bodyPr wrap="square" rtlCol="0">
            <a:spAutoFit/>
          </a:bodyPr>
          <a:lstStyle/>
          <a:p>
            <a:r>
              <a:rPr lang="en-IN" dirty="0">
                <a:solidFill>
                  <a:schemeClr val="bg1"/>
                </a:solidFill>
              </a:rPr>
              <a:t>29/01/2019</a:t>
            </a:r>
          </a:p>
        </p:txBody>
      </p:sp>
      <p:sp>
        <p:nvSpPr>
          <p:cNvPr id="10" name="TextBox 9"/>
          <p:cNvSpPr txBox="1"/>
          <p:nvPr/>
        </p:nvSpPr>
        <p:spPr>
          <a:xfrm>
            <a:off x="6248401" y="2724151"/>
            <a:ext cx="2286000" cy="1923604"/>
          </a:xfrm>
          <a:prstGeom prst="rect">
            <a:avLst/>
          </a:prstGeom>
          <a:noFill/>
        </p:spPr>
        <p:txBody>
          <a:bodyPr wrap="square" rtlCol="0">
            <a:spAutoFit/>
          </a:bodyPr>
          <a:lstStyle/>
          <a:p>
            <a:r>
              <a:rPr lang="en-IN" sz="1300" b="1" dirty="0">
                <a:solidFill>
                  <a:srgbClr val="FFFF00"/>
                </a:solidFill>
              </a:rPr>
              <a:t>The Central Goods and services Tax (Amendment) Act, 2018 </a:t>
            </a:r>
          </a:p>
          <a:p>
            <a:r>
              <a:rPr lang="en-IN" sz="1300" b="1" dirty="0">
                <a:solidFill>
                  <a:srgbClr val="FFFF00"/>
                </a:solidFill>
              </a:rPr>
              <a:t>                      and</a:t>
            </a:r>
          </a:p>
          <a:p>
            <a:r>
              <a:rPr lang="en-IN" sz="1300" b="1" dirty="0">
                <a:solidFill>
                  <a:srgbClr val="FFFF00"/>
                </a:solidFill>
              </a:rPr>
              <a:t>Notification no. 8/2017 – Central Tax (Rate)  </a:t>
            </a:r>
            <a:r>
              <a:rPr lang="en-IN" sz="1300" b="1" dirty="0">
                <a:solidFill>
                  <a:schemeClr val="bg1"/>
                </a:solidFill>
              </a:rPr>
              <a:t>was </a:t>
            </a:r>
            <a:r>
              <a:rPr lang="en-IN" sz="1500" b="1" dirty="0">
                <a:solidFill>
                  <a:schemeClr val="bg1"/>
                </a:solidFill>
              </a:rPr>
              <a:t>Rescinded</a:t>
            </a:r>
            <a:endParaRPr lang="en-IN" sz="1500" b="1" dirty="0">
              <a:solidFill>
                <a:srgbClr val="FFFF00"/>
              </a:solidFill>
            </a:endParaRPr>
          </a:p>
          <a:p>
            <a:endParaRPr lang="en-IN" sz="1300" b="1" dirty="0">
              <a:solidFill>
                <a:srgbClr val="FFFF00"/>
              </a:solidFill>
            </a:endParaRPr>
          </a:p>
          <a:p>
            <a:endParaRPr lang="en-IN" sz="1300" b="1" dirty="0">
              <a:solidFill>
                <a:srgbClr val="FFFF00"/>
              </a:solidFill>
            </a:endParaRPr>
          </a:p>
        </p:txBody>
      </p:sp>
      <p:sp>
        <p:nvSpPr>
          <p:cNvPr id="11" name="TextBox 10"/>
          <p:cNvSpPr txBox="1"/>
          <p:nvPr/>
        </p:nvSpPr>
        <p:spPr>
          <a:xfrm>
            <a:off x="6553201" y="1276350"/>
            <a:ext cx="1295401" cy="369332"/>
          </a:xfrm>
          <a:prstGeom prst="rect">
            <a:avLst/>
          </a:prstGeom>
          <a:noFill/>
        </p:spPr>
        <p:txBody>
          <a:bodyPr wrap="square" rtlCol="0">
            <a:spAutoFit/>
          </a:bodyPr>
          <a:lstStyle/>
          <a:p>
            <a:r>
              <a:rPr lang="en-IN" dirty="0">
                <a:solidFill>
                  <a:schemeClr val="bg1"/>
                </a:solidFill>
              </a:rPr>
              <a:t>01/02/2019</a:t>
            </a:r>
          </a:p>
        </p:txBody>
      </p:sp>
      <p:sp>
        <p:nvSpPr>
          <p:cNvPr id="13" name="TextBox 12"/>
          <p:cNvSpPr txBox="1"/>
          <p:nvPr/>
        </p:nvSpPr>
        <p:spPr>
          <a:xfrm>
            <a:off x="3428999" y="3181351"/>
            <a:ext cx="2362201" cy="1677382"/>
          </a:xfrm>
          <a:prstGeom prst="rect">
            <a:avLst/>
          </a:prstGeom>
          <a:noFill/>
        </p:spPr>
        <p:txBody>
          <a:bodyPr wrap="square" rtlCol="0">
            <a:spAutoFit/>
          </a:bodyPr>
          <a:lstStyle/>
          <a:p>
            <a:r>
              <a:rPr lang="en-IN" sz="1500" dirty="0">
                <a:solidFill>
                  <a:schemeClr val="bg1"/>
                </a:solidFill>
              </a:rPr>
              <a:t>Issued to notify that </a:t>
            </a:r>
            <a:r>
              <a:rPr lang="en-IN" sz="1300" b="1" dirty="0">
                <a:solidFill>
                  <a:srgbClr val="FFFF00"/>
                </a:solidFill>
              </a:rPr>
              <a:t>The Central Goods and services Tax (Amendment) Act, 2018 </a:t>
            </a:r>
            <a:r>
              <a:rPr lang="en-IN" sz="1500" dirty="0">
                <a:solidFill>
                  <a:schemeClr val="bg1"/>
                </a:solidFill>
              </a:rPr>
              <a:t>would come into force from </a:t>
            </a:r>
            <a:r>
              <a:rPr lang="en-IN" sz="1500" b="1" dirty="0">
                <a:solidFill>
                  <a:schemeClr val="bg1"/>
                </a:solidFill>
              </a:rPr>
              <a:t>01/02/2019</a:t>
            </a:r>
            <a:endParaRPr lang="en-IN" sz="1300" b="1" dirty="0">
              <a:solidFill>
                <a:srgbClr val="FFFF00"/>
              </a:solidFill>
            </a:endParaRPr>
          </a:p>
          <a:p>
            <a:r>
              <a:rPr lang="en-IN" sz="1500" dirty="0">
                <a:solidFill>
                  <a:schemeClr val="bg1"/>
                </a:solidFill>
              </a:rPr>
              <a:t> </a:t>
            </a:r>
            <a:endParaRPr lang="en-IN" sz="1500" b="1" dirty="0">
              <a:solidFill>
                <a:schemeClr val="bg1"/>
              </a:solidFill>
            </a:endParaRPr>
          </a:p>
          <a:p>
            <a:endParaRPr lang="en-IN" sz="1500" b="1" dirty="0">
              <a:solidFill>
                <a:schemeClr val="bg1"/>
              </a:solidFill>
            </a:endParaRPr>
          </a:p>
        </p:txBody>
      </p:sp>
      <p:sp>
        <p:nvSpPr>
          <p:cNvPr id="15" name="TextBox 14"/>
          <p:cNvSpPr txBox="1"/>
          <p:nvPr/>
        </p:nvSpPr>
        <p:spPr>
          <a:xfrm>
            <a:off x="3124199" y="2647951"/>
            <a:ext cx="2667001" cy="492443"/>
          </a:xfrm>
          <a:prstGeom prst="rect">
            <a:avLst/>
          </a:prstGeom>
          <a:noFill/>
        </p:spPr>
        <p:txBody>
          <a:bodyPr wrap="square" rtlCol="0">
            <a:spAutoFit/>
          </a:bodyPr>
          <a:lstStyle/>
          <a:p>
            <a:r>
              <a:rPr lang="en-IN" sz="1300" b="1" dirty="0">
                <a:solidFill>
                  <a:srgbClr val="FFFF00"/>
                </a:solidFill>
              </a:rPr>
              <a:t>Notification no. 02/2019 – Central Tax (Rate)</a:t>
            </a:r>
          </a:p>
        </p:txBody>
      </p:sp>
      <p:sp>
        <p:nvSpPr>
          <p:cNvPr id="12" name="TextBox 11"/>
          <p:cNvSpPr txBox="1"/>
          <p:nvPr/>
        </p:nvSpPr>
        <p:spPr>
          <a:xfrm>
            <a:off x="381000" y="2647950"/>
            <a:ext cx="2514601" cy="523220"/>
          </a:xfrm>
          <a:prstGeom prst="rect">
            <a:avLst/>
          </a:prstGeom>
          <a:noFill/>
        </p:spPr>
        <p:txBody>
          <a:bodyPr wrap="square" rtlCol="0">
            <a:spAutoFit/>
          </a:bodyPr>
          <a:lstStyle/>
          <a:p>
            <a:r>
              <a:rPr lang="en-IN" sz="1300" b="1" dirty="0">
                <a:solidFill>
                  <a:srgbClr val="FFFF00"/>
                </a:solidFill>
              </a:rPr>
              <a:t>Notification no. 8/2017 – Central Tax (Rate)  </a:t>
            </a:r>
            <a:r>
              <a:rPr lang="en-IN" sz="1300" b="1" dirty="0">
                <a:solidFill>
                  <a:schemeClr val="bg1"/>
                </a:solidFill>
              </a:rPr>
              <a:t>was </a:t>
            </a:r>
            <a:r>
              <a:rPr lang="en-IN" sz="1500" b="1" dirty="0">
                <a:solidFill>
                  <a:schemeClr val="bg1"/>
                </a:solidFill>
              </a:rPr>
              <a:t>Rescinded</a:t>
            </a:r>
            <a:endParaRPr lang="en-IN" sz="1500" b="1" dirty="0">
              <a:solidFill>
                <a:srgbClr val="FFFF00"/>
              </a:solidFill>
            </a:endParaRPr>
          </a:p>
        </p:txBody>
      </p:sp>
      <p:sp>
        <p:nvSpPr>
          <p:cNvPr id="14" name="Rectangle 13"/>
          <p:cNvSpPr/>
          <p:nvPr/>
        </p:nvSpPr>
        <p:spPr>
          <a:xfrm>
            <a:off x="1600199" y="0"/>
            <a:ext cx="7543801" cy="5143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2000" b="1" dirty="0">
                <a:latin typeface="Elephant" pitchFamily="18" charset="0"/>
              </a:rPr>
              <a:t>EVOLUTION   of   SECTION   9(4)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in bg.png"/>
          <p:cNvPicPr>
            <a:picLocks noChangeAspect="1"/>
          </p:cNvPicPr>
          <p:nvPr/>
        </p:nvPicPr>
        <p:blipFill>
          <a:blip r:embed="rId2"/>
          <a:stretch>
            <a:fillRect/>
          </a:stretch>
        </p:blipFill>
        <p:spPr>
          <a:xfrm>
            <a:off x="0" y="0"/>
            <a:ext cx="9144000" cy="5143500"/>
          </a:xfrm>
          <a:prstGeom prst="rect">
            <a:avLst/>
          </a:prstGeom>
        </p:spPr>
      </p:pic>
      <p:grpSp>
        <p:nvGrpSpPr>
          <p:cNvPr id="3" name="Group 2"/>
          <p:cNvGrpSpPr/>
          <p:nvPr/>
        </p:nvGrpSpPr>
        <p:grpSpPr>
          <a:xfrm>
            <a:off x="914400" y="0"/>
            <a:ext cx="8229600" cy="666750"/>
            <a:chOff x="914400" y="0"/>
            <a:chExt cx="8229600" cy="666750"/>
          </a:xfrm>
        </p:grpSpPr>
        <p:sp>
          <p:nvSpPr>
            <p:cNvPr id="4" name="Rounded Rectangle 3"/>
            <p:cNvSpPr/>
            <p:nvPr/>
          </p:nvSpPr>
          <p:spPr>
            <a:xfrm>
              <a:off x="914400" y="0"/>
              <a:ext cx="8229600" cy="66675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5" name="Rectangle 4"/>
            <p:cNvSpPr/>
            <p:nvPr/>
          </p:nvSpPr>
          <p:spPr>
            <a:xfrm>
              <a:off x="1066800" y="0"/>
              <a:ext cx="8077200" cy="6667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b="1" dirty="0">
                  <a:solidFill>
                    <a:schemeClr val="tx1"/>
                  </a:solidFill>
                  <a:latin typeface="Elephant" pitchFamily="18" charset="0"/>
                </a:rPr>
                <a:t>Section 9(4) of Central Goods and Services Act, 2017</a:t>
              </a:r>
            </a:p>
          </p:txBody>
        </p:sp>
      </p:grpSp>
      <p:sp>
        <p:nvSpPr>
          <p:cNvPr id="8" name="Rounded Rectangle 7"/>
          <p:cNvSpPr/>
          <p:nvPr/>
        </p:nvSpPr>
        <p:spPr>
          <a:xfrm>
            <a:off x="838201" y="1352550"/>
            <a:ext cx="6400800" cy="762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6" name="TextBox 5"/>
          <p:cNvSpPr txBox="1"/>
          <p:nvPr/>
        </p:nvSpPr>
        <p:spPr>
          <a:xfrm>
            <a:off x="304800" y="895351"/>
            <a:ext cx="8839200" cy="430887"/>
          </a:xfrm>
          <a:prstGeom prst="rect">
            <a:avLst/>
          </a:prstGeom>
          <a:noFill/>
        </p:spPr>
        <p:txBody>
          <a:bodyPr wrap="square" rtlCol="0">
            <a:spAutoFit/>
          </a:bodyPr>
          <a:lstStyle/>
          <a:p>
            <a:r>
              <a:rPr lang="en-IN" sz="2200" b="1" u="sng" dirty="0"/>
              <a:t>Notification No. 07/2019 Central Tax (Rate) – 29/03/2019</a:t>
            </a:r>
          </a:p>
        </p:txBody>
      </p:sp>
      <p:sp>
        <p:nvSpPr>
          <p:cNvPr id="7" name="Rectangle 6"/>
          <p:cNvSpPr/>
          <p:nvPr/>
        </p:nvSpPr>
        <p:spPr>
          <a:xfrm>
            <a:off x="1143000" y="1428751"/>
            <a:ext cx="5867401" cy="646331"/>
          </a:xfrm>
          <a:prstGeom prst="rect">
            <a:avLst/>
          </a:prstGeom>
        </p:spPr>
        <p:txBody>
          <a:bodyPr wrap="square">
            <a:spAutoFit/>
          </a:bodyPr>
          <a:lstStyle/>
          <a:p>
            <a:pPr algn="just"/>
            <a:r>
              <a:rPr lang="en-IN" dirty="0">
                <a:solidFill>
                  <a:schemeClr val="bg1"/>
                </a:solidFill>
              </a:rPr>
              <a:t>The Government notified that Section 9(4) will be applicable for “Promoters” only for the supplies namely </a:t>
            </a:r>
          </a:p>
        </p:txBody>
      </p:sp>
      <p:sp>
        <p:nvSpPr>
          <p:cNvPr id="10" name="TextBox 9"/>
          <p:cNvSpPr txBox="1"/>
          <p:nvPr/>
        </p:nvSpPr>
        <p:spPr>
          <a:xfrm>
            <a:off x="152401" y="1809750"/>
            <a:ext cx="762000" cy="1631216"/>
          </a:xfrm>
          <a:prstGeom prst="rect">
            <a:avLst/>
          </a:prstGeom>
          <a:noFill/>
        </p:spPr>
        <p:txBody>
          <a:bodyPr wrap="square" rtlCol="0">
            <a:spAutoFit/>
          </a:bodyPr>
          <a:lstStyle/>
          <a:p>
            <a:r>
              <a:rPr lang="en-IN" sz="10000" b="1" dirty="0">
                <a:solidFill>
                  <a:srgbClr val="FFC000"/>
                </a:solidFill>
                <a:latin typeface="Algerian" pitchFamily="82" charset="0"/>
              </a:rPr>
              <a:t>1</a:t>
            </a:r>
          </a:p>
        </p:txBody>
      </p:sp>
      <p:sp>
        <p:nvSpPr>
          <p:cNvPr id="11" name="Rectangle 10"/>
          <p:cNvSpPr/>
          <p:nvPr/>
        </p:nvSpPr>
        <p:spPr>
          <a:xfrm>
            <a:off x="914400" y="2281178"/>
            <a:ext cx="7848601" cy="2308324"/>
          </a:xfrm>
          <a:prstGeom prst="rect">
            <a:avLst/>
          </a:prstGeom>
        </p:spPr>
        <p:txBody>
          <a:bodyPr wrap="square">
            <a:spAutoFit/>
          </a:bodyPr>
          <a:lstStyle/>
          <a:p>
            <a:r>
              <a:rPr lang="en-IN" sz="1600" b="1" dirty="0"/>
              <a:t>Supply of such goods and services or both </a:t>
            </a:r>
            <a:r>
              <a:rPr lang="en-IN" sz="1600" dirty="0"/>
              <a:t>[other than services by way of grant of development rights, long term lease of land (against upfront payment in the form of premium, salami, development charges etc.) or FSI (including additional FSI)] which constitute the shortfall from the minimum value of goods or services or both required to be </a:t>
            </a:r>
            <a:r>
              <a:rPr lang="en-IN" sz="1600" b="1" dirty="0"/>
              <a:t>purchased by a promoter for construction of project</a:t>
            </a:r>
            <a:r>
              <a:rPr lang="en-IN" sz="1600" dirty="0"/>
              <a:t>, in a financial year (or part of the financial year till the date of issuance of completion certificate or first occupation, whichever is earlier) as prescribed in </a:t>
            </a:r>
            <a:r>
              <a:rPr lang="en-IN" sz="1600" b="1" dirty="0"/>
              <a:t>notification No. 11/ 2017- Central Tax (Rate), dated 28th June, 2017,</a:t>
            </a:r>
            <a:r>
              <a:rPr lang="en-IN" sz="1600" dirty="0"/>
              <a:t> at items (</a:t>
            </a:r>
            <a:r>
              <a:rPr lang="en-IN" sz="1600" dirty="0" err="1"/>
              <a:t>i</a:t>
            </a:r>
            <a:r>
              <a:rPr lang="en-IN" sz="1600" dirty="0"/>
              <a:t>), (</a:t>
            </a:r>
            <a:r>
              <a:rPr lang="en-IN" sz="1600" dirty="0" err="1"/>
              <a:t>ia</a:t>
            </a:r>
            <a:r>
              <a:rPr lang="en-IN" sz="1600" dirty="0"/>
              <a:t>), (</a:t>
            </a:r>
            <a:r>
              <a:rPr lang="en-IN" sz="1600" dirty="0" err="1"/>
              <a:t>ib</a:t>
            </a:r>
            <a:r>
              <a:rPr lang="en-IN" sz="1600" dirty="0"/>
              <a:t>), (</a:t>
            </a:r>
            <a:r>
              <a:rPr lang="en-IN" sz="1600" dirty="0" err="1"/>
              <a:t>ic</a:t>
            </a:r>
            <a:r>
              <a:rPr lang="en-IN" sz="1600" dirty="0"/>
              <a:t>) and (id) against serial number 3 in the Table, published in Gazette of India vide G.S.R. No. 690, dated 28th June, 2017, as amended.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in bg.png"/>
          <p:cNvPicPr>
            <a:picLocks noChangeAspect="1"/>
          </p:cNvPicPr>
          <p:nvPr/>
        </p:nvPicPr>
        <p:blipFill>
          <a:blip r:embed="rId2"/>
          <a:stretch>
            <a:fillRect/>
          </a:stretch>
        </p:blipFill>
        <p:spPr>
          <a:xfrm>
            <a:off x="0" y="0"/>
            <a:ext cx="9144000" cy="5143500"/>
          </a:xfrm>
          <a:prstGeom prst="rect">
            <a:avLst/>
          </a:prstGeom>
        </p:spPr>
      </p:pic>
      <p:grpSp>
        <p:nvGrpSpPr>
          <p:cNvPr id="3" name="Group 2"/>
          <p:cNvGrpSpPr/>
          <p:nvPr/>
        </p:nvGrpSpPr>
        <p:grpSpPr>
          <a:xfrm>
            <a:off x="914400" y="0"/>
            <a:ext cx="8229600" cy="666750"/>
            <a:chOff x="914400" y="0"/>
            <a:chExt cx="8229600" cy="666750"/>
          </a:xfrm>
        </p:grpSpPr>
        <p:sp>
          <p:nvSpPr>
            <p:cNvPr id="4" name="Rounded Rectangle 3"/>
            <p:cNvSpPr/>
            <p:nvPr/>
          </p:nvSpPr>
          <p:spPr>
            <a:xfrm>
              <a:off x="914400" y="0"/>
              <a:ext cx="8229600" cy="66675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5" name="Rectangle 4"/>
            <p:cNvSpPr/>
            <p:nvPr/>
          </p:nvSpPr>
          <p:spPr>
            <a:xfrm>
              <a:off x="1066800" y="0"/>
              <a:ext cx="8077200" cy="6667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b="1" dirty="0">
                  <a:solidFill>
                    <a:schemeClr val="tx1"/>
                  </a:solidFill>
                  <a:latin typeface="Elephant" pitchFamily="18" charset="0"/>
                </a:rPr>
                <a:t>Section 9(4) of Central Goods and Services Act, 2017</a:t>
              </a:r>
            </a:p>
          </p:txBody>
        </p:sp>
      </p:grpSp>
      <p:sp>
        <p:nvSpPr>
          <p:cNvPr id="8" name="Rounded Rectangle 7"/>
          <p:cNvSpPr/>
          <p:nvPr/>
        </p:nvSpPr>
        <p:spPr>
          <a:xfrm>
            <a:off x="838201" y="1352550"/>
            <a:ext cx="6400800" cy="762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6" name="TextBox 5"/>
          <p:cNvSpPr txBox="1"/>
          <p:nvPr/>
        </p:nvSpPr>
        <p:spPr>
          <a:xfrm>
            <a:off x="304800" y="895351"/>
            <a:ext cx="8839200" cy="430887"/>
          </a:xfrm>
          <a:prstGeom prst="rect">
            <a:avLst/>
          </a:prstGeom>
          <a:noFill/>
        </p:spPr>
        <p:txBody>
          <a:bodyPr wrap="square" rtlCol="0">
            <a:spAutoFit/>
          </a:bodyPr>
          <a:lstStyle/>
          <a:p>
            <a:r>
              <a:rPr lang="en-IN" sz="2200" b="1" u="sng" dirty="0"/>
              <a:t>Notification No. 07/2019 Central Tax (Rate) – 29/03/2019</a:t>
            </a:r>
          </a:p>
        </p:txBody>
      </p:sp>
      <p:sp>
        <p:nvSpPr>
          <p:cNvPr id="7" name="Rectangle 6"/>
          <p:cNvSpPr/>
          <p:nvPr/>
        </p:nvSpPr>
        <p:spPr>
          <a:xfrm>
            <a:off x="1143000" y="1428751"/>
            <a:ext cx="5867401" cy="646331"/>
          </a:xfrm>
          <a:prstGeom prst="rect">
            <a:avLst/>
          </a:prstGeom>
        </p:spPr>
        <p:txBody>
          <a:bodyPr wrap="square">
            <a:spAutoFit/>
          </a:bodyPr>
          <a:lstStyle/>
          <a:p>
            <a:pPr algn="just"/>
            <a:r>
              <a:rPr lang="en-IN" dirty="0">
                <a:solidFill>
                  <a:schemeClr val="bg1"/>
                </a:solidFill>
              </a:rPr>
              <a:t>The Government notified that Section 9(4) will be applicable for “Promoters” only for the supplies namely </a:t>
            </a:r>
          </a:p>
        </p:txBody>
      </p:sp>
      <p:sp>
        <p:nvSpPr>
          <p:cNvPr id="10" name="TextBox 9"/>
          <p:cNvSpPr txBox="1"/>
          <p:nvPr/>
        </p:nvSpPr>
        <p:spPr>
          <a:xfrm>
            <a:off x="152401" y="1809750"/>
            <a:ext cx="762000" cy="1631216"/>
          </a:xfrm>
          <a:prstGeom prst="rect">
            <a:avLst/>
          </a:prstGeom>
          <a:noFill/>
        </p:spPr>
        <p:txBody>
          <a:bodyPr wrap="square" rtlCol="0">
            <a:spAutoFit/>
          </a:bodyPr>
          <a:lstStyle/>
          <a:p>
            <a:r>
              <a:rPr lang="en-IN" sz="10000" b="1" dirty="0">
                <a:solidFill>
                  <a:srgbClr val="FFC000"/>
                </a:solidFill>
                <a:latin typeface="Algerian" pitchFamily="82" charset="0"/>
              </a:rPr>
              <a:t>2</a:t>
            </a:r>
          </a:p>
        </p:txBody>
      </p:sp>
      <p:sp>
        <p:nvSpPr>
          <p:cNvPr id="11" name="Rectangle 10"/>
          <p:cNvSpPr/>
          <p:nvPr/>
        </p:nvSpPr>
        <p:spPr>
          <a:xfrm>
            <a:off x="1066800" y="2338448"/>
            <a:ext cx="7848601" cy="2062103"/>
          </a:xfrm>
          <a:prstGeom prst="rect">
            <a:avLst/>
          </a:prstGeom>
        </p:spPr>
        <p:txBody>
          <a:bodyPr wrap="square">
            <a:spAutoFit/>
          </a:bodyPr>
          <a:lstStyle/>
          <a:p>
            <a:r>
              <a:rPr lang="en-IN" sz="1600" b="1" dirty="0"/>
              <a:t>Cement falling in chapter heading 2523 </a:t>
            </a:r>
            <a:r>
              <a:rPr lang="en-IN" sz="1600" dirty="0"/>
              <a:t>in the first schedule to the Customs Tariff Act, 1975 (51 of 1975) which constitute the shortfall from the minimum value of goods or services or both required to be purchased by a promoter for construction of project, in a financial year (or part of the financial year till the date of issuance of completion certificate or first occupation, whichever is earlier) as prescribed in </a:t>
            </a:r>
            <a:r>
              <a:rPr lang="en-IN" sz="1600" b="1" dirty="0"/>
              <a:t>notification No. 11/ 2017- Central Tax (Rate), dated 28th June, 2017</a:t>
            </a:r>
            <a:r>
              <a:rPr lang="en-IN" sz="1600" dirty="0"/>
              <a:t>, at items (</a:t>
            </a:r>
            <a:r>
              <a:rPr lang="en-IN" sz="1600" dirty="0" err="1"/>
              <a:t>i</a:t>
            </a:r>
            <a:r>
              <a:rPr lang="en-IN" sz="1600" dirty="0"/>
              <a:t>), (</a:t>
            </a:r>
            <a:r>
              <a:rPr lang="en-IN" sz="1600" dirty="0" err="1"/>
              <a:t>ia</a:t>
            </a:r>
            <a:r>
              <a:rPr lang="en-IN" sz="1600" dirty="0"/>
              <a:t>), (</a:t>
            </a:r>
            <a:r>
              <a:rPr lang="en-IN" sz="1600" dirty="0" err="1"/>
              <a:t>ib</a:t>
            </a:r>
            <a:r>
              <a:rPr lang="en-IN" sz="1600" dirty="0"/>
              <a:t>), (</a:t>
            </a:r>
            <a:r>
              <a:rPr lang="en-IN" sz="1600" dirty="0" err="1"/>
              <a:t>ic</a:t>
            </a:r>
            <a:r>
              <a:rPr lang="en-IN" sz="1600" dirty="0"/>
              <a:t>) and (id) against serial number 3 in the Table, published in Gazette of India vide G.S.R. No. 690, dated 28th June, 2017, as amended.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in bg.png"/>
          <p:cNvPicPr>
            <a:picLocks noChangeAspect="1"/>
          </p:cNvPicPr>
          <p:nvPr/>
        </p:nvPicPr>
        <p:blipFill>
          <a:blip r:embed="rId2"/>
          <a:stretch>
            <a:fillRect/>
          </a:stretch>
        </p:blipFill>
        <p:spPr>
          <a:xfrm>
            <a:off x="0" y="0"/>
            <a:ext cx="9144000" cy="5143500"/>
          </a:xfrm>
          <a:prstGeom prst="rect">
            <a:avLst/>
          </a:prstGeom>
        </p:spPr>
      </p:pic>
      <p:grpSp>
        <p:nvGrpSpPr>
          <p:cNvPr id="3" name="Group 2"/>
          <p:cNvGrpSpPr/>
          <p:nvPr/>
        </p:nvGrpSpPr>
        <p:grpSpPr>
          <a:xfrm>
            <a:off x="914400" y="0"/>
            <a:ext cx="8229600" cy="666750"/>
            <a:chOff x="914400" y="0"/>
            <a:chExt cx="8229600" cy="666750"/>
          </a:xfrm>
        </p:grpSpPr>
        <p:sp>
          <p:nvSpPr>
            <p:cNvPr id="4" name="Rounded Rectangle 3"/>
            <p:cNvSpPr/>
            <p:nvPr/>
          </p:nvSpPr>
          <p:spPr>
            <a:xfrm>
              <a:off x="914400" y="0"/>
              <a:ext cx="8229600" cy="66675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5" name="Rectangle 4"/>
            <p:cNvSpPr/>
            <p:nvPr/>
          </p:nvSpPr>
          <p:spPr>
            <a:xfrm>
              <a:off x="1066800" y="0"/>
              <a:ext cx="8077200" cy="6667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b="1" dirty="0">
                  <a:solidFill>
                    <a:schemeClr val="tx1"/>
                  </a:solidFill>
                  <a:latin typeface="Elephant" pitchFamily="18" charset="0"/>
                </a:rPr>
                <a:t>Section 9(4) of Central Goods and Services Act, 2017</a:t>
              </a:r>
            </a:p>
          </p:txBody>
        </p:sp>
      </p:grpSp>
      <p:sp>
        <p:nvSpPr>
          <p:cNvPr id="8" name="Rounded Rectangle 7"/>
          <p:cNvSpPr/>
          <p:nvPr/>
        </p:nvSpPr>
        <p:spPr>
          <a:xfrm>
            <a:off x="838201" y="1352550"/>
            <a:ext cx="6400800" cy="762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6" name="TextBox 5"/>
          <p:cNvSpPr txBox="1"/>
          <p:nvPr/>
        </p:nvSpPr>
        <p:spPr>
          <a:xfrm>
            <a:off x="304800" y="895351"/>
            <a:ext cx="8839200" cy="430887"/>
          </a:xfrm>
          <a:prstGeom prst="rect">
            <a:avLst/>
          </a:prstGeom>
          <a:noFill/>
        </p:spPr>
        <p:txBody>
          <a:bodyPr wrap="square" rtlCol="0">
            <a:spAutoFit/>
          </a:bodyPr>
          <a:lstStyle/>
          <a:p>
            <a:r>
              <a:rPr lang="en-IN" sz="2200" b="1" u="sng" dirty="0"/>
              <a:t>Notification No. 07/2019 Central Tax (Rate) – 29/03/2019</a:t>
            </a:r>
          </a:p>
        </p:txBody>
      </p:sp>
      <p:sp>
        <p:nvSpPr>
          <p:cNvPr id="7" name="Rectangle 6"/>
          <p:cNvSpPr/>
          <p:nvPr/>
        </p:nvSpPr>
        <p:spPr>
          <a:xfrm>
            <a:off x="1143000" y="1428751"/>
            <a:ext cx="5867401" cy="646331"/>
          </a:xfrm>
          <a:prstGeom prst="rect">
            <a:avLst/>
          </a:prstGeom>
        </p:spPr>
        <p:txBody>
          <a:bodyPr wrap="square">
            <a:spAutoFit/>
          </a:bodyPr>
          <a:lstStyle/>
          <a:p>
            <a:pPr algn="just"/>
            <a:r>
              <a:rPr lang="en-IN" dirty="0">
                <a:solidFill>
                  <a:schemeClr val="bg1"/>
                </a:solidFill>
              </a:rPr>
              <a:t>The Government notified that Section 9(4) will be applicable for “Promoters” only for the supplies namely </a:t>
            </a:r>
          </a:p>
        </p:txBody>
      </p:sp>
      <p:sp>
        <p:nvSpPr>
          <p:cNvPr id="10" name="TextBox 9"/>
          <p:cNvSpPr txBox="1"/>
          <p:nvPr/>
        </p:nvSpPr>
        <p:spPr>
          <a:xfrm>
            <a:off x="152401" y="1809750"/>
            <a:ext cx="762000" cy="1631216"/>
          </a:xfrm>
          <a:prstGeom prst="rect">
            <a:avLst/>
          </a:prstGeom>
          <a:noFill/>
        </p:spPr>
        <p:txBody>
          <a:bodyPr wrap="square" rtlCol="0">
            <a:spAutoFit/>
          </a:bodyPr>
          <a:lstStyle/>
          <a:p>
            <a:r>
              <a:rPr lang="en-IN" sz="10000" b="1" dirty="0">
                <a:solidFill>
                  <a:srgbClr val="FFC000"/>
                </a:solidFill>
                <a:latin typeface="Algerian" pitchFamily="82" charset="0"/>
              </a:rPr>
              <a:t>3</a:t>
            </a:r>
          </a:p>
        </p:txBody>
      </p:sp>
      <p:sp>
        <p:nvSpPr>
          <p:cNvPr id="11" name="Rectangle 10"/>
          <p:cNvSpPr/>
          <p:nvPr/>
        </p:nvSpPr>
        <p:spPr>
          <a:xfrm>
            <a:off x="1066801" y="2338446"/>
            <a:ext cx="6858000" cy="1569660"/>
          </a:xfrm>
          <a:prstGeom prst="rect">
            <a:avLst/>
          </a:prstGeom>
        </p:spPr>
        <p:txBody>
          <a:bodyPr wrap="square">
            <a:spAutoFit/>
          </a:bodyPr>
          <a:lstStyle/>
          <a:p>
            <a:r>
              <a:rPr lang="en-IN" sz="1600" b="1" dirty="0"/>
              <a:t>Capital goods falling under any chapter in the first schedule to the Customs Tariff Act, 1975 </a:t>
            </a:r>
            <a:r>
              <a:rPr lang="en-IN" sz="1600" dirty="0"/>
              <a:t>(51 of 1975) supplied to a promoter for construction of a project on which tax is payable or paid at the rate prescribed for items (</a:t>
            </a:r>
            <a:r>
              <a:rPr lang="en-IN" sz="1600" dirty="0" err="1"/>
              <a:t>i</a:t>
            </a:r>
            <a:r>
              <a:rPr lang="en-IN" sz="1600" dirty="0"/>
              <a:t>), (</a:t>
            </a:r>
            <a:r>
              <a:rPr lang="en-IN" sz="1600" dirty="0" err="1"/>
              <a:t>ia</a:t>
            </a:r>
            <a:r>
              <a:rPr lang="en-IN" sz="1600" dirty="0"/>
              <a:t>), (</a:t>
            </a:r>
            <a:r>
              <a:rPr lang="en-IN" sz="1600" dirty="0" err="1"/>
              <a:t>ib</a:t>
            </a:r>
            <a:r>
              <a:rPr lang="en-IN" sz="1600" dirty="0"/>
              <a:t>), (</a:t>
            </a:r>
            <a:r>
              <a:rPr lang="en-IN" sz="1600" dirty="0" err="1"/>
              <a:t>ic</a:t>
            </a:r>
            <a:r>
              <a:rPr lang="en-IN" sz="1600" dirty="0"/>
              <a:t>) and (id) against serial number 3 in the Table, in </a:t>
            </a:r>
            <a:r>
              <a:rPr lang="en-IN" sz="1600" b="1" dirty="0"/>
              <a:t>notification No. 11/ 2017- Central Tax (Rate), dated 28th June, 2017</a:t>
            </a:r>
            <a:r>
              <a:rPr lang="en-IN" sz="1600" dirty="0"/>
              <a:t>, published in Gazette of India vide G.S.R. No. 690, dated 28th June, 2017, as amended.</a:t>
            </a:r>
          </a:p>
        </p:txBody>
      </p:sp>
      <p:sp>
        <p:nvSpPr>
          <p:cNvPr id="13" name="Rectangle 12"/>
          <p:cNvSpPr/>
          <p:nvPr/>
        </p:nvSpPr>
        <p:spPr>
          <a:xfrm>
            <a:off x="152400" y="4019550"/>
            <a:ext cx="8763001"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12" name="Rectangle 11"/>
          <p:cNvSpPr/>
          <p:nvPr/>
        </p:nvSpPr>
        <p:spPr>
          <a:xfrm>
            <a:off x="152401" y="4171951"/>
            <a:ext cx="8991600" cy="646331"/>
          </a:xfrm>
          <a:prstGeom prst="rect">
            <a:avLst/>
          </a:prstGeom>
        </p:spPr>
        <p:txBody>
          <a:bodyPr wrap="square">
            <a:spAutoFit/>
          </a:bodyPr>
          <a:lstStyle/>
          <a:p>
            <a:r>
              <a:rPr lang="en-IN" b="1" dirty="0">
                <a:solidFill>
                  <a:srgbClr val="FFC000"/>
                </a:solidFill>
              </a:rPr>
              <a:t>Thus in the present scenario Section 9(4) is only applicable for the “Promoters” who are engaged in Supply of the above mentioned services, without any exemption limit.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lain bg.png"/>
          <p:cNvPicPr>
            <a:picLocks noChangeAspect="1"/>
          </p:cNvPicPr>
          <p:nvPr/>
        </p:nvPicPr>
        <p:blipFill>
          <a:blip r:embed="rId2"/>
          <a:stretch>
            <a:fillRect/>
          </a:stretch>
        </p:blipFill>
        <p:spPr>
          <a:xfrm>
            <a:off x="0" y="0"/>
            <a:ext cx="9144000" cy="5143500"/>
          </a:xfrm>
          <a:prstGeom prst="rect">
            <a:avLst/>
          </a:prstGeom>
        </p:spPr>
      </p:pic>
      <p:grpSp>
        <p:nvGrpSpPr>
          <p:cNvPr id="2" name="Group 1"/>
          <p:cNvGrpSpPr/>
          <p:nvPr/>
        </p:nvGrpSpPr>
        <p:grpSpPr>
          <a:xfrm>
            <a:off x="914400" y="0"/>
            <a:ext cx="8229600" cy="666750"/>
            <a:chOff x="914400" y="0"/>
            <a:chExt cx="8229600" cy="666750"/>
          </a:xfrm>
        </p:grpSpPr>
        <p:sp>
          <p:nvSpPr>
            <p:cNvPr id="3" name="Rounded Rectangle 2"/>
            <p:cNvSpPr/>
            <p:nvPr/>
          </p:nvSpPr>
          <p:spPr>
            <a:xfrm>
              <a:off x="914400" y="0"/>
              <a:ext cx="8229600" cy="66675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4" name="Rectangle 3"/>
            <p:cNvSpPr/>
            <p:nvPr/>
          </p:nvSpPr>
          <p:spPr>
            <a:xfrm>
              <a:off x="1066800" y="0"/>
              <a:ext cx="8077200" cy="6667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b="1" dirty="0">
                  <a:solidFill>
                    <a:schemeClr val="tx1"/>
                  </a:solidFill>
                  <a:latin typeface="Elephant" pitchFamily="18" charset="0"/>
                </a:rPr>
                <a:t>   Reverse   Charge   Mechanism  in  Real  Estate   Sector</a:t>
              </a:r>
            </a:p>
          </p:txBody>
        </p:sp>
      </p:grpSp>
      <p:pic>
        <p:nvPicPr>
          <p:cNvPr id="6" name="Picture 5" descr="house icon.png"/>
          <p:cNvPicPr>
            <a:picLocks noChangeAspect="1"/>
          </p:cNvPicPr>
          <p:nvPr/>
        </p:nvPicPr>
        <p:blipFill>
          <a:blip r:embed="rId3">
            <a:lum/>
          </a:blip>
          <a:stretch>
            <a:fillRect/>
          </a:stretch>
        </p:blipFill>
        <p:spPr>
          <a:xfrm>
            <a:off x="0" y="819150"/>
            <a:ext cx="1981200" cy="1925715"/>
          </a:xfrm>
          <a:prstGeom prst="rect">
            <a:avLst/>
          </a:prstGeom>
          <a:effectLst>
            <a:reflection blurRad="6350" stA="50000" endA="300" endPos="38500" dist="50800" dir="5400000" sy="-100000" algn="bl" rotWithShape="0"/>
          </a:effectLst>
        </p:spPr>
      </p:pic>
      <p:sp>
        <p:nvSpPr>
          <p:cNvPr id="7" name="Rounded Rectangle 6"/>
          <p:cNvSpPr/>
          <p:nvPr/>
        </p:nvSpPr>
        <p:spPr>
          <a:xfrm>
            <a:off x="2057400" y="1200150"/>
            <a:ext cx="6096000" cy="379095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just">
              <a:buFont typeface="Arial" pitchFamily="34" charset="0"/>
              <a:buChar char="•"/>
            </a:pPr>
            <a:r>
              <a:rPr lang="en-IN" dirty="0"/>
              <a:t>  In case of a project developer or construction of apartment by the developer, </a:t>
            </a:r>
            <a:r>
              <a:rPr lang="en-IN" b="1" dirty="0"/>
              <a:t>80% of inputs </a:t>
            </a:r>
            <a:r>
              <a:rPr lang="en-IN" dirty="0"/>
              <a:t>and input services [other than capital goods, TDR/JDA, FSI, long-term lease (premium) shall be purchased </a:t>
            </a:r>
            <a:r>
              <a:rPr lang="en-IN" b="1" dirty="0"/>
              <a:t>from registered persons. </a:t>
            </a:r>
          </a:p>
          <a:p>
            <a:pPr algn="just"/>
            <a:endParaRPr lang="en-IN" dirty="0"/>
          </a:p>
          <a:p>
            <a:pPr algn="just">
              <a:buFont typeface="Arial" pitchFamily="34" charset="0"/>
              <a:buChar char="•"/>
            </a:pPr>
            <a:r>
              <a:rPr lang="en-IN" dirty="0"/>
              <a:t>On shortfall of purchases from 80% tax shall be paid by the builder </a:t>
            </a:r>
            <a:r>
              <a:rPr lang="en-IN" dirty="0">
                <a:solidFill>
                  <a:srgbClr val="FFC000"/>
                </a:solidFill>
              </a:rPr>
              <a:t>@18% on RCM basis</a:t>
            </a:r>
            <a:r>
              <a:rPr lang="en-IN" dirty="0"/>
              <a:t>. However, </a:t>
            </a:r>
            <a:r>
              <a:rPr lang="en-IN" dirty="0">
                <a:solidFill>
                  <a:srgbClr val="FFC000"/>
                </a:solidFill>
              </a:rPr>
              <a:t>Tax on cement </a:t>
            </a:r>
            <a:r>
              <a:rPr lang="en-IN" dirty="0"/>
              <a:t>purchased from unregistered person shall </a:t>
            </a:r>
            <a:r>
              <a:rPr lang="en-IN" b="1" dirty="0">
                <a:solidFill>
                  <a:srgbClr val="FFC000"/>
                </a:solidFill>
              </a:rPr>
              <a:t>be paid @28%/</a:t>
            </a:r>
            <a:r>
              <a:rPr lang="en-IN" b="1" dirty="0">
                <a:solidFill>
                  <a:srgbClr val="FF0000"/>
                </a:solidFill>
              </a:rPr>
              <a:t>18%</a:t>
            </a:r>
            <a:r>
              <a:rPr lang="en-IN" b="1" dirty="0">
                <a:solidFill>
                  <a:srgbClr val="FFC000"/>
                </a:solidFill>
              </a:rPr>
              <a:t> </a:t>
            </a:r>
            <a:r>
              <a:rPr lang="en-IN" dirty="0"/>
              <a:t>under RCM, and on capital goods under RCM at applicable rates in terms of Section 9(4) the CGST Act, 2017, in terms of C.B.I &amp; C., </a:t>
            </a:r>
            <a:r>
              <a:rPr lang="en-IN" b="1" dirty="0">
                <a:hlinkClick r:id="rId4"/>
              </a:rPr>
              <a:t>Notification No. 7/2019-C.T. (Rate), dated 29th March, 2019</a:t>
            </a:r>
            <a:r>
              <a:rPr lang="en-IN" dirty="0"/>
              <a:t>.</a:t>
            </a:r>
            <a:endParaRPr lang="en-IN" dirty="0">
              <a:solidFill>
                <a:schemeClr val="bg1"/>
              </a:solidFill>
            </a:endParaRPr>
          </a:p>
        </p:txBody>
      </p:sp>
      <p:sp>
        <p:nvSpPr>
          <p:cNvPr id="8" name="TextBox 7"/>
          <p:cNvSpPr txBox="1"/>
          <p:nvPr/>
        </p:nvSpPr>
        <p:spPr>
          <a:xfrm>
            <a:off x="2286000" y="742950"/>
            <a:ext cx="5105400" cy="369332"/>
          </a:xfrm>
          <a:prstGeom prst="rect">
            <a:avLst/>
          </a:prstGeom>
          <a:noFill/>
        </p:spPr>
        <p:txBody>
          <a:bodyPr wrap="square" rtlCol="0">
            <a:spAutoFit/>
          </a:bodyPr>
          <a:lstStyle/>
          <a:p>
            <a:r>
              <a:rPr lang="en-IN" b="1" u="sng" dirty="0"/>
              <a:t>As per Decision taken in 34</a:t>
            </a:r>
            <a:r>
              <a:rPr lang="en-IN" b="1" u="sng" baseline="30000" dirty="0"/>
              <a:t>th</a:t>
            </a:r>
            <a:r>
              <a:rPr lang="en-IN" b="1" u="sng" dirty="0"/>
              <a:t> GST council Meeting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23BF7-0B74-54D7-C14E-1260B48FA06F}"/>
            </a:ext>
          </a:extLst>
        </p:cNvPr>
        <p:cNvGrpSpPr/>
        <p:nvPr/>
      </p:nvGrpSpPr>
      <p:grpSpPr>
        <a:xfrm>
          <a:off x="0" y="0"/>
          <a:ext cx="0" cy="0"/>
          <a:chOff x="0" y="0"/>
          <a:chExt cx="0" cy="0"/>
        </a:xfrm>
      </p:grpSpPr>
      <p:pic>
        <p:nvPicPr>
          <p:cNvPr id="4" name="Picture 3" descr="plain bg.png">
            <a:extLst>
              <a:ext uri="{FF2B5EF4-FFF2-40B4-BE49-F238E27FC236}">
                <a16:creationId xmlns:a16="http://schemas.microsoft.com/office/drawing/2014/main" id="{3C3D0B7D-735D-5DB0-9613-9CE21A541631}"/>
              </a:ext>
            </a:extLst>
          </p:cNvPr>
          <p:cNvPicPr>
            <a:picLocks noChangeAspect="1"/>
          </p:cNvPicPr>
          <p:nvPr/>
        </p:nvPicPr>
        <p:blipFill>
          <a:blip r:embed="rId2"/>
          <a:stretch>
            <a:fillRect/>
          </a:stretch>
        </p:blipFill>
        <p:spPr>
          <a:xfrm>
            <a:off x="0" y="0"/>
            <a:ext cx="9144000" cy="5143500"/>
          </a:xfrm>
          <a:prstGeom prst="rect">
            <a:avLst/>
          </a:prstGeom>
        </p:spPr>
      </p:pic>
      <p:grpSp>
        <p:nvGrpSpPr>
          <p:cNvPr id="5" name="Group 4">
            <a:extLst>
              <a:ext uri="{FF2B5EF4-FFF2-40B4-BE49-F238E27FC236}">
                <a16:creationId xmlns:a16="http://schemas.microsoft.com/office/drawing/2014/main" id="{F21B34FC-19F9-34FA-5141-E59D4F309548}"/>
              </a:ext>
            </a:extLst>
          </p:cNvPr>
          <p:cNvGrpSpPr/>
          <p:nvPr/>
        </p:nvGrpSpPr>
        <p:grpSpPr>
          <a:xfrm>
            <a:off x="914400" y="0"/>
            <a:ext cx="8229600" cy="666750"/>
            <a:chOff x="914400" y="0"/>
            <a:chExt cx="8229600" cy="666750"/>
          </a:xfrm>
        </p:grpSpPr>
        <p:sp>
          <p:nvSpPr>
            <p:cNvPr id="6" name="Rounded Rectangle 5">
              <a:extLst>
                <a:ext uri="{FF2B5EF4-FFF2-40B4-BE49-F238E27FC236}">
                  <a16:creationId xmlns:a16="http://schemas.microsoft.com/office/drawing/2014/main" id="{8E99580B-C2C1-BDC3-C963-2A4870034219}"/>
                </a:ext>
              </a:extLst>
            </p:cNvPr>
            <p:cNvSpPr/>
            <p:nvPr/>
          </p:nvSpPr>
          <p:spPr>
            <a:xfrm>
              <a:off x="914400" y="0"/>
              <a:ext cx="8229600" cy="66675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1D7C46C1-9E20-5CCA-352F-12EE9B24E985}"/>
                </a:ext>
              </a:extLst>
            </p:cNvPr>
            <p:cNvSpPr/>
            <p:nvPr/>
          </p:nvSpPr>
          <p:spPr>
            <a:xfrm>
              <a:off x="1066800" y="0"/>
              <a:ext cx="8077200" cy="6667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Elephant" pitchFamily="18" charset="0"/>
                </a:rPr>
                <a:t>RCM on Renting of Immovable Property</a:t>
              </a:r>
              <a:endParaRPr lang="en-IN" sz="2200" b="1" dirty="0">
                <a:solidFill>
                  <a:schemeClr val="tx1"/>
                </a:solidFill>
                <a:latin typeface="Elephant" pitchFamily="18" charset="0"/>
              </a:endParaRPr>
            </a:p>
          </p:txBody>
        </p:sp>
      </p:grpSp>
      <p:sp>
        <p:nvSpPr>
          <p:cNvPr id="3" name="TextBox 2">
            <a:extLst>
              <a:ext uri="{FF2B5EF4-FFF2-40B4-BE49-F238E27FC236}">
                <a16:creationId xmlns:a16="http://schemas.microsoft.com/office/drawing/2014/main" id="{9BFDF72C-1274-A685-42EF-87119C8C315A}"/>
              </a:ext>
            </a:extLst>
          </p:cNvPr>
          <p:cNvSpPr txBox="1"/>
          <p:nvPr/>
        </p:nvSpPr>
        <p:spPr>
          <a:xfrm>
            <a:off x="457200" y="735300"/>
            <a:ext cx="8229599" cy="1477328"/>
          </a:xfrm>
          <a:prstGeom prst="rect">
            <a:avLst/>
          </a:prstGeom>
          <a:noFill/>
        </p:spPr>
        <p:txBody>
          <a:bodyPr wrap="square">
            <a:spAutoFit/>
          </a:bodyPr>
          <a:lstStyle/>
          <a:p>
            <a:r>
              <a:rPr lang="en-US" dirty="0">
                <a:solidFill>
                  <a:srgbClr val="333333"/>
                </a:solidFill>
                <a:latin typeface="Poppins" panose="00000500000000000000" pitchFamily="2" charset="0"/>
              </a:rPr>
              <a:t>Change made </a:t>
            </a:r>
            <a:r>
              <a:rPr lang="en-US" dirty="0" err="1">
                <a:solidFill>
                  <a:srgbClr val="333333"/>
                </a:solidFill>
                <a:latin typeface="Poppins" panose="00000500000000000000" pitchFamily="2" charset="0"/>
              </a:rPr>
              <a:t>wef</a:t>
            </a:r>
            <a:r>
              <a:rPr lang="en-US" dirty="0">
                <a:solidFill>
                  <a:srgbClr val="333333"/>
                </a:solidFill>
                <a:latin typeface="Poppins" panose="00000500000000000000" pitchFamily="2" charset="0"/>
              </a:rPr>
              <a:t> 13/07/2022 by: </a:t>
            </a:r>
          </a:p>
          <a:p>
            <a:pPr marL="342900" indent="-342900">
              <a:buAutoNum type="alphaLcParenR"/>
            </a:pPr>
            <a:r>
              <a:rPr lang="en-US" dirty="0">
                <a:solidFill>
                  <a:srgbClr val="333333"/>
                </a:solidFill>
                <a:latin typeface="Poppins" panose="00000500000000000000" pitchFamily="2" charset="0"/>
              </a:rPr>
              <a:t>Notification 04/2022 CT(R) – Exemption Notification </a:t>
            </a:r>
          </a:p>
          <a:p>
            <a:pPr marL="342900" indent="-342900">
              <a:buAutoNum type="alphaLcParenR"/>
            </a:pPr>
            <a:r>
              <a:rPr lang="en-US" dirty="0">
                <a:solidFill>
                  <a:srgbClr val="333333"/>
                </a:solidFill>
                <a:latin typeface="Poppins" panose="00000500000000000000" pitchFamily="2" charset="0"/>
              </a:rPr>
              <a:t>Notification 05/2022 CT(R) – RCM Notification</a:t>
            </a:r>
            <a:br>
              <a:rPr lang="en-US" dirty="0"/>
            </a:br>
            <a:br>
              <a:rPr lang="en-US" dirty="0"/>
            </a:br>
            <a:endParaRPr lang="en-US" dirty="0"/>
          </a:p>
        </p:txBody>
      </p:sp>
      <p:sp>
        <p:nvSpPr>
          <p:cNvPr id="13" name="TextBox 12">
            <a:extLst>
              <a:ext uri="{FF2B5EF4-FFF2-40B4-BE49-F238E27FC236}">
                <a16:creationId xmlns:a16="http://schemas.microsoft.com/office/drawing/2014/main" id="{685735D4-7C14-7327-8006-C93A0831B56B}"/>
              </a:ext>
            </a:extLst>
          </p:cNvPr>
          <p:cNvSpPr txBox="1"/>
          <p:nvPr/>
        </p:nvSpPr>
        <p:spPr>
          <a:xfrm>
            <a:off x="380999" y="1733550"/>
            <a:ext cx="8382000" cy="3693319"/>
          </a:xfrm>
          <a:prstGeom prst="rect">
            <a:avLst/>
          </a:prstGeom>
          <a:noFill/>
        </p:spPr>
        <p:txBody>
          <a:bodyPr wrap="square">
            <a:spAutoFit/>
          </a:bodyPr>
          <a:lstStyle/>
          <a:p>
            <a:r>
              <a:rPr lang="en-US" b="0" i="0" dirty="0">
                <a:solidFill>
                  <a:srgbClr val="333333"/>
                </a:solidFill>
                <a:effectLst/>
                <a:latin typeface="Poppins" panose="00000500000000000000" pitchFamily="2" charset="0"/>
              </a:rPr>
              <a:t>Vide Notification 04/2022 CT(R), the exemption provided by Notification 12/2017 was amended and read as under: </a:t>
            </a:r>
          </a:p>
          <a:p>
            <a:endParaRPr lang="en-US" dirty="0">
              <a:solidFill>
                <a:srgbClr val="333333"/>
              </a:solidFill>
              <a:latin typeface="Poppins" panose="00000500000000000000" pitchFamily="2" charset="0"/>
            </a:endParaRPr>
          </a:p>
          <a:p>
            <a:r>
              <a:rPr lang="en-US" b="0" i="0" dirty="0">
                <a:solidFill>
                  <a:srgbClr val="333333"/>
                </a:solidFill>
                <a:effectLst/>
                <a:latin typeface="Poppins" panose="00000500000000000000" pitchFamily="2" charset="0"/>
              </a:rPr>
              <a:t>“Services by way of renting of residential dwelling for use as residence, except where the residential dwelling is rented to a registered person”. </a:t>
            </a:r>
          </a:p>
          <a:p>
            <a:endParaRPr lang="en-US" dirty="0">
              <a:solidFill>
                <a:srgbClr val="333333"/>
              </a:solidFill>
              <a:latin typeface="Poppins" panose="00000500000000000000" pitchFamily="2" charset="0"/>
            </a:endParaRPr>
          </a:p>
          <a:p>
            <a:r>
              <a:rPr lang="en-US" b="0" i="0" dirty="0">
                <a:solidFill>
                  <a:srgbClr val="333333"/>
                </a:solidFill>
                <a:effectLst/>
                <a:latin typeface="Poppins" panose="00000500000000000000" pitchFamily="2" charset="0"/>
              </a:rPr>
              <a:t>Vide Notification 05/2022 CT(R), a new RCM entry 5AA was inserted in original Notification 13/2017 CT(R), which read as under:</a:t>
            </a:r>
          </a:p>
          <a:p>
            <a:endParaRPr lang="en-US" dirty="0">
              <a:solidFill>
                <a:srgbClr val="333333"/>
              </a:solidFill>
              <a:latin typeface="Poppins" panose="00000500000000000000" pitchFamily="2" charset="0"/>
            </a:endParaRPr>
          </a:p>
          <a:p>
            <a:r>
              <a:rPr lang="en-US" b="0" i="0" dirty="0">
                <a:solidFill>
                  <a:srgbClr val="333333"/>
                </a:solidFill>
                <a:effectLst/>
                <a:latin typeface="Poppins" panose="00000500000000000000" pitchFamily="2" charset="0"/>
              </a:rPr>
              <a:t> “Service by way of renting of residential dwelling by any person to any registered person”.</a:t>
            </a:r>
            <a:br>
              <a:rPr lang="en-US" dirty="0"/>
            </a:br>
            <a:br>
              <a:rPr lang="en-US" dirty="0"/>
            </a:br>
            <a:endParaRPr lang="en-IN" dirty="0"/>
          </a:p>
        </p:txBody>
      </p:sp>
    </p:spTree>
    <p:extLst>
      <p:ext uri="{BB962C8B-B14F-4D97-AF65-F5344CB8AC3E}">
        <p14:creationId xmlns:p14="http://schemas.microsoft.com/office/powerpoint/2010/main" val="3926951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2BCD4-812A-FEC8-1DA2-5346272BCC38}"/>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D3252B66-C25F-5892-63AD-C6CAB1393C80}"/>
              </a:ext>
            </a:extLst>
          </p:cNvPr>
          <p:cNvGrpSpPr/>
          <p:nvPr/>
        </p:nvGrpSpPr>
        <p:grpSpPr>
          <a:xfrm>
            <a:off x="914400" y="0"/>
            <a:ext cx="8229600" cy="666750"/>
            <a:chOff x="914400" y="0"/>
            <a:chExt cx="8229600" cy="666750"/>
          </a:xfrm>
        </p:grpSpPr>
        <p:sp>
          <p:nvSpPr>
            <p:cNvPr id="6" name="Rounded Rectangle 5">
              <a:extLst>
                <a:ext uri="{FF2B5EF4-FFF2-40B4-BE49-F238E27FC236}">
                  <a16:creationId xmlns:a16="http://schemas.microsoft.com/office/drawing/2014/main" id="{D1A03CF4-A83A-F82C-8941-844273A856E2}"/>
                </a:ext>
              </a:extLst>
            </p:cNvPr>
            <p:cNvSpPr/>
            <p:nvPr/>
          </p:nvSpPr>
          <p:spPr>
            <a:xfrm>
              <a:off x="914400" y="0"/>
              <a:ext cx="8229600" cy="66675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51729E49-D753-A0FE-F1A3-A235427E0E21}"/>
                </a:ext>
              </a:extLst>
            </p:cNvPr>
            <p:cNvSpPr/>
            <p:nvPr/>
          </p:nvSpPr>
          <p:spPr>
            <a:xfrm>
              <a:off x="1066800" y="0"/>
              <a:ext cx="8077200" cy="6667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Elephant" pitchFamily="18" charset="0"/>
                </a:rPr>
                <a:t>RCM on Renting of Immovable Property</a:t>
              </a:r>
              <a:endParaRPr lang="en-IN" sz="2200" b="1" dirty="0">
                <a:solidFill>
                  <a:schemeClr val="tx1"/>
                </a:solidFill>
                <a:latin typeface="Elephant" pitchFamily="18" charset="0"/>
              </a:endParaRPr>
            </a:p>
          </p:txBody>
        </p:sp>
      </p:grpSp>
      <p:pic>
        <p:nvPicPr>
          <p:cNvPr id="8" name="Picture 7">
            <a:extLst>
              <a:ext uri="{FF2B5EF4-FFF2-40B4-BE49-F238E27FC236}">
                <a16:creationId xmlns:a16="http://schemas.microsoft.com/office/drawing/2014/main" id="{D2790409-9A2C-D7F5-45A2-46FD4802DD40}"/>
              </a:ext>
            </a:extLst>
          </p:cNvPr>
          <p:cNvPicPr>
            <a:picLocks noChangeAspect="1"/>
          </p:cNvPicPr>
          <p:nvPr/>
        </p:nvPicPr>
        <p:blipFill>
          <a:blip r:embed="rId2"/>
          <a:stretch>
            <a:fillRect/>
          </a:stretch>
        </p:blipFill>
        <p:spPr>
          <a:xfrm>
            <a:off x="1143000" y="1644602"/>
            <a:ext cx="6705599" cy="1854295"/>
          </a:xfrm>
          <a:prstGeom prst="rect">
            <a:avLst/>
          </a:prstGeom>
        </p:spPr>
      </p:pic>
    </p:spTree>
    <p:extLst>
      <p:ext uri="{BB962C8B-B14F-4D97-AF65-F5344CB8AC3E}">
        <p14:creationId xmlns:p14="http://schemas.microsoft.com/office/powerpoint/2010/main" val="3065515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447FA-F2C5-BBDB-EB30-243D795DDAA9}"/>
            </a:ext>
          </a:extLst>
        </p:cNvPr>
        <p:cNvGrpSpPr/>
        <p:nvPr/>
      </p:nvGrpSpPr>
      <p:grpSpPr>
        <a:xfrm>
          <a:off x="0" y="0"/>
          <a:ext cx="0" cy="0"/>
          <a:chOff x="0" y="0"/>
          <a:chExt cx="0" cy="0"/>
        </a:xfrm>
      </p:grpSpPr>
      <p:pic>
        <p:nvPicPr>
          <p:cNvPr id="4" name="Picture 3" descr="plain bg.png">
            <a:extLst>
              <a:ext uri="{FF2B5EF4-FFF2-40B4-BE49-F238E27FC236}">
                <a16:creationId xmlns:a16="http://schemas.microsoft.com/office/drawing/2014/main" id="{E8435C8A-D9F0-14BB-0513-30FE283E990C}"/>
              </a:ext>
            </a:extLst>
          </p:cNvPr>
          <p:cNvPicPr>
            <a:picLocks noChangeAspect="1"/>
          </p:cNvPicPr>
          <p:nvPr/>
        </p:nvPicPr>
        <p:blipFill>
          <a:blip r:embed="rId2"/>
          <a:stretch>
            <a:fillRect/>
          </a:stretch>
        </p:blipFill>
        <p:spPr>
          <a:xfrm>
            <a:off x="0" y="0"/>
            <a:ext cx="9144000" cy="5143500"/>
          </a:xfrm>
          <a:prstGeom prst="rect">
            <a:avLst/>
          </a:prstGeom>
        </p:spPr>
      </p:pic>
      <p:grpSp>
        <p:nvGrpSpPr>
          <p:cNvPr id="5" name="Group 4">
            <a:extLst>
              <a:ext uri="{FF2B5EF4-FFF2-40B4-BE49-F238E27FC236}">
                <a16:creationId xmlns:a16="http://schemas.microsoft.com/office/drawing/2014/main" id="{ACC4E9C6-35E3-3708-7245-B74BBF271206}"/>
              </a:ext>
            </a:extLst>
          </p:cNvPr>
          <p:cNvGrpSpPr/>
          <p:nvPr/>
        </p:nvGrpSpPr>
        <p:grpSpPr>
          <a:xfrm>
            <a:off x="914400" y="0"/>
            <a:ext cx="8229600" cy="666750"/>
            <a:chOff x="914400" y="0"/>
            <a:chExt cx="8229600" cy="666750"/>
          </a:xfrm>
        </p:grpSpPr>
        <p:sp>
          <p:nvSpPr>
            <p:cNvPr id="6" name="Rounded Rectangle 5">
              <a:extLst>
                <a:ext uri="{FF2B5EF4-FFF2-40B4-BE49-F238E27FC236}">
                  <a16:creationId xmlns:a16="http://schemas.microsoft.com/office/drawing/2014/main" id="{913DAF01-C310-1023-B705-65C0EF3B560B}"/>
                </a:ext>
              </a:extLst>
            </p:cNvPr>
            <p:cNvSpPr/>
            <p:nvPr/>
          </p:nvSpPr>
          <p:spPr>
            <a:xfrm>
              <a:off x="914400" y="0"/>
              <a:ext cx="8229600" cy="66675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557F5ECE-AC95-4322-0E16-5AF099C1DF46}"/>
                </a:ext>
              </a:extLst>
            </p:cNvPr>
            <p:cNvSpPr/>
            <p:nvPr/>
          </p:nvSpPr>
          <p:spPr>
            <a:xfrm>
              <a:off x="1066800" y="0"/>
              <a:ext cx="8077200" cy="6667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Elephant" pitchFamily="18" charset="0"/>
                </a:rPr>
                <a:t>RCM on Renting of Immovable Property</a:t>
              </a:r>
              <a:endParaRPr lang="en-IN" sz="2200" b="1" dirty="0">
                <a:solidFill>
                  <a:schemeClr val="tx1"/>
                </a:solidFill>
                <a:latin typeface="Elephant" pitchFamily="18" charset="0"/>
              </a:endParaRPr>
            </a:p>
          </p:txBody>
        </p:sp>
      </p:grpSp>
      <p:sp>
        <p:nvSpPr>
          <p:cNvPr id="3" name="TextBox 2">
            <a:extLst>
              <a:ext uri="{FF2B5EF4-FFF2-40B4-BE49-F238E27FC236}">
                <a16:creationId xmlns:a16="http://schemas.microsoft.com/office/drawing/2014/main" id="{033240C2-78F4-1D94-D2CC-549F536D3F36}"/>
              </a:ext>
            </a:extLst>
          </p:cNvPr>
          <p:cNvSpPr txBox="1"/>
          <p:nvPr/>
        </p:nvSpPr>
        <p:spPr>
          <a:xfrm>
            <a:off x="457200" y="1196965"/>
            <a:ext cx="8229599" cy="2862322"/>
          </a:xfrm>
          <a:prstGeom prst="rect">
            <a:avLst/>
          </a:prstGeom>
          <a:noFill/>
        </p:spPr>
        <p:txBody>
          <a:bodyPr wrap="square">
            <a:spAutoFit/>
          </a:bodyPr>
          <a:lstStyle/>
          <a:p>
            <a:pPr algn="just"/>
            <a:r>
              <a:rPr lang="en-US" dirty="0"/>
              <a:t>RCM on Renting of Immovable Property – Important GST Amendment</a:t>
            </a:r>
            <a:br>
              <a:rPr lang="en-US" dirty="0"/>
            </a:br>
            <a:endParaRPr lang="en-US" b="1" dirty="0"/>
          </a:p>
          <a:p>
            <a:pPr marL="285750" indent="-285750" algn="just">
              <a:buFont typeface="Arial" panose="020B0604020202020204" pitchFamily="34" charset="0"/>
              <a:buChar char="•"/>
            </a:pPr>
            <a:r>
              <a:rPr lang="en-US" dirty="0"/>
              <a:t>Changes made </a:t>
            </a:r>
            <a:r>
              <a:rPr lang="en-US" dirty="0" err="1"/>
              <a:t>wef</a:t>
            </a:r>
            <a:r>
              <a:rPr lang="en-US" dirty="0"/>
              <a:t> 10/10/2024 vide Notification 09/2024: </a:t>
            </a:r>
          </a:p>
          <a:p>
            <a:pPr marL="285750" indent="-285750">
              <a:buFont typeface="Arial" panose="020B0604020202020204" pitchFamily="34" charset="0"/>
              <a:buChar char="•"/>
            </a:pPr>
            <a:r>
              <a:rPr lang="en-US" dirty="0"/>
              <a:t>[RCM Notification] Vide Notification 09/2024, a new RCM entry </a:t>
            </a:r>
            <a:r>
              <a:rPr lang="en-US" b="1" dirty="0"/>
              <a:t>5AB</a:t>
            </a:r>
            <a:r>
              <a:rPr lang="en-US" dirty="0"/>
              <a:t> was inserted, which read as under: </a:t>
            </a:r>
          </a:p>
          <a:p>
            <a:pPr marL="285750" indent="-285750">
              <a:buFont typeface="Arial" panose="020B0604020202020204" pitchFamily="34" charset="0"/>
              <a:buChar char="•"/>
            </a:pPr>
            <a:endParaRPr lang="en-US" dirty="0"/>
          </a:p>
          <a:p>
            <a:pPr algn="just"/>
            <a:r>
              <a:rPr lang="en-US" b="1" i="1" dirty="0"/>
              <a:t>“Service by way of renting any property other than residential dwelling by any unregistered person to a </a:t>
            </a:r>
            <a:r>
              <a:rPr lang="en-US" b="1" i="1" dirty="0" err="1"/>
              <a:t>registerd</a:t>
            </a:r>
            <a:r>
              <a:rPr lang="en-US" b="1" i="1" dirty="0"/>
              <a:t> person” shall be taxable on RCM basis.</a:t>
            </a:r>
            <a:br>
              <a:rPr lang="en-US" b="1" i="1" dirty="0"/>
            </a:br>
            <a:br>
              <a:rPr lang="en-US" dirty="0"/>
            </a:br>
            <a:endParaRPr lang="en-US" dirty="0"/>
          </a:p>
        </p:txBody>
      </p:sp>
    </p:spTree>
    <p:extLst>
      <p:ext uri="{BB962C8B-B14F-4D97-AF65-F5344CB8AC3E}">
        <p14:creationId xmlns:p14="http://schemas.microsoft.com/office/powerpoint/2010/main" val="1938377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5244B-FAF6-299A-725F-344FC4E5D62B}"/>
            </a:ext>
          </a:extLst>
        </p:cNvPr>
        <p:cNvGrpSpPr/>
        <p:nvPr/>
      </p:nvGrpSpPr>
      <p:grpSpPr>
        <a:xfrm>
          <a:off x="0" y="0"/>
          <a:ext cx="0" cy="0"/>
          <a:chOff x="0" y="0"/>
          <a:chExt cx="0" cy="0"/>
        </a:xfrm>
      </p:grpSpPr>
      <p:pic>
        <p:nvPicPr>
          <p:cNvPr id="4" name="Picture 3" descr="plain bg.png">
            <a:extLst>
              <a:ext uri="{FF2B5EF4-FFF2-40B4-BE49-F238E27FC236}">
                <a16:creationId xmlns:a16="http://schemas.microsoft.com/office/drawing/2014/main" id="{EC123CB9-5672-23B4-3C99-CE27D9EA7B8F}"/>
              </a:ext>
            </a:extLst>
          </p:cNvPr>
          <p:cNvPicPr>
            <a:picLocks noChangeAspect="1"/>
          </p:cNvPicPr>
          <p:nvPr/>
        </p:nvPicPr>
        <p:blipFill>
          <a:blip r:embed="rId2"/>
          <a:stretch>
            <a:fillRect/>
          </a:stretch>
        </p:blipFill>
        <p:spPr>
          <a:xfrm>
            <a:off x="0" y="0"/>
            <a:ext cx="9144000" cy="5143500"/>
          </a:xfrm>
          <a:prstGeom prst="rect">
            <a:avLst/>
          </a:prstGeom>
        </p:spPr>
      </p:pic>
      <p:grpSp>
        <p:nvGrpSpPr>
          <p:cNvPr id="5" name="Group 4">
            <a:extLst>
              <a:ext uri="{FF2B5EF4-FFF2-40B4-BE49-F238E27FC236}">
                <a16:creationId xmlns:a16="http://schemas.microsoft.com/office/drawing/2014/main" id="{EFED7DF9-CAD0-894B-2438-47A3040D4680}"/>
              </a:ext>
            </a:extLst>
          </p:cNvPr>
          <p:cNvGrpSpPr/>
          <p:nvPr/>
        </p:nvGrpSpPr>
        <p:grpSpPr>
          <a:xfrm>
            <a:off x="914400" y="0"/>
            <a:ext cx="8229600" cy="666750"/>
            <a:chOff x="914400" y="0"/>
            <a:chExt cx="8229600" cy="666750"/>
          </a:xfrm>
        </p:grpSpPr>
        <p:sp>
          <p:nvSpPr>
            <p:cNvPr id="6" name="Rounded Rectangle 5">
              <a:extLst>
                <a:ext uri="{FF2B5EF4-FFF2-40B4-BE49-F238E27FC236}">
                  <a16:creationId xmlns:a16="http://schemas.microsoft.com/office/drawing/2014/main" id="{941A6461-4BF4-4940-2FD5-3A527E97C9CB}"/>
                </a:ext>
              </a:extLst>
            </p:cNvPr>
            <p:cNvSpPr/>
            <p:nvPr/>
          </p:nvSpPr>
          <p:spPr>
            <a:xfrm>
              <a:off x="914400" y="0"/>
              <a:ext cx="8229600" cy="66675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7E2ACB20-D1AA-62E9-939C-0AE494520E1A}"/>
                </a:ext>
              </a:extLst>
            </p:cNvPr>
            <p:cNvSpPr/>
            <p:nvPr/>
          </p:nvSpPr>
          <p:spPr>
            <a:xfrm>
              <a:off x="1066800" y="0"/>
              <a:ext cx="8077200" cy="6667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Elephant" pitchFamily="18" charset="0"/>
                </a:rPr>
                <a:t>RCM on Renting of Immovable Property</a:t>
              </a:r>
              <a:endParaRPr lang="en-IN" sz="2200" b="1" dirty="0">
                <a:solidFill>
                  <a:schemeClr val="tx1"/>
                </a:solidFill>
                <a:latin typeface="Elephant" pitchFamily="18" charset="0"/>
              </a:endParaRPr>
            </a:p>
          </p:txBody>
        </p:sp>
      </p:grpSp>
      <p:sp>
        <p:nvSpPr>
          <p:cNvPr id="3" name="TextBox 2">
            <a:extLst>
              <a:ext uri="{FF2B5EF4-FFF2-40B4-BE49-F238E27FC236}">
                <a16:creationId xmlns:a16="http://schemas.microsoft.com/office/drawing/2014/main" id="{E29ADA46-CD7D-B6D1-9F2D-9A1974D7D5EE}"/>
              </a:ext>
            </a:extLst>
          </p:cNvPr>
          <p:cNvSpPr txBox="1"/>
          <p:nvPr/>
        </p:nvSpPr>
        <p:spPr>
          <a:xfrm>
            <a:off x="457200" y="1196965"/>
            <a:ext cx="8229599" cy="3693319"/>
          </a:xfrm>
          <a:prstGeom prst="rect">
            <a:avLst/>
          </a:prstGeom>
          <a:noFill/>
        </p:spPr>
        <p:txBody>
          <a:bodyPr wrap="square">
            <a:spAutoFit/>
          </a:bodyPr>
          <a:lstStyle/>
          <a:p>
            <a:pPr algn="just"/>
            <a:r>
              <a:rPr lang="en-US" dirty="0"/>
              <a:t>Change made </a:t>
            </a:r>
            <a:r>
              <a:rPr lang="en-US" dirty="0" err="1"/>
              <a:t>wef</a:t>
            </a:r>
            <a:r>
              <a:rPr lang="en-US" dirty="0"/>
              <a:t> 01/01/2023 vide Notification 15/2022: [Exemption Notification]</a:t>
            </a:r>
          </a:p>
          <a:p>
            <a:pPr algn="just"/>
            <a:endParaRPr lang="en-US" dirty="0"/>
          </a:p>
          <a:p>
            <a:pPr algn="just"/>
            <a:r>
              <a:rPr lang="en-US" dirty="0"/>
              <a:t>Vide Notification 15/2022, amendment was made to Notification 04/2022. After amendment, the clause reads as under: </a:t>
            </a:r>
          </a:p>
          <a:p>
            <a:pPr algn="just"/>
            <a:endParaRPr lang="en-US" dirty="0"/>
          </a:p>
          <a:p>
            <a:pPr algn="just"/>
            <a:r>
              <a:rPr lang="en-US" b="1" dirty="0"/>
              <a:t>“Services by way of renting of residential dwelling for use as residence, except where the residential dwelling is rented to a registered person”</a:t>
            </a:r>
          </a:p>
          <a:p>
            <a:pPr algn="just"/>
            <a:endParaRPr lang="en-US" dirty="0"/>
          </a:p>
          <a:p>
            <a:pPr algn="just"/>
            <a:r>
              <a:rPr lang="en-US" b="1" dirty="0"/>
              <a:t>Explanation</a:t>
            </a:r>
            <a:r>
              <a:rPr lang="en-US" dirty="0"/>
              <a:t>: For the purpose of exemption under this entry, this entry shall cover services by way of renting of residential dwelling to a registered person where, – </a:t>
            </a:r>
          </a:p>
          <a:p>
            <a:pPr marL="400050" indent="-400050" algn="just">
              <a:buAutoNum type="romanLcParenBoth"/>
            </a:pPr>
            <a:r>
              <a:rPr lang="en-US" dirty="0"/>
              <a:t>the registered person is proprietor of a proprietorship concern and rents the residential dwelling in his personal capacity for use as his own residence; and </a:t>
            </a:r>
          </a:p>
          <a:p>
            <a:pPr marL="400050" indent="-400050" algn="just">
              <a:buAutoNum type="romanLcParenBoth"/>
            </a:pPr>
            <a:r>
              <a:rPr lang="en-US" dirty="0"/>
              <a:t>such renting is on his own account and not that of the proprietorship concern.”</a:t>
            </a:r>
          </a:p>
        </p:txBody>
      </p:sp>
    </p:spTree>
    <p:extLst>
      <p:ext uri="{BB962C8B-B14F-4D97-AF65-F5344CB8AC3E}">
        <p14:creationId xmlns:p14="http://schemas.microsoft.com/office/powerpoint/2010/main" val="302706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hat is RCM.png"/>
          <p:cNvPicPr>
            <a:picLocks noChangeAspect="1"/>
          </p:cNvPicPr>
          <p:nvPr/>
        </p:nvPicPr>
        <p:blipFill>
          <a:blip r:embed="rId2"/>
          <a:stretch>
            <a:fillRect/>
          </a:stretch>
        </p:blipFill>
        <p:spPr>
          <a:xfrm>
            <a:off x="0" y="0"/>
            <a:ext cx="9144000" cy="5143500"/>
          </a:xfrm>
          <a:prstGeom prst="rect">
            <a:avLst/>
          </a:prstGeom>
        </p:spPr>
      </p:pic>
      <p:sp>
        <p:nvSpPr>
          <p:cNvPr id="8" name="Rounded Rectangle 7"/>
          <p:cNvSpPr/>
          <p:nvPr/>
        </p:nvSpPr>
        <p:spPr>
          <a:xfrm>
            <a:off x="4114800" y="2571750"/>
            <a:ext cx="4495801" cy="2362200"/>
          </a:xfrm>
          <a:prstGeom prst="roundRect">
            <a:avLst/>
          </a:prstGeom>
          <a:effectLst>
            <a:glow rad="228600">
              <a:schemeClr val="accent6">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IN" sz="2400" dirty="0">
                <a:solidFill>
                  <a:schemeClr val="bg1"/>
                </a:solidFill>
              </a:rPr>
              <a:t>In a nutshell, under RCM, the </a:t>
            </a:r>
            <a:r>
              <a:rPr lang="en-IN" sz="2400" dirty="0">
                <a:solidFill>
                  <a:srgbClr val="FFFF00"/>
                </a:solidFill>
              </a:rPr>
              <a:t>RESPONSIBILITY</a:t>
            </a:r>
            <a:r>
              <a:rPr lang="en-IN" sz="2400" dirty="0">
                <a:solidFill>
                  <a:schemeClr val="bg1"/>
                </a:solidFill>
              </a:rPr>
              <a:t> to pay tax is on the </a:t>
            </a:r>
            <a:r>
              <a:rPr lang="en-IN" sz="2400" dirty="0">
                <a:solidFill>
                  <a:srgbClr val="FFFF00"/>
                </a:solidFill>
              </a:rPr>
              <a:t>RECEIVER</a:t>
            </a:r>
            <a:r>
              <a:rPr lang="en-IN" sz="2400" dirty="0">
                <a:solidFill>
                  <a:schemeClr val="bg1"/>
                </a:solidFill>
              </a:rPr>
              <a:t> of the goods/ services or both rather than the Supplier.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2E23A-58E3-95FA-84D7-7F5ED9CC426D}"/>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CEC2BEE1-81D9-C295-7D25-2C1AEA7B0576}"/>
              </a:ext>
            </a:extLst>
          </p:cNvPr>
          <p:cNvGrpSpPr/>
          <p:nvPr/>
        </p:nvGrpSpPr>
        <p:grpSpPr>
          <a:xfrm>
            <a:off x="914400" y="0"/>
            <a:ext cx="8229600" cy="666750"/>
            <a:chOff x="914400" y="0"/>
            <a:chExt cx="8229600" cy="666750"/>
          </a:xfrm>
        </p:grpSpPr>
        <p:sp>
          <p:nvSpPr>
            <p:cNvPr id="6" name="Rounded Rectangle 5">
              <a:extLst>
                <a:ext uri="{FF2B5EF4-FFF2-40B4-BE49-F238E27FC236}">
                  <a16:creationId xmlns:a16="http://schemas.microsoft.com/office/drawing/2014/main" id="{F2239F7F-BF4E-9E07-BDA8-34FCEB7ADD79}"/>
                </a:ext>
              </a:extLst>
            </p:cNvPr>
            <p:cNvSpPr/>
            <p:nvPr/>
          </p:nvSpPr>
          <p:spPr>
            <a:xfrm>
              <a:off x="914400" y="0"/>
              <a:ext cx="8229600" cy="66675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A8BC368B-7C6E-FDEB-1598-A5F1555DD4AD}"/>
                </a:ext>
              </a:extLst>
            </p:cNvPr>
            <p:cNvSpPr/>
            <p:nvPr/>
          </p:nvSpPr>
          <p:spPr>
            <a:xfrm>
              <a:off x="1066800" y="0"/>
              <a:ext cx="8077200" cy="6667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Elephant" pitchFamily="18" charset="0"/>
                </a:rPr>
                <a:t>RCM on Renting of Immovable Property</a:t>
              </a:r>
              <a:endParaRPr lang="en-IN" sz="2200" b="1" dirty="0">
                <a:solidFill>
                  <a:schemeClr val="tx1"/>
                </a:solidFill>
                <a:latin typeface="Elephant" pitchFamily="18" charset="0"/>
              </a:endParaRPr>
            </a:p>
          </p:txBody>
        </p:sp>
      </p:grpSp>
      <p:pic>
        <p:nvPicPr>
          <p:cNvPr id="12" name="Picture 11">
            <a:extLst>
              <a:ext uri="{FF2B5EF4-FFF2-40B4-BE49-F238E27FC236}">
                <a16:creationId xmlns:a16="http://schemas.microsoft.com/office/drawing/2014/main" id="{8998A14F-C4E3-4C06-DEF5-F6F4CC53A134}"/>
              </a:ext>
            </a:extLst>
          </p:cNvPr>
          <p:cNvPicPr>
            <a:picLocks noChangeAspect="1"/>
          </p:cNvPicPr>
          <p:nvPr/>
        </p:nvPicPr>
        <p:blipFill>
          <a:blip r:embed="rId2"/>
          <a:stretch>
            <a:fillRect/>
          </a:stretch>
        </p:blipFill>
        <p:spPr>
          <a:xfrm>
            <a:off x="1968366" y="971550"/>
            <a:ext cx="5207268" cy="3606985"/>
          </a:xfrm>
          <a:prstGeom prst="rect">
            <a:avLst/>
          </a:prstGeom>
        </p:spPr>
      </p:pic>
    </p:spTree>
    <p:extLst>
      <p:ext uri="{BB962C8B-B14F-4D97-AF65-F5344CB8AC3E}">
        <p14:creationId xmlns:p14="http://schemas.microsoft.com/office/powerpoint/2010/main" val="2183205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79C21-C4E3-13F2-1B03-337923EDBA6B}"/>
            </a:ext>
          </a:extLst>
        </p:cNvPr>
        <p:cNvGrpSpPr/>
        <p:nvPr/>
      </p:nvGrpSpPr>
      <p:grpSpPr>
        <a:xfrm>
          <a:off x="0" y="0"/>
          <a:ext cx="0" cy="0"/>
          <a:chOff x="0" y="0"/>
          <a:chExt cx="0" cy="0"/>
        </a:xfrm>
      </p:grpSpPr>
      <p:pic>
        <p:nvPicPr>
          <p:cNvPr id="4" name="Picture 3" descr="plain bg.png">
            <a:extLst>
              <a:ext uri="{FF2B5EF4-FFF2-40B4-BE49-F238E27FC236}">
                <a16:creationId xmlns:a16="http://schemas.microsoft.com/office/drawing/2014/main" id="{76412729-45BD-9723-C91F-1D9D3F6D5148}"/>
              </a:ext>
            </a:extLst>
          </p:cNvPr>
          <p:cNvPicPr>
            <a:picLocks noChangeAspect="1"/>
          </p:cNvPicPr>
          <p:nvPr/>
        </p:nvPicPr>
        <p:blipFill>
          <a:blip r:embed="rId2"/>
          <a:stretch>
            <a:fillRect/>
          </a:stretch>
        </p:blipFill>
        <p:spPr>
          <a:xfrm>
            <a:off x="0" y="0"/>
            <a:ext cx="9144000" cy="5143500"/>
          </a:xfrm>
          <a:prstGeom prst="rect">
            <a:avLst/>
          </a:prstGeom>
        </p:spPr>
      </p:pic>
      <p:grpSp>
        <p:nvGrpSpPr>
          <p:cNvPr id="5" name="Group 4">
            <a:extLst>
              <a:ext uri="{FF2B5EF4-FFF2-40B4-BE49-F238E27FC236}">
                <a16:creationId xmlns:a16="http://schemas.microsoft.com/office/drawing/2014/main" id="{A454D327-853D-D5D0-CDCE-2BC72C2FECA9}"/>
              </a:ext>
            </a:extLst>
          </p:cNvPr>
          <p:cNvGrpSpPr/>
          <p:nvPr/>
        </p:nvGrpSpPr>
        <p:grpSpPr>
          <a:xfrm>
            <a:off x="914400" y="0"/>
            <a:ext cx="8229600" cy="666750"/>
            <a:chOff x="914400" y="0"/>
            <a:chExt cx="8229600" cy="666750"/>
          </a:xfrm>
        </p:grpSpPr>
        <p:sp>
          <p:nvSpPr>
            <p:cNvPr id="6" name="Rounded Rectangle 5">
              <a:extLst>
                <a:ext uri="{FF2B5EF4-FFF2-40B4-BE49-F238E27FC236}">
                  <a16:creationId xmlns:a16="http://schemas.microsoft.com/office/drawing/2014/main" id="{15CB958F-31C6-1DED-16E9-5BA48C82A06C}"/>
                </a:ext>
              </a:extLst>
            </p:cNvPr>
            <p:cNvSpPr/>
            <p:nvPr/>
          </p:nvSpPr>
          <p:spPr>
            <a:xfrm>
              <a:off x="914400" y="0"/>
              <a:ext cx="8229600" cy="66675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B79D58C0-9902-0C05-86FA-F7083AB08BAB}"/>
                </a:ext>
              </a:extLst>
            </p:cNvPr>
            <p:cNvSpPr/>
            <p:nvPr/>
          </p:nvSpPr>
          <p:spPr>
            <a:xfrm>
              <a:off x="1066800" y="0"/>
              <a:ext cx="8077200" cy="6667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b="1" dirty="0">
                  <a:solidFill>
                    <a:schemeClr val="tx1"/>
                  </a:solidFill>
                  <a:latin typeface="Elephant" pitchFamily="18" charset="0"/>
                </a:rPr>
                <a:t>Liability of Registration under Reverse Charge  Mechanism</a:t>
              </a:r>
            </a:p>
          </p:txBody>
        </p:sp>
      </p:grpSp>
      <p:sp>
        <p:nvSpPr>
          <p:cNvPr id="9" name="TextBox 8">
            <a:extLst>
              <a:ext uri="{FF2B5EF4-FFF2-40B4-BE49-F238E27FC236}">
                <a16:creationId xmlns:a16="http://schemas.microsoft.com/office/drawing/2014/main" id="{4AECB051-24C0-A55F-EF13-E8AD26B6C919}"/>
              </a:ext>
            </a:extLst>
          </p:cNvPr>
          <p:cNvSpPr txBox="1"/>
          <p:nvPr/>
        </p:nvSpPr>
        <p:spPr>
          <a:xfrm>
            <a:off x="609600" y="1047750"/>
            <a:ext cx="8001000" cy="2862322"/>
          </a:xfrm>
          <a:prstGeom prst="rect">
            <a:avLst/>
          </a:prstGeom>
          <a:noFill/>
        </p:spPr>
        <p:txBody>
          <a:bodyPr wrap="square">
            <a:spAutoFit/>
          </a:bodyPr>
          <a:lstStyle/>
          <a:p>
            <a:pPr algn="just"/>
            <a:r>
              <a:rPr lang="en-US" b="0" i="0" dirty="0">
                <a:solidFill>
                  <a:srgbClr val="333333"/>
                </a:solidFill>
                <a:effectLst/>
                <a:latin typeface="Poppins" panose="00000500000000000000" pitchFamily="2" charset="0"/>
              </a:rPr>
              <a:t>Change made </a:t>
            </a:r>
            <a:r>
              <a:rPr lang="en-US" b="0" i="0" dirty="0" err="1">
                <a:solidFill>
                  <a:srgbClr val="333333"/>
                </a:solidFill>
                <a:effectLst/>
                <a:latin typeface="Poppins" panose="00000500000000000000" pitchFamily="2" charset="0"/>
              </a:rPr>
              <a:t>wef</a:t>
            </a:r>
            <a:r>
              <a:rPr lang="en-US" b="0" i="0" dirty="0">
                <a:solidFill>
                  <a:srgbClr val="333333"/>
                </a:solidFill>
                <a:effectLst/>
                <a:latin typeface="Poppins" panose="00000500000000000000" pitchFamily="2" charset="0"/>
              </a:rPr>
              <a:t> 16/01/2025 vide Notification 07/2025 CT(R): [RCM Notification] Vide Notification 07/2025 CT(R), RCM Entry 5AB was amended to read as under: </a:t>
            </a:r>
          </a:p>
          <a:p>
            <a:endParaRPr lang="en-US" dirty="0">
              <a:solidFill>
                <a:srgbClr val="333333"/>
              </a:solidFill>
              <a:latin typeface="Poppins" panose="00000500000000000000" pitchFamily="2" charset="0"/>
            </a:endParaRPr>
          </a:p>
          <a:p>
            <a:r>
              <a:rPr lang="en-US" b="0" i="0" dirty="0">
                <a:solidFill>
                  <a:srgbClr val="333333"/>
                </a:solidFill>
                <a:effectLst/>
                <a:latin typeface="Poppins" panose="00000500000000000000" pitchFamily="2" charset="0"/>
              </a:rPr>
              <a:t>“Service by way of renting any property other than residential dwelling by any </a:t>
            </a:r>
            <a:r>
              <a:rPr lang="en-US" b="0" i="0" dirty="0" err="1">
                <a:solidFill>
                  <a:srgbClr val="333333"/>
                </a:solidFill>
                <a:effectLst/>
                <a:latin typeface="Poppins" panose="00000500000000000000" pitchFamily="2" charset="0"/>
              </a:rPr>
              <a:t>unregisterd</a:t>
            </a:r>
            <a:r>
              <a:rPr lang="en-US" b="0" i="0" dirty="0">
                <a:solidFill>
                  <a:srgbClr val="333333"/>
                </a:solidFill>
                <a:effectLst/>
                <a:latin typeface="Poppins" panose="00000500000000000000" pitchFamily="2" charset="0"/>
              </a:rPr>
              <a:t> person to a </a:t>
            </a:r>
            <a:r>
              <a:rPr lang="en-US" b="0" i="0" dirty="0" err="1">
                <a:solidFill>
                  <a:srgbClr val="333333"/>
                </a:solidFill>
                <a:effectLst/>
                <a:latin typeface="Poppins" panose="00000500000000000000" pitchFamily="2" charset="0"/>
              </a:rPr>
              <a:t>registerd</a:t>
            </a:r>
            <a:r>
              <a:rPr lang="en-US" b="0" i="0" dirty="0">
                <a:solidFill>
                  <a:srgbClr val="333333"/>
                </a:solidFill>
                <a:effectLst/>
                <a:latin typeface="Poppins" panose="00000500000000000000" pitchFamily="2" charset="0"/>
              </a:rPr>
              <a:t> person, </a:t>
            </a:r>
            <a:r>
              <a:rPr lang="en-US" b="1" i="0" dirty="0">
                <a:solidFill>
                  <a:srgbClr val="333333"/>
                </a:solidFill>
                <a:effectLst/>
                <a:latin typeface="Poppins" panose="00000500000000000000" pitchFamily="2" charset="0"/>
              </a:rPr>
              <a:t>other than a person who has opted to pay tax under composition levy”</a:t>
            </a:r>
            <a:r>
              <a:rPr lang="en-US" b="0" i="0" dirty="0">
                <a:solidFill>
                  <a:srgbClr val="333333"/>
                </a:solidFill>
                <a:effectLst/>
                <a:latin typeface="Poppins" panose="00000500000000000000" pitchFamily="2" charset="0"/>
              </a:rPr>
              <a:t> shall be taxable on RCM basis.</a:t>
            </a:r>
            <a:br>
              <a:rPr lang="en-US" dirty="0"/>
            </a:br>
            <a:br>
              <a:rPr lang="en-US" dirty="0"/>
            </a:br>
            <a:endParaRPr lang="en-IN" dirty="0"/>
          </a:p>
        </p:txBody>
      </p:sp>
    </p:spTree>
    <p:extLst>
      <p:ext uri="{BB962C8B-B14F-4D97-AF65-F5344CB8AC3E}">
        <p14:creationId xmlns:p14="http://schemas.microsoft.com/office/powerpoint/2010/main" val="3155054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98C80-EEEB-1AFA-1248-A5F702603306}"/>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3B7B862C-F9F0-0E31-AFB4-370CEDFEEF9E}"/>
              </a:ext>
            </a:extLst>
          </p:cNvPr>
          <p:cNvGrpSpPr/>
          <p:nvPr/>
        </p:nvGrpSpPr>
        <p:grpSpPr>
          <a:xfrm>
            <a:off x="914400" y="0"/>
            <a:ext cx="8229600" cy="666750"/>
            <a:chOff x="914400" y="0"/>
            <a:chExt cx="8229600" cy="666750"/>
          </a:xfrm>
        </p:grpSpPr>
        <p:sp>
          <p:nvSpPr>
            <p:cNvPr id="6" name="Rounded Rectangle 5">
              <a:extLst>
                <a:ext uri="{FF2B5EF4-FFF2-40B4-BE49-F238E27FC236}">
                  <a16:creationId xmlns:a16="http://schemas.microsoft.com/office/drawing/2014/main" id="{DF5C5F17-695B-BA4A-9C54-9216D241E663}"/>
                </a:ext>
              </a:extLst>
            </p:cNvPr>
            <p:cNvSpPr/>
            <p:nvPr/>
          </p:nvSpPr>
          <p:spPr>
            <a:xfrm>
              <a:off x="914400" y="0"/>
              <a:ext cx="8229600" cy="66675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5BCC7BF0-DEB3-10A5-0B29-FABA9654235E}"/>
                </a:ext>
              </a:extLst>
            </p:cNvPr>
            <p:cNvSpPr/>
            <p:nvPr/>
          </p:nvSpPr>
          <p:spPr>
            <a:xfrm>
              <a:off x="1066800" y="0"/>
              <a:ext cx="8077200" cy="6667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Elephant" pitchFamily="18" charset="0"/>
                </a:rPr>
                <a:t>RCM on Renting of Immovable Property</a:t>
              </a:r>
              <a:endParaRPr lang="en-IN" sz="2200" b="1" dirty="0">
                <a:solidFill>
                  <a:schemeClr val="tx1"/>
                </a:solidFill>
                <a:latin typeface="Elephant" pitchFamily="18" charset="0"/>
              </a:endParaRPr>
            </a:p>
          </p:txBody>
        </p:sp>
      </p:grpSp>
      <p:pic>
        <p:nvPicPr>
          <p:cNvPr id="3" name="Picture 2">
            <a:extLst>
              <a:ext uri="{FF2B5EF4-FFF2-40B4-BE49-F238E27FC236}">
                <a16:creationId xmlns:a16="http://schemas.microsoft.com/office/drawing/2014/main" id="{2A7EBBD3-A99D-5CE1-3EB5-85474615A3BC}"/>
              </a:ext>
            </a:extLst>
          </p:cNvPr>
          <p:cNvPicPr>
            <a:picLocks noChangeAspect="1"/>
          </p:cNvPicPr>
          <p:nvPr/>
        </p:nvPicPr>
        <p:blipFill>
          <a:blip r:embed="rId2"/>
          <a:stretch>
            <a:fillRect/>
          </a:stretch>
        </p:blipFill>
        <p:spPr>
          <a:xfrm>
            <a:off x="1752600" y="742950"/>
            <a:ext cx="5413458" cy="4343400"/>
          </a:xfrm>
          <a:prstGeom prst="rect">
            <a:avLst/>
          </a:prstGeom>
        </p:spPr>
      </p:pic>
    </p:spTree>
    <p:extLst>
      <p:ext uri="{BB962C8B-B14F-4D97-AF65-F5344CB8AC3E}">
        <p14:creationId xmlns:p14="http://schemas.microsoft.com/office/powerpoint/2010/main" val="1810818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lain bg.png"/>
          <p:cNvPicPr>
            <a:picLocks noChangeAspect="1"/>
          </p:cNvPicPr>
          <p:nvPr/>
        </p:nvPicPr>
        <p:blipFill>
          <a:blip r:embed="rId2"/>
          <a:stretch>
            <a:fillRect/>
          </a:stretch>
        </p:blipFill>
        <p:spPr>
          <a:xfrm>
            <a:off x="0" y="-19050"/>
            <a:ext cx="9144000" cy="5143500"/>
          </a:xfrm>
          <a:prstGeom prst="rect">
            <a:avLst/>
          </a:prstGeom>
        </p:spPr>
      </p:pic>
      <p:sp>
        <p:nvSpPr>
          <p:cNvPr id="7" name="Rounded Rectangle 6"/>
          <p:cNvSpPr/>
          <p:nvPr/>
        </p:nvSpPr>
        <p:spPr>
          <a:xfrm>
            <a:off x="228600" y="1047750"/>
            <a:ext cx="4343400" cy="2971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62000" y="1391781"/>
            <a:ext cx="3505200" cy="2246769"/>
          </a:xfrm>
          <a:prstGeom prst="rect">
            <a:avLst/>
          </a:prstGeom>
        </p:spPr>
        <p:txBody>
          <a:bodyPr wrap="square">
            <a:spAutoFit/>
          </a:bodyPr>
          <a:lstStyle/>
          <a:p>
            <a:r>
              <a:rPr lang="en-IN" sz="2000" dirty="0">
                <a:solidFill>
                  <a:schemeClr val="bg1"/>
                </a:solidFill>
              </a:rPr>
              <a:t>Section 9(3) of CGST Act and section 5(3) of GST Act state that Government can </a:t>
            </a:r>
            <a:r>
              <a:rPr lang="en-IN" sz="2000" b="1" dirty="0">
                <a:solidFill>
                  <a:schemeClr val="bg1"/>
                </a:solidFill>
              </a:rPr>
              <a:t>specify categories</a:t>
            </a:r>
            <a:r>
              <a:rPr lang="en-IN" sz="2000" dirty="0">
                <a:solidFill>
                  <a:schemeClr val="bg1"/>
                </a:solidFill>
              </a:rPr>
              <a:t> of supply of goods or services or both, the tax on which is payable on reverse charge basis.</a:t>
            </a:r>
          </a:p>
        </p:txBody>
      </p:sp>
      <p:grpSp>
        <p:nvGrpSpPr>
          <p:cNvPr id="8" name="Group 7"/>
          <p:cNvGrpSpPr/>
          <p:nvPr/>
        </p:nvGrpSpPr>
        <p:grpSpPr>
          <a:xfrm>
            <a:off x="914400" y="0"/>
            <a:ext cx="8229600" cy="666750"/>
            <a:chOff x="914400" y="0"/>
            <a:chExt cx="8229600" cy="666750"/>
          </a:xfrm>
        </p:grpSpPr>
        <p:sp>
          <p:nvSpPr>
            <p:cNvPr id="9" name="Rounded Rectangle 8"/>
            <p:cNvSpPr/>
            <p:nvPr/>
          </p:nvSpPr>
          <p:spPr>
            <a:xfrm>
              <a:off x="914400" y="0"/>
              <a:ext cx="8229600" cy="66675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10" name="Rectangle 9"/>
            <p:cNvSpPr/>
            <p:nvPr/>
          </p:nvSpPr>
          <p:spPr>
            <a:xfrm>
              <a:off x="1066800" y="0"/>
              <a:ext cx="8077200" cy="6667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b="1" dirty="0">
                  <a:solidFill>
                    <a:schemeClr val="tx1"/>
                  </a:solidFill>
                  <a:latin typeface="Elephant" pitchFamily="18" charset="0"/>
                </a:rPr>
                <a:t>Section 9(3) of Central Goods and Services Act, 2017</a:t>
              </a:r>
            </a:p>
          </p:txBody>
        </p:sp>
      </p:grpSp>
      <p:pic>
        <p:nvPicPr>
          <p:cNvPr id="11" name="Picture 10" descr="govt.png"/>
          <p:cNvPicPr>
            <a:picLocks noChangeAspect="1"/>
          </p:cNvPicPr>
          <p:nvPr/>
        </p:nvPicPr>
        <p:blipFill>
          <a:blip r:embed="rId3" cstate="print"/>
          <a:stretch>
            <a:fillRect/>
          </a:stretch>
        </p:blipFill>
        <p:spPr>
          <a:xfrm>
            <a:off x="5867400" y="971549"/>
            <a:ext cx="1600200" cy="1417169"/>
          </a:xfrm>
          <a:prstGeom prst="rect">
            <a:avLst/>
          </a:prstGeom>
        </p:spPr>
      </p:pic>
      <p:sp>
        <p:nvSpPr>
          <p:cNvPr id="12" name="TextBox 11"/>
          <p:cNvSpPr txBox="1"/>
          <p:nvPr/>
        </p:nvSpPr>
        <p:spPr>
          <a:xfrm>
            <a:off x="6019800" y="2142351"/>
            <a:ext cx="1219200" cy="276999"/>
          </a:xfrm>
          <a:prstGeom prst="rect">
            <a:avLst/>
          </a:prstGeom>
          <a:noFill/>
        </p:spPr>
        <p:txBody>
          <a:bodyPr wrap="square" rtlCol="0">
            <a:spAutoFit/>
          </a:bodyPr>
          <a:lstStyle/>
          <a:p>
            <a:r>
              <a:rPr lang="en-IN" sz="1200" b="1" dirty="0"/>
              <a:t>GOVERNMENT</a:t>
            </a:r>
          </a:p>
        </p:txBody>
      </p:sp>
      <p:cxnSp>
        <p:nvCxnSpPr>
          <p:cNvPr id="14" name="Straight Connector 13"/>
          <p:cNvCxnSpPr/>
          <p:nvPr/>
        </p:nvCxnSpPr>
        <p:spPr>
          <a:xfrm rot="5400000">
            <a:off x="6553994" y="2570956"/>
            <a:ext cx="304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257800" y="2724150"/>
            <a:ext cx="31242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dirty="0">
                <a:solidFill>
                  <a:schemeClr val="bg1"/>
                </a:solidFill>
              </a:rPr>
              <a:t>Notify Specific Category of</a:t>
            </a:r>
          </a:p>
        </p:txBody>
      </p:sp>
      <p:sp>
        <p:nvSpPr>
          <p:cNvPr id="16" name="Rectangle 15"/>
          <p:cNvSpPr/>
          <p:nvPr/>
        </p:nvSpPr>
        <p:spPr>
          <a:xfrm>
            <a:off x="5334000" y="3333750"/>
            <a:ext cx="1143000"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sz="1600" dirty="0"/>
              <a:t>Goods</a:t>
            </a:r>
          </a:p>
        </p:txBody>
      </p:sp>
      <p:sp>
        <p:nvSpPr>
          <p:cNvPr id="18" name="TextBox 17"/>
          <p:cNvSpPr txBox="1"/>
          <p:nvPr/>
        </p:nvSpPr>
        <p:spPr>
          <a:xfrm>
            <a:off x="6629400" y="3635573"/>
            <a:ext cx="533400" cy="307777"/>
          </a:xfrm>
          <a:prstGeom prst="rect">
            <a:avLst/>
          </a:prstGeom>
          <a:noFill/>
        </p:spPr>
        <p:txBody>
          <a:bodyPr wrap="square" rtlCol="0">
            <a:spAutoFit/>
          </a:bodyPr>
          <a:lstStyle/>
          <a:p>
            <a:r>
              <a:rPr lang="en-IN" sz="1400" b="1" dirty="0"/>
              <a:t>AND</a:t>
            </a:r>
          </a:p>
        </p:txBody>
      </p:sp>
      <p:sp>
        <p:nvSpPr>
          <p:cNvPr id="19" name="Rectangle 18"/>
          <p:cNvSpPr/>
          <p:nvPr/>
        </p:nvSpPr>
        <p:spPr>
          <a:xfrm>
            <a:off x="7239000" y="3333750"/>
            <a:ext cx="1143000"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sz="1600" dirty="0"/>
              <a:t>Services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 and Black Mind Map Presentation.png"/>
          <p:cNvPicPr>
            <a:picLocks noChangeAspect="1"/>
          </p:cNvPicPr>
          <p:nvPr/>
        </p:nvPicPr>
        <p:blipFill>
          <a:blip r:embed="rId2" cstate="print"/>
          <a:stretch>
            <a:fillRect/>
          </a:stretch>
        </p:blipFill>
        <p:spPr>
          <a:xfrm>
            <a:off x="0" y="0"/>
            <a:ext cx="9144000" cy="5143500"/>
          </a:xfrm>
          <a:prstGeom prst="rect">
            <a:avLst/>
          </a:prstGeom>
          <a:noFill/>
        </p:spPr>
      </p:pic>
      <p:sp>
        <p:nvSpPr>
          <p:cNvPr id="5" name="TextBox 4"/>
          <p:cNvSpPr txBox="1"/>
          <p:nvPr/>
        </p:nvSpPr>
        <p:spPr>
          <a:xfrm>
            <a:off x="914400" y="0"/>
            <a:ext cx="8229600" cy="548640"/>
          </a:xfrm>
          <a:prstGeom prst="flowChartAlternateProcess">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solidFill>
                  <a:schemeClr val="bg1"/>
                </a:solidFill>
              </a:rPr>
              <a:t> </a:t>
            </a:r>
          </a:p>
          <a:p>
            <a:endParaRPr lang="en-US" dirty="0">
              <a:solidFill>
                <a:schemeClr val="bg1"/>
              </a:solidFill>
            </a:endParaRPr>
          </a:p>
        </p:txBody>
      </p:sp>
      <p:sp>
        <p:nvSpPr>
          <p:cNvPr id="6" name="TextBox 5"/>
          <p:cNvSpPr txBox="1"/>
          <p:nvPr/>
        </p:nvSpPr>
        <p:spPr>
          <a:xfrm>
            <a:off x="990600" y="-1"/>
            <a:ext cx="8153400" cy="461665"/>
          </a:xfrm>
          <a:prstGeom prst="rect">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400" b="1" i="1" dirty="0">
                <a:solidFill>
                  <a:schemeClr val="tx1"/>
                </a:solidFill>
                <a:latin typeface="Baskerville Old Face" pitchFamily="18" charset="0"/>
                <a:cs typeface="Times New Roman" pitchFamily="18" charset="0"/>
              </a:rPr>
              <a:t>RCM incase of Goods Transport Agency(GTA) – </a:t>
            </a:r>
            <a:r>
              <a:rPr lang="en-US" sz="2400" b="1" i="1" dirty="0" err="1">
                <a:solidFill>
                  <a:schemeClr val="tx1"/>
                </a:solidFill>
                <a:latin typeface="Baskerville Old Face" pitchFamily="18" charset="0"/>
                <a:cs typeface="Times New Roman" pitchFamily="18" charset="0"/>
              </a:rPr>
              <a:t>w.e.f</a:t>
            </a:r>
            <a:r>
              <a:rPr lang="en-US" sz="2400" b="1" i="1" dirty="0">
                <a:solidFill>
                  <a:schemeClr val="tx1"/>
                </a:solidFill>
                <a:latin typeface="Baskerville Old Face" pitchFamily="18" charset="0"/>
                <a:cs typeface="Times New Roman" pitchFamily="18" charset="0"/>
              </a:rPr>
              <a:t>. 01/07/17</a:t>
            </a:r>
          </a:p>
        </p:txBody>
      </p:sp>
      <p:pic>
        <p:nvPicPr>
          <p:cNvPr id="7" name="Picture 6" descr="truck.jpg"/>
          <p:cNvPicPr>
            <a:picLocks noChangeAspect="1"/>
          </p:cNvPicPr>
          <p:nvPr/>
        </p:nvPicPr>
        <p:blipFill>
          <a:blip r:embed="rId3" cstate="print"/>
          <a:stretch>
            <a:fillRect/>
          </a:stretch>
        </p:blipFill>
        <p:spPr>
          <a:xfrm>
            <a:off x="0" y="971550"/>
            <a:ext cx="1676400" cy="1676400"/>
          </a:xfrm>
          <a:prstGeom prst="rect">
            <a:avLst/>
          </a:prstGeom>
        </p:spPr>
      </p:pic>
      <p:sp>
        <p:nvSpPr>
          <p:cNvPr id="8" name="TextBox 7"/>
          <p:cNvSpPr txBox="1"/>
          <p:nvPr/>
        </p:nvSpPr>
        <p:spPr>
          <a:xfrm>
            <a:off x="0" y="2038350"/>
            <a:ext cx="1524000" cy="523220"/>
          </a:xfrm>
          <a:prstGeom prst="rect">
            <a:avLst/>
          </a:prstGeom>
          <a:noFill/>
        </p:spPr>
        <p:txBody>
          <a:bodyPr wrap="square" rtlCol="0">
            <a:spAutoFit/>
          </a:bodyPr>
          <a:lstStyle/>
          <a:p>
            <a:pPr algn="ctr"/>
            <a:r>
              <a:rPr lang="en-US" sz="1400" b="1" i="1" dirty="0">
                <a:solidFill>
                  <a:schemeClr val="bg1">
                    <a:lumMod val="95000"/>
                  </a:schemeClr>
                </a:solidFill>
                <a:latin typeface="Constantia" pitchFamily="18" charset="0"/>
              </a:rPr>
              <a:t>GTA</a:t>
            </a:r>
          </a:p>
          <a:p>
            <a:pPr algn="ctr"/>
            <a:r>
              <a:rPr lang="en-US" sz="1400" b="1" i="1" dirty="0">
                <a:solidFill>
                  <a:schemeClr val="bg1">
                    <a:lumMod val="95000"/>
                  </a:schemeClr>
                </a:solidFill>
                <a:latin typeface="Constantia" pitchFamily="18" charset="0"/>
              </a:rPr>
              <a:t>(</a:t>
            </a:r>
            <a:r>
              <a:rPr lang="en-US" sz="1400" i="1" dirty="0">
                <a:solidFill>
                  <a:schemeClr val="bg1">
                    <a:lumMod val="95000"/>
                  </a:schemeClr>
                </a:solidFill>
                <a:latin typeface="Constantia" pitchFamily="18" charset="0"/>
              </a:rPr>
              <a:t>service Provider)</a:t>
            </a:r>
            <a:endParaRPr lang="en-US" sz="1400" b="1" i="1" dirty="0">
              <a:solidFill>
                <a:schemeClr val="bg1">
                  <a:lumMod val="95000"/>
                </a:schemeClr>
              </a:solidFill>
              <a:latin typeface="Constantia" pitchFamily="18" charset="0"/>
            </a:endParaRPr>
          </a:p>
        </p:txBody>
      </p:sp>
      <p:sp>
        <p:nvSpPr>
          <p:cNvPr id="9" name="TextBox 8"/>
          <p:cNvSpPr txBox="1"/>
          <p:nvPr/>
        </p:nvSpPr>
        <p:spPr>
          <a:xfrm>
            <a:off x="2057400" y="971550"/>
            <a:ext cx="1447800" cy="615553"/>
          </a:xfrm>
          <a:prstGeom prst="rect">
            <a:avLst/>
          </a:prstGeom>
          <a:solidFill>
            <a:schemeClr val="accent3">
              <a:lumMod val="20000"/>
              <a:lumOff val="80000"/>
            </a:schemeClr>
          </a:solidFill>
          <a:ln>
            <a:solidFill>
              <a:schemeClr val="accent3">
                <a:lumMod val="20000"/>
                <a:lumOff val="80000"/>
              </a:schemeClr>
            </a:solidFill>
          </a:ln>
          <a:effectLst>
            <a:outerShdw blurRad="40000" dist="20000" dir="5400000" rotWithShape="0">
              <a:srgbClr val="000000">
                <a:alpha val="38000"/>
              </a:srgbClr>
            </a:outerShdw>
            <a:softEdge rad="63500"/>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b="1" dirty="0">
                <a:solidFill>
                  <a:schemeClr val="accent4">
                    <a:lumMod val="75000"/>
                  </a:schemeClr>
                </a:solidFill>
                <a:latin typeface="Constantia" pitchFamily="18" charset="0"/>
              </a:rPr>
              <a:t>7 specified recipients</a:t>
            </a:r>
            <a:r>
              <a:rPr lang="en-US" dirty="0">
                <a:solidFill>
                  <a:srgbClr val="FF0000"/>
                </a:solidFill>
                <a:latin typeface="Constantia" pitchFamily="18" charset="0"/>
              </a:rPr>
              <a:t>*</a:t>
            </a:r>
          </a:p>
        </p:txBody>
      </p:sp>
      <p:sp>
        <p:nvSpPr>
          <p:cNvPr id="10" name="TextBox 9"/>
          <p:cNvSpPr txBox="1"/>
          <p:nvPr/>
        </p:nvSpPr>
        <p:spPr>
          <a:xfrm>
            <a:off x="1981200" y="2343150"/>
            <a:ext cx="1752600" cy="338554"/>
          </a:xfrm>
          <a:prstGeom prst="rect">
            <a:avLst/>
          </a:prstGeom>
          <a:solidFill>
            <a:schemeClr val="accent3">
              <a:lumMod val="20000"/>
              <a:lumOff val="80000"/>
            </a:schemeClr>
          </a:solidFill>
          <a:effectLst>
            <a:outerShdw blurRad="40000" dist="20000" dir="5400000" rotWithShape="0">
              <a:srgbClr val="000000">
                <a:alpha val="38000"/>
              </a:srgbClr>
            </a:outerShdw>
            <a:softEdge rad="63500"/>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b="1" dirty="0">
                <a:solidFill>
                  <a:schemeClr val="accent4">
                    <a:lumMod val="75000"/>
                  </a:schemeClr>
                </a:solidFill>
                <a:latin typeface="Constantia" pitchFamily="18" charset="0"/>
              </a:rPr>
              <a:t>Individual/URD</a:t>
            </a:r>
          </a:p>
        </p:txBody>
      </p:sp>
      <p:sp>
        <p:nvSpPr>
          <p:cNvPr id="11" name="TextBox 10"/>
          <p:cNvSpPr txBox="1"/>
          <p:nvPr/>
        </p:nvSpPr>
        <p:spPr>
          <a:xfrm>
            <a:off x="4267200" y="819150"/>
            <a:ext cx="1447800" cy="307777"/>
          </a:xfrm>
          <a:prstGeom prst="rect">
            <a:avLst/>
          </a:prstGeom>
          <a:ln>
            <a:solidFill>
              <a:srgbClr val="FFFF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400" b="1" i="1" dirty="0">
                <a:solidFill>
                  <a:schemeClr val="accent6">
                    <a:lumMod val="50000"/>
                  </a:schemeClr>
                </a:solidFill>
                <a:latin typeface="Constantia" pitchFamily="18" charset="0"/>
              </a:rPr>
              <a:t>12% with ITC</a:t>
            </a:r>
          </a:p>
        </p:txBody>
      </p:sp>
      <p:sp>
        <p:nvSpPr>
          <p:cNvPr id="12" name="TextBox 11"/>
          <p:cNvSpPr txBox="1"/>
          <p:nvPr/>
        </p:nvSpPr>
        <p:spPr>
          <a:xfrm>
            <a:off x="4191000" y="1428750"/>
            <a:ext cx="1676400" cy="307777"/>
          </a:xfrm>
          <a:prstGeom prst="rect">
            <a:avLst/>
          </a:prstGeom>
          <a:ln>
            <a:solidFill>
              <a:srgbClr val="FFFF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400" b="1" i="1" dirty="0">
                <a:solidFill>
                  <a:schemeClr val="accent6">
                    <a:lumMod val="50000"/>
                  </a:schemeClr>
                </a:solidFill>
                <a:latin typeface="Constantia" pitchFamily="18" charset="0"/>
              </a:rPr>
              <a:t>5% without ITC</a:t>
            </a:r>
            <a:r>
              <a:rPr lang="en-US" sz="1400" i="1" dirty="0">
                <a:solidFill>
                  <a:srgbClr val="FF0000"/>
                </a:solidFill>
                <a:latin typeface="Constantia" pitchFamily="18" charset="0"/>
              </a:rPr>
              <a:t>##</a:t>
            </a:r>
          </a:p>
        </p:txBody>
      </p:sp>
      <p:sp>
        <p:nvSpPr>
          <p:cNvPr id="13" name="TextBox 12"/>
          <p:cNvSpPr txBox="1"/>
          <p:nvPr/>
        </p:nvSpPr>
        <p:spPr>
          <a:xfrm>
            <a:off x="6400800" y="742950"/>
            <a:ext cx="990600" cy="432792"/>
          </a:xfrm>
          <a:prstGeom prst="ellipse">
            <a:avLst/>
          </a:prstGeom>
          <a:ln>
            <a:solidFill>
              <a:srgbClr val="00B0F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400" b="1" i="1" dirty="0">
                <a:solidFill>
                  <a:srgbClr val="7030A0"/>
                </a:solidFill>
                <a:latin typeface="Constantia" pitchFamily="18" charset="0"/>
              </a:rPr>
              <a:t>FCM</a:t>
            </a:r>
          </a:p>
        </p:txBody>
      </p:sp>
      <p:sp>
        <p:nvSpPr>
          <p:cNvPr id="14" name="TextBox 13"/>
          <p:cNvSpPr txBox="1"/>
          <p:nvPr/>
        </p:nvSpPr>
        <p:spPr>
          <a:xfrm>
            <a:off x="6477000" y="1352550"/>
            <a:ext cx="990600" cy="432792"/>
          </a:xfrm>
          <a:prstGeom prst="ellipse">
            <a:avLst/>
          </a:prstGeom>
          <a:ln>
            <a:solidFill>
              <a:srgbClr val="00B0F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400" b="1" i="1" dirty="0">
                <a:solidFill>
                  <a:srgbClr val="7030A0"/>
                </a:solidFill>
                <a:latin typeface="Constantia" pitchFamily="18" charset="0"/>
              </a:rPr>
              <a:t>RCM</a:t>
            </a:r>
          </a:p>
        </p:txBody>
      </p:sp>
      <p:sp>
        <p:nvSpPr>
          <p:cNvPr id="15" name="TextBox 14"/>
          <p:cNvSpPr txBox="1"/>
          <p:nvPr/>
        </p:nvSpPr>
        <p:spPr>
          <a:xfrm>
            <a:off x="4343400" y="2038350"/>
            <a:ext cx="1447800" cy="307777"/>
          </a:xfrm>
          <a:prstGeom prst="rect">
            <a:avLst/>
          </a:prstGeom>
          <a:ln>
            <a:solidFill>
              <a:srgbClr val="FFFF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400" b="1" i="1" dirty="0">
                <a:solidFill>
                  <a:schemeClr val="accent6">
                    <a:lumMod val="50000"/>
                  </a:schemeClr>
                </a:solidFill>
                <a:latin typeface="Constantia" pitchFamily="18" charset="0"/>
              </a:rPr>
              <a:t>12% with ITC</a:t>
            </a:r>
          </a:p>
        </p:txBody>
      </p:sp>
      <p:sp>
        <p:nvSpPr>
          <p:cNvPr id="16" name="TextBox 15"/>
          <p:cNvSpPr txBox="1"/>
          <p:nvPr/>
        </p:nvSpPr>
        <p:spPr>
          <a:xfrm>
            <a:off x="4267200" y="2647950"/>
            <a:ext cx="1676400" cy="307777"/>
          </a:xfrm>
          <a:prstGeom prst="rect">
            <a:avLst/>
          </a:prstGeom>
          <a:ln>
            <a:solidFill>
              <a:srgbClr val="FFFF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400" b="1" i="1" dirty="0">
                <a:solidFill>
                  <a:schemeClr val="accent6">
                    <a:lumMod val="50000"/>
                  </a:schemeClr>
                </a:solidFill>
                <a:latin typeface="Constantia" pitchFamily="18" charset="0"/>
              </a:rPr>
              <a:t>5% without ITC</a:t>
            </a:r>
          </a:p>
        </p:txBody>
      </p:sp>
      <p:sp>
        <p:nvSpPr>
          <p:cNvPr id="17" name="TextBox 16"/>
          <p:cNvSpPr txBox="1"/>
          <p:nvPr/>
        </p:nvSpPr>
        <p:spPr>
          <a:xfrm>
            <a:off x="6477000" y="2190750"/>
            <a:ext cx="990600" cy="432792"/>
          </a:xfrm>
          <a:prstGeom prst="ellipse">
            <a:avLst/>
          </a:prstGeom>
          <a:ln>
            <a:solidFill>
              <a:srgbClr val="00B0F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400" b="1" i="1" dirty="0">
                <a:solidFill>
                  <a:srgbClr val="7030A0"/>
                </a:solidFill>
                <a:latin typeface="Constantia" pitchFamily="18" charset="0"/>
              </a:rPr>
              <a:t>FCM</a:t>
            </a:r>
          </a:p>
        </p:txBody>
      </p:sp>
      <p:cxnSp>
        <p:nvCxnSpPr>
          <p:cNvPr id="19" name="Straight Arrow Connector 18"/>
          <p:cNvCxnSpPr/>
          <p:nvPr/>
        </p:nvCxnSpPr>
        <p:spPr>
          <a:xfrm flipV="1">
            <a:off x="1524000" y="1276350"/>
            <a:ext cx="457200" cy="457200"/>
          </a:xfrm>
          <a:prstGeom prst="straightConnector1">
            <a:avLst/>
          </a:prstGeom>
          <a:ln>
            <a:solidFill>
              <a:schemeClr val="accent6">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1524000" y="1733550"/>
            <a:ext cx="381000" cy="609600"/>
          </a:xfrm>
          <a:prstGeom prst="straightConnector1">
            <a:avLst/>
          </a:prstGeom>
          <a:ln>
            <a:solidFill>
              <a:schemeClr val="accent6">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3581400" y="895350"/>
            <a:ext cx="457200" cy="304800"/>
          </a:xfrm>
          <a:prstGeom prst="straightConnector1">
            <a:avLst/>
          </a:prstGeom>
          <a:ln>
            <a:solidFill>
              <a:schemeClr val="accent6">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3581400" y="1200150"/>
            <a:ext cx="457200" cy="304800"/>
          </a:xfrm>
          <a:prstGeom prst="straightConnector1">
            <a:avLst/>
          </a:prstGeom>
          <a:ln>
            <a:solidFill>
              <a:schemeClr val="accent6">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3810000" y="2190750"/>
            <a:ext cx="381000" cy="304800"/>
          </a:xfrm>
          <a:prstGeom prst="straightConnector1">
            <a:avLst/>
          </a:prstGeom>
          <a:ln>
            <a:solidFill>
              <a:schemeClr val="accent6">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3810000" y="2495550"/>
            <a:ext cx="381000" cy="304800"/>
          </a:xfrm>
          <a:prstGeom prst="straightConnector1">
            <a:avLst/>
          </a:prstGeom>
          <a:ln>
            <a:solidFill>
              <a:schemeClr val="accent6">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5867400" y="971550"/>
            <a:ext cx="381000" cy="0"/>
          </a:xfrm>
          <a:prstGeom prst="straightConnector1">
            <a:avLst/>
          </a:prstGeom>
          <a:ln>
            <a:solidFill>
              <a:schemeClr val="accent6">
                <a:lumMod val="60000"/>
                <a:lumOff val="40000"/>
              </a:schemeClr>
            </a:solidFill>
            <a:tailEnd type="arrow"/>
          </a:ln>
        </p:spPr>
        <p:style>
          <a:lnRef idx="2">
            <a:schemeClr val="accent6"/>
          </a:lnRef>
          <a:fillRef idx="0">
            <a:schemeClr val="accent6"/>
          </a:fillRef>
          <a:effectRef idx="1">
            <a:schemeClr val="accent6"/>
          </a:effectRef>
          <a:fontRef idx="minor">
            <a:schemeClr val="tx1"/>
          </a:fontRef>
        </p:style>
      </p:cxnSp>
      <p:cxnSp>
        <p:nvCxnSpPr>
          <p:cNvPr id="43" name="Straight Arrow Connector 42"/>
          <p:cNvCxnSpPr/>
          <p:nvPr/>
        </p:nvCxnSpPr>
        <p:spPr>
          <a:xfrm>
            <a:off x="5943600" y="1581150"/>
            <a:ext cx="381000" cy="0"/>
          </a:xfrm>
          <a:prstGeom prst="straightConnector1">
            <a:avLst/>
          </a:prstGeom>
          <a:ln>
            <a:solidFill>
              <a:schemeClr val="accent6">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5943600" y="2190750"/>
            <a:ext cx="457200" cy="76200"/>
          </a:xfrm>
          <a:prstGeom prst="straightConnector1">
            <a:avLst/>
          </a:prstGeom>
          <a:ln>
            <a:solidFill>
              <a:schemeClr val="accent6">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V="1">
            <a:off x="6019800" y="2647950"/>
            <a:ext cx="381000" cy="152400"/>
          </a:xfrm>
          <a:prstGeom prst="straightConnector1">
            <a:avLst/>
          </a:prstGeom>
          <a:ln>
            <a:solidFill>
              <a:schemeClr val="accent6">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7543800" y="742950"/>
            <a:ext cx="1447800" cy="2893100"/>
          </a:xfrm>
          <a:prstGeom prst="rect">
            <a:avLst/>
          </a:prstGeom>
          <a:noFill/>
          <a:ln>
            <a:solidFill>
              <a:srgbClr val="FFFF00"/>
            </a:solidFill>
            <a:prstDash val="dash"/>
          </a:ln>
        </p:spPr>
        <p:txBody>
          <a:bodyPr wrap="square" rtlCol="0">
            <a:spAutoFit/>
          </a:bodyPr>
          <a:lstStyle/>
          <a:p>
            <a:pPr algn="ctr"/>
            <a:r>
              <a:rPr lang="en-US" sz="1400" b="1" i="1" dirty="0">
                <a:solidFill>
                  <a:srgbClr val="FFFF00"/>
                </a:solidFill>
                <a:latin typeface="Constantia" pitchFamily="18" charset="0"/>
              </a:rPr>
              <a:t>##</a:t>
            </a:r>
            <a:r>
              <a:rPr lang="en-US" sz="1400" i="1" dirty="0">
                <a:solidFill>
                  <a:schemeClr val="bg1">
                    <a:lumMod val="95000"/>
                  </a:schemeClr>
                </a:solidFill>
                <a:latin typeface="Constantia" pitchFamily="18" charset="0"/>
              </a:rPr>
              <a:t>The </a:t>
            </a:r>
            <a:r>
              <a:rPr lang="en-US" sz="1400" i="1" dirty="0">
                <a:solidFill>
                  <a:srgbClr val="FFFF00"/>
                </a:solidFill>
                <a:latin typeface="Constantia" pitchFamily="18" charset="0"/>
              </a:rPr>
              <a:t>recipient </a:t>
            </a:r>
            <a:r>
              <a:rPr lang="en-US" sz="1400" i="1" dirty="0">
                <a:solidFill>
                  <a:schemeClr val="bg1">
                    <a:lumMod val="95000"/>
                  </a:schemeClr>
                </a:solidFill>
                <a:latin typeface="Constantia" pitchFamily="18" charset="0"/>
              </a:rPr>
              <a:t>of GTA service is </a:t>
            </a:r>
            <a:r>
              <a:rPr lang="en-US" sz="1400" i="1" dirty="0">
                <a:solidFill>
                  <a:srgbClr val="FFFF00"/>
                </a:solidFill>
                <a:latin typeface="Constantia" pitchFamily="18" charset="0"/>
              </a:rPr>
              <a:t>entitled to take ITC</a:t>
            </a:r>
            <a:r>
              <a:rPr lang="en-US" sz="1400" i="1" dirty="0">
                <a:solidFill>
                  <a:schemeClr val="bg1">
                    <a:lumMod val="95000"/>
                  </a:schemeClr>
                </a:solidFill>
                <a:latin typeface="Constantia" pitchFamily="18" charset="0"/>
              </a:rPr>
              <a:t>  irrespective of the GST being discharged through </a:t>
            </a:r>
            <a:r>
              <a:rPr lang="en-US" sz="1400" i="1" dirty="0">
                <a:solidFill>
                  <a:srgbClr val="FFFF00"/>
                </a:solidFill>
                <a:latin typeface="Constantia" pitchFamily="18" charset="0"/>
              </a:rPr>
              <a:t>RCM or FCM, </a:t>
            </a:r>
            <a:r>
              <a:rPr lang="en-US" sz="1400" i="1" dirty="0">
                <a:solidFill>
                  <a:schemeClr val="bg1">
                    <a:lumMod val="95000"/>
                  </a:schemeClr>
                </a:solidFill>
                <a:latin typeface="Constantia" pitchFamily="18" charset="0"/>
              </a:rPr>
              <a:t>provided it is used in the </a:t>
            </a:r>
            <a:r>
              <a:rPr lang="en-US" sz="1400" i="1" dirty="0">
                <a:solidFill>
                  <a:srgbClr val="FFFF00"/>
                </a:solidFill>
                <a:latin typeface="Constantia" pitchFamily="18" charset="0"/>
              </a:rPr>
              <a:t>course or furtherance of business at his end. </a:t>
            </a:r>
            <a:endParaRPr lang="en-US" dirty="0">
              <a:solidFill>
                <a:srgbClr val="FFFF00"/>
              </a:solidFill>
            </a:endParaRPr>
          </a:p>
        </p:txBody>
      </p:sp>
      <p:sp>
        <p:nvSpPr>
          <p:cNvPr id="57" name="TextBox 56"/>
          <p:cNvSpPr txBox="1"/>
          <p:nvPr/>
        </p:nvSpPr>
        <p:spPr>
          <a:xfrm>
            <a:off x="228600" y="3105150"/>
            <a:ext cx="4114800" cy="1815882"/>
          </a:xfrm>
          <a:prstGeom prst="rect">
            <a:avLst/>
          </a:prstGeom>
          <a:noFill/>
          <a:ln>
            <a:solidFill>
              <a:srgbClr val="FFFF00"/>
            </a:solidFill>
            <a:prstDash val="lgDashDotDot"/>
          </a:ln>
        </p:spPr>
        <p:txBody>
          <a:bodyPr wrap="square" rtlCol="0">
            <a:spAutoFit/>
          </a:bodyPr>
          <a:lstStyle/>
          <a:p>
            <a:r>
              <a:rPr lang="en-IN" sz="1400" b="1" i="1" dirty="0">
                <a:solidFill>
                  <a:srgbClr val="FF0000"/>
                </a:solidFill>
                <a:latin typeface="Constantia" pitchFamily="18" charset="0"/>
              </a:rPr>
              <a:t>*</a:t>
            </a:r>
            <a:r>
              <a:rPr lang="en-IN" sz="1400" i="1" dirty="0">
                <a:solidFill>
                  <a:srgbClr val="FFFF00"/>
                </a:solidFill>
                <a:latin typeface="Constantia" pitchFamily="18" charset="0"/>
              </a:rPr>
              <a:t>7 Specified Recipients:</a:t>
            </a:r>
          </a:p>
          <a:p>
            <a:pPr>
              <a:buFont typeface="Arial" pitchFamily="34" charset="0"/>
              <a:buChar char="•"/>
            </a:pPr>
            <a:r>
              <a:rPr lang="en-IN" sz="1400" i="1" dirty="0">
                <a:solidFill>
                  <a:schemeClr val="bg1">
                    <a:lumMod val="95000"/>
                  </a:schemeClr>
                </a:solidFill>
                <a:latin typeface="Constantia" pitchFamily="18" charset="0"/>
              </a:rPr>
              <a:t>any factory</a:t>
            </a:r>
            <a:endParaRPr lang="en-US" sz="1400" i="1" dirty="0">
              <a:solidFill>
                <a:schemeClr val="bg1">
                  <a:lumMod val="95000"/>
                </a:schemeClr>
              </a:solidFill>
              <a:latin typeface="Constantia" pitchFamily="18" charset="0"/>
            </a:endParaRPr>
          </a:p>
          <a:p>
            <a:pPr>
              <a:buFont typeface="Arial" pitchFamily="34" charset="0"/>
              <a:buChar char="•"/>
            </a:pPr>
            <a:r>
              <a:rPr lang="en-IN" sz="1400" i="1" dirty="0">
                <a:solidFill>
                  <a:schemeClr val="bg1">
                    <a:lumMod val="95000"/>
                  </a:schemeClr>
                </a:solidFill>
                <a:latin typeface="Constantia" pitchFamily="18" charset="0"/>
              </a:rPr>
              <a:t> any society</a:t>
            </a:r>
            <a:endParaRPr lang="en-US" sz="1400" i="1" dirty="0">
              <a:solidFill>
                <a:schemeClr val="bg1">
                  <a:lumMod val="95000"/>
                </a:schemeClr>
              </a:solidFill>
              <a:latin typeface="Constantia" pitchFamily="18" charset="0"/>
            </a:endParaRPr>
          </a:p>
          <a:p>
            <a:pPr>
              <a:buFont typeface="Arial" pitchFamily="34" charset="0"/>
              <a:buChar char="•"/>
            </a:pPr>
            <a:r>
              <a:rPr lang="en-IN" sz="1400" i="1" dirty="0">
                <a:solidFill>
                  <a:schemeClr val="bg1">
                    <a:lumMod val="95000"/>
                  </a:schemeClr>
                </a:solidFill>
                <a:latin typeface="Constantia" pitchFamily="18" charset="0"/>
              </a:rPr>
              <a:t>any co-operative society</a:t>
            </a:r>
            <a:endParaRPr lang="en-US" sz="1400" i="1" dirty="0">
              <a:solidFill>
                <a:schemeClr val="bg1">
                  <a:lumMod val="95000"/>
                </a:schemeClr>
              </a:solidFill>
              <a:latin typeface="Constantia" pitchFamily="18" charset="0"/>
            </a:endParaRPr>
          </a:p>
          <a:p>
            <a:pPr>
              <a:buFont typeface="Arial" pitchFamily="34" charset="0"/>
              <a:buChar char="•"/>
            </a:pPr>
            <a:r>
              <a:rPr lang="en-IN" sz="1400" i="1" dirty="0">
                <a:solidFill>
                  <a:schemeClr val="bg1">
                    <a:lumMod val="95000"/>
                  </a:schemeClr>
                </a:solidFill>
                <a:latin typeface="Constantia" pitchFamily="18" charset="0"/>
              </a:rPr>
              <a:t>any person registered under CGST/SGST/UGST Act</a:t>
            </a:r>
            <a:endParaRPr lang="en-US" sz="1400" i="1" dirty="0">
              <a:solidFill>
                <a:schemeClr val="bg1">
                  <a:lumMod val="95000"/>
                </a:schemeClr>
              </a:solidFill>
              <a:latin typeface="Constantia" pitchFamily="18" charset="0"/>
            </a:endParaRPr>
          </a:p>
          <a:p>
            <a:pPr>
              <a:buFont typeface="Arial" pitchFamily="34" charset="0"/>
              <a:buChar char="•"/>
            </a:pPr>
            <a:r>
              <a:rPr lang="en-IN" sz="1400" i="1" dirty="0">
                <a:solidFill>
                  <a:schemeClr val="bg1">
                    <a:lumMod val="95000"/>
                  </a:schemeClr>
                </a:solidFill>
                <a:latin typeface="Constantia" pitchFamily="18" charset="0"/>
              </a:rPr>
              <a:t>any body corporate</a:t>
            </a:r>
            <a:endParaRPr lang="en-US" sz="1400" i="1" dirty="0">
              <a:solidFill>
                <a:schemeClr val="bg1">
                  <a:lumMod val="95000"/>
                </a:schemeClr>
              </a:solidFill>
              <a:latin typeface="Constantia" pitchFamily="18" charset="0"/>
            </a:endParaRPr>
          </a:p>
          <a:p>
            <a:pPr>
              <a:buFont typeface="Arial" pitchFamily="34" charset="0"/>
              <a:buChar char="•"/>
            </a:pPr>
            <a:r>
              <a:rPr lang="en-IN" sz="1400" i="1" dirty="0">
                <a:solidFill>
                  <a:schemeClr val="bg1">
                    <a:lumMod val="95000"/>
                  </a:schemeClr>
                </a:solidFill>
                <a:latin typeface="Constantia" pitchFamily="18" charset="0"/>
              </a:rPr>
              <a:t>any partnership firm </a:t>
            </a:r>
            <a:endParaRPr lang="en-US" sz="1400" i="1" dirty="0">
              <a:solidFill>
                <a:schemeClr val="bg1">
                  <a:lumMod val="95000"/>
                </a:schemeClr>
              </a:solidFill>
              <a:latin typeface="Constantia" pitchFamily="18" charset="0"/>
            </a:endParaRPr>
          </a:p>
          <a:p>
            <a:pPr>
              <a:buFont typeface="Arial" pitchFamily="34" charset="0"/>
              <a:buChar char="•"/>
            </a:pPr>
            <a:r>
              <a:rPr lang="en-IN" sz="1400" i="1" dirty="0">
                <a:solidFill>
                  <a:schemeClr val="bg1">
                    <a:lumMod val="95000"/>
                  </a:schemeClr>
                </a:solidFill>
                <a:latin typeface="Constantia" pitchFamily="18" charset="0"/>
              </a:rPr>
              <a:t>Casual taxable person</a:t>
            </a:r>
            <a:endParaRPr lang="en-US" sz="1400" i="1" dirty="0">
              <a:solidFill>
                <a:schemeClr val="bg1">
                  <a:lumMod val="95000"/>
                </a:schemeClr>
              </a:solidFill>
              <a:latin typeface="Constantia" pitchFamily="18" charset="0"/>
            </a:endParaRPr>
          </a:p>
        </p:txBody>
      </p:sp>
      <p:sp>
        <p:nvSpPr>
          <p:cNvPr id="58" name="TextBox 57"/>
          <p:cNvSpPr txBox="1"/>
          <p:nvPr/>
        </p:nvSpPr>
        <p:spPr>
          <a:xfrm>
            <a:off x="3657600" y="1047750"/>
            <a:ext cx="533400" cy="276999"/>
          </a:xfrm>
          <a:prstGeom prst="rect">
            <a:avLst/>
          </a:prstGeom>
          <a:noFill/>
        </p:spPr>
        <p:txBody>
          <a:bodyPr wrap="square" rtlCol="0">
            <a:spAutoFit/>
          </a:bodyPr>
          <a:lstStyle/>
          <a:p>
            <a:r>
              <a:rPr lang="en-US" sz="1200" i="1" dirty="0">
                <a:solidFill>
                  <a:schemeClr val="bg1">
                    <a:lumMod val="95000"/>
                  </a:schemeClr>
                </a:solidFill>
                <a:latin typeface="Constantia" pitchFamily="18" charset="0"/>
              </a:rPr>
              <a:t>OR</a:t>
            </a:r>
          </a:p>
        </p:txBody>
      </p:sp>
      <p:sp>
        <p:nvSpPr>
          <p:cNvPr id="59" name="TextBox 58"/>
          <p:cNvSpPr txBox="1"/>
          <p:nvPr/>
        </p:nvSpPr>
        <p:spPr>
          <a:xfrm>
            <a:off x="3810000" y="2343150"/>
            <a:ext cx="533400" cy="276999"/>
          </a:xfrm>
          <a:prstGeom prst="rect">
            <a:avLst/>
          </a:prstGeom>
          <a:noFill/>
        </p:spPr>
        <p:txBody>
          <a:bodyPr wrap="square" rtlCol="0">
            <a:spAutoFit/>
          </a:bodyPr>
          <a:lstStyle/>
          <a:p>
            <a:r>
              <a:rPr lang="en-US" sz="1200" i="1" dirty="0">
                <a:solidFill>
                  <a:schemeClr val="bg1">
                    <a:lumMod val="95000"/>
                  </a:schemeClr>
                </a:solidFill>
                <a:latin typeface="Constantia" pitchFamily="18" charset="0"/>
              </a:rPr>
              <a:t>OR</a:t>
            </a:r>
          </a:p>
        </p:txBody>
      </p:sp>
      <p:sp>
        <p:nvSpPr>
          <p:cNvPr id="62" name="TextBox 61"/>
          <p:cNvSpPr txBox="1"/>
          <p:nvPr/>
        </p:nvSpPr>
        <p:spPr>
          <a:xfrm>
            <a:off x="1524000" y="1581150"/>
            <a:ext cx="533400" cy="276999"/>
          </a:xfrm>
          <a:prstGeom prst="rect">
            <a:avLst/>
          </a:prstGeom>
          <a:noFill/>
        </p:spPr>
        <p:txBody>
          <a:bodyPr wrap="square" rtlCol="0">
            <a:spAutoFit/>
          </a:bodyPr>
          <a:lstStyle/>
          <a:p>
            <a:r>
              <a:rPr lang="en-US" sz="1200" b="1" i="1" dirty="0">
                <a:solidFill>
                  <a:schemeClr val="bg1"/>
                </a:solidFill>
                <a:latin typeface="Constantia" pitchFamily="18" charset="0"/>
              </a:rPr>
              <a:t>TO</a:t>
            </a:r>
          </a:p>
        </p:txBody>
      </p:sp>
      <p:sp>
        <p:nvSpPr>
          <p:cNvPr id="63" name="TextBox 62"/>
          <p:cNvSpPr txBox="1"/>
          <p:nvPr/>
        </p:nvSpPr>
        <p:spPr>
          <a:xfrm>
            <a:off x="4572000" y="3112175"/>
            <a:ext cx="2667000" cy="1815882"/>
          </a:xfrm>
          <a:prstGeom prst="rect">
            <a:avLst/>
          </a:prstGeom>
          <a:noFill/>
          <a:ln>
            <a:solidFill>
              <a:srgbClr val="FFFF00"/>
            </a:solidFill>
            <a:prstDash val="lgDashDotDot"/>
          </a:ln>
        </p:spPr>
        <p:txBody>
          <a:bodyPr wrap="square" rtlCol="0">
            <a:spAutoFit/>
          </a:bodyPr>
          <a:lstStyle/>
          <a:p>
            <a:r>
              <a:rPr lang="en-US" sz="1400" i="1" dirty="0">
                <a:solidFill>
                  <a:schemeClr val="bg1">
                    <a:lumMod val="95000"/>
                  </a:schemeClr>
                </a:solidFill>
                <a:latin typeface="Constantia" pitchFamily="18" charset="0"/>
              </a:rPr>
              <a:t>The </a:t>
            </a:r>
            <a:r>
              <a:rPr lang="en-US" sz="1400" i="1" dirty="0">
                <a:solidFill>
                  <a:srgbClr val="FFFF00"/>
                </a:solidFill>
                <a:latin typeface="Constantia" pitchFamily="18" charset="0"/>
              </a:rPr>
              <a:t>service</a:t>
            </a:r>
            <a:r>
              <a:rPr lang="en-US" sz="1400" i="1" dirty="0">
                <a:solidFill>
                  <a:schemeClr val="bg1">
                    <a:lumMod val="95000"/>
                  </a:schemeClr>
                </a:solidFill>
                <a:latin typeface="Constantia" pitchFamily="18" charset="0"/>
              </a:rPr>
              <a:t> includes not only the </a:t>
            </a:r>
            <a:r>
              <a:rPr lang="en-US" sz="1400" i="1" dirty="0">
                <a:solidFill>
                  <a:srgbClr val="FFFF00"/>
                </a:solidFill>
                <a:latin typeface="Constantia" pitchFamily="18" charset="0"/>
              </a:rPr>
              <a:t>actual transportation of goods</a:t>
            </a:r>
            <a:r>
              <a:rPr lang="en-US" sz="1400" i="1" dirty="0">
                <a:solidFill>
                  <a:schemeClr val="bg1">
                    <a:lumMod val="95000"/>
                  </a:schemeClr>
                </a:solidFill>
                <a:latin typeface="Constantia" pitchFamily="18" charset="0"/>
              </a:rPr>
              <a:t>, but other </a:t>
            </a:r>
            <a:r>
              <a:rPr lang="en-US" sz="1400" i="1" dirty="0">
                <a:solidFill>
                  <a:srgbClr val="FFFF00"/>
                </a:solidFill>
                <a:latin typeface="Constantia" pitchFamily="18" charset="0"/>
              </a:rPr>
              <a:t>intermediate/ancillary services</a:t>
            </a:r>
            <a:r>
              <a:rPr lang="en-US" sz="1400" i="1" dirty="0">
                <a:solidFill>
                  <a:schemeClr val="bg1">
                    <a:lumMod val="95000"/>
                  </a:schemeClr>
                </a:solidFill>
                <a:latin typeface="Constantia" pitchFamily="18" charset="0"/>
              </a:rPr>
              <a:t> provided such as-</a:t>
            </a:r>
          </a:p>
          <a:p>
            <a:pPr>
              <a:buFont typeface="Arial" pitchFamily="34" charset="0"/>
              <a:buChar char="•"/>
            </a:pPr>
            <a:r>
              <a:rPr lang="en-US" sz="1400" i="1" dirty="0">
                <a:solidFill>
                  <a:schemeClr val="bg1">
                    <a:lumMod val="95000"/>
                  </a:schemeClr>
                </a:solidFill>
                <a:latin typeface="Constantia" pitchFamily="18" charset="0"/>
              </a:rPr>
              <a:t>Loading/unloading</a:t>
            </a:r>
          </a:p>
          <a:p>
            <a:pPr>
              <a:buFont typeface="Arial" pitchFamily="34" charset="0"/>
              <a:buChar char="•"/>
            </a:pPr>
            <a:r>
              <a:rPr lang="en-US" sz="1400" i="1" dirty="0">
                <a:solidFill>
                  <a:schemeClr val="bg1">
                    <a:lumMod val="95000"/>
                  </a:schemeClr>
                </a:solidFill>
                <a:latin typeface="Constantia" pitchFamily="18" charset="0"/>
              </a:rPr>
              <a:t>Packing/ unpacking</a:t>
            </a:r>
          </a:p>
          <a:p>
            <a:pPr>
              <a:buFont typeface="Arial" pitchFamily="34" charset="0"/>
              <a:buChar char="•"/>
            </a:pPr>
            <a:r>
              <a:rPr lang="en-US" sz="1400" i="1" dirty="0">
                <a:solidFill>
                  <a:schemeClr val="bg1">
                    <a:lumMod val="95000"/>
                  </a:schemeClr>
                </a:solidFill>
                <a:latin typeface="Constantia" pitchFamily="18" charset="0"/>
              </a:rPr>
              <a:t>Trans-shipment</a:t>
            </a:r>
          </a:p>
          <a:p>
            <a:pPr>
              <a:buFont typeface="Arial" pitchFamily="34" charset="0"/>
              <a:buChar char="•"/>
            </a:pPr>
            <a:r>
              <a:rPr lang="en-US" sz="1400" i="1" dirty="0">
                <a:solidFill>
                  <a:schemeClr val="bg1">
                    <a:lumMod val="95000"/>
                  </a:schemeClr>
                </a:solidFill>
                <a:latin typeface="Constantia" pitchFamily="18" charset="0"/>
              </a:rPr>
              <a:t>Temporary warehousing etc.</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 and Black Mind Map Presentation.png"/>
          <p:cNvPicPr>
            <a:picLocks noChangeAspect="1"/>
          </p:cNvPicPr>
          <p:nvPr/>
        </p:nvPicPr>
        <p:blipFill>
          <a:blip r:embed="rId2" cstate="print"/>
          <a:stretch>
            <a:fillRect/>
          </a:stretch>
        </p:blipFill>
        <p:spPr>
          <a:xfrm>
            <a:off x="0" y="0"/>
            <a:ext cx="9144000" cy="5143500"/>
          </a:xfrm>
          <a:prstGeom prst="rect">
            <a:avLst/>
          </a:prstGeom>
        </p:spPr>
      </p:pic>
      <p:pic>
        <p:nvPicPr>
          <p:cNvPr id="6" name="Picture 5" descr="truck.jpg"/>
          <p:cNvPicPr>
            <a:picLocks noChangeAspect="1"/>
          </p:cNvPicPr>
          <p:nvPr/>
        </p:nvPicPr>
        <p:blipFill>
          <a:blip r:embed="rId3" cstate="print"/>
          <a:srcRect t="23284" b="17892"/>
          <a:stretch>
            <a:fillRect/>
          </a:stretch>
        </p:blipFill>
        <p:spPr>
          <a:xfrm>
            <a:off x="3505200" y="133350"/>
            <a:ext cx="1554480" cy="914400"/>
          </a:xfrm>
          <a:prstGeom prst="rect">
            <a:avLst/>
          </a:prstGeom>
        </p:spPr>
      </p:pic>
      <p:sp>
        <p:nvSpPr>
          <p:cNvPr id="7" name="TextBox 6"/>
          <p:cNvSpPr txBox="1"/>
          <p:nvPr/>
        </p:nvSpPr>
        <p:spPr>
          <a:xfrm>
            <a:off x="3429000" y="819150"/>
            <a:ext cx="1905000" cy="307777"/>
          </a:xfrm>
          <a:prstGeom prst="rect">
            <a:avLst/>
          </a:prstGeom>
          <a:noFill/>
        </p:spPr>
        <p:txBody>
          <a:bodyPr wrap="square" rtlCol="0">
            <a:spAutoFit/>
          </a:bodyPr>
          <a:lstStyle/>
          <a:p>
            <a:pPr algn="ctr"/>
            <a:r>
              <a:rPr lang="en-US" sz="1400" b="1" i="1" dirty="0">
                <a:solidFill>
                  <a:schemeClr val="bg1">
                    <a:lumMod val="95000"/>
                  </a:schemeClr>
                </a:solidFill>
                <a:latin typeface="Constantia" pitchFamily="18" charset="0"/>
              </a:rPr>
              <a:t>GTA(</a:t>
            </a:r>
            <a:r>
              <a:rPr lang="en-US" sz="1400" i="1" dirty="0">
                <a:solidFill>
                  <a:schemeClr val="bg1">
                    <a:lumMod val="95000"/>
                  </a:schemeClr>
                </a:solidFill>
                <a:latin typeface="Constantia" pitchFamily="18" charset="0"/>
              </a:rPr>
              <a:t>service Provider)</a:t>
            </a:r>
            <a:endParaRPr lang="en-US" sz="1400" b="1" i="1" dirty="0">
              <a:solidFill>
                <a:schemeClr val="bg1">
                  <a:lumMod val="95000"/>
                </a:schemeClr>
              </a:solidFill>
              <a:latin typeface="Constantia" pitchFamily="18" charset="0"/>
            </a:endParaRPr>
          </a:p>
        </p:txBody>
      </p:sp>
      <p:sp>
        <p:nvSpPr>
          <p:cNvPr id="8" name="TextBox 7"/>
          <p:cNvSpPr txBox="1"/>
          <p:nvPr/>
        </p:nvSpPr>
        <p:spPr>
          <a:xfrm>
            <a:off x="2971800" y="1276350"/>
            <a:ext cx="2819400" cy="318549"/>
          </a:xfrm>
          <a:prstGeom prst="rect">
            <a:avLst/>
          </a:prstGeom>
          <a:noFill/>
        </p:spPr>
        <p:txBody>
          <a:bodyPr wrap="square" rtlCol="0">
            <a:spAutoFit/>
          </a:bodyPr>
          <a:lstStyle/>
          <a:p>
            <a:pPr algn="ctr"/>
            <a:r>
              <a:rPr lang="en-US" sz="1470" dirty="0">
                <a:solidFill>
                  <a:srgbClr val="FFFF00"/>
                </a:solidFill>
                <a:latin typeface="Constantia" pitchFamily="18" charset="0"/>
              </a:rPr>
              <a:t>Transporting Goods</a:t>
            </a:r>
          </a:p>
        </p:txBody>
      </p:sp>
      <p:sp>
        <p:nvSpPr>
          <p:cNvPr id="9" name="TextBox 8"/>
          <p:cNvSpPr txBox="1"/>
          <p:nvPr/>
        </p:nvSpPr>
        <p:spPr>
          <a:xfrm>
            <a:off x="228600" y="2419350"/>
            <a:ext cx="2514600" cy="2462213"/>
          </a:xfrm>
          <a:prstGeom prst="rect">
            <a:avLst/>
          </a:prstGeom>
          <a:noFill/>
          <a:ln>
            <a:solidFill>
              <a:srgbClr val="FFFF00"/>
            </a:solidFill>
            <a:prstDash val="lgDashDotDot"/>
          </a:ln>
        </p:spPr>
        <p:txBody>
          <a:bodyPr wrap="square" rtlCol="0">
            <a:spAutoFit/>
          </a:bodyPr>
          <a:lstStyle/>
          <a:p>
            <a:pPr>
              <a:buFont typeface="Arial" pitchFamily="34" charset="0"/>
              <a:buChar char="•"/>
            </a:pPr>
            <a:r>
              <a:rPr lang="en-US" sz="1400" i="1" dirty="0">
                <a:solidFill>
                  <a:schemeClr val="bg1">
                    <a:lumMod val="95000"/>
                  </a:schemeClr>
                </a:solidFill>
                <a:latin typeface="Constantia" pitchFamily="18" charset="0"/>
              </a:rPr>
              <a:t>agricultural produce</a:t>
            </a:r>
          </a:p>
          <a:p>
            <a:pPr>
              <a:buFont typeface="Arial" pitchFamily="34" charset="0"/>
              <a:buChar char="•"/>
            </a:pPr>
            <a:r>
              <a:rPr lang="en-US" sz="1400" i="1" dirty="0">
                <a:solidFill>
                  <a:srgbClr val="0BE0E5"/>
                </a:solidFill>
                <a:latin typeface="Constantia" pitchFamily="18" charset="0"/>
              </a:rPr>
              <a:t>milk, salt and food grain including flour, pulses and rice</a:t>
            </a:r>
          </a:p>
          <a:p>
            <a:pPr>
              <a:buFont typeface="Arial" pitchFamily="34" charset="0"/>
              <a:buChar char="•"/>
            </a:pPr>
            <a:r>
              <a:rPr lang="en-US" sz="1400" i="1" dirty="0">
                <a:solidFill>
                  <a:schemeClr val="bg1"/>
                </a:solidFill>
                <a:latin typeface="Constantia" pitchFamily="18" charset="0"/>
              </a:rPr>
              <a:t>organic manure</a:t>
            </a:r>
          </a:p>
          <a:p>
            <a:pPr>
              <a:buFont typeface="Arial" pitchFamily="34" charset="0"/>
              <a:buChar char="•"/>
            </a:pPr>
            <a:r>
              <a:rPr lang="en-US" sz="1400" i="1" dirty="0">
                <a:solidFill>
                  <a:srgbClr val="0BE0E5"/>
                </a:solidFill>
                <a:latin typeface="Constantia" pitchFamily="18" charset="0"/>
              </a:rPr>
              <a:t>newspaper or magazines registered with the Registrar of Newspapers</a:t>
            </a:r>
          </a:p>
          <a:p>
            <a:pPr>
              <a:buFont typeface="Arial" pitchFamily="34" charset="0"/>
              <a:buChar char="•"/>
            </a:pPr>
            <a:r>
              <a:rPr lang="en-US" sz="1400" i="1" dirty="0">
                <a:solidFill>
                  <a:schemeClr val="bg1">
                    <a:lumMod val="95000"/>
                  </a:schemeClr>
                </a:solidFill>
                <a:latin typeface="Constantia" pitchFamily="18" charset="0"/>
              </a:rPr>
              <a:t>relief materials meant for victims of natural or man-made disasters</a:t>
            </a:r>
          </a:p>
          <a:p>
            <a:pPr>
              <a:buFont typeface="Arial" pitchFamily="34" charset="0"/>
              <a:buChar char="•"/>
            </a:pPr>
            <a:r>
              <a:rPr lang="en-US" sz="1400" i="1" dirty="0">
                <a:solidFill>
                  <a:srgbClr val="0BE0E5"/>
                </a:solidFill>
                <a:latin typeface="Constantia" pitchFamily="18" charset="0"/>
              </a:rPr>
              <a:t>defense or military equipment</a:t>
            </a:r>
          </a:p>
        </p:txBody>
      </p:sp>
      <p:sp>
        <p:nvSpPr>
          <p:cNvPr id="10" name="TextBox 9"/>
          <p:cNvSpPr txBox="1"/>
          <p:nvPr/>
        </p:nvSpPr>
        <p:spPr>
          <a:xfrm>
            <a:off x="3733800" y="2419350"/>
            <a:ext cx="1981200" cy="307777"/>
          </a:xfrm>
          <a:prstGeom prst="rect">
            <a:avLst/>
          </a:prstGeom>
          <a:noFill/>
          <a:ln>
            <a:solidFill>
              <a:srgbClr val="FFFF00"/>
            </a:solidFill>
            <a:prstDash val="lgDashDotDot"/>
          </a:ln>
        </p:spPr>
        <p:txBody>
          <a:bodyPr wrap="square" rtlCol="0">
            <a:spAutoFit/>
          </a:bodyPr>
          <a:lstStyle/>
          <a:p>
            <a:pPr algn="ctr"/>
            <a:r>
              <a:rPr lang="en-US" sz="1400" b="1" i="1" dirty="0">
                <a:solidFill>
                  <a:schemeClr val="bg1">
                    <a:lumMod val="95000"/>
                  </a:schemeClr>
                </a:solidFill>
                <a:latin typeface="Constantia" pitchFamily="18" charset="0"/>
              </a:rPr>
              <a:t>Where consideration</a:t>
            </a:r>
          </a:p>
        </p:txBody>
      </p:sp>
      <p:sp>
        <p:nvSpPr>
          <p:cNvPr id="11" name="TextBox 10"/>
          <p:cNvSpPr txBox="1"/>
          <p:nvPr/>
        </p:nvSpPr>
        <p:spPr>
          <a:xfrm>
            <a:off x="3276600" y="3028950"/>
            <a:ext cx="1219200" cy="1815882"/>
          </a:xfrm>
          <a:prstGeom prst="rect">
            <a:avLst/>
          </a:prstGeom>
          <a:noFill/>
          <a:ln>
            <a:solidFill>
              <a:schemeClr val="accent6">
                <a:lumMod val="60000"/>
                <a:lumOff val="40000"/>
              </a:schemeClr>
            </a:solidFill>
            <a:prstDash val="lgDashDotDot"/>
          </a:ln>
        </p:spPr>
        <p:txBody>
          <a:bodyPr wrap="square" rtlCol="0">
            <a:spAutoFit/>
          </a:bodyPr>
          <a:lstStyle/>
          <a:p>
            <a:pPr algn="ctr"/>
            <a:r>
              <a:rPr lang="en-US" sz="1400" i="1" dirty="0">
                <a:solidFill>
                  <a:schemeClr val="bg1">
                    <a:lumMod val="95000"/>
                  </a:schemeClr>
                </a:solidFill>
                <a:latin typeface="Constantia" pitchFamily="18" charset="0"/>
              </a:rPr>
              <a:t>On a </a:t>
            </a:r>
            <a:r>
              <a:rPr lang="en-US" sz="1400" i="1" dirty="0">
                <a:solidFill>
                  <a:srgbClr val="0BE0E5"/>
                </a:solidFill>
                <a:latin typeface="Constantia" pitchFamily="18" charset="0"/>
              </a:rPr>
              <a:t>consignment</a:t>
            </a:r>
            <a:r>
              <a:rPr lang="en-US" sz="1400" i="1" dirty="0">
                <a:solidFill>
                  <a:schemeClr val="bg1">
                    <a:lumMod val="95000"/>
                  </a:schemeClr>
                </a:solidFill>
                <a:latin typeface="Constantia" pitchFamily="18" charset="0"/>
              </a:rPr>
              <a:t> transported in a </a:t>
            </a:r>
            <a:r>
              <a:rPr lang="en-US" sz="1400" i="1" dirty="0">
                <a:solidFill>
                  <a:srgbClr val="0BE0E5"/>
                </a:solidFill>
                <a:latin typeface="Constantia" pitchFamily="18" charset="0"/>
              </a:rPr>
              <a:t>single carriage </a:t>
            </a:r>
            <a:r>
              <a:rPr lang="en-US" sz="1400" i="1" dirty="0">
                <a:solidFill>
                  <a:schemeClr val="bg1">
                    <a:lumMod val="95000"/>
                  </a:schemeClr>
                </a:solidFill>
                <a:latin typeface="Constantia" pitchFamily="18" charset="0"/>
              </a:rPr>
              <a:t>is doesn’t exceed</a:t>
            </a:r>
          </a:p>
          <a:p>
            <a:pPr algn="ctr"/>
            <a:r>
              <a:rPr lang="en-US" sz="1400" i="1" dirty="0">
                <a:solidFill>
                  <a:srgbClr val="18C1D8"/>
                </a:solidFill>
                <a:latin typeface="Constantia" pitchFamily="18" charset="0"/>
              </a:rPr>
              <a:t> </a:t>
            </a:r>
            <a:r>
              <a:rPr lang="en-US" sz="1400" i="1" dirty="0">
                <a:solidFill>
                  <a:srgbClr val="0BE0E5"/>
                </a:solidFill>
                <a:latin typeface="Constantia" pitchFamily="18" charset="0"/>
              </a:rPr>
              <a:t>Rs. 1,500</a:t>
            </a:r>
          </a:p>
        </p:txBody>
      </p:sp>
      <p:sp>
        <p:nvSpPr>
          <p:cNvPr id="12" name="TextBox 11"/>
          <p:cNvSpPr txBox="1"/>
          <p:nvPr/>
        </p:nvSpPr>
        <p:spPr>
          <a:xfrm>
            <a:off x="4876800" y="3028950"/>
            <a:ext cx="1219200" cy="1600438"/>
          </a:xfrm>
          <a:prstGeom prst="rect">
            <a:avLst/>
          </a:prstGeom>
          <a:noFill/>
          <a:ln>
            <a:solidFill>
              <a:schemeClr val="accent6">
                <a:lumMod val="60000"/>
                <a:lumOff val="40000"/>
              </a:schemeClr>
            </a:solidFill>
            <a:prstDash val="lgDashDotDot"/>
          </a:ln>
        </p:spPr>
        <p:txBody>
          <a:bodyPr wrap="square" rtlCol="0">
            <a:spAutoFit/>
          </a:bodyPr>
          <a:lstStyle/>
          <a:p>
            <a:pPr algn="ctr"/>
            <a:r>
              <a:rPr lang="en-US" sz="1400" i="1" dirty="0">
                <a:solidFill>
                  <a:schemeClr val="bg1">
                    <a:lumMod val="95000"/>
                  </a:schemeClr>
                </a:solidFill>
                <a:latin typeface="Constantia" pitchFamily="18" charset="0"/>
              </a:rPr>
              <a:t>On </a:t>
            </a:r>
            <a:r>
              <a:rPr lang="en-US" sz="1400" i="1" dirty="0">
                <a:solidFill>
                  <a:srgbClr val="0BE0E5"/>
                </a:solidFill>
                <a:latin typeface="Constantia" pitchFamily="18" charset="0"/>
              </a:rPr>
              <a:t>all such goods </a:t>
            </a:r>
            <a:r>
              <a:rPr lang="en-US" sz="1400" i="1" dirty="0">
                <a:solidFill>
                  <a:schemeClr val="bg1">
                    <a:lumMod val="95000"/>
                  </a:schemeClr>
                </a:solidFill>
                <a:latin typeface="Constantia" pitchFamily="18" charset="0"/>
              </a:rPr>
              <a:t>for a </a:t>
            </a:r>
            <a:r>
              <a:rPr lang="en-US" sz="1400" i="1" dirty="0">
                <a:solidFill>
                  <a:srgbClr val="0BE0E5"/>
                </a:solidFill>
                <a:latin typeface="Constantia" pitchFamily="18" charset="0"/>
              </a:rPr>
              <a:t>single consignee </a:t>
            </a:r>
            <a:r>
              <a:rPr lang="en-US" sz="1400" i="1" dirty="0">
                <a:solidFill>
                  <a:schemeClr val="bg1">
                    <a:lumMod val="95000"/>
                  </a:schemeClr>
                </a:solidFill>
                <a:latin typeface="Constantia" pitchFamily="18" charset="0"/>
              </a:rPr>
              <a:t>doesn’t exceed </a:t>
            </a:r>
          </a:p>
          <a:p>
            <a:pPr algn="ctr"/>
            <a:r>
              <a:rPr lang="en-US" sz="1400" i="1" dirty="0">
                <a:solidFill>
                  <a:srgbClr val="0BE0E5"/>
                </a:solidFill>
                <a:latin typeface="Constantia" pitchFamily="18" charset="0"/>
              </a:rPr>
              <a:t>Rs. 750</a:t>
            </a:r>
          </a:p>
        </p:txBody>
      </p:sp>
      <p:sp>
        <p:nvSpPr>
          <p:cNvPr id="13" name="TextBox 12"/>
          <p:cNvSpPr txBox="1"/>
          <p:nvPr/>
        </p:nvSpPr>
        <p:spPr>
          <a:xfrm>
            <a:off x="6553200" y="2419350"/>
            <a:ext cx="1981200" cy="307777"/>
          </a:xfrm>
          <a:prstGeom prst="rect">
            <a:avLst/>
          </a:prstGeom>
          <a:noFill/>
          <a:ln>
            <a:solidFill>
              <a:srgbClr val="FFFF00"/>
            </a:solidFill>
            <a:prstDash val="lgDashDotDot"/>
          </a:ln>
        </p:spPr>
        <p:txBody>
          <a:bodyPr wrap="square" rtlCol="0">
            <a:spAutoFit/>
          </a:bodyPr>
          <a:lstStyle/>
          <a:p>
            <a:pPr algn="ctr"/>
            <a:r>
              <a:rPr lang="en-US" sz="1400" b="1" i="1" dirty="0">
                <a:solidFill>
                  <a:schemeClr val="bg1">
                    <a:lumMod val="95000"/>
                  </a:schemeClr>
                </a:solidFill>
                <a:latin typeface="Constantia" pitchFamily="18" charset="0"/>
              </a:rPr>
              <a:t>Any other goods</a:t>
            </a:r>
          </a:p>
        </p:txBody>
      </p:sp>
      <p:sp>
        <p:nvSpPr>
          <p:cNvPr id="14" name="TextBox 13"/>
          <p:cNvSpPr txBox="1"/>
          <p:nvPr/>
        </p:nvSpPr>
        <p:spPr>
          <a:xfrm>
            <a:off x="6781800" y="3028950"/>
            <a:ext cx="1219200" cy="738664"/>
          </a:xfrm>
          <a:prstGeom prst="rect">
            <a:avLst/>
          </a:prstGeom>
          <a:noFill/>
          <a:ln>
            <a:solidFill>
              <a:schemeClr val="accent6">
                <a:lumMod val="60000"/>
                <a:lumOff val="40000"/>
              </a:schemeClr>
            </a:solidFill>
            <a:prstDash val="lgDashDotDot"/>
          </a:ln>
        </p:spPr>
        <p:txBody>
          <a:bodyPr wrap="square" rtlCol="0">
            <a:spAutoFit/>
          </a:bodyPr>
          <a:lstStyle/>
          <a:p>
            <a:pPr algn="ctr"/>
            <a:r>
              <a:rPr lang="en-US" sz="1400" dirty="0">
                <a:solidFill>
                  <a:schemeClr val="bg1"/>
                </a:solidFill>
                <a:latin typeface="Constantia" pitchFamily="18" charset="0"/>
              </a:rPr>
              <a:t>5%</a:t>
            </a:r>
            <a:r>
              <a:rPr lang="en-US" sz="1400" i="1" dirty="0">
                <a:solidFill>
                  <a:schemeClr val="bg1">
                    <a:lumMod val="95000"/>
                  </a:schemeClr>
                </a:solidFill>
                <a:latin typeface="Constantia" pitchFamily="18" charset="0"/>
              </a:rPr>
              <a:t> No ITC </a:t>
            </a:r>
          </a:p>
          <a:p>
            <a:pPr algn="ctr"/>
            <a:r>
              <a:rPr lang="en-US" sz="1400" i="1" dirty="0">
                <a:solidFill>
                  <a:srgbClr val="0BE0E5"/>
                </a:solidFill>
                <a:latin typeface="Constantia" pitchFamily="18" charset="0"/>
              </a:rPr>
              <a:t>OR</a:t>
            </a:r>
          </a:p>
          <a:p>
            <a:pPr algn="ctr"/>
            <a:r>
              <a:rPr lang="en-US" sz="1400" i="1" dirty="0">
                <a:solidFill>
                  <a:schemeClr val="bg1">
                    <a:lumMod val="95000"/>
                  </a:schemeClr>
                </a:solidFill>
                <a:latin typeface="Constantia" pitchFamily="18" charset="0"/>
              </a:rPr>
              <a:t>12% with ITC</a:t>
            </a:r>
          </a:p>
        </p:txBody>
      </p:sp>
      <p:sp>
        <p:nvSpPr>
          <p:cNvPr id="15" name="TextBox 14"/>
          <p:cNvSpPr txBox="1"/>
          <p:nvPr/>
        </p:nvSpPr>
        <p:spPr>
          <a:xfrm>
            <a:off x="2133600" y="1733550"/>
            <a:ext cx="1524000" cy="307777"/>
          </a:xfrm>
          <a:prstGeom prst="rect">
            <a:avLst/>
          </a:prstGeom>
          <a:noFill/>
        </p:spPr>
        <p:txBody>
          <a:bodyPr wrap="square" rtlCol="0">
            <a:spAutoFit/>
          </a:bodyPr>
          <a:lstStyle/>
          <a:p>
            <a:pPr algn="ctr"/>
            <a:r>
              <a:rPr lang="en-US" sz="1400" dirty="0">
                <a:solidFill>
                  <a:srgbClr val="FFFF00"/>
                </a:solidFill>
                <a:latin typeface="Constantia" pitchFamily="18" charset="0"/>
              </a:rPr>
              <a:t>Exempt</a:t>
            </a:r>
          </a:p>
        </p:txBody>
      </p:sp>
      <p:sp>
        <p:nvSpPr>
          <p:cNvPr id="16" name="TextBox 15"/>
          <p:cNvSpPr txBox="1"/>
          <p:nvPr/>
        </p:nvSpPr>
        <p:spPr>
          <a:xfrm>
            <a:off x="5181600" y="1733550"/>
            <a:ext cx="1524000" cy="307777"/>
          </a:xfrm>
          <a:prstGeom prst="rect">
            <a:avLst/>
          </a:prstGeom>
          <a:noFill/>
        </p:spPr>
        <p:txBody>
          <a:bodyPr wrap="square" rtlCol="0">
            <a:spAutoFit/>
          </a:bodyPr>
          <a:lstStyle/>
          <a:p>
            <a:pPr algn="ctr"/>
            <a:r>
              <a:rPr lang="en-US" sz="1400" dirty="0">
                <a:solidFill>
                  <a:srgbClr val="FFFF00"/>
                </a:solidFill>
                <a:latin typeface="Constantia" pitchFamily="18" charset="0"/>
              </a:rPr>
              <a:t>Taxable</a:t>
            </a:r>
          </a:p>
        </p:txBody>
      </p:sp>
      <p:cxnSp>
        <p:nvCxnSpPr>
          <p:cNvPr id="18" name="Straight Connector 17"/>
          <p:cNvCxnSpPr>
            <a:stCxn id="7" idx="2"/>
            <a:endCxn id="8" idx="0"/>
          </p:cNvCxnSpPr>
          <p:nvPr/>
        </p:nvCxnSpPr>
        <p:spPr>
          <a:xfrm>
            <a:off x="4381500" y="1126927"/>
            <a:ext cx="0" cy="149423"/>
          </a:xfrm>
          <a:prstGeom prst="line">
            <a:avLst/>
          </a:prstGeom>
          <a:ln>
            <a:solidFill>
              <a:schemeClr val="accent6">
                <a:lumMod val="20000"/>
                <a:lumOff val="80000"/>
              </a:schemeClr>
            </a:solidFill>
          </a:ln>
        </p:spPr>
        <p:style>
          <a:lnRef idx="2">
            <a:schemeClr val="accent6"/>
          </a:lnRef>
          <a:fillRef idx="0">
            <a:schemeClr val="accent6"/>
          </a:fillRef>
          <a:effectRef idx="1">
            <a:schemeClr val="accent6"/>
          </a:effectRef>
          <a:fontRef idx="minor">
            <a:schemeClr val="tx1"/>
          </a:fontRef>
        </p:style>
      </p:cxnSp>
      <p:cxnSp>
        <p:nvCxnSpPr>
          <p:cNvPr id="20" name="Straight Connector 19"/>
          <p:cNvCxnSpPr/>
          <p:nvPr/>
        </p:nvCxnSpPr>
        <p:spPr>
          <a:xfrm flipH="1">
            <a:off x="2895600" y="1428750"/>
            <a:ext cx="609600" cy="0"/>
          </a:xfrm>
          <a:prstGeom prst="line">
            <a:avLst/>
          </a:prstGeom>
          <a:ln>
            <a:solidFill>
              <a:schemeClr val="accent6">
                <a:lumMod val="20000"/>
                <a:lumOff val="80000"/>
              </a:schemeClr>
            </a:solidFill>
          </a:ln>
        </p:spPr>
        <p:style>
          <a:lnRef idx="2">
            <a:schemeClr val="accent6"/>
          </a:lnRef>
          <a:fillRef idx="0">
            <a:schemeClr val="accent6"/>
          </a:fillRef>
          <a:effectRef idx="1">
            <a:schemeClr val="accent6"/>
          </a:effectRef>
          <a:fontRef idx="minor">
            <a:schemeClr val="tx1"/>
          </a:fontRef>
        </p:style>
      </p:cxnSp>
      <p:cxnSp>
        <p:nvCxnSpPr>
          <p:cNvPr id="22" name="Straight Connector 21"/>
          <p:cNvCxnSpPr/>
          <p:nvPr/>
        </p:nvCxnSpPr>
        <p:spPr>
          <a:xfrm>
            <a:off x="5334000" y="1428750"/>
            <a:ext cx="609600" cy="0"/>
          </a:xfrm>
          <a:prstGeom prst="line">
            <a:avLst/>
          </a:prstGeom>
          <a:ln>
            <a:solidFill>
              <a:schemeClr val="accent6">
                <a:lumMod val="20000"/>
                <a:lumOff val="80000"/>
              </a:schemeClr>
            </a:solidFill>
          </a:ln>
        </p:spPr>
        <p:style>
          <a:lnRef idx="2">
            <a:schemeClr val="accent6"/>
          </a:lnRef>
          <a:fillRef idx="0">
            <a:schemeClr val="accent6"/>
          </a:fillRef>
          <a:effectRef idx="1">
            <a:schemeClr val="accent6"/>
          </a:effectRef>
          <a:fontRef idx="minor">
            <a:schemeClr val="tx1"/>
          </a:fontRef>
        </p:style>
      </p:cxnSp>
      <p:cxnSp>
        <p:nvCxnSpPr>
          <p:cNvPr id="24" name="Straight Connector 23"/>
          <p:cNvCxnSpPr/>
          <p:nvPr/>
        </p:nvCxnSpPr>
        <p:spPr>
          <a:xfrm>
            <a:off x="2895600" y="1428750"/>
            <a:ext cx="0" cy="381000"/>
          </a:xfrm>
          <a:prstGeom prst="line">
            <a:avLst/>
          </a:prstGeom>
          <a:ln>
            <a:solidFill>
              <a:schemeClr val="accent6">
                <a:lumMod val="20000"/>
                <a:lumOff val="80000"/>
              </a:schemeClr>
            </a:solidFill>
          </a:ln>
        </p:spPr>
        <p:style>
          <a:lnRef idx="2">
            <a:schemeClr val="accent6"/>
          </a:lnRef>
          <a:fillRef idx="0">
            <a:schemeClr val="accent6"/>
          </a:fillRef>
          <a:effectRef idx="1">
            <a:schemeClr val="accent6"/>
          </a:effectRef>
          <a:fontRef idx="minor">
            <a:schemeClr val="tx1"/>
          </a:fontRef>
        </p:style>
      </p:cxnSp>
      <p:cxnSp>
        <p:nvCxnSpPr>
          <p:cNvPr id="25" name="Straight Connector 24"/>
          <p:cNvCxnSpPr/>
          <p:nvPr/>
        </p:nvCxnSpPr>
        <p:spPr>
          <a:xfrm>
            <a:off x="5943600" y="1428750"/>
            <a:ext cx="0" cy="381000"/>
          </a:xfrm>
          <a:prstGeom prst="line">
            <a:avLst/>
          </a:prstGeom>
          <a:ln>
            <a:solidFill>
              <a:schemeClr val="accent6">
                <a:lumMod val="20000"/>
                <a:lumOff val="80000"/>
              </a:schemeClr>
            </a:solidFill>
          </a:ln>
        </p:spPr>
        <p:style>
          <a:lnRef idx="2">
            <a:schemeClr val="accent6"/>
          </a:lnRef>
          <a:fillRef idx="0">
            <a:schemeClr val="accent6"/>
          </a:fillRef>
          <a:effectRef idx="1">
            <a:schemeClr val="accent6"/>
          </a:effectRef>
          <a:fontRef idx="minor">
            <a:schemeClr val="tx1"/>
          </a:fontRef>
        </p:style>
      </p:cxnSp>
      <p:cxnSp>
        <p:nvCxnSpPr>
          <p:cNvPr id="27" name="Straight Connector 26"/>
          <p:cNvCxnSpPr/>
          <p:nvPr/>
        </p:nvCxnSpPr>
        <p:spPr>
          <a:xfrm flipH="1">
            <a:off x="1295400" y="1885950"/>
            <a:ext cx="1219200" cy="0"/>
          </a:xfrm>
          <a:prstGeom prst="line">
            <a:avLst/>
          </a:prstGeom>
          <a:ln>
            <a:solidFill>
              <a:schemeClr val="accent6">
                <a:lumMod val="20000"/>
                <a:lumOff val="80000"/>
              </a:schemeClr>
            </a:solidFill>
          </a:ln>
        </p:spPr>
        <p:style>
          <a:lnRef idx="2">
            <a:schemeClr val="accent6"/>
          </a:lnRef>
          <a:fillRef idx="0">
            <a:schemeClr val="accent6"/>
          </a:fillRef>
          <a:effectRef idx="1">
            <a:schemeClr val="accent6"/>
          </a:effectRef>
          <a:fontRef idx="minor">
            <a:schemeClr val="tx1"/>
          </a:fontRef>
        </p:style>
      </p:cxnSp>
      <p:cxnSp>
        <p:nvCxnSpPr>
          <p:cNvPr id="29" name="Straight Connector 28"/>
          <p:cNvCxnSpPr/>
          <p:nvPr/>
        </p:nvCxnSpPr>
        <p:spPr>
          <a:xfrm>
            <a:off x="3200400" y="1885950"/>
            <a:ext cx="1295400" cy="0"/>
          </a:xfrm>
          <a:prstGeom prst="line">
            <a:avLst/>
          </a:prstGeom>
          <a:ln>
            <a:solidFill>
              <a:schemeClr val="accent6">
                <a:lumMod val="20000"/>
                <a:lumOff val="80000"/>
              </a:schemeClr>
            </a:solidFill>
          </a:ln>
        </p:spPr>
        <p:style>
          <a:lnRef idx="2">
            <a:schemeClr val="accent6"/>
          </a:lnRef>
          <a:fillRef idx="0">
            <a:schemeClr val="accent6"/>
          </a:fillRef>
          <a:effectRef idx="1">
            <a:schemeClr val="accent6"/>
          </a:effectRef>
          <a:fontRef idx="minor">
            <a:schemeClr val="tx1"/>
          </a:fontRef>
        </p:style>
      </p:cxnSp>
      <p:cxnSp>
        <p:nvCxnSpPr>
          <p:cNvPr id="31" name="Straight Connector 30"/>
          <p:cNvCxnSpPr/>
          <p:nvPr/>
        </p:nvCxnSpPr>
        <p:spPr>
          <a:xfrm>
            <a:off x="1295400" y="1885950"/>
            <a:ext cx="0" cy="381000"/>
          </a:xfrm>
          <a:prstGeom prst="line">
            <a:avLst/>
          </a:prstGeom>
          <a:ln>
            <a:solidFill>
              <a:schemeClr val="accent6">
                <a:lumMod val="20000"/>
                <a:lumOff val="80000"/>
              </a:schemeClr>
            </a:solidFill>
          </a:ln>
        </p:spPr>
        <p:style>
          <a:lnRef idx="2">
            <a:schemeClr val="accent6"/>
          </a:lnRef>
          <a:fillRef idx="0">
            <a:schemeClr val="accent6"/>
          </a:fillRef>
          <a:effectRef idx="1">
            <a:schemeClr val="accent6"/>
          </a:effectRef>
          <a:fontRef idx="minor">
            <a:schemeClr val="tx1"/>
          </a:fontRef>
        </p:style>
      </p:cxnSp>
      <p:cxnSp>
        <p:nvCxnSpPr>
          <p:cNvPr id="32" name="Straight Connector 31"/>
          <p:cNvCxnSpPr/>
          <p:nvPr/>
        </p:nvCxnSpPr>
        <p:spPr>
          <a:xfrm>
            <a:off x="4495800" y="1885950"/>
            <a:ext cx="0" cy="381000"/>
          </a:xfrm>
          <a:prstGeom prst="line">
            <a:avLst/>
          </a:prstGeom>
          <a:ln>
            <a:solidFill>
              <a:schemeClr val="accent6">
                <a:lumMod val="20000"/>
                <a:lumOff val="80000"/>
              </a:schemeClr>
            </a:solidFill>
          </a:ln>
        </p:spPr>
        <p:style>
          <a:lnRef idx="2">
            <a:schemeClr val="accent6"/>
          </a:lnRef>
          <a:fillRef idx="0">
            <a:schemeClr val="accent6"/>
          </a:fillRef>
          <a:effectRef idx="1">
            <a:schemeClr val="accent6"/>
          </a:effectRef>
          <a:fontRef idx="minor">
            <a:schemeClr val="tx1"/>
          </a:fontRef>
        </p:style>
      </p:cxnSp>
      <p:cxnSp>
        <p:nvCxnSpPr>
          <p:cNvPr id="34" name="Straight Connector 33"/>
          <p:cNvCxnSpPr/>
          <p:nvPr/>
        </p:nvCxnSpPr>
        <p:spPr>
          <a:xfrm>
            <a:off x="6248400" y="1885950"/>
            <a:ext cx="1066800" cy="0"/>
          </a:xfrm>
          <a:prstGeom prst="line">
            <a:avLst/>
          </a:prstGeom>
          <a:ln>
            <a:solidFill>
              <a:schemeClr val="accent6">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7315200" y="1885950"/>
            <a:ext cx="0" cy="381000"/>
          </a:xfrm>
          <a:prstGeom prst="line">
            <a:avLst/>
          </a:prstGeom>
          <a:ln>
            <a:solidFill>
              <a:schemeClr val="accent6">
                <a:lumMod val="20000"/>
                <a:lumOff val="80000"/>
              </a:schemeClr>
            </a:solidFill>
          </a:ln>
        </p:spPr>
        <p:style>
          <a:lnRef idx="2">
            <a:schemeClr val="accent6"/>
          </a:lnRef>
          <a:fillRef idx="0">
            <a:schemeClr val="accent6"/>
          </a:fillRef>
          <a:effectRef idx="1">
            <a:schemeClr val="accent6"/>
          </a:effectRef>
          <a:fontRef idx="minor">
            <a:schemeClr val="tx1"/>
          </a:fontRef>
        </p:style>
      </p:cxnSp>
      <p:cxnSp>
        <p:nvCxnSpPr>
          <p:cNvPr id="37" name="Straight Connector 36"/>
          <p:cNvCxnSpPr/>
          <p:nvPr/>
        </p:nvCxnSpPr>
        <p:spPr>
          <a:xfrm>
            <a:off x="3810000" y="2800350"/>
            <a:ext cx="1752600" cy="0"/>
          </a:xfrm>
          <a:prstGeom prst="line">
            <a:avLst/>
          </a:prstGeom>
          <a:ln>
            <a:solidFill>
              <a:schemeClr val="accent6">
                <a:lumMod val="20000"/>
                <a:lumOff val="80000"/>
              </a:schemeClr>
            </a:solidFill>
          </a:ln>
        </p:spPr>
        <p:style>
          <a:lnRef idx="2">
            <a:schemeClr val="accent6"/>
          </a:lnRef>
          <a:fillRef idx="0">
            <a:schemeClr val="accent6"/>
          </a:fillRef>
          <a:effectRef idx="1">
            <a:schemeClr val="accent6"/>
          </a:effectRef>
          <a:fontRef idx="minor">
            <a:schemeClr val="tx1"/>
          </a:fontRef>
        </p:style>
      </p:cxnSp>
      <p:cxnSp>
        <p:nvCxnSpPr>
          <p:cNvPr id="41" name="Straight Connector 40"/>
          <p:cNvCxnSpPr/>
          <p:nvPr/>
        </p:nvCxnSpPr>
        <p:spPr>
          <a:xfrm>
            <a:off x="3810000" y="2800350"/>
            <a:ext cx="0" cy="152400"/>
          </a:xfrm>
          <a:prstGeom prst="line">
            <a:avLst/>
          </a:prstGeom>
          <a:ln>
            <a:solidFill>
              <a:schemeClr val="accent6">
                <a:lumMod val="20000"/>
                <a:lumOff val="80000"/>
              </a:schemeClr>
            </a:solidFill>
          </a:ln>
        </p:spPr>
        <p:style>
          <a:lnRef idx="2">
            <a:schemeClr val="accent6"/>
          </a:lnRef>
          <a:fillRef idx="0">
            <a:schemeClr val="accent6"/>
          </a:fillRef>
          <a:effectRef idx="1">
            <a:schemeClr val="accent6"/>
          </a:effectRef>
          <a:fontRef idx="minor">
            <a:schemeClr val="tx1"/>
          </a:fontRef>
        </p:style>
      </p:cxnSp>
      <p:cxnSp>
        <p:nvCxnSpPr>
          <p:cNvPr id="43" name="Straight Connector 42"/>
          <p:cNvCxnSpPr/>
          <p:nvPr/>
        </p:nvCxnSpPr>
        <p:spPr>
          <a:xfrm>
            <a:off x="5562600" y="2800350"/>
            <a:ext cx="0" cy="152400"/>
          </a:xfrm>
          <a:prstGeom prst="line">
            <a:avLst/>
          </a:prstGeom>
          <a:ln>
            <a:solidFill>
              <a:schemeClr val="accent6">
                <a:lumMod val="20000"/>
                <a:lumOff val="80000"/>
              </a:schemeClr>
            </a:solidFill>
          </a:ln>
        </p:spPr>
        <p:style>
          <a:lnRef idx="2">
            <a:schemeClr val="accent6"/>
          </a:lnRef>
          <a:fillRef idx="0">
            <a:schemeClr val="accent6"/>
          </a:fillRef>
          <a:effectRef idx="1">
            <a:schemeClr val="accent6"/>
          </a:effectRef>
          <a:fontRef idx="minor">
            <a:schemeClr val="tx1"/>
          </a:fontRef>
        </p:style>
      </p:cxnSp>
      <p:cxnSp>
        <p:nvCxnSpPr>
          <p:cNvPr id="45" name="Straight Connector 44"/>
          <p:cNvCxnSpPr/>
          <p:nvPr/>
        </p:nvCxnSpPr>
        <p:spPr>
          <a:xfrm>
            <a:off x="7391400" y="2800350"/>
            <a:ext cx="0" cy="152400"/>
          </a:xfrm>
          <a:prstGeom prst="line">
            <a:avLst/>
          </a:prstGeom>
          <a:ln>
            <a:solidFill>
              <a:schemeClr val="accent6">
                <a:lumMod val="20000"/>
                <a:lumOff val="80000"/>
              </a:schemeClr>
            </a:solidFill>
          </a:ln>
        </p:spPr>
        <p:style>
          <a:lnRef idx="2">
            <a:schemeClr val="accent6"/>
          </a:lnRef>
          <a:fillRef idx="0">
            <a:schemeClr val="accent6"/>
          </a:fillRef>
          <a:effectRef idx="1">
            <a:schemeClr val="accent6"/>
          </a:effectRef>
          <a:fontRef idx="minor">
            <a:schemeClr val="tx1"/>
          </a:fontRef>
        </p:style>
      </p:cxnSp>
      <p:cxnSp>
        <p:nvCxnSpPr>
          <p:cNvPr id="47" name="Straight Connector 46"/>
          <p:cNvCxnSpPr/>
          <p:nvPr/>
        </p:nvCxnSpPr>
        <p:spPr>
          <a:xfrm>
            <a:off x="8915400" y="0"/>
            <a:ext cx="0" cy="5143500"/>
          </a:xfrm>
          <a:prstGeom prst="line">
            <a:avLst/>
          </a:prstGeom>
          <a:ln>
            <a:solidFill>
              <a:srgbClr val="FFFF00"/>
            </a:solidFill>
          </a:ln>
        </p:spPr>
        <p:style>
          <a:lnRef idx="3">
            <a:schemeClr val="accent1"/>
          </a:lnRef>
          <a:fillRef idx="0">
            <a:schemeClr val="accent1"/>
          </a:fillRef>
          <a:effectRef idx="2">
            <a:schemeClr val="accent1"/>
          </a:effectRef>
          <a:fontRef idx="minor">
            <a:schemeClr val="tx1"/>
          </a:fontRef>
        </p:style>
      </p:cxnSp>
      <p:cxnSp>
        <p:nvCxnSpPr>
          <p:cNvPr id="49" name="Straight Connector 48"/>
          <p:cNvCxnSpPr/>
          <p:nvPr/>
        </p:nvCxnSpPr>
        <p:spPr>
          <a:xfrm>
            <a:off x="0" y="133350"/>
            <a:ext cx="9144000" cy="0"/>
          </a:xfrm>
          <a:prstGeom prst="line">
            <a:avLst/>
          </a:prstGeom>
          <a:ln>
            <a:solidFill>
              <a:srgbClr val="FFFF00"/>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8839200" y="0"/>
            <a:ext cx="0" cy="51435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248400" y="4681835"/>
            <a:ext cx="2590800" cy="461665"/>
          </a:xfrm>
          <a:prstGeom prst="rect">
            <a:avLst/>
          </a:prstGeom>
          <a:noFill/>
        </p:spPr>
        <p:txBody>
          <a:bodyPr wrap="square" rtlCol="0">
            <a:spAutoFit/>
          </a:bodyPr>
          <a:lstStyle/>
          <a:p>
            <a:pPr algn="ctr"/>
            <a:r>
              <a:rPr lang="en-US" sz="1200" dirty="0">
                <a:solidFill>
                  <a:srgbClr val="FFFF00"/>
                </a:solidFill>
                <a:latin typeface="Constantia" pitchFamily="18" charset="0"/>
              </a:rPr>
              <a:t>notification no.12/2017-Central Tax (Rate) dated 28.06.2017 (sr.no.21)</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lain bg.png"/>
          <p:cNvPicPr>
            <a:picLocks noChangeAspect="1"/>
          </p:cNvPicPr>
          <p:nvPr/>
        </p:nvPicPr>
        <p:blipFill>
          <a:blip r:embed="rId2" cstate="print"/>
          <a:stretch>
            <a:fillRect/>
          </a:stretch>
        </p:blipFill>
        <p:spPr>
          <a:xfrm>
            <a:off x="0" y="0"/>
            <a:ext cx="9144000" cy="5143500"/>
          </a:xfrm>
          <a:prstGeom prst="rect">
            <a:avLst/>
          </a:prstGeom>
        </p:spPr>
      </p:pic>
      <p:sp>
        <p:nvSpPr>
          <p:cNvPr id="5" name="TextBox 4"/>
          <p:cNvSpPr txBox="1"/>
          <p:nvPr/>
        </p:nvSpPr>
        <p:spPr>
          <a:xfrm>
            <a:off x="1219200" y="0"/>
            <a:ext cx="7955280" cy="640080"/>
          </a:xfrm>
          <a:prstGeom prst="flowChartAlternateProcess">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endParaRPr lang="en-US" dirty="0"/>
          </a:p>
        </p:txBody>
      </p:sp>
      <p:sp>
        <p:nvSpPr>
          <p:cNvPr id="6" name="TextBox 5"/>
          <p:cNvSpPr txBox="1"/>
          <p:nvPr/>
        </p:nvSpPr>
        <p:spPr>
          <a:xfrm>
            <a:off x="1295400" y="0"/>
            <a:ext cx="7863840" cy="640080"/>
          </a:xfrm>
          <a:prstGeom prst="rect">
            <a:avLst/>
          </a:prstGeom>
          <a:solidFill>
            <a:srgbClr val="FFC000"/>
          </a:solidFill>
        </p:spPr>
        <p:txBody>
          <a:bodyPr wrap="square" rtlCol="0">
            <a:spAutoFit/>
          </a:bodyPr>
          <a:lstStyle/>
          <a:p>
            <a:pPr algn="ctr"/>
            <a:r>
              <a:rPr lang="en-US" sz="2000" b="1" i="1" dirty="0">
                <a:latin typeface="Baskerville Old Face" pitchFamily="18" charset="0"/>
              </a:rPr>
              <a:t>RCM on Legal Services, w.e.f.,01/07/17. {Notification no.</a:t>
            </a:r>
            <a:r>
              <a:rPr lang="en-IN" sz="2000" b="1" i="1" dirty="0">
                <a:latin typeface="Baskerville Old Face" pitchFamily="18" charset="0"/>
              </a:rPr>
              <a:t> 13/2017-Central tax(Rate)}</a:t>
            </a:r>
            <a:endParaRPr lang="en-US" sz="2000" b="1" i="1" dirty="0">
              <a:latin typeface="Baskerville Old Face" pitchFamily="18" charset="0"/>
            </a:endParaRPr>
          </a:p>
        </p:txBody>
      </p:sp>
      <p:pic>
        <p:nvPicPr>
          <p:cNvPr id="7" name="Picture 6" descr="image-removebg-preview.png"/>
          <p:cNvPicPr>
            <a:picLocks noChangeAspect="1"/>
          </p:cNvPicPr>
          <p:nvPr/>
        </p:nvPicPr>
        <p:blipFill>
          <a:blip r:embed="rId3" cstate="print"/>
          <a:stretch>
            <a:fillRect/>
          </a:stretch>
        </p:blipFill>
        <p:spPr>
          <a:xfrm>
            <a:off x="228600" y="1047750"/>
            <a:ext cx="1524000" cy="1524000"/>
          </a:xfrm>
          <a:prstGeom prst="rect">
            <a:avLst/>
          </a:prstGeom>
        </p:spPr>
      </p:pic>
      <p:sp>
        <p:nvSpPr>
          <p:cNvPr id="8" name="TextBox 7"/>
          <p:cNvSpPr txBox="1"/>
          <p:nvPr/>
        </p:nvSpPr>
        <p:spPr>
          <a:xfrm>
            <a:off x="152400" y="2571750"/>
            <a:ext cx="2209800" cy="954107"/>
          </a:xfrm>
          <a:prstGeom prst="rect">
            <a:avLst/>
          </a:prstGeom>
          <a:noFill/>
        </p:spPr>
        <p:txBody>
          <a:bodyPr wrap="square" rtlCol="0">
            <a:spAutoFit/>
          </a:bodyPr>
          <a:lstStyle/>
          <a:p>
            <a:pPr algn="ctr"/>
            <a:r>
              <a:rPr lang="en-US" sz="1400" b="1" dirty="0">
                <a:blipFill>
                  <a:blip r:embed="rId4"/>
                  <a:tile tx="0" ty="0" sx="100000" sy="100000" flip="none" algn="tl"/>
                </a:blipFill>
                <a:latin typeface="Constantia" pitchFamily="18" charset="0"/>
              </a:rPr>
              <a:t>Service Provider</a:t>
            </a:r>
          </a:p>
          <a:p>
            <a:pPr algn="ctr"/>
            <a:r>
              <a:rPr lang="en-US" sz="1350" b="1" dirty="0">
                <a:solidFill>
                  <a:srgbClr val="002060"/>
                </a:solidFill>
                <a:latin typeface="Constantia" pitchFamily="18" charset="0"/>
              </a:rPr>
              <a:t>An individual advocate (incl. senior advocate)</a:t>
            </a:r>
            <a:r>
              <a:rPr lang="en-US" sz="1350" b="1" dirty="0">
                <a:solidFill>
                  <a:schemeClr val="accent6">
                    <a:lumMod val="75000"/>
                  </a:schemeClr>
                </a:solidFill>
                <a:latin typeface="Constantia" pitchFamily="18" charset="0"/>
              </a:rPr>
              <a:t>/</a:t>
            </a:r>
            <a:r>
              <a:rPr lang="en-US" sz="1350" b="1" dirty="0">
                <a:solidFill>
                  <a:srgbClr val="002060"/>
                </a:solidFill>
                <a:latin typeface="Constantia" pitchFamily="18" charset="0"/>
              </a:rPr>
              <a:t> firm of advocates.</a:t>
            </a:r>
          </a:p>
        </p:txBody>
      </p:sp>
      <p:sp>
        <p:nvSpPr>
          <p:cNvPr id="9" name="TextBox 8"/>
          <p:cNvSpPr txBox="1"/>
          <p:nvPr/>
        </p:nvSpPr>
        <p:spPr>
          <a:xfrm>
            <a:off x="2743200" y="1276350"/>
            <a:ext cx="1371600" cy="307777"/>
          </a:xfrm>
          <a:prstGeom prst="rect">
            <a:avLst/>
          </a:prstGeom>
          <a:noFill/>
        </p:spPr>
        <p:txBody>
          <a:bodyPr wrap="square" rtlCol="0">
            <a:spAutoFit/>
          </a:bodyPr>
          <a:lstStyle/>
          <a:p>
            <a:r>
              <a:rPr lang="en-US" sz="1400" b="1" dirty="0">
                <a:solidFill>
                  <a:srgbClr val="002060"/>
                </a:solidFill>
                <a:latin typeface="Constantia" pitchFamily="18" charset="0"/>
              </a:rPr>
              <a:t>Legal services</a:t>
            </a:r>
          </a:p>
        </p:txBody>
      </p:sp>
      <p:pic>
        <p:nvPicPr>
          <p:cNvPr id="10" name="Picture 9" descr="image-removebg-preview (1).png"/>
          <p:cNvPicPr>
            <a:picLocks noChangeAspect="1"/>
          </p:cNvPicPr>
          <p:nvPr/>
        </p:nvPicPr>
        <p:blipFill>
          <a:blip r:embed="rId5" cstate="print"/>
          <a:stretch>
            <a:fillRect/>
          </a:stretch>
        </p:blipFill>
        <p:spPr>
          <a:xfrm>
            <a:off x="5029200" y="1047750"/>
            <a:ext cx="1390650" cy="1390650"/>
          </a:xfrm>
          <a:prstGeom prst="rect">
            <a:avLst/>
          </a:prstGeom>
        </p:spPr>
      </p:pic>
      <p:sp>
        <p:nvSpPr>
          <p:cNvPr id="11" name="TextBox 10"/>
          <p:cNvSpPr txBox="1"/>
          <p:nvPr/>
        </p:nvSpPr>
        <p:spPr>
          <a:xfrm>
            <a:off x="4343400" y="2495550"/>
            <a:ext cx="2438400" cy="738664"/>
          </a:xfrm>
          <a:prstGeom prst="rect">
            <a:avLst/>
          </a:prstGeom>
          <a:noFill/>
        </p:spPr>
        <p:txBody>
          <a:bodyPr wrap="square" rtlCol="0">
            <a:spAutoFit/>
          </a:bodyPr>
          <a:lstStyle/>
          <a:p>
            <a:pPr algn="ctr"/>
            <a:r>
              <a:rPr lang="en-US" sz="1400" b="1" dirty="0">
                <a:blipFill>
                  <a:blip r:embed="rId4"/>
                  <a:tile tx="0" ty="0" sx="100000" sy="100000" flip="none" algn="tl"/>
                </a:blipFill>
                <a:latin typeface="Constantia" pitchFamily="18" charset="0"/>
              </a:rPr>
              <a:t>Recipient</a:t>
            </a:r>
            <a:r>
              <a:rPr lang="en-US" sz="1400" b="1" dirty="0">
                <a:solidFill>
                  <a:srgbClr val="002060"/>
                </a:solidFill>
                <a:latin typeface="Constantia" pitchFamily="18" charset="0"/>
              </a:rPr>
              <a:t> </a:t>
            </a:r>
          </a:p>
          <a:p>
            <a:pPr algn="ctr"/>
            <a:r>
              <a:rPr lang="en-US" sz="1350" b="1" dirty="0">
                <a:solidFill>
                  <a:srgbClr val="002060"/>
                </a:solidFill>
                <a:latin typeface="Constantia" pitchFamily="18" charset="0"/>
              </a:rPr>
              <a:t>(Business Entity Located in Taxable territory)</a:t>
            </a:r>
          </a:p>
        </p:txBody>
      </p:sp>
      <p:cxnSp>
        <p:nvCxnSpPr>
          <p:cNvPr id="13" name="Straight Arrow Connector 12"/>
          <p:cNvCxnSpPr/>
          <p:nvPr/>
        </p:nvCxnSpPr>
        <p:spPr>
          <a:xfrm>
            <a:off x="1981200" y="1581150"/>
            <a:ext cx="2971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1981200" y="1733550"/>
            <a:ext cx="28956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438400" y="1733550"/>
            <a:ext cx="2209800" cy="307777"/>
          </a:xfrm>
          <a:prstGeom prst="rect">
            <a:avLst/>
          </a:prstGeom>
          <a:noFill/>
        </p:spPr>
        <p:txBody>
          <a:bodyPr wrap="square" rtlCol="0">
            <a:spAutoFit/>
          </a:bodyPr>
          <a:lstStyle/>
          <a:p>
            <a:r>
              <a:rPr lang="en-US" sz="1400" b="1" dirty="0">
                <a:solidFill>
                  <a:srgbClr val="002060"/>
                </a:solidFill>
                <a:latin typeface="Constantia" pitchFamily="18" charset="0"/>
              </a:rPr>
              <a:t>Payment without GST</a:t>
            </a:r>
          </a:p>
        </p:txBody>
      </p:sp>
      <p:sp>
        <p:nvSpPr>
          <p:cNvPr id="18" name="TextBox 17"/>
          <p:cNvSpPr txBox="1"/>
          <p:nvPr/>
        </p:nvSpPr>
        <p:spPr>
          <a:xfrm>
            <a:off x="7391400" y="1276350"/>
            <a:ext cx="990600" cy="954107"/>
          </a:xfrm>
          <a:prstGeom prst="rect">
            <a:avLst/>
          </a:prstGeom>
          <a:noFill/>
        </p:spPr>
        <p:txBody>
          <a:bodyPr wrap="square" rtlCol="0">
            <a:spAutoFit/>
          </a:bodyPr>
          <a:lstStyle/>
          <a:p>
            <a:pPr algn="ctr"/>
            <a:r>
              <a:rPr lang="en-US" sz="1400" b="1" dirty="0">
                <a:solidFill>
                  <a:srgbClr val="002060"/>
                </a:solidFill>
                <a:latin typeface="Constantia" pitchFamily="18" charset="0"/>
              </a:rPr>
              <a:t>Shall deposit GST with Govt.</a:t>
            </a:r>
          </a:p>
        </p:txBody>
      </p:sp>
      <p:cxnSp>
        <p:nvCxnSpPr>
          <p:cNvPr id="20" name="Straight Connector 19"/>
          <p:cNvCxnSpPr>
            <a:stCxn id="10" idx="3"/>
          </p:cNvCxnSpPr>
          <p:nvPr/>
        </p:nvCxnSpPr>
        <p:spPr>
          <a:xfrm flipV="1">
            <a:off x="6419850" y="1733550"/>
            <a:ext cx="819150" cy="9525"/>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7848600" y="2419350"/>
            <a:ext cx="0" cy="762000"/>
          </a:xfrm>
          <a:prstGeom prst="line">
            <a:avLst/>
          </a:prstGeom>
        </p:spPr>
        <p:style>
          <a:lnRef idx="2">
            <a:schemeClr val="accent1"/>
          </a:lnRef>
          <a:fillRef idx="0">
            <a:schemeClr val="accent1"/>
          </a:fillRef>
          <a:effectRef idx="1">
            <a:schemeClr val="accent1"/>
          </a:effectRef>
          <a:fontRef idx="minor">
            <a:schemeClr val="tx1"/>
          </a:fontRef>
        </p:style>
      </p:cxnSp>
      <p:pic>
        <p:nvPicPr>
          <p:cNvPr id="23" name="Picture 22" descr="govt.png"/>
          <p:cNvPicPr>
            <a:picLocks noChangeAspect="1"/>
          </p:cNvPicPr>
          <p:nvPr/>
        </p:nvPicPr>
        <p:blipFill>
          <a:blip r:embed="rId6" cstate="print"/>
          <a:stretch>
            <a:fillRect/>
          </a:stretch>
        </p:blipFill>
        <p:spPr>
          <a:xfrm>
            <a:off x="7239000" y="3333750"/>
            <a:ext cx="1295400" cy="1232148"/>
          </a:xfrm>
          <a:prstGeom prst="rect">
            <a:avLst/>
          </a:prstGeom>
        </p:spPr>
      </p:pic>
      <p:sp>
        <p:nvSpPr>
          <p:cNvPr id="24" name="TextBox 23"/>
          <p:cNvSpPr txBox="1"/>
          <p:nvPr/>
        </p:nvSpPr>
        <p:spPr>
          <a:xfrm>
            <a:off x="7239000" y="4552950"/>
            <a:ext cx="1447800" cy="307777"/>
          </a:xfrm>
          <a:prstGeom prst="rect">
            <a:avLst/>
          </a:prstGeom>
          <a:noFill/>
        </p:spPr>
        <p:txBody>
          <a:bodyPr wrap="square" rtlCol="0">
            <a:spAutoFit/>
          </a:bodyPr>
          <a:lstStyle/>
          <a:p>
            <a:pPr algn="ctr"/>
            <a:r>
              <a:rPr lang="en-US" sz="1400" b="1" dirty="0">
                <a:blipFill>
                  <a:blip r:embed="rId4"/>
                  <a:tile tx="0" ty="0" sx="100000" sy="100000" flip="none" algn="tl"/>
                </a:blipFill>
                <a:latin typeface="Constantia" pitchFamily="18" charset="0"/>
              </a:rPr>
              <a:t>Government</a:t>
            </a:r>
          </a:p>
        </p:txBody>
      </p:sp>
      <p:sp>
        <p:nvSpPr>
          <p:cNvPr id="25" name="TextBox 24"/>
          <p:cNvSpPr txBox="1"/>
          <p:nvPr/>
        </p:nvSpPr>
        <p:spPr>
          <a:xfrm>
            <a:off x="304800" y="3543062"/>
            <a:ext cx="6248400" cy="1532334"/>
          </a:xfrm>
          <a:prstGeom prst="flowChartAlternateProcess">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400" b="1" u="sng" dirty="0">
                <a:solidFill>
                  <a:srgbClr val="66FFFF"/>
                </a:solidFill>
                <a:latin typeface="Constantia" pitchFamily="18" charset="0"/>
              </a:rPr>
              <a:t>Requirement to obtain registration</a:t>
            </a:r>
            <a:r>
              <a:rPr lang="en-US" sz="1400" dirty="0">
                <a:solidFill>
                  <a:srgbClr val="66FFFF"/>
                </a:solidFill>
                <a:latin typeface="Constantia" pitchFamily="18" charset="0"/>
              </a:rPr>
              <a:t>:</a:t>
            </a:r>
          </a:p>
          <a:p>
            <a:pPr marL="400050" indent="-400050">
              <a:buAutoNum type="romanLcParenBoth"/>
            </a:pPr>
            <a:r>
              <a:rPr lang="en-US" sz="1400" dirty="0">
                <a:latin typeface="Constantia" pitchFamily="18" charset="0"/>
              </a:rPr>
              <a:t>A person engaged in supply of </a:t>
            </a:r>
            <a:r>
              <a:rPr lang="en-US" sz="1400" dirty="0">
                <a:solidFill>
                  <a:srgbClr val="FFFF00"/>
                </a:solidFill>
                <a:latin typeface="Constantia" pitchFamily="18" charset="0"/>
              </a:rPr>
              <a:t>legal services </a:t>
            </a:r>
            <a:r>
              <a:rPr lang="en-US" sz="1400" dirty="0">
                <a:latin typeface="Constantia" pitchFamily="18" charset="0"/>
              </a:rPr>
              <a:t>having </a:t>
            </a:r>
            <a:r>
              <a:rPr lang="en-US" sz="1400" dirty="0">
                <a:solidFill>
                  <a:srgbClr val="FFFF00"/>
                </a:solidFill>
                <a:latin typeface="Constantia" pitchFamily="18" charset="0"/>
              </a:rPr>
              <a:t>turnover exceeding Rs.20 </a:t>
            </a:r>
            <a:r>
              <a:rPr lang="en-US" sz="1400" dirty="0" err="1">
                <a:solidFill>
                  <a:srgbClr val="FFFF00"/>
                </a:solidFill>
                <a:latin typeface="Constantia" pitchFamily="18" charset="0"/>
              </a:rPr>
              <a:t>lacs</a:t>
            </a:r>
            <a:r>
              <a:rPr lang="en-US" sz="1400" dirty="0">
                <a:latin typeface="Constantia" pitchFamily="18" charset="0"/>
              </a:rPr>
              <a:t> shall </a:t>
            </a:r>
            <a:r>
              <a:rPr lang="en-US" sz="1400" dirty="0">
                <a:solidFill>
                  <a:srgbClr val="FFFF00"/>
                </a:solidFill>
                <a:latin typeface="Constantia" pitchFamily="18" charset="0"/>
              </a:rPr>
              <a:t>mandatorily</a:t>
            </a:r>
            <a:r>
              <a:rPr lang="en-US" sz="1400" dirty="0">
                <a:latin typeface="Constantia" pitchFamily="18" charset="0"/>
              </a:rPr>
              <a:t> be required to take registration- </a:t>
            </a:r>
            <a:r>
              <a:rPr lang="en-US" sz="1400" dirty="0">
                <a:solidFill>
                  <a:srgbClr val="FFFF00"/>
                </a:solidFill>
                <a:latin typeface="Constantia" pitchFamily="18" charset="0"/>
              </a:rPr>
              <a:t>Section 22</a:t>
            </a:r>
          </a:p>
          <a:p>
            <a:pPr marL="400050" indent="-400050">
              <a:buAutoNum type="romanLcParenBoth"/>
            </a:pPr>
            <a:r>
              <a:rPr lang="en-US" sz="1400" dirty="0">
                <a:latin typeface="Constantia" pitchFamily="18" charset="0"/>
              </a:rPr>
              <a:t>A person engaged in </a:t>
            </a:r>
            <a:r>
              <a:rPr lang="en-US" sz="1400" dirty="0">
                <a:solidFill>
                  <a:srgbClr val="FFFF00"/>
                </a:solidFill>
                <a:latin typeface="Constantia" pitchFamily="18" charset="0"/>
              </a:rPr>
              <a:t>supplying intra-state services </a:t>
            </a:r>
            <a:r>
              <a:rPr lang="en-US" sz="1400" dirty="0">
                <a:latin typeface="Constantia" pitchFamily="18" charset="0"/>
              </a:rPr>
              <a:t>is </a:t>
            </a:r>
            <a:r>
              <a:rPr lang="en-US" sz="1400" dirty="0">
                <a:solidFill>
                  <a:srgbClr val="FFFF00"/>
                </a:solidFill>
                <a:latin typeface="Constantia" pitchFamily="18" charset="0"/>
              </a:rPr>
              <a:t>exempted</a:t>
            </a:r>
            <a:r>
              <a:rPr lang="en-US" sz="1400" dirty="0">
                <a:latin typeface="Constantia" pitchFamily="18" charset="0"/>
              </a:rPr>
              <a:t> from obtaining registration where </a:t>
            </a:r>
            <a:r>
              <a:rPr lang="en-US" sz="1400" dirty="0">
                <a:solidFill>
                  <a:srgbClr val="FFFF00"/>
                </a:solidFill>
                <a:latin typeface="Constantia" pitchFamily="18" charset="0"/>
              </a:rPr>
              <a:t>entire tax </a:t>
            </a:r>
            <a:r>
              <a:rPr lang="en-US" sz="1400" dirty="0">
                <a:latin typeface="Constantia" pitchFamily="18" charset="0"/>
              </a:rPr>
              <a:t>is payable </a:t>
            </a:r>
            <a:r>
              <a:rPr lang="en-US" sz="1400" dirty="0">
                <a:solidFill>
                  <a:srgbClr val="FFFF00"/>
                </a:solidFill>
                <a:latin typeface="Constantia" pitchFamily="18" charset="0"/>
              </a:rPr>
              <a:t>under RCM-</a:t>
            </a:r>
            <a:r>
              <a:rPr lang="en-US" sz="1400" dirty="0">
                <a:latin typeface="Constantia" pitchFamily="18" charset="0"/>
              </a:rPr>
              <a:t> </a:t>
            </a:r>
            <a:r>
              <a:rPr lang="en-US" sz="1400" b="1" dirty="0">
                <a:solidFill>
                  <a:srgbClr val="00B0F0"/>
                </a:solidFill>
                <a:latin typeface="Constantia" pitchFamily="18" charset="0"/>
              </a:rPr>
              <a:t>Notification No. 05-Central Tax dated 19.06.2017</a:t>
            </a:r>
            <a:r>
              <a:rPr lang="en-US" sz="1400" dirty="0">
                <a:solidFill>
                  <a:srgbClr val="00B0F0"/>
                </a:solidFill>
              </a:rPr>
              <a:t>.</a:t>
            </a:r>
            <a:endParaRPr lang="en-US" sz="1400" dirty="0">
              <a:solidFill>
                <a:srgbClr val="00B0F0"/>
              </a:solidFill>
              <a:latin typeface="Constantia"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in bg.png"/>
          <p:cNvPicPr>
            <a:picLocks noChangeAspect="1"/>
          </p:cNvPicPr>
          <p:nvPr/>
        </p:nvPicPr>
        <p:blipFill>
          <a:blip r:embed="rId2" cstate="print"/>
          <a:stretch>
            <a:fillRect/>
          </a:stretch>
        </p:blipFill>
        <p:spPr>
          <a:xfrm>
            <a:off x="0" y="0"/>
            <a:ext cx="9144000" cy="5143500"/>
          </a:xfrm>
          <a:prstGeom prst="rect">
            <a:avLst/>
          </a:prstGeom>
        </p:spPr>
      </p:pic>
      <p:pic>
        <p:nvPicPr>
          <p:cNvPr id="3" name="Picture 2" descr="image-removebg-preview (2).png"/>
          <p:cNvPicPr>
            <a:picLocks noChangeAspect="1"/>
          </p:cNvPicPr>
          <p:nvPr/>
        </p:nvPicPr>
        <p:blipFill>
          <a:blip r:embed="rId3" cstate="print"/>
          <a:stretch>
            <a:fillRect/>
          </a:stretch>
        </p:blipFill>
        <p:spPr>
          <a:xfrm>
            <a:off x="228600" y="1123950"/>
            <a:ext cx="1584555" cy="1709738"/>
          </a:xfrm>
          <a:prstGeom prst="rect">
            <a:avLst/>
          </a:prstGeom>
        </p:spPr>
      </p:pic>
      <p:sp>
        <p:nvSpPr>
          <p:cNvPr id="4" name="TextBox 3"/>
          <p:cNvSpPr txBox="1"/>
          <p:nvPr/>
        </p:nvSpPr>
        <p:spPr>
          <a:xfrm>
            <a:off x="1219200" y="0"/>
            <a:ext cx="7955280" cy="640080"/>
          </a:xfrm>
          <a:prstGeom prst="flowChartAlternateProcess">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endParaRPr lang="en-US" dirty="0"/>
          </a:p>
        </p:txBody>
      </p:sp>
      <p:sp>
        <p:nvSpPr>
          <p:cNvPr id="5" name="TextBox 4"/>
          <p:cNvSpPr txBox="1"/>
          <p:nvPr/>
        </p:nvSpPr>
        <p:spPr>
          <a:xfrm>
            <a:off x="1295400" y="0"/>
            <a:ext cx="7863840" cy="640080"/>
          </a:xfrm>
          <a:prstGeom prst="rect">
            <a:avLst/>
          </a:prstGeom>
          <a:solidFill>
            <a:srgbClr val="FFC000"/>
          </a:solidFill>
        </p:spPr>
        <p:txBody>
          <a:bodyPr wrap="square" rtlCol="0">
            <a:spAutoFit/>
          </a:bodyPr>
          <a:lstStyle/>
          <a:p>
            <a:pPr algn="ctr"/>
            <a:r>
              <a:rPr lang="en-US" sz="2000" b="1" i="1" dirty="0">
                <a:latin typeface="Baskerville Old Face" pitchFamily="18" charset="0"/>
              </a:rPr>
              <a:t>RCM on Director Services, w.e.f.,01/07/17. {Notification no.</a:t>
            </a:r>
            <a:r>
              <a:rPr lang="en-IN" sz="2000" b="1" i="1" dirty="0">
                <a:latin typeface="Baskerville Old Face" pitchFamily="18" charset="0"/>
              </a:rPr>
              <a:t> 13/2017-Central tax(Rate)}</a:t>
            </a:r>
            <a:endParaRPr lang="en-US" sz="2000" b="1" i="1" dirty="0">
              <a:latin typeface="Baskerville Old Face" pitchFamily="18" charset="0"/>
            </a:endParaRPr>
          </a:p>
        </p:txBody>
      </p:sp>
      <p:sp>
        <p:nvSpPr>
          <p:cNvPr id="6" name="TextBox 5"/>
          <p:cNvSpPr txBox="1"/>
          <p:nvPr/>
        </p:nvSpPr>
        <p:spPr>
          <a:xfrm>
            <a:off x="0" y="2571750"/>
            <a:ext cx="2514600" cy="723275"/>
          </a:xfrm>
          <a:prstGeom prst="rect">
            <a:avLst/>
          </a:prstGeom>
          <a:noFill/>
        </p:spPr>
        <p:txBody>
          <a:bodyPr wrap="square" rtlCol="0">
            <a:spAutoFit/>
          </a:bodyPr>
          <a:lstStyle/>
          <a:p>
            <a:pPr algn="ctr"/>
            <a:r>
              <a:rPr lang="en-US" sz="1400" b="1" dirty="0">
                <a:blipFill>
                  <a:blip r:embed="rId4"/>
                  <a:tile tx="0" ty="0" sx="100000" sy="100000" flip="none" algn="tl"/>
                </a:blipFill>
                <a:latin typeface="Constantia" pitchFamily="18" charset="0"/>
              </a:rPr>
              <a:t>Service Provider</a:t>
            </a:r>
          </a:p>
          <a:p>
            <a:pPr algn="ctr"/>
            <a:r>
              <a:rPr lang="en-US" sz="1350" b="1" dirty="0">
                <a:solidFill>
                  <a:srgbClr val="002060"/>
                </a:solidFill>
                <a:latin typeface="Constantia" pitchFamily="18" charset="0"/>
              </a:rPr>
              <a:t>(Director of a Company/Body Corporate)</a:t>
            </a:r>
          </a:p>
        </p:txBody>
      </p:sp>
      <p:pic>
        <p:nvPicPr>
          <p:cNvPr id="7" name="Picture 6" descr="image-removebg-preview (1).png"/>
          <p:cNvPicPr>
            <a:picLocks noChangeAspect="1"/>
          </p:cNvPicPr>
          <p:nvPr/>
        </p:nvPicPr>
        <p:blipFill>
          <a:blip r:embed="rId5" cstate="print"/>
          <a:stretch>
            <a:fillRect/>
          </a:stretch>
        </p:blipFill>
        <p:spPr>
          <a:xfrm>
            <a:off x="3886200" y="1123950"/>
            <a:ext cx="1390650" cy="1390650"/>
          </a:xfrm>
          <a:prstGeom prst="rect">
            <a:avLst/>
          </a:prstGeom>
        </p:spPr>
      </p:pic>
      <p:sp>
        <p:nvSpPr>
          <p:cNvPr id="8" name="TextBox 7"/>
          <p:cNvSpPr txBox="1"/>
          <p:nvPr/>
        </p:nvSpPr>
        <p:spPr>
          <a:xfrm>
            <a:off x="3276600" y="2571750"/>
            <a:ext cx="2667000" cy="723275"/>
          </a:xfrm>
          <a:prstGeom prst="rect">
            <a:avLst/>
          </a:prstGeom>
          <a:noFill/>
        </p:spPr>
        <p:txBody>
          <a:bodyPr wrap="square" rtlCol="0">
            <a:spAutoFit/>
          </a:bodyPr>
          <a:lstStyle/>
          <a:p>
            <a:pPr algn="ctr"/>
            <a:r>
              <a:rPr lang="en-US" sz="1400" b="1" dirty="0">
                <a:blipFill>
                  <a:blip r:embed="rId4"/>
                  <a:tile tx="0" ty="0" sx="100000" sy="100000" flip="none" algn="tl"/>
                </a:blipFill>
                <a:latin typeface="Constantia" pitchFamily="18" charset="0"/>
              </a:rPr>
              <a:t>Recipient</a:t>
            </a:r>
            <a:r>
              <a:rPr lang="en-US" sz="1400" b="1" dirty="0">
                <a:solidFill>
                  <a:srgbClr val="002060"/>
                </a:solidFill>
                <a:latin typeface="Constantia" pitchFamily="18" charset="0"/>
              </a:rPr>
              <a:t> </a:t>
            </a:r>
          </a:p>
          <a:p>
            <a:pPr algn="ctr"/>
            <a:r>
              <a:rPr lang="en-US" sz="1350" b="1" dirty="0">
                <a:solidFill>
                  <a:srgbClr val="002060"/>
                </a:solidFill>
                <a:latin typeface="Constantia" pitchFamily="18" charset="0"/>
              </a:rPr>
              <a:t>(Company/Business Corporate in Taxable territory)</a:t>
            </a:r>
          </a:p>
        </p:txBody>
      </p:sp>
      <p:cxnSp>
        <p:nvCxnSpPr>
          <p:cNvPr id="9" name="Straight Arrow Connector 8"/>
          <p:cNvCxnSpPr/>
          <p:nvPr/>
        </p:nvCxnSpPr>
        <p:spPr>
          <a:xfrm>
            <a:off x="2209800" y="1809750"/>
            <a:ext cx="13716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2209800" y="1962150"/>
            <a:ext cx="13716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286000" y="1504950"/>
            <a:ext cx="1371600" cy="307777"/>
          </a:xfrm>
          <a:prstGeom prst="rect">
            <a:avLst/>
          </a:prstGeom>
          <a:noFill/>
        </p:spPr>
        <p:txBody>
          <a:bodyPr wrap="square" rtlCol="0">
            <a:spAutoFit/>
          </a:bodyPr>
          <a:lstStyle/>
          <a:p>
            <a:pPr algn="ctr"/>
            <a:r>
              <a:rPr lang="en-US" sz="1350" b="1" dirty="0">
                <a:solidFill>
                  <a:srgbClr val="002060"/>
                </a:solidFill>
                <a:latin typeface="Constantia" pitchFamily="18" charset="0"/>
              </a:rPr>
              <a:t>Services</a:t>
            </a:r>
          </a:p>
        </p:txBody>
      </p:sp>
      <p:sp>
        <p:nvSpPr>
          <p:cNvPr id="18" name="TextBox 17"/>
          <p:cNvSpPr txBox="1"/>
          <p:nvPr/>
        </p:nvSpPr>
        <p:spPr>
          <a:xfrm>
            <a:off x="1828800" y="2038350"/>
            <a:ext cx="2133600" cy="300082"/>
          </a:xfrm>
          <a:prstGeom prst="rect">
            <a:avLst/>
          </a:prstGeom>
          <a:noFill/>
        </p:spPr>
        <p:txBody>
          <a:bodyPr wrap="square" rtlCol="0">
            <a:spAutoFit/>
          </a:bodyPr>
          <a:lstStyle/>
          <a:p>
            <a:pPr algn="ctr"/>
            <a:r>
              <a:rPr lang="en-US" sz="1350" b="1" dirty="0">
                <a:solidFill>
                  <a:srgbClr val="002060"/>
                </a:solidFill>
                <a:latin typeface="Constantia" pitchFamily="18" charset="0"/>
              </a:rPr>
              <a:t>Payment without GST</a:t>
            </a:r>
          </a:p>
        </p:txBody>
      </p:sp>
      <p:cxnSp>
        <p:nvCxnSpPr>
          <p:cNvPr id="19" name="Straight Connector 18"/>
          <p:cNvCxnSpPr/>
          <p:nvPr/>
        </p:nvCxnSpPr>
        <p:spPr>
          <a:xfrm flipV="1">
            <a:off x="5257800" y="1809750"/>
            <a:ext cx="819150" cy="9525"/>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172200" y="1352550"/>
            <a:ext cx="990600" cy="954107"/>
          </a:xfrm>
          <a:prstGeom prst="rect">
            <a:avLst/>
          </a:prstGeom>
          <a:noFill/>
        </p:spPr>
        <p:txBody>
          <a:bodyPr wrap="square" rtlCol="0">
            <a:spAutoFit/>
          </a:bodyPr>
          <a:lstStyle/>
          <a:p>
            <a:pPr algn="ctr"/>
            <a:r>
              <a:rPr lang="en-US" sz="1350" b="1" dirty="0">
                <a:solidFill>
                  <a:srgbClr val="002060"/>
                </a:solidFill>
                <a:latin typeface="Constantia" pitchFamily="18" charset="0"/>
              </a:rPr>
              <a:t>Shall deposit GST with Govt.</a:t>
            </a:r>
          </a:p>
        </p:txBody>
      </p:sp>
      <p:pic>
        <p:nvPicPr>
          <p:cNvPr id="21" name="Picture 20" descr="govt.png"/>
          <p:cNvPicPr>
            <a:picLocks noChangeAspect="1"/>
          </p:cNvPicPr>
          <p:nvPr/>
        </p:nvPicPr>
        <p:blipFill>
          <a:blip r:embed="rId6" cstate="print"/>
          <a:stretch>
            <a:fillRect/>
          </a:stretch>
        </p:blipFill>
        <p:spPr>
          <a:xfrm>
            <a:off x="8022437" y="1200150"/>
            <a:ext cx="1121563" cy="1066800"/>
          </a:xfrm>
          <a:prstGeom prst="rect">
            <a:avLst/>
          </a:prstGeom>
        </p:spPr>
      </p:pic>
      <p:cxnSp>
        <p:nvCxnSpPr>
          <p:cNvPr id="22" name="Straight Connector 21"/>
          <p:cNvCxnSpPr/>
          <p:nvPr/>
        </p:nvCxnSpPr>
        <p:spPr>
          <a:xfrm flipV="1">
            <a:off x="7239000" y="1809750"/>
            <a:ext cx="685800" cy="9526"/>
          </a:xfrm>
          <a:prstGeom prst="line">
            <a:avLst/>
          </a:prstGeom>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7696200" y="2343150"/>
            <a:ext cx="1447800" cy="307777"/>
          </a:xfrm>
          <a:prstGeom prst="rect">
            <a:avLst/>
          </a:prstGeom>
          <a:noFill/>
        </p:spPr>
        <p:txBody>
          <a:bodyPr wrap="square" rtlCol="0">
            <a:spAutoFit/>
          </a:bodyPr>
          <a:lstStyle/>
          <a:p>
            <a:pPr algn="r"/>
            <a:r>
              <a:rPr lang="en-US" sz="1400" b="1" dirty="0">
                <a:blipFill>
                  <a:blip r:embed="rId4"/>
                  <a:tile tx="0" ty="0" sx="100000" sy="100000" flip="none" algn="tl"/>
                </a:blipFill>
                <a:latin typeface="Constantia" pitchFamily="18" charset="0"/>
              </a:rPr>
              <a:t>Government</a:t>
            </a:r>
          </a:p>
        </p:txBody>
      </p:sp>
      <p:sp>
        <p:nvSpPr>
          <p:cNvPr id="26" name="TextBox 25"/>
          <p:cNvSpPr txBox="1"/>
          <p:nvPr/>
        </p:nvSpPr>
        <p:spPr>
          <a:xfrm>
            <a:off x="304800" y="3543062"/>
            <a:ext cx="2514600" cy="1293971"/>
          </a:xfrm>
          <a:prstGeom prst="flowChartAlternateProcess">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400" b="1" u="sng" dirty="0">
                <a:solidFill>
                  <a:srgbClr val="66FFFF"/>
                </a:solidFill>
                <a:latin typeface="Constantia" pitchFamily="18" charset="0"/>
              </a:rPr>
              <a:t>Services covered:</a:t>
            </a:r>
            <a:endParaRPr lang="en-US" sz="1400" dirty="0">
              <a:solidFill>
                <a:srgbClr val="66FFFF"/>
              </a:solidFill>
              <a:latin typeface="Constantia" pitchFamily="18" charset="0"/>
            </a:endParaRPr>
          </a:p>
          <a:p>
            <a:pPr marL="400050" indent="-400050">
              <a:buAutoNum type="romanLcParenBoth"/>
            </a:pPr>
            <a:r>
              <a:rPr lang="en-US" sz="1400" dirty="0">
                <a:latin typeface="Constantia" pitchFamily="18" charset="0"/>
              </a:rPr>
              <a:t>Sitting fees</a:t>
            </a:r>
          </a:p>
          <a:p>
            <a:pPr marL="400050" indent="-400050">
              <a:buAutoNum type="romanLcParenBoth"/>
            </a:pPr>
            <a:r>
              <a:rPr lang="en-US" sz="1400" dirty="0">
                <a:solidFill>
                  <a:srgbClr val="FFFF00"/>
                </a:solidFill>
                <a:latin typeface="Constantia" pitchFamily="18" charset="0"/>
              </a:rPr>
              <a:t>Director’s Remuneration </a:t>
            </a:r>
          </a:p>
          <a:p>
            <a:pPr marL="400050" indent="-400050">
              <a:buAutoNum type="romanLcParenBoth"/>
            </a:pPr>
            <a:r>
              <a:rPr lang="en-US" sz="1400" dirty="0">
                <a:latin typeface="Constantia" pitchFamily="18" charset="0"/>
              </a:rPr>
              <a:t>Any other services</a:t>
            </a:r>
            <a:endParaRPr lang="en-US" sz="1400" dirty="0">
              <a:solidFill>
                <a:srgbClr val="00B0F0"/>
              </a:solidFill>
              <a:latin typeface="Constantia" pitchFamily="18" charset="0"/>
            </a:endParaRPr>
          </a:p>
        </p:txBody>
      </p:sp>
      <p:sp>
        <p:nvSpPr>
          <p:cNvPr id="27" name="TextBox 26"/>
          <p:cNvSpPr txBox="1"/>
          <p:nvPr/>
        </p:nvSpPr>
        <p:spPr>
          <a:xfrm>
            <a:off x="5715000" y="3409950"/>
            <a:ext cx="3124200" cy="1532334"/>
          </a:xfrm>
          <a:prstGeom prst="flowChartAlternateProcess">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400" b="1" u="sng" dirty="0">
                <a:solidFill>
                  <a:srgbClr val="66FFFF"/>
                </a:solidFill>
                <a:latin typeface="Constantia" pitchFamily="18" charset="0"/>
              </a:rPr>
              <a:t>The term DIRECTOR refers to:</a:t>
            </a:r>
            <a:endParaRPr lang="en-US" sz="1400" dirty="0">
              <a:solidFill>
                <a:srgbClr val="66FFFF"/>
              </a:solidFill>
              <a:latin typeface="Constantia" pitchFamily="18" charset="0"/>
            </a:endParaRPr>
          </a:p>
          <a:p>
            <a:pPr marL="400050" indent="-400050">
              <a:buAutoNum type="romanLcParenBoth"/>
            </a:pPr>
            <a:r>
              <a:rPr lang="en-US" sz="1400" dirty="0">
                <a:latin typeface="Constantia" pitchFamily="18" charset="0"/>
              </a:rPr>
              <a:t>Independent Director</a:t>
            </a:r>
          </a:p>
          <a:p>
            <a:pPr marL="400050" indent="-400050">
              <a:buAutoNum type="romanLcParenBoth"/>
            </a:pPr>
            <a:r>
              <a:rPr lang="en-US" sz="1400" dirty="0">
                <a:solidFill>
                  <a:srgbClr val="FFFF00"/>
                </a:solidFill>
                <a:latin typeface="Constantia" pitchFamily="18" charset="0"/>
              </a:rPr>
              <a:t>Whole –time-Director services not in the capacity of Employment. </a:t>
            </a:r>
            <a:r>
              <a:rPr lang="en-US" sz="1400" dirty="0">
                <a:solidFill>
                  <a:srgbClr val="00B0F0"/>
                </a:solidFill>
                <a:latin typeface="Constantia" pitchFamily="18" charset="0"/>
              </a:rPr>
              <a:t>( </a:t>
            </a:r>
            <a:r>
              <a:rPr lang="en-US" sz="1400" dirty="0" err="1">
                <a:solidFill>
                  <a:srgbClr val="00B0F0"/>
                </a:solidFill>
                <a:latin typeface="Constantia" pitchFamily="18" charset="0"/>
              </a:rPr>
              <a:t>Eg</a:t>
            </a:r>
            <a:r>
              <a:rPr lang="en-US" sz="1400" dirty="0">
                <a:solidFill>
                  <a:srgbClr val="00B0F0"/>
                </a:solidFill>
                <a:latin typeface="Constantia" pitchFamily="18" charset="0"/>
              </a:rPr>
              <a:t>. On which TDS(194J) is applicable.)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in bg.png"/>
          <p:cNvPicPr>
            <a:picLocks noChangeAspect="1"/>
          </p:cNvPicPr>
          <p:nvPr/>
        </p:nvPicPr>
        <p:blipFill>
          <a:blip r:embed="rId2" cstate="print"/>
          <a:stretch>
            <a:fillRect/>
          </a:stretch>
        </p:blipFill>
        <p:spPr>
          <a:xfrm>
            <a:off x="0" y="0"/>
            <a:ext cx="9144000" cy="5143500"/>
          </a:xfrm>
          <a:prstGeom prst="rect">
            <a:avLst/>
          </a:prstGeom>
        </p:spPr>
      </p:pic>
      <p:sp>
        <p:nvSpPr>
          <p:cNvPr id="4" name="TextBox 3"/>
          <p:cNvSpPr txBox="1"/>
          <p:nvPr/>
        </p:nvSpPr>
        <p:spPr>
          <a:xfrm>
            <a:off x="1219200" y="0"/>
            <a:ext cx="7955280" cy="640080"/>
          </a:xfrm>
          <a:prstGeom prst="flowChartAlternateProcess">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endParaRPr lang="en-US" dirty="0"/>
          </a:p>
        </p:txBody>
      </p:sp>
      <p:sp>
        <p:nvSpPr>
          <p:cNvPr id="5" name="TextBox 4"/>
          <p:cNvSpPr txBox="1"/>
          <p:nvPr/>
        </p:nvSpPr>
        <p:spPr>
          <a:xfrm>
            <a:off x="1295400" y="0"/>
            <a:ext cx="7863840" cy="640080"/>
          </a:xfrm>
          <a:prstGeom prst="rect">
            <a:avLst/>
          </a:prstGeom>
          <a:solidFill>
            <a:srgbClr val="FFC000"/>
          </a:solidFill>
        </p:spPr>
        <p:txBody>
          <a:bodyPr wrap="square" rtlCol="0">
            <a:spAutoFit/>
          </a:bodyPr>
          <a:lstStyle/>
          <a:p>
            <a:pPr algn="ctr"/>
            <a:r>
              <a:rPr lang="en-US" sz="2000" b="1" i="1" dirty="0">
                <a:latin typeface="Baskerville Old Face" pitchFamily="18" charset="0"/>
              </a:rPr>
              <a:t>RCM on Security Services, </a:t>
            </a:r>
            <a:r>
              <a:rPr lang="en-US" sz="2000" b="1" i="1" dirty="0" err="1">
                <a:latin typeface="Baskerville Old Face" pitchFamily="18" charset="0"/>
              </a:rPr>
              <a:t>w.e.f</a:t>
            </a:r>
            <a:r>
              <a:rPr lang="en-US" sz="2000" b="1" i="1" dirty="0">
                <a:latin typeface="Baskerville Old Face" pitchFamily="18" charset="0"/>
              </a:rPr>
              <a:t>.,</a:t>
            </a:r>
            <a:r>
              <a:rPr lang="en-IN" sz="2000" dirty="0"/>
              <a:t> </a:t>
            </a:r>
            <a:r>
              <a:rPr lang="en-IN" sz="2000" b="1" i="1" dirty="0">
                <a:latin typeface="Baskerville Old Face" pitchFamily="18" charset="0"/>
              </a:rPr>
              <a:t>01/01/2019</a:t>
            </a:r>
            <a:r>
              <a:rPr lang="en-US" sz="2000" b="1" i="1" dirty="0">
                <a:latin typeface="Baskerville Old Face" pitchFamily="18" charset="0"/>
              </a:rPr>
              <a:t>. {Notification no.</a:t>
            </a:r>
            <a:r>
              <a:rPr lang="en-IN" sz="2000" b="1" i="1" dirty="0">
                <a:latin typeface="Baskerville Old Face" pitchFamily="18" charset="0"/>
              </a:rPr>
              <a:t> </a:t>
            </a:r>
            <a:r>
              <a:rPr lang="en-IN" sz="2000" b="1" i="1" dirty="0" err="1">
                <a:latin typeface="Baskerville Old Face" pitchFamily="18" charset="0"/>
              </a:rPr>
              <a:t>29/2018- Central Tax(Rate)}</a:t>
            </a:r>
            <a:endParaRPr lang="en-US" sz="2000" b="1" i="1" dirty="0" err="1">
              <a:latin typeface="Baskerville Old Face" pitchFamily="18" charset="0"/>
            </a:endParaRPr>
          </a:p>
        </p:txBody>
      </p:sp>
      <p:sp>
        <p:nvSpPr>
          <p:cNvPr id="6" name="TextBox 5"/>
          <p:cNvSpPr txBox="1"/>
          <p:nvPr/>
        </p:nvSpPr>
        <p:spPr>
          <a:xfrm>
            <a:off x="0" y="2571750"/>
            <a:ext cx="2514600" cy="515526"/>
          </a:xfrm>
          <a:prstGeom prst="rect">
            <a:avLst/>
          </a:prstGeom>
          <a:noFill/>
        </p:spPr>
        <p:txBody>
          <a:bodyPr wrap="square" rtlCol="0">
            <a:spAutoFit/>
          </a:bodyPr>
          <a:lstStyle/>
          <a:p>
            <a:pPr algn="ctr"/>
            <a:r>
              <a:rPr lang="en-US" sz="1400" b="1" dirty="0">
                <a:blipFill>
                  <a:blip r:embed="rId3"/>
                  <a:tile tx="0" ty="0" sx="100000" sy="100000" flip="none" algn="tl"/>
                </a:blipFill>
                <a:latin typeface="Constantia" pitchFamily="18" charset="0"/>
              </a:rPr>
              <a:t>Service Provider</a:t>
            </a:r>
          </a:p>
          <a:p>
            <a:pPr algn="ctr"/>
            <a:endParaRPr lang="en-US" sz="1350" b="1" dirty="0">
              <a:solidFill>
                <a:srgbClr val="002060"/>
              </a:solidFill>
              <a:latin typeface="Constantia" pitchFamily="18" charset="0"/>
            </a:endParaRPr>
          </a:p>
        </p:txBody>
      </p:sp>
      <p:sp>
        <p:nvSpPr>
          <p:cNvPr id="8" name="TextBox 7"/>
          <p:cNvSpPr txBox="1"/>
          <p:nvPr/>
        </p:nvSpPr>
        <p:spPr>
          <a:xfrm>
            <a:off x="3276600" y="2571750"/>
            <a:ext cx="2667000" cy="723275"/>
          </a:xfrm>
          <a:prstGeom prst="rect">
            <a:avLst/>
          </a:prstGeom>
          <a:noFill/>
        </p:spPr>
        <p:txBody>
          <a:bodyPr wrap="square" rtlCol="0">
            <a:spAutoFit/>
          </a:bodyPr>
          <a:lstStyle/>
          <a:p>
            <a:pPr algn="ctr"/>
            <a:r>
              <a:rPr lang="en-US" sz="1400" b="1" dirty="0">
                <a:blipFill>
                  <a:blip r:embed="rId3"/>
                  <a:tile tx="0" ty="0" sx="100000" sy="100000" flip="none" algn="tl"/>
                </a:blipFill>
                <a:latin typeface="Constantia" pitchFamily="18" charset="0"/>
              </a:rPr>
              <a:t>Recipient</a:t>
            </a:r>
            <a:r>
              <a:rPr lang="en-US" sz="1400" b="1" dirty="0">
                <a:solidFill>
                  <a:srgbClr val="002060"/>
                </a:solidFill>
                <a:latin typeface="Constantia" pitchFamily="18" charset="0"/>
              </a:rPr>
              <a:t> </a:t>
            </a:r>
          </a:p>
          <a:p>
            <a:pPr algn="ctr"/>
            <a:r>
              <a:rPr lang="en-US" sz="1350" b="1" dirty="0">
                <a:solidFill>
                  <a:srgbClr val="002060"/>
                </a:solidFill>
                <a:latin typeface="Constantia" pitchFamily="18" charset="0"/>
              </a:rPr>
              <a:t>(Registered Person in Taxable territory)</a:t>
            </a:r>
          </a:p>
        </p:txBody>
      </p:sp>
      <p:cxnSp>
        <p:nvCxnSpPr>
          <p:cNvPr id="9" name="Straight Arrow Connector 8"/>
          <p:cNvCxnSpPr/>
          <p:nvPr/>
        </p:nvCxnSpPr>
        <p:spPr>
          <a:xfrm>
            <a:off x="2209800" y="1809750"/>
            <a:ext cx="13716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2209800" y="1962150"/>
            <a:ext cx="13716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057400" y="1504950"/>
            <a:ext cx="1676400" cy="300082"/>
          </a:xfrm>
          <a:prstGeom prst="rect">
            <a:avLst/>
          </a:prstGeom>
          <a:noFill/>
        </p:spPr>
        <p:txBody>
          <a:bodyPr wrap="square" rtlCol="0">
            <a:spAutoFit/>
          </a:bodyPr>
          <a:lstStyle/>
          <a:p>
            <a:pPr algn="ctr"/>
            <a:r>
              <a:rPr lang="en-US" sz="1350" b="1" dirty="0">
                <a:solidFill>
                  <a:srgbClr val="002060"/>
                </a:solidFill>
                <a:latin typeface="Constantia" pitchFamily="18" charset="0"/>
              </a:rPr>
              <a:t>Security Services</a:t>
            </a:r>
          </a:p>
        </p:txBody>
      </p:sp>
      <p:sp>
        <p:nvSpPr>
          <p:cNvPr id="18" name="TextBox 17"/>
          <p:cNvSpPr txBox="1"/>
          <p:nvPr/>
        </p:nvSpPr>
        <p:spPr>
          <a:xfrm>
            <a:off x="1828800" y="2038350"/>
            <a:ext cx="2133600" cy="300082"/>
          </a:xfrm>
          <a:prstGeom prst="rect">
            <a:avLst/>
          </a:prstGeom>
          <a:noFill/>
        </p:spPr>
        <p:txBody>
          <a:bodyPr wrap="square" rtlCol="0">
            <a:spAutoFit/>
          </a:bodyPr>
          <a:lstStyle/>
          <a:p>
            <a:pPr algn="ctr"/>
            <a:r>
              <a:rPr lang="en-US" sz="1350" b="1" dirty="0">
                <a:solidFill>
                  <a:srgbClr val="002060"/>
                </a:solidFill>
                <a:latin typeface="Constantia" pitchFamily="18" charset="0"/>
              </a:rPr>
              <a:t>Payment without GST</a:t>
            </a:r>
          </a:p>
        </p:txBody>
      </p:sp>
      <p:cxnSp>
        <p:nvCxnSpPr>
          <p:cNvPr id="19" name="Straight Connector 18"/>
          <p:cNvCxnSpPr/>
          <p:nvPr/>
        </p:nvCxnSpPr>
        <p:spPr>
          <a:xfrm flipV="1">
            <a:off x="5257800" y="1809750"/>
            <a:ext cx="819150" cy="9525"/>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172200" y="1352550"/>
            <a:ext cx="990600" cy="954107"/>
          </a:xfrm>
          <a:prstGeom prst="rect">
            <a:avLst/>
          </a:prstGeom>
          <a:noFill/>
        </p:spPr>
        <p:txBody>
          <a:bodyPr wrap="square" rtlCol="0">
            <a:spAutoFit/>
          </a:bodyPr>
          <a:lstStyle/>
          <a:p>
            <a:pPr algn="ctr"/>
            <a:r>
              <a:rPr lang="en-US" sz="1350" b="1" dirty="0">
                <a:solidFill>
                  <a:srgbClr val="002060"/>
                </a:solidFill>
                <a:latin typeface="Constantia" pitchFamily="18" charset="0"/>
              </a:rPr>
              <a:t>Shall deposit GST with Govt.</a:t>
            </a:r>
          </a:p>
        </p:txBody>
      </p:sp>
      <p:pic>
        <p:nvPicPr>
          <p:cNvPr id="21" name="Picture 20" descr="govt.png"/>
          <p:cNvPicPr>
            <a:picLocks noChangeAspect="1"/>
          </p:cNvPicPr>
          <p:nvPr/>
        </p:nvPicPr>
        <p:blipFill>
          <a:blip r:embed="rId4" cstate="print"/>
          <a:stretch>
            <a:fillRect/>
          </a:stretch>
        </p:blipFill>
        <p:spPr>
          <a:xfrm>
            <a:off x="8022437" y="1200150"/>
            <a:ext cx="1121563" cy="1066800"/>
          </a:xfrm>
          <a:prstGeom prst="rect">
            <a:avLst/>
          </a:prstGeom>
        </p:spPr>
      </p:pic>
      <p:cxnSp>
        <p:nvCxnSpPr>
          <p:cNvPr id="22" name="Straight Connector 21"/>
          <p:cNvCxnSpPr/>
          <p:nvPr/>
        </p:nvCxnSpPr>
        <p:spPr>
          <a:xfrm flipV="1">
            <a:off x="7239000" y="1809750"/>
            <a:ext cx="685800" cy="9526"/>
          </a:xfrm>
          <a:prstGeom prst="line">
            <a:avLst/>
          </a:prstGeom>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7696200" y="2343150"/>
            <a:ext cx="1447800" cy="307777"/>
          </a:xfrm>
          <a:prstGeom prst="rect">
            <a:avLst/>
          </a:prstGeom>
          <a:noFill/>
        </p:spPr>
        <p:txBody>
          <a:bodyPr wrap="square" rtlCol="0">
            <a:spAutoFit/>
          </a:bodyPr>
          <a:lstStyle/>
          <a:p>
            <a:pPr algn="r"/>
            <a:r>
              <a:rPr lang="en-US" sz="1400" b="1" dirty="0">
                <a:blipFill>
                  <a:blip r:embed="rId3"/>
                  <a:tile tx="0" ty="0" sx="100000" sy="100000" flip="none" algn="tl"/>
                </a:blipFill>
                <a:latin typeface="Constantia" pitchFamily="18" charset="0"/>
              </a:rPr>
              <a:t>Government</a:t>
            </a:r>
          </a:p>
        </p:txBody>
      </p:sp>
      <p:sp>
        <p:nvSpPr>
          <p:cNvPr id="26" name="TextBox 25"/>
          <p:cNvSpPr txBox="1"/>
          <p:nvPr/>
        </p:nvSpPr>
        <p:spPr>
          <a:xfrm>
            <a:off x="304800" y="3790950"/>
            <a:ext cx="1981200" cy="561856"/>
          </a:xfrm>
          <a:prstGeom prst="flowChartAlternateProcess">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350" dirty="0">
                <a:solidFill>
                  <a:schemeClr val="bg1"/>
                </a:solidFill>
                <a:latin typeface="Constantia" pitchFamily="18" charset="0"/>
              </a:rPr>
              <a:t>Services like Supply of </a:t>
            </a:r>
            <a:r>
              <a:rPr lang="en-US" sz="1350" dirty="0">
                <a:solidFill>
                  <a:srgbClr val="FFFF00"/>
                </a:solidFill>
                <a:latin typeface="Constantia" pitchFamily="18" charset="0"/>
              </a:rPr>
              <a:t>Security Personnel.</a:t>
            </a:r>
          </a:p>
        </p:txBody>
      </p:sp>
      <p:pic>
        <p:nvPicPr>
          <p:cNvPr id="23" name="Picture 22" descr="man icon.png"/>
          <p:cNvPicPr>
            <a:picLocks noChangeAspect="1"/>
          </p:cNvPicPr>
          <p:nvPr/>
        </p:nvPicPr>
        <p:blipFill>
          <a:blip r:embed="rId5" cstate="print"/>
          <a:stretch>
            <a:fillRect/>
          </a:stretch>
        </p:blipFill>
        <p:spPr>
          <a:xfrm>
            <a:off x="4038600" y="1200150"/>
            <a:ext cx="1114425" cy="1379239"/>
          </a:xfrm>
          <a:prstGeom prst="rect">
            <a:avLst/>
          </a:prstGeom>
        </p:spPr>
      </p:pic>
      <p:pic>
        <p:nvPicPr>
          <p:cNvPr id="25" name="Picture 24" descr="image-removebg-preview (3).png"/>
          <p:cNvPicPr>
            <a:picLocks noChangeAspect="1"/>
          </p:cNvPicPr>
          <p:nvPr/>
        </p:nvPicPr>
        <p:blipFill>
          <a:blip r:embed="rId6" cstate="print"/>
          <a:stretch>
            <a:fillRect/>
          </a:stretch>
        </p:blipFill>
        <p:spPr>
          <a:xfrm>
            <a:off x="457200" y="1276350"/>
            <a:ext cx="1078512" cy="1143000"/>
          </a:xfrm>
          <a:prstGeom prst="rect">
            <a:avLst/>
          </a:prstGeom>
        </p:spPr>
      </p:pic>
      <p:sp>
        <p:nvSpPr>
          <p:cNvPr id="29" name="TextBox 28"/>
          <p:cNvSpPr txBox="1"/>
          <p:nvPr/>
        </p:nvSpPr>
        <p:spPr>
          <a:xfrm>
            <a:off x="4038600" y="3486150"/>
            <a:ext cx="1447800" cy="300082"/>
          </a:xfrm>
          <a:prstGeom prst="rect">
            <a:avLst/>
          </a:prstGeom>
          <a:noFill/>
        </p:spPr>
        <p:txBody>
          <a:bodyPr wrap="square" rtlCol="0">
            <a:spAutoFit/>
          </a:bodyPr>
          <a:lstStyle/>
          <a:p>
            <a:pPr algn="ctr"/>
            <a:r>
              <a:rPr lang="en-US" sz="1350" b="1" dirty="0">
                <a:solidFill>
                  <a:srgbClr val="5E020B"/>
                </a:solidFill>
                <a:latin typeface="Constantia" pitchFamily="18" charset="0"/>
              </a:rPr>
              <a:t>Other than</a:t>
            </a:r>
          </a:p>
        </p:txBody>
      </p:sp>
      <p:sp>
        <p:nvSpPr>
          <p:cNvPr id="30" name="TextBox 29"/>
          <p:cNvSpPr txBox="1"/>
          <p:nvPr/>
        </p:nvSpPr>
        <p:spPr>
          <a:xfrm>
            <a:off x="3810000" y="4171950"/>
            <a:ext cx="1981200" cy="300082"/>
          </a:xfrm>
          <a:prstGeom prst="rect">
            <a:avLst/>
          </a:prstGeom>
          <a:solidFill>
            <a:schemeClr val="accent6">
              <a:lumMod val="40000"/>
              <a:lumOff val="60000"/>
            </a:schemeClr>
          </a:solidFill>
          <a:effectLst>
            <a:softEdge rad="63500"/>
          </a:effectLst>
        </p:spPr>
        <p:txBody>
          <a:bodyPr wrap="square" rtlCol="0">
            <a:spAutoFit/>
          </a:bodyPr>
          <a:lstStyle/>
          <a:p>
            <a:pPr algn="ctr"/>
            <a:r>
              <a:rPr lang="en-US" sz="1350" b="1" dirty="0">
                <a:solidFill>
                  <a:srgbClr val="5E020B"/>
                </a:solidFill>
                <a:latin typeface="Constantia" pitchFamily="18" charset="0"/>
              </a:rPr>
              <a:t>BODY CORPORATE        </a:t>
            </a:r>
          </a:p>
        </p:txBody>
      </p:sp>
      <p:pic>
        <p:nvPicPr>
          <p:cNvPr id="31" name="Picture 30" descr="image-removebg-preview (4).png"/>
          <p:cNvPicPr>
            <a:picLocks noChangeAspect="1"/>
          </p:cNvPicPr>
          <p:nvPr/>
        </p:nvPicPr>
        <p:blipFill>
          <a:blip r:embed="rId7" cstate="print"/>
          <a:stretch>
            <a:fillRect/>
          </a:stretch>
        </p:blipFill>
        <p:spPr>
          <a:xfrm>
            <a:off x="5638800" y="4171950"/>
            <a:ext cx="274320" cy="274320"/>
          </a:xfrm>
          <a:prstGeom prst="rect">
            <a:avLst/>
          </a:prstGeom>
        </p:spPr>
      </p:pic>
      <p:pic>
        <p:nvPicPr>
          <p:cNvPr id="32" name="Picture 31" descr="image-removebg-preview (4).png"/>
          <p:cNvPicPr>
            <a:picLocks noChangeAspect="1"/>
          </p:cNvPicPr>
          <p:nvPr/>
        </p:nvPicPr>
        <p:blipFill>
          <a:blip r:embed="rId7" cstate="print"/>
          <a:stretch>
            <a:fillRect/>
          </a:stretch>
        </p:blipFill>
        <p:spPr>
          <a:xfrm>
            <a:off x="3657600" y="4171950"/>
            <a:ext cx="274320" cy="274320"/>
          </a:xfrm>
          <a:prstGeom prst="rect">
            <a:avLst/>
          </a:prstGeom>
        </p:spPr>
      </p:pic>
      <p:cxnSp>
        <p:nvCxnSpPr>
          <p:cNvPr id="34" name="Straight Connector 33"/>
          <p:cNvCxnSpPr>
            <a:cxnSpLocks/>
          </p:cNvCxnSpPr>
          <p:nvPr/>
        </p:nvCxnSpPr>
        <p:spPr>
          <a:xfrm>
            <a:off x="1219200" y="2876550"/>
            <a:ext cx="0" cy="838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724400" y="3790950"/>
            <a:ext cx="0" cy="381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724400" y="3257550"/>
            <a:ext cx="0" cy="228600"/>
          </a:xfrm>
          <a:prstGeom prst="line">
            <a:avLst/>
          </a:prstGeom>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5943600" y="2724150"/>
            <a:ext cx="3200400" cy="2377440"/>
          </a:xfrm>
          <a:prstGeom prst="flowChartAlternateProcess">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fontAlgn="base"/>
            <a:r>
              <a:rPr lang="en-US" sz="1300" u="sng" dirty="0">
                <a:solidFill>
                  <a:srgbClr val="FFFF00"/>
                </a:solidFill>
                <a:latin typeface="Constantia" pitchFamily="18" charset="0"/>
              </a:rPr>
              <a:t>EXCEPTIONS:</a:t>
            </a:r>
          </a:p>
          <a:p>
            <a:pPr fontAlgn="base"/>
            <a:r>
              <a:rPr lang="en-US" sz="1300" dirty="0">
                <a:solidFill>
                  <a:srgbClr val="FFFF00"/>
                </a:solidFill>
                <a:latin typeface="Constantia" pitchFamily="18" charset="0"/>
              </a:rPr>
              <a:t>(</a:t>
            </a:r>
            <a:r>
              <a:rPr lang="en-US" sz="1300" dirty="0" err="1">
                <a:solidFill>
                  <a:srgbClr val="FFFF00"/>
                </a:solidFill>
                <a:latin typeface="Constantia" pitchFamily="18" charset="0"/>
              </a:rPr>
              <a:t>i</a:t>
            </a:r>
            <a:r>
              <a:rPr lang="en-US" sz="1300" dirty="0">
                <a:solidFill>
                  <a:srgbClr val="FFFF00"/>
                </a:solidFill>
                <a:latin typeface="Constantia" pitchFamily="18" charset="0"/>
              </a:rPr>
              <a:t>) (a) </a:t>
            </a:r>
            <a:r>
              <a:rPr lang="en-US" sz="1300" dirty="0">
                <a:solidFill>
                  <a:schemeClr val="bg1"/>
                </a:solidFill>
                <a:latin typeface="Constantia" pitchFamily="18" charset="0"/>
              </a:rPr>
              <a:t>a Department or Establishment of the CG/SG/UT; or</a:t>
            </a:r>
          </a:p>
          <a:p>
            <a:pPr fontAlgn="base"/>
            <a:r>
              <a:rPr lang="en-US" sz="1300" dirty="0">
                <a:solidFill>
                  <a:srgbClr val="FFFF00"/>
                </a:solidFill>
                <a:latin typeface="Constantia" pitchFamily="18" charset="0"/>
              </a:rPr>
              <a:t>(b)</a:t>
            </a:r>
            <a:r>
              <a:rPr lang="en-US" sz="1300" dirty="0">
                <a:solidFill>
                  <a:schemeClr val="bg1"/>
                </a:solidFill>
                <a:latin typeface="Constantia" pitchFamily="18" charset="0"/>
              </a:rPr>
              <a:t> local authority; or</a:t>
            </a:r>
          </a:p>
          <a:p>
            <a:pPr fontAlgn="base"/>
            <a:r>
              <a:rPr lang="en-US" sz="1300" dirty="0">
                <a:solidFill>
                  <a:srgbClr val="FFFF00"/>
                </a:solidFill>
                <a:latin typeface="Constantia" pitchFamily="18" charset="0"/>
              </a:rPr>
              <a:t>(c)</a:t>
            </a:r>
            <a:r>
              <a:rPr lang="en-US" sz="1300" dirty="0">
                <a:solidFill>
                  <a:schemeClr val="bg1"/>
                </a:solidFill>
                <a:latin typeface="Constantia" pitchFamily="18" charset="0"/>
              </a:rPr>
              <a:t> Govt. agencies;</a:t>
            </a:r>
          </a:p>
          <a:p>
            <a:pPr fontAlgn="base"/>
            <a:r>
              <a:rPr lang="en-US" sz="1300" dirty="0">
                <a:solidFill>
                  <a:schemeClr val="bg1"/>
                </a:solidFill>
                <a:latin typeface="Constantia" pitchFamily="18" charset="0"/>
              </a:rPr>
              <a:t>which has taken registration under CGST Act, 2017 only for the purpose of deducting tax u/s 51 &amp; not for making a taxable supply; or</a:t>
            </a:r>
          </a:p>
          <a:p>
            <a:pPr fontAlgn="base"/>
            <a:r>
              <a:rPr lang="en-US" sz="1300" dirty="0">
                <a:solidFill>
                  <a:srgbClr val="FFFF00"/>
                </a:solidFill>
                <a:latin typeface="Constantia" pitchFamily="18" charset="0"/>
              </a:rPr>
              <a:t>(ii) </a:t>
            </a:r>
            <a:r>
              <a:rPr lang="en-US" sz="1300" dirty="0">
                <a:solidFill>
                  <a:schemeClr val="bg1"/>
                </a:solidFill>
                <a:latin typeface="Constantia" pitchFamily="18" charset="0"/>
              </a:rPr>
              <a:t>registered  person paying tax u/s 10.</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in bg.png"/>
          <p:cNvPicPr>
            <a:picLocks noChangeAspect="1"/>
          </p:cNvPicPr>
          <p:nvPr/>
        </p:nvPicPr>
        <p:blipFill>
          <a:blip r:embed="rId2" cstate="print"/>
          <a:stretch>
            <a:fillRect/>
          </a:stretch>
        </p:blipFill>
        <p:spPr>
          <a:xfrm>
            <a:off x="0" y="0"/>
            <a:ext cx="9144000" cy="5143500"/>
          </a:xfrm>
          <a:prstGeom prst="rect">
            <a:avLst/>
          </a:prstGeom>
        </p:spPr>
      </p:pic>
      <p:sp>
        <p:nvSpPr>
          <p:cNvPr id="4" name="TextBox 3"/>
          <p:cNvSpPr txBox="1"/>
          <p:nvPr/>
        </p:nvSpPr>
        <p:spPr>
          <a:xfrm>
            <a:off x="1219200" y="0"/>
            <a:ext cx="7955280" cy="640080"/>
          </a:xfrm>
          <a:prstGeom prst="flowChartAlternateProcess">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endParaRPr lang="en-US" dirty="0"/>
          </a:p>
        </p:txBody>
      </p:sp>
      <p:sp>
        <p:nvSpPr>
          <p:cNvPr id="5" name="TextBox 4"/>
          <p:cNvSpPr txBox="1"/>
          <p:nvPr/>
        </p:nvSpPr>
        <p:spPr>
          <a:xfrm>
            <a:off x="1295400" y="0"/>
            <a:ext cx="7863840" cy="640080"/>
          </a:xfrm>
          <a:prstGeom prst="rect">
            <a:avLst/>
          </a:prstGeom>
          <a:solidFill>
            <a:srgbClr val="FFC000"/>
          </a:solidFill>
        </p:spPr>
        <p:txBody>
          <a:bodyPr wrap="square" rtlCol="0">
            <a:spAutoFit/>
          </a:bodyPr>
          <a:lstStyle/>
          <a:p>
            <a:pPr algn="ctr"/>
            <a:r>
              <a:rPr lang="en-US" sz="2150" b="1" i="1" dirty="0">
                <a:latin typeface="Baskerville Old Face" pitchFamily="18" charset="0"/>
              </a:rPr>
              <a:t>RCM on Renting of Motor Vehicle, </a:t>
            </a:r>
            <a:r>
              <a:rPr lang="en-US" sz="2150" b="1" i="1" dirty="0" err="1">
                <a:latin typeface="Baskerville Old Face" pitchFamily="18" charset="0"/>
              </a:rPr>
              <a:t>w.e.f</a:t>
            </a:r>
            <a:r>
              <a:rPr lang="en-US" sz="2150" b="1" i="1" dirty="0">
                <a:latin typeface="Baskerville Old Face" pitchFamily="18" charset="0"/>
              </a:rPr>
              <a:t>.,</a:t>
            </a:r>
            <a:r>
              <a:rPr lang="en-IN" sz="2150" dirty="0"/>
              <a:t> </a:t>
            </a:r>
            <a:r>
              <a:rPr lang="en-IN" sz="2150" b="1" i="1" dirty="0">
                <a:latin typeface="Baskerville Old Face" pitchFamily="18" charset="0"/>
              </a:rPr>
              <a:t>01/10/2019</a:t>
            </a:r>
            <a:r>
              <a:rPr lang="en-US" sz="2150" b="1" i="1" dirty="0">
                <a:latin typeface="Baskerville Old Face" pitchFamily="18" charset="0"/>
              </a:rPr>
              <a:t>. {Circular No. 130/49/2019</a:t>
            </a:r>
            <a:r>
              <a:rPr lang="en-IN" sz="2150" b="1" i="1" dirty="0">
                <a:latin typeface="Baskerville Old Face" pitchFamily="18" charset="0"/>
              </a:rPr>
              <a:t>}</a:t>
            </a:r>
            <a:endParaRPr lang="en-US" sz="2150" b="1" i="1" dirty="0" err="1">
              <a:latin typeface="Baskerville Old Face" pitchFamily="18" charset="0"/>
            </a:endParaRPr>
          </a:p>
        </p:txBody>
      </p:sp>
      <p:sp>
        <p:nvSpPr>
          <p:cNvPr id="8" name="TextBox 7"/>
          <p:cNvSpPr txBox="1"/>
          <p:nvPr/>
        </p:nvSpPr>
        <p:spPr>
          <a:xfrm>
            <a:off x="0" y="2495550"/>
            <a:ext cx="2667000" cy="515526"/>
          </a:xfrm>
          <a:prstGeom prst="rect">
            <a:avLst/>
          </a:prstGeom>
          <a:noFill/>
        </p:spPr>
        <p:txBody>
          <a:bodyPr wrap="square" rtlCol="0">
            <a:spAutoFit/>
          </a:bodyPr>
          <a:lstStyle/>
          <a:p>
            <a:pPr algn="ctr"/>
            <a:r>
              <a:rPr lang="en-US" sz="1400" b="1" dirty="0">
                <a:blipFill>
                  <a:blip r:embed="rId3"/>
                  <a:tile tx="0" ty="0" sx="100000" sy="100000" flip="none" algn="tl"/>
                </a:blipFill>
                <a:latin typeface="Constantia" pitchFamily="18" charset="0"/>
              </a:rPr>
              <a:t>Service Provider</a:t>
            </a:r>
            <a:r>
              <a:rPr lang="en-US" sz="1400" b="1" dirty="0">
                <a:solidFill>
                  <a:srgbClr val="002060"/>
                </a:solidFill>
                <a:latin typeface="Constantia" pitchFamily="18" charset="0"/>
              </a:rPr>
              <a:t> </a:t>
            </a:r>
          </a:p>
          <a:p>
            <a:pPr algn="ctr"/>
            <a:r>
              <a:rPr lang="en-US" sz="1350" b="1" dirty="0">
                <a:solidFill>
                  <a:srgbClr val="002060"/>
                </a:solidFill>
                <a:latin typeface="Constantia" pitchFamily="18" charset="0"/>
              </a:rPr>
              <a:t>(Any Person)</a:t>
            </a:r>
          </a:p>
        </p:txBody>
      </p:sp>
      <p:cxnSp>
        <p:nvCxnSpPr>
          <p:cNvPr id="9" name="Straight Arrow Connector 8"/>
          <p:cNvCxnSpPr/>
          <p:nvPr/>
        </p:nvCxnSpPr>
        <p:spPr>
          <a:xfrm>
            <a:off x="1752600" y="1885950"/>
            <a:ext cx="1143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447800" y="1657350"/>
            <a:ext cx="1676400" cy="300082"/>
          </a:xfrm>
          <a:prstGeom prst="rect">
            <a:avLst/>
          </a:prstGeom>
          <a:noFill/>
        </p:spPr>
        <p:txBody>
          <a:bodyPr wrap="square" rtlCol="0">
            <a:spAutoFit/>
          </a:bodyPr>
          <a:lstStyle/>
          <a:p>
            <a:pPr algn="ctr"/>
            <a:r>
              <a:rPr lang="en-US" sz="1350" b="1" dirty="0">
                <a:solidFill>
                  <a:srgbClr val="002060"/>
                </a:solidFill>
                <a:latin typeface="Constantia" pitchFamily="18" charset="0"/>
              </a:rPr>
              <a:t>Renting </a:t>
            </a:r>
          </a:p>
        </p:txBody>
      </p:sp>
      <p:pic>
        <p:nvPicPr>
          <p:cNvPr id="23" name="Picture 22" descr="man icon.png"/>
          <p:cNvPicPr>
            <a:picLocks noChangeAspect="1"/>
          </p:cNvPicPr>
          <p:nvPr/>
        </p:nvPicPr>
        <p:blipFill>
          <a:blip r:embed="rId4" cstate="print"/>
          <a:stretch>
            <a:fillRect/>
          </a:stretch>
        </p:blipFill>
        <p:spPr>
          <a:xfrm>
            <a:off x="685800" y="1123950"/>
            <a:ext cx="1114425" cy="1379239"/>
          </a:xfrm>
          <a:prstGeom prst="rect">
            <a:avLst/>
          </a:prstGeom>
        </p:spPr>
      </p:pic>
      <p:sp>
        <p:nvSpPr>
          <p:cNvPr id="29" name="TextBox 28"/>
          <p:cNvSpPr txBox="1"/>
          <p:nvPr/>
        </p:nvSpPr>
        <p:spPr>
          <a:xfrm>
            <a:off x="685800" y="3333750"/>
            <a:ext cx="1447800" cy="300082"/>
          </a:xfrm>
          <a:prstGeom prst="rect">
            <a:avLst/>
          </a:prstGeom>
          <a:noFill/>
        </p:spPr>
        <p:txBody>
          <a:bodyPr wrap="square" rtlCol="0">
            <a:spAutoFit/>
          </a:bodyPr>
          <a:lstStyle/>
          <a:p>
            <a:pPr algn="ctr"/>
            <a:r>
              <a:rPr lang="en-US" sz="1350" b="1" dirty="0">
                <a:solidFill>
                  <a:srgbClr val="5E020B"/>
                </a:solidFill>
                <a:latin typeface="Constantia" pitchFamily="18" charset="0"/>
              </a:rPr>
              <a:t>Other than</a:t>
            </a:r>
          </a:p>
        </p:txBody>
      </p:sp>
      <p:sp>
        <p:nvSpPr>
          <p:cNvPr id="30" name="TextBox 29"/>
          <p:cNvSpPr txBox="1"/>
          <p:nvPr/>
        </p:nvSpPr>
        <p:spPr>
          <a:xfrm>
            <a:off x="381000" y="4171950"/>
            <a:ext cx="1981200" cy="300082"/>
          </a:xfrm>
          <a:prstGeom prst="rect">
            <a:avLst/>
          </a:prstGeom>
          <a:solidFill>
            <a:schemeClr val="accent6">
              <a:lumMod val="40000"/>
              <a:lumOff val="60000"/>
            </a:schemeClr>
          </a:solidFill>
          <a:effectLst>
            <a:softEdge rad="63500"/>
          </a:effectLst>
        </p:spPr>
        <p:txBody>
          <a:bodyPr wrap="square" rtlCol="0">
            <a:spAutoFit/>
          </a:bodyPr>
          <a:lstStyle/>
          <a:p>
            <a:pPr algn="ctr"/>
            <a:r>
              <a:rPr lang="en-US" sz="1350" b="1" dirty="0">
                <a:solidFill>
                  <a:srgbClr val="5E020B"/>
                </a:solidFill>
                <a:latin typeface="Constantia" pitchFamily="18" charset="0"/>
              </a:rPr>
              <a:t>BODY CORPORATE        </a:t>
            </a:r>
          </a:p>
        </p:txBody>
      </p:sp>
      <p:pic>
        <p:nvPicPr>
          <p:cNvPr id="31" name="Picture 30" descr="image-removebg-preview (4).png"/>
          <p:cNvPicPr>
            <a:picLocks noChangeAspect="1"/>
          </p:cNvPicPr>
          <p:nvPr/>
        </p:nvPicPr>
        <p:blipFill>
          <a:blip r:embed="rId5" cstate="print"/>
          <a:stretch>
            <a:fillRect/>
          </a:stretch>
        </p:blipFill>
        <p:spPr>
          <a:xfrm>
            <a:off x="2209800" y="4171950"/>
            <a:ext cx="274320" cy="274320"/>
          </a:xfrm>
          <a:prstGeom prst="rect">
            <a:avLst/>
          </a:prstGeom>
        </p:spPr>
      </p:pic>
      <p:pic>
        <p:nvPicPr>
          <p:cNvPr id="32" name="Picture 31" descr="image-removebg-preview (4).png"/>
          <p:cNvPicPr>
            <a:picLocks noChangeAspect="1"/>
          </p:cNvPicPr>
          <p:nvPr/>
        </p:nvPicPr>
        <p:blipFill>
          <a:blip r:embed="rId5" cstate="print"/>
          <a:stretch>
            <a:fillRect/>
          </a:stretch>
        </p:blipFill>
        <p:spPr>
          <a:xfrm>
            <a:off x="228600" y="4171950"/>
            <a:ext cx="274320" cy="274320"/>
          </a:xfrm>
          <a:prstGeom prst="rect">
            <a:avLst/>
          </a:prstGeom>
        </p:spPr>
      </p:pic>
      <p:cxnSp>
        <p:nvCxnSpPr>
          <p:cNvPr id="35" name="Straight Connector 34"/>
          <p:cNvCxnSpPr/>
          <p:nvPr/>
        </p:nvCxnSpPr>
        <p:spPr>
          <a:xfrm>
            <a:off x="1371600" y="3638550"/>
            <a:ext cx="0" cy="381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371600" y="3028950"/>
            <a:ext cx="0" cy="228600"/>
          </a:xfrm>
          <a:prstGeom prst="line">
            <a:avLst/>
          </a:prstGeom>
        </p:spPr>
        <p:style>
          <a:lnRef idx="2">
            <a:schemeClr val="accent1"/>
          </a:lnRef>
          <a:fillRef idx="0">
            <a:schemeClr val="accent1"/>
          </a:fillRef>
          <a:effectRef idx="1">
            <a:schemeClr val="accent1"/>
          </a:effectRef>
          <a:fontRef idx="minor">
            <a:schemeClr val="tx1"/>
          </a:fontRef>
        </p:style>
      </p:cxnSp>
      <p:pic>
        <p:nvPicPr>
          <p:cNvPr id="27" name="Picture 26" descr="image-removebg-preview (5).png"/>
          <p:cNvPicPr>
            <a:picLocks noChangeAspect="1"/>
          </p:cNvPicPr>
          <p:nvPr/>
        </p:nvPicPr>
        <p:blipFill>
          <a:blip r:embed="rId6" cstate="print"/>
          <a:stretch>
            <a:fillRect/>
          </a:stretch>
        </p:blipFill>
        <p:spPr>
          <a:xfrm>
            <a:off x="2895600" y="1200150"/>
            <a:ext cx="1371600" cy="1257300"/>
          </a:xfrm>
          <a:prstGeom prst="rect">
            <a:avLst/>
          </a:prstGeom>
        </p:spPr>
      </p:pic>
      <p:sp>
        <p:nvSpPr>
          <p:cNvPr id="28" name="TextBox 27"/>
          <p:cNvSpPr txBox="1"/>
          <p:nvPr/>
        </p:nvSpPr>
        <p:spPr>
          <a:xfrm>
            <a:off x="2286000" y="2495550"/>
            <a:ext cx="2667000" cy="515526"/>
          </a:xfrm>
          <a:prstGeom prst="rect">
            <a:avLst/>
          </a:prstGeom>
          <a:noFill/>
        </p:spPr>
        <p:txBody>
          <a:bodyPr wrap="square" rtlCol="0">
            <a:spAutoFit/>
          </a:bodyPr>
          <a:lstStyle/>
          <a:p>
            <a:pPr algn="ctr"/>
            <a:r>
              <a:rPr lang="en-US" sz="1400" b="1" dirty="0">
                <a:blipFill>
                  <a:blip r:embed="rId3"/>
                  <a:tile tx="0" ty="0" sx="100000" sy="100000" flip="none" algn="tl"/>
                </a:blipFill>
                <a:latin typeface="Constantia" pitchFamily="18" charset="0"/>
              </a:rPr>
              <a:t>Motor Vehicle</a:t>
            </a:r>
          </a:p>
          <a:p>
            <a:pPr algn="ctr"/>
            <a:r>
              <a:rPr lang="en-US" sz="1350" b="1" dirty="0">
                <a:solidFill>
                  <a:srgbClr val="002060"/>
                </a:solidFill>
                <a:latin typeface="Constantia" pitchFamily="18" charset="0"/>
              </a:rPr>
              <a:t>(Incl. Cost of Fuel)</a:t>
            </a:r>
            <a:endParaRPr lang="en-US" sz="1400" b="1" dirty="0">
              <a:solidFill>
                <a:srgbClr val="002060"/>
              </a:solidFill>
              <a:latin typeface="Constantia" pitchFamily="18" charset="0"/>
            </a:endParaRPr>
          </a:p>
        </p:txBody>
      </p:sp>
      <p:cxnSp>
        <p:nvCxnSpPr>
          <p:cNvPr id="38" name="Straight Arrow Connector 37"/>
          <p:cNvCxnSpPr/>
          <p:nvPr/>
        </p:nvCxnSpPr>
        <p:spPr>
          <a:xfrm>
            <a:off x="4343400" y="1885950"/>
            <a:ext cx="762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39" name="Picture 38" descr="image-removebg-preview (1).png"/>
          <p:cNvPicPr>
            <a:picLocks noChangeAspect="1"/>
          </p:cNvPicPr>
          <p:nvPr/>
        </p:nvPicPr>
        <p:blipFill>
          <a:blip r:embed="rId7" cstate="print"/>
          <a:stretch>
            <a:fillRect/>
          </a:stretch>
        </p:blipFill>
        <p:spPr>
          <a:xfrm>
            <a:off x="4953000" y="1200150"/>
            <a:ext cx="1219200" cy="1219200"/>
          </a:xfrm>
          <a:prstGeom prst="rect">
            <a:avLst/>
          </a:prstGeom>
        </p:spPr>
      </p:pic>
      <p:sp>
        <p:nvSpPr>
          <p:cNvPr id="40" name="TextBox 39"/>
          <p:cNvSpPr txBox="1"/>
          <p:nvPr/>
        </p:nvSpPr>
        <p:spPr>
          <a:xfrm>
            <a:off x="4267200" y="2495550"/>
            <a:ext cx="2667000" cy="523220"/>
          </a:xfrm>
          <a:prstGeom prst="rect">
            <a:avLst/>
          </a:prstGeom>
          <a:noFill/>
        </p:spPr>
        <p:txBody>
          <a:bodyPr wrap="square" rtlCol="0">
            <a:spAutoFit/>
          </a:bodyPr>
          <a:lstStyle/>
          <a:p>
            <a:pPr algn="ctr"/>
            <a:r>
              <a:rPr lang="en-US" sz="1400" b="1" dirty="0">
                <a:blipFill>
                  <a:blip r:embed="rId3"/>
                  <a:tile tx="0" ty="0" sx="100000" sy="100000" flip="none" algn="tl"/>
                </a:blipFill>
                <a:latin typeface="Constantia" pitchFamily="18" charset="0"/>
              </a:rPr>
              <a:t>Recipient</a:t>
            </a:r>
          </a:p>
          <a:p>
            <a:pPr algn="ctr"/>
            <a:r>
              <a:rPr lang="en-US" sz="1350" b="1" dirty="0">
                <a:solidFill>
                  <a:srgbClr val="002060"/>
                </a:solidFill>
                <a:latin typeface="Constantia" pitchFamily="18" charset="0"/>
              </a:rPr>
              <a:t>(Body Corporate)</a:t>
            </a:r>
          </a:p>
        </p:txBody>
      </p:sp>
      <p:sp>
        <p:nvSpPr>
          <p:cNvPr id="41" name="TextBox 40"/>
          <p:cNvSpPr txBox="1"/>
          <p:nvPr/>
        </p:nvSpPr>
        <p:spPr>
          <a:xfrm>
            <a:off x="3886200" y="1657350"/>
            <a:ext cx="1676400" cy="300082"/>
          </a:xfrm>
          <a:prstGeom prst="rect">
            <a:avLst/>
          </a:prstGeom>
          <a:noFill/>
        </p:spPr>
        <p:txBody>
          <a:bodyPr wrap="square" rtlCol="0">
            <a:spAutoFit/>
          </a:bodyPr>
          <a:lstStyle/>
          <a:p>
            <a:pPr algn="ctr"/>
            <a:r>
              <a:rPr lang="en-US" sz="1350" b="1" dirty="0">
                <a:solidFill>
                  <a:srgbClr val="002060"/>
                </a:solidFill>
                <a:latin typeface="Constantia" pitchFamily="18" charset="0"/>
              </a:rPr>
              <a:t>To </a:t>
            </a:r>
          </a:p>
        </p:txBody>
      </p:sp>
      <p:sp>
        <p:nvSpPr>
          <p:cNvPr id="47" name="TextBox 46"/>
          <p:cNvSpPr txBox="1"/>
          <p:nvPr/>
        </p:nvSpPr>
        <p:spPr>
          <a:xfrm>
            <a:off x="7162800" y="1200150"/>
            <a:ext cx="1600200" cy="1430179"/>
          </a:xfrm>
          <a:prstGeom prst="flowChartAlternateProcess">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300" b="1" dirty="0">
                <a:solidFill>
                  <a:schemeClr val="bg1"/>
                </a:solidFill>
                <a:latin typeface="Constantia" pitchFamily="18" charset="0"/>
              </a:rPr>
              <a:t>Where,</a:t>
            </a:r>
          </a:p>
          <a:p>
            <a:pPr algn="ctr"/>
            <a:r>
              <a:rPr lang="en-US" sz="1300" b="1" dirty="0">
                <a:solidFill>
                  <a:schemeClr val="bg1"/>
                </a:solidFill>
                <a:latin typeface="Constantia" pitchFamily="18" charset="0"/>
              </a:rPr>
              <a:t>GST  is charged </a:t>
            </a:r>
            <a:r>
              <a:rPr lang="en-US" sz="1300" b="1" dirty="0">
                <a:solidFill>
                  <a:srgbClr val="FFFF00"/>
                </a:solidFill>
                <a:latin typeface="Constantia" pitchFamily="18" charset="0"/>
              </a:rPr>
              <a:t>@5% with limited ITC (</a:t>
            </a:r>
            <a:r>
              <a:rPr lang="en-US" sz="1300" b="1" dirty="0">
                <a:solidFill>
                  <a:schemeClr val="bg1"/>
                </a:solidFill>
                <a:latin typeface="Constantia" pitchFamily="18" charset="0"/>
              </a:rPr>
              <a:t>instead of @12%</a:t>
            </a:r>
            <a:r>
              <a:rPr lang="en-US" sz="1300" b="1" dirty="0">
                <a:solidFill>
                  <a:srgbClr val="FFFF00"/>
                </a:solidFill>
                <a:latin typeface="Constantia" pitchFamily="18" charset="0"/>
              </a:rPr>
              <a:t>)</a:t>
            </a:r>
          </a:p>
        </p:txBody>
      </p:sp>
      <p:cxnSp>
        <p:nvCxnSpPr>
          <p:cNvPr id="56" name="Straight Arrow Connector 55"/>
          <p:cNvCxnSpPr/>
          <p:nvPr/>
        </p:nvCxnSpPr>
        <p:spPr>
          <a:xfrm>
            <a:off x="6172200" y="1885950"/>
            <a:ext cx="838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8001000" y="2724150"/>
            <a:ext cx="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7620000" y="3105150"/>
            <a:ext cx="914400" cy="411153"/>
          </a:xfrm>
          <a:prstGeom prst="ellipse">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1300" b="1" dirty="0">
                <a:solidFill>
                  <a:srgbClr val="FFFF00"/>
                </a:solidFill>
                <a:latin typeface="Constantia" pitchFamily="18" charset="0"/>
              </a:rPr>
              <a:t>RCM</a:t>
            </a:r>
          </a:p>
        </p:txBody>
      </p:sp>
      <p:sp>
        <p:nvSpPr>
          <p:cNvPr id="65" name="TextBox 64"/>
          <p:cNvSpPr txBox="1"/>
          <p:nvPr/>
        </p:nvSpPr>
        <p:spPr>
          <a:xfrm>
            <a:off x="5257800" y="4121944"/>
            <a:ext cx="3886200" cy="1021556"/>
          </a:xfrm>
          <a:prstGeom prst="flowChartAlternateProcess">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350" b="1" dirty="0">
                <a:solidFill>
                  <a:srgbClr val="FFFF00"/>
                </a:solidFill>
                <a:latin typeface="Constantia" pitchFamily="18" charset="0"/>
              </a:rPr>
              <a:t>What if the supplier is a body corporate?</a:t>
            </a:r>
          </a:p>
          <a:p>
            <a:pPr algn="ctr"/>
            <a:r>
              <a:rPr lang="en-US" sz="1350" dirty="0">
                <a:solidFill>
                  <a:schemeClr val="bg1"/>
                </a:solidFill>
                <a:latin typeface="Constantia" pitchFamily="18" charset="0"/>
              </a:rPr>
              <a:t>They are </a:t>
            </a:r>
            <a:r>
              <a:rPr lang="en-US" sz="1350" dirty="0">
                <a:solidFill>
                  <a:srgbClr val="66FFFF"/>
                </a:solidFill>
                <a:latin typeface="Constantia" pitchFamily="18" charset="0"/>
              </a:rPr>
              <a:t>outside RCM </a:t>
            </a:r>
            <a:r>
              <a:rPr lang="en-US" sz="1350" dirty="0">
                <a:solidFill>
                  <a:schemeClr val="bg1"/>
                </a:solidFill>
                <a:latin typeface="Constantia" pitchFamily="18" charset="0"/>
              </a:rPr>
              <a:t>and they would continue to pay </a:t>
            </a:r>
            <a:r>
              <a:rPr lang="en-US" sz="1350" dirty="0">
                <a:solidFill>
                  <a:srgbClr val="66FFFF"/>
                </a:solidFill>
                <a:latin typeface="Constantia" pitchFamily="18" charset="0"/>
              </a:rPr>
              <a:t>GST under forward charge</a:t>
            </a:r>
            <a:r>
              <a:rPr lang="en-US" sz="1350" dirty="0">
                <a:solidFill>
                  <a:schemeClr val="bg1"/>
                </a:solidFill>
                <a:latin typeface="Constantia" pitchFamily="18" charset="0"/>
              </a:rPr>
              <a:t>. In all other cases, RCM would apply.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CM diagram.png"/>
          <p:cNvPicPr>
            <a:picLocks noChangeAspect="1"/>
          </p:cNvPicPr>
          <p:nvPr/>
        </p:nvPicPr>
        <p:blipFill>
          <a:blip r:embed="rId2"/>
          <a:stretch>
            <a:fillRect/>
          </a:stretch>
        </p:blipFill>
        <p:spPr>
          <a:xfrm>
            <a:off x="0" y="0"/>
            <a:ext cx="9144000" cy="51435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in bg.png"/>
          <p:cNvPicPr>
            <a:picLocks noChangeAspect="1"/>
          </p:cNvPicPr>
          <p:nvPr/>
        </p:nvPicPr>
        <p:blipFill>
          <a:blip r:embed="rId2"/>
          <a:stretch>
            <a:fillRect/>
          </a:stretch>
        </p:blipFill>
        <p:spPr>
          <a:xfrm>
            <a:off x="0" y="0"/>
            <a:ext cx="9144000" cy="5143500"/>
          </a:xfrm>
          <a:prstGeom prst="rect">
            <a:avLst/>
          </a:prstGeom>
        </p:spPr>
      </p:pic>
      <p:grpSp>
        <p:nvGrpSpPr>
          <p:cNvPr id="3" name="Group 2"/>
          <p:cNvGrpSpPr/>
          <p:nvPr/>
        </p:nvGrpSpPr>
        <p:grpSpPr>
          <a:xfrm>
            <a:off x="914400" y="0"/>
            <a:ext cx="8229600" cy="666750"/>
            <a:chOff x="914400" y="0"/>
            <a:chExt cx="8229600" cy="666750"/>
          </a:xfrm>
        </p:grpSpPr>
        <p:sp>
          <p:nvSpPr>
            <p:cNvPr id="4" name="Rounded Rectangle 3"/>
            <p:cNvSpPr/>
            <p:nvPr/>
          </p:nvSpPr>
          <p:spPr>
            <a:xfrm>
              <a:off x="914400" y="0"/>
              <a:ext cx="8229600" cy="66675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5" name="Rectangle 4"/>
            <p:cNvSpPr/>
            <p:nvPr/>
          </p:nvSpPr>
          <p:spPr>
            <a:xfrm>
              <a:off x="1066800" y="0"/>
              <a:ext cx="8077200" cy="6667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b="1" dirty="0">
                  <a:solidFill>
                    <a:schemeClr val="tx1"/>
                  </a:solidFill>
                  <a:latin typeface="Elephant" pitchFamily="18" charset="0"/>
                </a:rPr>
                <a:t>Section 9(3) of Central Goods and Services Act, 2017</a:t>
              </a:r>
            </a:p>
          </p:txBody>
        </p:sp>
      </p:grpSp>
      <p:sp>
        <p:nvSpPr>
          <p:cNvPr id="6" name="TextBox 5"/>
          <p:cNvSpPr txBox="1"/>
          <p:nvPr/>
        </p:nvSpPr>
        <p:spPr>
          <a:xfrm>
            <a:off x="381000" y="666750"/>
            <a:ext cx="8686800" cy="646331"/>
          </a:xfrm>
          <a:prstGeom prst="rect">
            <a:avLst/>
          </a:prstGeom>
          <a:noFill/>
        </p:spPr>
        <p:txBody>
          <a:bodyPr wrap="square" rtlCol="0">
            <a:spAutoFit/>
          </a:bodyPr>
          <a:lstStyle/>
          <a:p>
            <a:r>
              <a:rPr lang="en-IN" b="1" u="sng" dirty="0"/>
              <a:t>Other Notified Services on which RCM is applicable as per Notification No. 04/2017 and as amended from time to time</a:t>
            </a:r>
          </a:p>
        </p:txBody>
      </p:sp>
      <p:graphicFrame>
        <p:nvGraphicFramePr>
          <p:cNvPr id="7" name="Table 6"/>
          <p:cNvGraphicFramePr>
            <a:graphicFrameLocks noGrp="1"/>
          </p:cNvGraphicFramePr>
          <p:nvPr/>
        </p:nvGraphicFramePr>
        <p:xfrm>
          <a:off x="838200" y="1363218"/>
          <a:ext cx="7772400" cy="3708718"/>
        </p:xfrm>
        <a:graphic>
          <a:graphicData uri="http://schemas.openxmlformats.org/drawingml/2006/table">
            <a:tbl>
              <a:tblPr firstRow="1" bandRow="1">
                <a:tableStyleId>{3C2FFA5D-87B4-456A-9821-1D502468CF0F}</a:tableStyleId>
              </a:tblPr>
              <a:tblGrid>
                <a:gridCol w="666206">
                  <a:extLst>
                    <a:ext uri="{9D8B030D-6E8A-4147-A177-3AD203B41FA5}">
                      <a16:colId xmlns:a16="http://schemas.microsoft.com/office/drawing/2014/main" val="20000"/>
                    </a:ext>
                  </a:extLst>
                </a:gridCol>
                <a:gridCol w="2442754">
                  <a:extLst>
                    <a:ext uri="{9D8B030D-6E8A-4147-A177-3AD203B41FA5}">
                      <a16:colId xmlns:a16="http://schemas.microsoft.com/office/drawing/2014/main" val="20001"/>
                    </a:ext>
                  </a:extLst>
                </a:gridCol>
                <a:gridCol w="2834640">
                  <a:extLst>
                    <a:ext uri="{9D8B030D-6E8A-4147-A177-3AD203B41FA5}">
                      <a16:colId xmlns:a16="http://schemas.microsoft.com/office/drawing/2014/main" val="20002"/>
                    </a:ext>
                  </a:extLst>
                </a:gridCol>
                <a:gridCol w="1014549">
                  <a:extLst>
                    <a:ext uri="{9D8B030D-6E8A-4147-A177-3AD203B41FA5}">
                      <a16:colId xmlns:a16="http://schemas.microsoft.com/office/drawing/2014/main" val="20003"/>
                    </a:ext>
                  </a:extLst>
                </a:gridCol>
                <a:gridCol w="814251">
                  <a:extLst>
                    <a:ext uri="{9D8B030D-6E8A-4147-A177-3AD203B41FA5}">
                      <a16:colId xmlns:a16="http://schemas.microsoft.com/office/drawing/2014/main" val="20004"/>
                    </a:ext>
                  </a:extLst>
                </a:gridCol>
              </a:tblGrid>
              <a:tr h="710161">
                <a:tc>
                  <a:txBody>
                    <a:bodyPr/>
                    <a:lstStyle/>
                    <a:p>
                      <a:r>
                        <a:rPr lang="en-IN" sz="1600" dirty="0" err="1"/>
                        <a:t>S.No</a:t>
                      </a:r>
                      <a:endParaRPr lang="en-IN" sz="1600" dirty="0"/>
                    </a:p>
                  </a:txBody>
                  <a:tcPr/>
                </a:tc>
                <a:tc>
                  <a:txBody>
                    <a:bodyPr/>
                    <a:lstStyle/>
                    <a:p>
                      <a:r>
                        <a:rPr lang="en-IN" sz="1600" dirty="0"/>
                        <a:t>Description of Goods</a:t>
                      </a:r>
                    </a:p>
                  </a:txBody>
                  <a:tcPr/>
                </a:tc>
                <a:tc>
                  <a:txBody>
                    <a:bodyPr/>
                    <a:lstStyle/>
                    <a:p>
                      <a:r>
                        <a:rPr lang="en-IN" sz="1600" dirty="0"/>
                        <a:t>Recipient of Goods</a:t>
                      </a:r>
                    </a:p>
                  </a:txBody>
                  <a:tcPr/>
                </a:tc>
                <a:tc>
                  <a:txBody>
                    <a:bodyPr/>
                    <a:lstStyle/>
                    <a:p>
                      <a:r>
                        <a:rPr lang="en-IN" sz="1600" dirty="0"/>
                        <a:t>Notification No.</a:t>
                      </a:r>
                    </a:p>
                  </a:txBody>
                  <a:tcPr/>
                </a:tc>
                <a:tc>
                  <a:txBody>
                    <a:bodyPr/>
                    <a:lstStyle/>
                    <a:p>
                      <a:r>
                        <a:rPr lang="en-IN" sz="1600" dirty="0"/>
                        <a:t>With Effect from</a:t>
                      </a:r>
                    </a:p>
                  </a:txBody>
                  <a:tcPr/>
                </a:tc>
                <a:extLst>
                  <a:ext uri="{0D108BD9-81ED-4DB2-BD59-A6C34878D82A}">
                    <a16:rowId xmlns:a16="http://schemas.microsoft.com/office/drawing/2014/main" val="10000"/>
                  </a:ext>
                </a:extLst>
              </a:tr>
              <a:tr h="631255">
                <a:tc>
                  <a:txBody>
                    <a:bodyPr/>
                    <a:lstStyle/>
                    <a:p>
                      <a:r>
                        <a:rPr lang="en-IN" sz="1400" dirty="0"/>
                        <a:t>3</a:t>
                      </a:r>
                    </a:p>
                  </a:txBody>
                  <a:tcPr/>
                </a:tc>
                <a:tc>
                  <a:txBody>
                    <a:bodyPr/>
                    <a:lstStyle/>
                    <a:p>
                      <a:r>
                        <a:rPr lang="en-IN" sz="1400" kern="1200" dirty="0">
                          <a:solidFill>
                            <a:schemeClr val="dk1"/>
                          </a:solidFill>
                          <a:latin typeface="+mn-lt"/>
                          <a:ea typeface="+mn-ea"/>
                          <a:cs typeface="+mn-cs"/>
                        </a:rPr>
                        <a:t>Services</a:t>
                      </a:r>
                      <a:r>
                        <a:rPr lang="en-IN" sz="1400" kern="1200" baseline="0" dirty="0">
                          <a:solidFill>
                            <a:schemeClr val="dk1"/>
                          </a:solidFill>
                          <a:latin typeface="+mn-lt"/>
                          <a:ea typeface="+mn-ea"/>
                          <a:cs typeface="+mn-cs"/>
                        </a:rPr>
                        <a:t> of Arbitral Tribunal</a:t>
                      </a:r>
                      <a:endParaRPr lang="en-IN" sz="1400" dirty="0"/>
                    </a:p>
                  </a:txBody>
                  <a:tcPr/>
                </a:tc>
                <a:tc>
                  <a:txBody>
                    <a:bodyPr/>
                    <a:lstStyle/>
                    <a:p>
                      <a:r>
                        <a:rPr lang="en-IN" sz="1400" dirty="0"/>
                        <a:t>Business</a:t>
                      </a:r>
                      <a:r>
                        <a:rPr lang="en-IN" sz="1400" baseline="0" dirty="0"/>
                        <a:t> Entity</a:t>
                      </a:r>
                      <a:endParaRPr lang="en-IN" sz="1400" dirty="0"/>
                    </a:p>
                  </a:txBody>
                  <a:tcPr/>
                </a:tc>
                <a:tc>
                  <a:txBody>
                    <a:bodyPr/>
                    <a:lstStyle/>
                    <a:p>
                      <a:r>
                        <a:rPr lang="en-IN" sz="1400" kern="1200" dirty="0">
                          <a:solidFill>
                            <a:schemeClr val="dk1"/>
                          </a:solidFill>
                          <a:latin typeface="+mn-lt"/>
                          <a:ea typeface="+mn-ea"/>
                          <a:cs typeface="+mn-cs"/>
                        </a:rPr>
                        <a:t>13/2017-Central Tax(Rate)</a:t>
                      </a:r>
                      <a:endParaRPr lang="en-IN" sz="1400" dirty="0"/>
                    </a:p>
                  </a:txBody>
                  <a:tcPr/>
                </a:tc>
                <a:tc>
                  <a:txBody>
                    <a:bodyPr/>
                    <a:lstStyle/>
                    <a:p>
                      <a:pPr algn="ctr"/>
                      <a:r>
                        <a:rPr lang="en-IN" sz="1400" dirty="0"/>
                        <a:t>1/7/17</a:t>
                      </a:r>
                    </a:p>
                  </a:txBody>
                  <a:tcPr anchor="ctr"/>
                </a:tc>
                <a:extLst>
                  <a:ext uri="{0D108BD9-81ED-4DB2-BD59-A6C34878D82A}">
                    <a16:rowId xmlns:a16="http://schemas.microsoft.com/office/drawing/2014/main" val="10001"/>
                  </a:ext>
                </a:extLst>
              </a:tr>
              <a:tr h="622762">
                <a:tc>
                  <a:txBody>
                    <a:bodyPr/>
                    <a:lstStyle/>
                    <a:p>
                      <a:r>
                        <a:rPr lang="en-IN" sz="1400" dirty="0"/>
                        <a:t>4</a:t>
                      </a:r>
                    </a:p>
                  </a:txBody>
                  <a:tcPr/>
                </a:tc>
                <a:tc>
                  <a:txBody>
                    <a:bodyPr/>
                    <a:lstStyle/>
                    <a:p>
                      <a:r>
                        <a:rPr lang="en-IN" sz="1400" kern="1200" dirty="0">
                          <a:solidFill>
                            <a:schemeClr val="dk1"/>
                          </a:solidFill>
                          <a:latin typeface="+mn-lt"/>
                          <a:ea typeface="+mn-ea"/>
                          <a:cs typeface="+mn-cs"/>
                        </a:rPr>
                        <a:t> Sponsorship</a:t>
                      </a:r>
                      <a:endParaRPr lang="en-IN" sz="1400" dirty="0"/>
                    </a:p>
                  </a:txBody>
                  <a:tcPr/>
                </a:tc>
                <a:tc>
                  <a:txBody>
                    <a:bodyPr/>
                    <a:lstStyle/>
                    <a:p>
                      <a:r>
                        <a:rPr lang="en-IN" sz="1400" kern="1200" dirty="0">
                          <a:solidFill>
                            <a:schemeClr val="dk1"/>
                          </a:solidFill>
                          <a:latin typeface="+mn-lt"/>
                          <a:ea typeface="+mn-ea"/>
                          <a:cs typeface="+mn-cs"/>
                        </a:rPr>
                        <a:t>Body Corporate</a:t>
                      </a:r>
                      <a:r>
                        <a:rPr lang="en-IN" sz="1400" kern="1200" baseline="0" dirty="0">
                          <a:solidFill>
                            <a:schemeClr val="dk1"/>
                          </a:solidFill>
                          <a:latin typeface="+mn-lt"/>
                          <a:ea typeface="+mn-ea"/>
                          <a:cs typeface="+mn-cs"/>
                        </a:rPr>
                        <a:t> or Partnership Firm</a:t>
                      </a:r>
                      <a:endParaRPr lang="en-IN" sz="1400" dirty="0"/>
                    </a:p>
                  </a:txBody>
                  <a:tcPr/>
                </a:tc>
                <a:tc>
                  <a:txBody>
                    <a:bodyPr/>
                    <a:lstStyle/>
                    <a:p>
                      <a:pPr>
                        <a:lnSpc>
                          <a:spcPct val="115000"/>
                        </a:lnSpc>
                        <a:spcAft>
                          <a:spcPts val="0"/>
                        </a:spcAft>
                      </a:pPr>
                      <a:r>
                        <a:rPr lang="en-IN" sz="1400" dirty="0">
                          <a:latin typeface="+mn-lt"/>
                          <a:ea typeface="Calibri"/>
                          <a:cs typeface="Calibri"/>
                        </a:rPr>
                        <a:t>13/2017-Central Tax(Rate)</a:t>
                      </a:r>
                      <a:endParaRPr lang="en-IN" sz="1400" dirty="0">
                        <a:latin typeface="+mn-lt"/>
                        <a:ea typeface="Calibri"/>
                        <a:cs typeface="Times New Roman"/>
                      </a:endParaRPr>
                    </a:p>
                  </a:txBody>
                  <a:tcPr marL="68580" marR="68580" marT="0" marB="0"/>
                </a:tc>
                <a:tc>
                  <a:txBody>
                    <a:bodyPr/>
                    <a:lstStyle/>
                    <a:p>
                      <a:pPr algn="ctr">
                        <a:lnSpc>
                          <a:spcPct val="115000"/>
                        </a:lnSpc>
                        <a:spcAft>
                          <a:spcPts val="0"/>
                        </a:spcAft>
                      </a:pPr>
                      <a:r>
                        <a:rPr lang="en-IN" sz="1400" dirty="0">
                          <a:latin typeface="+mn-lt"/>
                          <a:ea typeface="Calibri"/>
                          <a:cs typeface="Calibri"/>
                        </a:rPr>
                        <a:t>1/7/17</a:t>
                      </a:r>
                      <a:endParaRPr lang="en-IN" sz="1400" dirty="0">
                        <a:latin typeface="+mn-lt"/>
                        <a:ea typeface="Calibri"/>
                        <a:cs typeface="Times New Roman"/>
                      </a:endParaRPr>
                    </a:p>
                  </a:txBody>
                  <a:tcPr marL="68580" marR="68580" marT="0" marB="0" anchor="ctr"/>
                </a:tc>
                <a:extLst>
                  <a:ext uri="{0D108BD9-81ED-4DB2-BD59-A6C34878D82A}">
                    <a16:rowId xmlns:a16="http://schemas.microsoft.com/office/drawing/2014/main" val="10002"/>
                  </a:ext>
                </a:extLst>
              </a:tr>
              <a:tr h="1394020">
                <a:tc>
                  <a:txBody>
                    <a:bodyPr/>
                    <a:lstStyle/>
                    <a:p>
                      <a:r>
                        <a:rPr lang="en-IN" sz="1400" dirty="0"/>
                        <a:t>5</a:t>
                      </a:r>
                    </a:p>
                  </a:txBody>
                  <a:tcPr/>
                </a:tc>
                <a:tc>
                  <a:txBody>
                    <a:bodyPr/>
                    <a:lstStyle/>
                    <a:p>
                      <a:pPr>
                        <a:lnSpc>
                          <a:spcPct val="115000"/>
                        </a:lnSpc>
                        <a:spcAft>
                          <a:spcPts val="0"/>
                        </a:spcAft>
                      </a:pPr>
                      <a:r>
                        <a:rPr lang="en-IN" sz="1400" dirty="0">
                          <a:latin typeface="Calibri"/>
                          <a:ea typeface="Calibri"/>
                          <a:cs typeface="Calibri"/>
                        </a:rPr>
                        <a:t>Services provided or to be provided by </a:t>
                      </a:r>
                      <a:r>
                        <a:rPr lang="en-IN" sz="1400" b="0" dirty="0">
                          <a:latin typeface="Calibri"/>
                          <a:ea typeface="Calibri"/>
                          <a:cs typeface="Calibri"/>
                        </a:rPr>
                        <a:t>Central government or State government or Union territory</a:t>
                      </a:r>
                      <a:endParaRPr lang="en-IN" sz="1400" b="0" dirty="0">
                        <a:latin typeface="Calibri"/>
                        <a:ea typeface="Calibri"/>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dk1"/>
                          </a:solidFill>
                          <a:latin typeface="+mn-lt"/>
                          <a:ea typeface="+mn-ea"/>
                          <a:cs typeface="+mn-cs"/>
                        </a:rPr>
                        <a:t>Business</a:t>
                      </a:r>
                      <a:r>
                        <a:rPr lang="en-IN" sz="1400" kern="1200" baseline="0" dirty="0">
                          <a:solidFill>
                            <a:schemeClr val="dk1"/>
                          </a:solidFill>
                          <a:latin typeface="+mn-lt"/>
                          <a:ea typeface="+mn-ea"/>
                          <a:cs typeface="+mn-cs"/>
                        </a:rPr>
                        <a:t> Entity</a:t>
                      </a:r>
                    </a:p>
                    <a:p>
                      <a:pPr marL="0" marR="0" indent="0" algn="l" defTabSz="914400" rtl="0" eaLnBrk="1" fontAlgn="auto" latinLnBrk="0" hangingPunct="1">
                        <a:lnSpc>
                          <a:spcPct val="100000"/>
                        </a:lnSpc>
                        <a:spcBef>
                          <a:spcPts val="0"/>
                        </a:spcBef>
                        <a:spcAft>
                          <a:spcPts val="0"/>
                        </a:spcAft>
                        <a:buClrTx/>
                        <a:buSzTx/>
                        <a:buFontTx/>
                        <a:buNone/>
                        <a:tabLst/>
                        <a:defRPr/>
                      </a:pPr>
                      <a:r>
                        <a:rPr lang="en-IN" sz="1400" b="1" dirty="0">
                          <a:solidFill>
                            <a:srgbClr val="FF0000"/>
                          </a:solidFill>
                        </a:rPr>
                        <a:t>NOTE </a:t>
                      </a:r>
                      <a:r>
                        <a:rPr lang="en-IN" sz="1200" b="0" dirty="0">
                          <a:solidFill>
                            <a:schemeClr val="tx1"/>
                          </a:solidFill>
                        </a:rPr>
                        <a:t>RCM will not be applicable for following services:</a:t>
                      </a:r>
                    </a:p>
                    <a:p>
                      <a:pPr marL="0" marR="0" indent="0" algn="l" defTabSz="914400" rtl="0" eaLnBrk="1" fontAlgn="auto" latinLnBrk="0" hangingPunct="1">
                        <a:lnSpc>
                          <a:spcPct val="100000"/>
                        </a:lnSpc>
                        <a:spcBef>
                          <a:spcPts val="0"/>
                        </a:spcBef>
                        <a:spcAft>
                          <a:spcPts val="0"/>
                        </a:spcAft>
                        <a:buClrTx/>
                        <a:buSzTx/>
                        <a:buFontTx/>
                        <a:buNone/>
                        <a:tabLst/>
                        <a:defRPr/>
                      </a:pPr>
                      <a:r>
                        <a:rPr lang="en-IN" sz="1200" b="0" dirty="0">
                          <a:solidFill>
                            <a:schemeClr val="tx1"/>
                          </a:solidFill>
                        </a:rPr>
                        <a:t>1.Renting of Immovable property</a:t>
                      </a:r>
                    </a:p>
                    <a:p>
                      <a:pPr marL="0" marR="0" indent="0" algn="l" defTabSz="914400" rtl="0" eaLnBrk="1" fontAlgn="auto" latinLnBrk="0" hangingPunct="1">
                        <a:lnSpc>
                          <a:spcPct val="100000"/>
                        </a:lnSpc>
                        <a:spcBef>
                          <a:spcPts val="0"/>
                        </a:spcBef>
                        <a:spcAft>
                          <a:spcPts val="0"/>
                        </a:spcAft>
                        <a:buClrTx/>
                        <a:buSzTx/>
                        <a:buFontTx/>
                        <a:buNone/>
                        <a:tabLst/>
                        <a:defRPr/>
                      </a:pPr>
                      <a:r>
                        <a:rPr lang="en-IN" sz="1200" b="0" dirty="0">
                          <a:solidFill>
                            <a:schemeClr val="tx1"/>
                          </a:solidFill>
                        </a:rPr>
                        <a:t>2. Services</a:t>
                      </a:r>
                      <a:r>
                        <a:rPr lang="en-IN" sz="1200" b="0" baseline="0" dirty="0">
                          <a:solidFill>
                            <a:schemeClr val="tx1"/>
                          </a:solidFill>
                        </a:rPr>
                        <a:t> by department of Post</a:t>
                      </a:r>
                    </a:p>
                    <a:p>
                      <a:pPr marL="0" marR="0" indent="0" algn="l" defTabSz="914400" rtl="0" eaLnBrk="1" fontAlgn="auto" latinLnBrk="0" hangingPunct="1">
                        <a:lnSpc>
                          <a:spcPct val="100000"/>
                        </a:lnSpc>
                        <a:spcBef>
                          <a:spcPts val="0"/>
                        </a:spcBef>
                        <a:spcAft>
                          <a:spcPts val="0"/>
                        </a:spcAft>
                        <a:buClrTx/>
                        <a:buSzTx/>
                        <a:buFontTx/>
                        <a:buNone/>
                        <a:tabLst/>
                        <a:defRPr/>
                      </a:pPr>
                      <a:r>
                        <a:rPr lang="en-IN" sz="1200" b="0" baseline="0" dirty="0">
                          <a:solidFill>
                            <a:schemeClr val="tx1"/>
                          </a:solidFill>
                        </a:rPr>
                        <a:t>3. Services in relation to aircraft or Vessel</a:t>
                      </a:r>
                    </a:p>
                    <a:p>
                      <a:pPr marL="0" marR="0" indent="0" algn="l" defTabSz="914400" rtl="0" eaLnBrk="1" fontAlgn="auto" latinLnBrk="0" hangingPunct="1">
                        <a:lnSpc>
                          <a:spcPct val="100000"/>
                        </a:lnSpc>
                        <a:spcBef>
                          <a:spcPts val="0"/>
                        </a:spcBef>
                        <a:spcAft>
                          <a:spcPts val="0"/>
                        </a:spcAft>
                        <a:buClrTx/>
                        <a:buSzTx/>
                        <a:buFontTx/>
                        <a:buNone/>
                        <a:tabLst/>
                        <a:defRPr/>
                      </a:pPr>
                      <a:r>
                        <a:rPr lang="en-IN" sz="1200" b="0" baseline="0" dirty="0">
                          <a:solidFill>
                            <a:schemeClr val="tx1"/>
                          </a:solidFill>
                        </a:rPr>
                        <a:t>4. Transport of goods or passengers</a:t>
                      </a:r>
                      <a:endParaRPr lang="en-IN" sz="1200" b="1" dirty="0">
                        <a:solidFill>
                          <a:srgbClr val="FF0000"/>
                        </a:solidFill>
                      </a:endParaRPr>
                    </a:p>
                  </a:txBody>
                  <a:tcPr anchor="b"/>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dirty="0">
                          <a:latin typeface="+mn-lt"/>
                          <a:ea typeface="Calibri"/>
                          <a:cs typeface="Calibri"/>
                        </a:rPr>
                        <a:t>04/2017-Central Tax(Rate)</a:t>
                      </a:r>
                      <a:endParaRPr lang="en-IN" sz="1400" dirty="0">
                        <a:latin typeface="+mn-lt"/>
                        <a:ea typeface="Calibri"/>
                        <a:cs typeface="Times New Roman"/>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dirty="0">
                          <a:latin typeface="+mn-lt"/>
                          <a:ea typeface="Calibri"/>
                          <a:cs typeface="Calibri"/>
                        </a:rPr>
                        <a:t>1/7/17</a:t>
                      </a:r>
                      <a:endParaRPr lang="en-IN" sz="1400" dirty="0">
                        <a:latin typeface="+mn-lt"/>
                        <a:ea typeface="Calibri"/>
                        <a:cs typeface="Times New Roman"/>
                      </a:endParaRPr>
                    </a:p>
                    <a:p>
                      <a:pPr algn="ctr"/>
                      <a:endParaRPr lang="en-IN" sz="1400" dirty="0"/>
                    </a:p>
                  </a:txBody>
                  <a:tcPr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in bg.png"/>
          <p:cNvPicPr>
            <a:picLocks noChangeAspect="1"/>
          </p:cNvPicPr>
          <p:nvPr/>
        </p:nvPicPr>
        <p:blipFill>
          <a:blip r:embed="rId2"/>
          <a:stretch>
            <a:fillRect/>
          </a:stretch>
        </p:blipFill>
        <p:spPr>
          <a:xfrm>
            <a:off x="0" y="0"/>
            <a:ext cx="9144000" cy="5143500"/>
          </a:xfrm>
          <a:prstGeom prst="rect">
            <a:avLst/>
          </a:prstGeom>
        </p:spPr>
      </p:pic>
      <p:grpSp>
        <p:nvGrpSpPr>
          <p:cNvPr id="3" name="Group 2"/>
          <p:cNvGrpSpPr/>
          <p:nvPr/>
        </p:nvGrpSpPr>
        <p:grpSpPr>
          <a:xfrm>
            <a:off x="914400" y="0"/>
            <a:ext cx="8229600" cy="666750"/>
            <a:chOff x="914400" y="0"/>
            <a:chExt cx="8229600" cy="666750"/>
          </a:xfrm>
        </p:grpSpPr>
        <p:sp>
          <p:nvSpPr>
            <p:cNvPr id="4" name="Rounded Rectangle 3"/>
            <p:cNvSpPr/>
            <p:nvPr/>
          </p:nvSpPr>
          <p:spPr>
            <a:xfrm>
              <a:off x="914400" y="0"/>
              <a:ext cx="8229600" cy="66675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5" name="Rectangle 4"/>
            <p:cNvSpPr/>
            <p:nvPr/>
          </p:nvSpPr>
          <p:spPr>
            <a:xfrm>
              <a:off x="1066800" y="0"/>
              <a:ext cx="8077200" cy="6667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b="1" dirty="0">
                  <a:solidFill>
                    <a:schemeClr val="tx1"/>
                  </a:solidFill>
                  <a:latin typeface="Elephant" pitchFamily="18" charset="0"/>
                </a:rPr>
                <a:t>Section 9(3) of Central Goods and Services Act, 2017</a:t>
              </a:r>
            </a:p>
          </p:txBody>
        </p:sp>
      </p:grpSp>
      <p:sp>
        <p:nvSpPr>
          <p:cNvPr id="6" name="TextBox 5"/>
          <p:cNvSpPr txBox="1"/>
          <p:nvPr/>
        </p:nvSpPr>
        <p:spPr>
          <a:xfrm>
            <a:off x="381000" y="782419"/>
            <a:ext cx="8686800" cy="646331"/>
          </a:xfrm>
          <a:prstGeom prst="rect">
            <a:avLst/>
          </a:prstGeom>
          <a:noFill/>
        </p:spPr>
        <p:txBody>
          <a:bodyPr wrap="square" rtlCol="0">
            <a:spAutoFit/>
          </a:bodyPr>
          <a:lstStyle/>
          <a:p>
            <a:r>
              <a:rPr lang="en-IN" b="1" u="sng" dirty="0"/>
              <a:t>Other Notified Services on which RCM is applicable as per Notification No. 04/2017 and as amended from time to time</a:t>
            </a:r>
          </a:p>
        </p:txBody>
      </p:sp>
      <p:graphicFrame>
        <p:nvGraphicFramePr>
          <p:cNvPr id="7" name="Table 6"/>
          <p:cNvGraphicFramePr>
            <a:graphicFrameLocks noGrp="1"/>
          </p:cNvGraphicFramePr>
          <p:nvPr/>
        </p:nvGraphicFramePr>
        <p:xfrm>
          <a:off x="838200" y="1489710"/>
          <a:ext cx="7924800" cy="3596640"/>
        </p:xfrm>
        <a:graphic>
          <a:graphicData uri="http://schemas.openxmlformats.org/drawingml/2006/table">
            <a:tbl>
              <a:tblPr firstRow="1" bandRow="1">
                <a:tableStyleId>{3C2FFA5D-87B4-456A-9821-1D502468CF0F}</a:tableStyleId>
              </a:tblPr>
              <a:tblGrid>
                <a:gridCol w="666206">
                  <a:extLst>
                    <a:ext uri="{9D8B030D-6E8A-4147-A177-3AD203B41FA5}">
                      <a16:colId xmlns:a16="http://schemas.microsoft.com/office/drawing/2014/main" val="20000"/>
                    </a:ext>
                  </a:extLst>
                </a:gridCol>
                <a:gridCol w="2686594">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tblGrid>
              <a:tr h="710161">
                <a:tc>
                  <a:txBody>
                    <a:bodyPr/>
                    <a:lstStyle/>
                    <a:p>
                      <a:r>
                        <a:rPr lang="en-IN" sz="1600" dirty="0" err="1"/>
                        <a:t>S.No</a:t>
                      </a:r>
                      <a:endParaRPr lang="en-IN" sz="1600" dirty="0"/>
                    </a:p>
                  </a:txBody>
                  <a:tcPr/>
                </a:tc>
                <a:tc>
                  <a:txBody>
                    <a:bodyPr/>
                    <a:lstStyle/>
                    <a:p>
                      <a:r>
                        <a:rPr lang="en-IN" sz="1600" dirty="0"/>
                        <a:t>Description of Goods</a:t>
                      </a:r>
                    </a:p>
                  </a:txBody>
                  <a:tcPr/>
                </a:tc>
                <a:tc>
                  <a:txBody>
                    <a:bodyPr/>
                    <a:lstStyle/>
                    <a:p>
                      <a:r>
                        <a:rPr lang="en-IN" sz="1600" dirty="0"/>
                        <a:t>Recipient of Goods</a:t>
                      </a:r>
                    </a:p>
                  </a:txBody>
                  <a:tcPr/>
                </a:tc>
                <a:tc>
                  <a:txBody>
                    <a:bodyPr/>
                    <a:lstStyle/>
                    <a:p>
                      <a:r>
                        <a:rPr lang="en-IN" sz="1600" dirty="0"/>
                        <a:t>Notification No.</a:t>
                      </a:r>
                    </a:p>
                  </a:txBody>
                  <a:tcPr/>
                </a:tc>
                <a:tc>
                  <a:txBody>
                    <a:bodyPr/>
                    <a:lstStyle/>
                    <a:p>
                      <a:r>
                        <a:rPr lang="en-IN" sz="1600" dirty="0"/>
                        <a:t>With Effect from</a:t>
                      </a:r>
                    </a:p>
                  </a:txBody>
                  <a:tcPr/>
                </a:tc>
                <a:extLst>
                  <a:ext uri="{0D108BD9-81ED-4DB2-BD59-A6C34878D82A}">
                    <a16:rowId xmlns:a16="http://schemas.microsoft.com/office/drawing/2014/main" val="10000"/>
                  </a:ext>
                </a:extLst>
              </a:tr>
              <a:tr h="631255">
                <a:tc>
                  <a:txBody>
                    <a:bodyPr/>
                    <a:lstStyle/>
                    <a:p>
                      <a:r>
                        <a:rPr lang="en-IN" sz="1400" dirty="0"/>
                        <a:t>5A</a:t>
                      </a:r>
                    </a:p>
                  </a:txBody>
                  <a:tcPr/>
                </a:tc>
                <a:tc>
                  <a:txBody>
                    <a:bodyPr/>
                    <a:lstStyle/>
                    <a:p>
                      <a:r>
                        <a:rPr lang="en-IN" sz="1300" kern="1200" dirty="0">
                          <a:solidFill>
                            <a:schemeClr val="dk1"/>
                          </a:solidFill>
                          <a:latin typeface="+mn-lt"/>
                          <a:ea typeface="+mn-ea"/>
                          <a:cs typeface="+mn-cs"/>
                        </a:rPr>
                        <a:t>Services supplied by Central Government, State</a:t>
                      </a:r>
                    </a:p>
                    <a:p>
                      <a:r>
                        <a:rPr lang="en-IN" sz="1300" kern="1200" dirty="0">
                          <a:solidFill>
                            <a:schemeClr val="dk1"/>
                          </a:solidFill>
                          <a:latin typeface="+mn-lt"/>
                          <a:ea typeface="+mn-ea"/>
                          <a:cs typeface="+mn-cs"/>
                        </a:rPr>
                        <a:t>Government, Union Territory, or Local Territory by</a:t>
                      </a:r>
                    </a:p>
                    <a:p>
                      <a:r>
                        <a:rPr lang="en-IN" sz="1300" kern="1200" dirty="0">
                          <a:solidFill>
                            <a:schemeClr val="dk1"/>
                          </a:solidFill>
                          <a:latin typeface="+mn-lt"/>
                          <a:ea typeface="+mn-ea"/>
                          <a:cs typeface="+mn-cs"/>
                        </a:rPr>
                        <a:t>way of </a:t>
                      </a:r>
                      <a:r>
                        <a:rPr lang="en-IN" sz="1300" b="1" kern="1200" dirty="0">
                          <a:solidFill>
                            <a:schemeClr val="dk1"/>
                          </a:solidFill>
                          <a:latin typeface="+mn-lt"/>
                          <a:ea typeface="+mn-ea"/>
                          <a:cs typeface="+mn-cs"/>
                        </a:rPr>
                        <a:t>renting Immovable property to a person</a:t>
                      </a:r>
                    </a:p>
                    <a:p>
                      <a:r>
                        <a:rPr lang="en-IN" sz="1300" b="1" kern="1200" dirty="0">
                          <a:solidFill>
                            <a:schemeClr val="dk1"/>
                          </a:solidFill>
                          <a:latin typeface="+mn-lt"/>
                          <a:ea typeface="+mn-ea"/>
                          <a:cs typeface="+mn-cs"/>
                        </a:rPr>
                        <a:t>registered under the CGST Act,2017.</a:t>
                      </a:r>
                      <a:endParaRPr lang="en-IN" sz="1300" b="1" dirty="0"/>
                    </a:p>
                  </a:txBody>
                  <a:tcPr/>
                </a:tc>
                <a:tc>
                  <a:txBody>
                    <a:bodyPr/>
                    <a:lstStyle/>
                    <a:p>
                      <a:r>
                        <a:rPr lang="en-IN" sz="1400" dirty="0"/>
                        <a:t>Any person Registered under CGST Act</a:t>
                      </a:r>
                    </a:p>
                  </a:txBody>
                  <a:tcPr/>
                </a:tc>
                <a:tc>
                  <a:txBody>
                    <a:bodyPr/>
                    <a:lstStyle/>
                    <a:p>
                      <a:r>
                        <a:rPr lang="en-IN" sz="1400" kern="1200" dirty="0">
                          <a:solidFill>
                            <a:schemeClr val="dk1"/>
                          </a:solidFill>
                          <a:latin typeface="+mn-lt"/>
                          <a:ea typeface="+mn-ea"/>
                          <a:cs typeface="+mn-cs"/>
                        </a:rPr>
                        <a:t>03/2018-Central Tax(Rate)</a:t>
                      </a:r>
                      <a:endParaRPr lang="en-IN" sz="1400" dirty="0"/>
                    </a:p>
                  </a:txBody>
                  <a:tcPr/>
                </a:tc>
                <a:tc>
                  <a:txBody>
                    <a:bodyPr/>
                    <a:lstStyle/>
                    <a:p>
                      <a:pPr algn="ctr"/>
                      <a:r>
                        <a:rPr lang="en-IN" sz="1400" dirty="0"/>
                        <a:t>25/1/18</a:t>
                      </a:r>
                    </a:p>
                  </a:txBody>
                  <a:tcPr anchor="ctr"/>
                </a:tc>
                <a:extLst>
                  <a:ext uri="{0D108BD9-81ED-4DB2-BD59-A6C34878D82A}">
                    <a16:rowId xmlns:a16="http://schemas.microsoft.com/office/drawing/2014/main" val="10001"/>
                  </a:ext>
                </a:extLst>
              </a:tr>
              <a:tr h="622762">
                <a:tc>
                  <a:txBody>
                    <a:bodyPr/>
                    <a:lstStyle/>
                    <a:p>
                      <a:r>
                        <a:rPr lang="en-IN" sz="1400" dirty="0"/>
                        <a:t>5B</a:t>
                      </a:r>
                    </a:p>
                  </a:txBody>
                  <a:tcPr/>
                </a:tc>
                <a:tc>
                  <a:txBody>
                    <a:bodyPr/>
                    <a:lstStyle/>
                    <a:p>
                      <a:r>
                        <a:rPr lang="en-IN" sz="1400" kern="1200" dirty="0">
                          <a:solidFill>
                            <a:schemeClr val="dk1"/>
                          </a:solidFill>
                          <a:latin typeface="+mn-lt"/>
                          <a:ea typeface="+mn-ea"/>
                          <a:cs typeface="+mn-cs"/>
                        </a:rPr>
                        <a:t> </a:t>
                      </a:r>
                      <a:r>
                        <a:rPr lang="en-IN" sz="1300" kern="1200" dirty="0">
                          <a:solidFill>
                            <a:schemeClr val="dk1"/>
                          </a:solidFill>
                          <a:latin typeface="+mn-lt"/>
                          <a:ea typeface="+mn-ea"/>
                          <a:cs typeface="+mn-cs"/>
                        </a:rPr>
                        <a:t>Services supplied by any person by way of transfer of development rights or Floor Space Index (FSI) (including additional FSI) for construction of a project by a promoter.</a:t>
                      </a:r>
                      <a:endParaRPr lang="en-IN" sz="1300" dirty="0"/>
                    </a:p>
                  </a:txBody>
                  <a:tcPr/>
                </a:tc>
                <a:tc>
                  <a:txBody>
                    <a:bodyPr/>
                    <a:lstStyle/>
                    <a:p>
                      <a:r>
                        <a:rPr lang="en-IN" sz="1400" kern="1200" dirty="0">
                          <a:solidFill>
                            <a:schemeClr val="dk1"/>
                          </a:solidFill>
                          <a:latin typeface="+mn-lt"/>
                          <a:ea typeface="+mn-ea"/>
                          <a:cs typeface="+mn-cs"/>
                        </a:rPr>
                        <a:t>Promoter</a:t>
                      </a:r>
                      <a:endParaRPr lang="en-IN" sz="1400" dirty="0"/>
                    </a:p>
                  </a:txBody>
                  <a:tcPr/>
                </a:tc>
                <a:tc>
                  <a:txBody>
                    <a:bodyPr/>
                    <a:lstStyle/>
                    <a:p>
                      <a:pPr>
                        <a:lnSpc>
                          <a:spcPct val="115000"/>
                        </a:lnSpc>
                        <a:spcAft>
                          <a:spcPts val="0"/>
                        </a:spcAft>
                      </a:pPr>
                      <a:r>
                        <a:rPr lang="en-IN" sz="1400" dirty="0">
                          <a:latin typeface="+mn-lt"/>
                          <a:ea typeface="Calibri"/>
                          <a:cs typeface="Calibri"/>
                        </a:rPr>
                        <a:t>05/2019-Central Tax(Rate)</a:t>
                      </a:r>
                      <a:endParaRPr lang="en-IN" sz="1400" dirty="0">
                        <a:latin typeface="+mn-lt"/>
                        <a:ea typeface="Calibri"/>
                        <a:cs typeface="Times New Roman"/>
                      </a:endParaRPr>
                    </a:p>
                  </a:txBody>
                  <a:tcPr marL="68580" marR="68580" marT="0" marB="0"/>
                </a:tc>
                <a:tc>
                  <a:txBody>
                    <a:bodyPr/>
                    <a:lstStyle/>
                    <a:p>
                      <a:pPr algn="ctr">
                        <a:lnSpc>
                          <a:spcPct val="115000"/>
                        </a:lnSpc>
                        <a:spcAft>
                          <a:spcPts val="0"/>
                        </a:spcAft>
                      </a:pPr>
                      <a:r>
                        <a:rPr lang="en-IN" sz="1400" dirty="0">
                          <a:latin typeface="+mn-lt"/>
                          <a:ea typeface="Calibri"/>
                          <a:cs typeface="Calibri"/>
                        </a:rPr>
                        <a:t>1/4/19</a:t>
                      </a:r>
                      <a:endParaRPr lang="en-IN" sz="1400" dirty="0">
                        <a:latin typeface="+mn-lt"/>
                        <a:ea typeface="Calibri"/>
                        <a:cs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in bg.png"/>
          <p:cNvPicPr>
            <a:picLocks noChangeAspect="1"/>
          </p:cNvPicPr>
          <p:nvPr/>
        </p:nvPicPr>
        <p:blipFill>
          <a:blip r:embed="rId2"/>
          <a:stretch>
            <a:fillRect/>
          </a:stretch>
        </p:blipFill>
        <p:spPr>
          <a:xfrm>
            <a:off x="0" y="0"/>
            <a:ext cx="9144000" cy="5143500"/>
          </a:xfrm>
          <a:prstGeom prst="rect">
            <a:avLst/>
          </a:prstGeom>
        </p:spPr>
      </p:pic>
      <p:grpSp>
        <p:nvGrpSpPr>
          <p:cNvPr id="3" name="Group 2"/>
          <p:cNvGrpSpPr/>
          <p:nvPr/>
        </p:nvGrpSpPr>
        <p:grpSpPr>
          <a:xfrm>
            <a:off x="914400" y="0"/>
            <a:ext cx="8229600" cy="666750"/>
            <a:chOff x="914400" y="0"/>
            <a:chExt cx="8229600" cy="666750"/>
          </a:xfrm>
        </p:grpSpPr>
        <p:sp>
          <p:nvSpPr>
            <p:cNvPr id="4" name="Rounded Rectangle 3"/>
            <p:cNvSpPr/>
            <p:nvPr/>
          </p:nvSpPr>
          <p:spPr>
            <a:xfrm>
              <a:off x="914400" y="0"/>
              <a:ext cx="8229600" cy="66675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5" name="Rectangle 4"/>
            <p:cNvSpPr/>
            <p:nvPr/>
          </p:nvSpPr>
          <p:spPr>
            <a:xfrm>
              <a:off x="1066800" y="0"/>
              <a:ext cx="8077200" cy="6667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b="1" dirty="0">
                  <a:solidFill>
                    <a:schemeClr val="tx1"/>
                  </a:solidFill>
                  <a:latin typeface="Elephant" pitchFamily="18" charset="0"/>
                </a:rPr>
                <a:t>Section 9(3) of Central Goods and Services Act, 2017</a:t>
              </a:r>
            </a:p>
          </p:txBody>
        </p:sp>
      </p:grpSp>
      <p:sp>
        <p:nvSpPr>
          <p:cNvPr id="6" name="TextBox 5"/>
          <p:cNvSpPr txBox="1"/>
          <p:nvPr/>
        </p:nvSpPr>
        <p:spPr>
          <a:xfrm>
            <a:off x="381000" y="782419"/>
            <a:ext cx="8686800" cy="646331"/>
          </a:xfrm>
          <a:prstGeom prst="rect">
            <a:avLst/>
          </a:prstGeom>
          <a:noFill/>
        </p:spPr>
        <p:txBody>
          <a:bodyPr wrap="square" rtlCol="0">
            <a:spAutoFit/>
          </a:bodyPr>
          <a:lstStyle/>
          <a:p>
            <a:r>
              <a:rPr lang="en-IN" b="1" u="sng" dirty="0"/>
              <a:t>Other Notified Services on which RCM is applicable as per Notification No. 04/2017 and as amended from time to time</a:t>
            </a:r>
          </a:p>
        </p:txBody>
      </p:sp>
      <p:graphicFrame>
        <p:nvGraphicFramePr>
          <p:cNvPr id="7" name="Table 6"/>
          <p:cNvGraphicFramePr>
            <a:graphicFrameLocks noGrp="1"/>
          </p:cNvGraphicFramePr>
          <p:nvPr/>
        </p:nvGraphicFramePr>
        <p:xfrm>
          <a:off x="838200" y="1489710"/>
          <a:ext cx="8001000" cy="3221038"/>
        </p:xfrm>
        <a:graphic>
          <a:graphicData uri="http://schemas.openxmlformats.org/drawingml/2006/table">
            <a:tbl>
              <a:tblPr firstRow="1" bandRow="1">
                <a:tableStyleId>{3C2FFA5D-87B4-456A-9821-1D502468CF0F}</a:tableStyleId>
              </a:tblPr>
              <a:tblGrid>
                <a:gridCol w="666206">
                  <a:extLst>
                    <a:ext uri="{9D8B030D-6E8A-4147-A177-3AD203B41FA5}">
                      <a16:colId xmlns:a16="http://schemas.microsoft.com/office/drawing/2014/main" val="20000"/>
                    </a:ext>
                  </a:extLst>
                </a:gridCol>
                <a:gridCol w="2686594">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tblGrid>
              <a:tr h="710161">
                <a:tc>
                  <a:txBody>
                    <a:bodyPr/>
                    <a:lstStyle/>
                    <a:p>
                      <a:r>
                        <a:rPr lang="en-IN" sz="1600" dirty="0" err="1"/>
                        <a:t>S.No</a:t>
                      </a:r>
                      <a:endParaRPr lang="en-IN" sz="1600" dirty="0"/>
                    </a:p>
                  </a:txBody>
                  <a:tcPr/>
                </a:tc>
                <a:tc>
                  <a:txBody>
                    <a:bodyPr/>
                    <a:lstStyle/>
                    <a:p>
                      <a:r>
                        <a:rPr lang="en-IN" sz="1300" dirty="0"/>
                        <a:t>Description of Goods</a:t>
                      </a:r>
                    </a:p>
                  </a:txBody>
                  <a:tcPr/>
                </a:tc>
                <a:tc>
                  <a:txBody>
                    <a:bodyPr/>
                    <a:lstStyle/>
                    <a:p>
                      <a:r>
                        <a:rPr lang="en-IN" sz="1600" dirty="0"/>
                        <a:t>Recipient of Goods</a:t>
                      </a:r>
                    </a:p>
                  </a:txBody>
                  <a:tcPr/>
                </a:tc>
                <a:tc>
                  <a:txBody>
                    <a:bodyPr/>
                    <a:lstStyle/>
                    <a:p>
                      <a:r>
                        <a:rPr lang="en-IN" sz="1600" dirty="0"/>
                        <a:t>Notification No.</a:t>
                      </a:r>
                    </a:p>
                  </a:txBody>
                  <a:tcPr/>
                </a:tc>
                <a:tc>
                  <a:txBody>
                    <a:bodyPr/>
                    <a:lstStyle/>
                    <a:p>
                      <a:r>
                        <a:rPr lang="en-IN" sz="1600" dirty="0"/>
                        <a:t>With Effect from</a:t>
                      </a:r>
                    </a:p>
                  </a:txBody>
                  <a:tcPr/>
                </a:tc>
                <a:extLst>
                  <a:ext uri="{0D108BD9-81ED-4DB2-BD59-A6C34878D82A}">
                    <a16:rowId xmlns:a16="http://schemas.microsoft.com/office/drawing/2014/main" val="10000"/>
                  </a:ext>
                </a:extLst>
              </a:tr>
              <a:tr h="631255">
                <a:tc>
                  <a:txBody>
                    <a:bodyPr/>
                    <a:lstStyle/>
                    <a:p>
                      <a:r>
                        <a:rPr lang="en-IN" sz="1400" dirty="0"/>
                        <a:t>5C</a:t>
                      </a:r>
                    </a:p>
                  </a:txBody>
                  <a:tcPr/>
                </a:tc>
                <a:tc>
                  <a:txBody>
                    <a:bodyPr/>
                    <a:lstStyle/>
                    <a:p>
                      <a:r>
                        <a:rPr lang="en-IN" sz="1300" kern="1200" dirty="0">
                          <a:solidFill>
                            <a:schemeClr val="dk1"/>
                          </a:solidFill>
                          <a:latin typeface="+mn-lt"/>
                          <a:ea typeface="+mn-ea"/>
                          <a:cs typeface="+mn-cs"/>
                        </a:rPr>
                        <a:t>Long term lease of land (30 years or more) by any person against consideration in the form of upfront amount (called as premium, salami, cost, price, development charges or by any other name) and/or periodic rent for construction of a project by a promoter.</a:t>
                      </a:r>
                      <a:endParaRPr lang="en-IN" sz="1300" b="1" dirty="0"/>
                    </a:p>
                  </a:txBody>
                  <a:tcPr/>
                </a:tc>
                <a:tc>
                  <a:txBody>
                    <a:bodyPr/>
                    <a:lstStyle/>
                    <a:p>
                      <a:r>
                        <a:rPr lang="en-IN" sz="1400" dirty="0"/>
                        <a:t>Promoter</a:t>
                      </a:r>
                    </a:p>
                  </a:txBody>
                  <a:tcPr/>
                </a:tc>
                <a:tc>
                  <a:txBody>
                    <a:bodyPr/>
                    <a:lstStyle/>
                    <a:p>
                      <a:r>
                        <a:rPr lang="en-IN" sz="1400" kern="1200" dirty="0">
                          <a:solidFill>
                            <a:schemeClr val="dk1"/>
                          </a:solidFill>
                          <a:latin typeface="+mn-lt"/>
                          <a:ea typeface="+mn-ea"/>
                          <a:cs typeface="+mn-cs"/>
                        </a:rPr>
                        <a:t>05/2019-Central Tax(Rate)</a:t>
                      </a:r>
                      <a:endParaRPr lang="en-IN" sz="1400" dirty="0"/>
                    </a:p>
                  </a:txBody>
                  <a:tcPr/>
                </a:tc>
                <a:tc>
                  <a:txBody>
                    <a:bodyPr/>
                    <a:lstStyle/>
                    <a:p>
                      <a:pPr algn="ctr"/>
                      <a:r>
                        <a:rPr lang="en-IN" sz="1400" dirty="0"/>
                        <a:t>01/4/19</a:t>
                      </a:r>
                    </a:p>
                  </a:txBody>
                  <a:tcPr anchor="ctr"/>
                </a:tc>
                <a:extLst>
                  <a:ext uri="{0D108BD9-81ED-4DB2-BD59-A6C34878D82A}">
                    <a16:rowId xmlns:a16="http://schemas.microsoft.com/office/drawing/2014/main" val="10001"/>
                  </a:ext>
                </a:extLst>
              </a:tr>
              <a:tr h="622762">
                <a:tc>
                  <a:txBody>
                    <a:bodyPr/>
                    <a:lstStyle/>
                    <a:p>
                      <a:r>
                        <a:rPr lang="en-IN" sz="1400" dirty="0"/>
                        <a:t>7</a:t>
                      </a:r>
                    </a:p>
                  </a:txBody>
                  <a:tcPr/>
                </a:tc>
                <a:tc>
                  <a:txBody>
                    <a:bodyPr/>
                    <a:lstStyle/>
                    <a:p>
                      <a:r>
                        <a:rPr lang="en-IN" sz="1400" kern="1200" dirty="0">
                          <a:solidFill>
                            <a:schemeClr val="dk1"/>
                          </a:solidFill>
                          <a:latin typeface="+mn-lt"/>
                          <a:ea typeface="+mn-ea"/>
                          <a:cs typeface="+mn-cs"/>
                        </a:rPr>
                        <a:t>Service</a:t>
                      </a:r>
                      <a:r>
                        <a:rPr lang="en-IN" sz="1400" kern="1200" baseline="0" dirty="0">
                          <a:solidFill>
                            <a:schemeClr val="dk1"/>
                          </a:solidFill>
                          <a:latin typeface="+mn-lt"/>
                          <a:ea typeface="+mn-ea"/>
                          <a:cs typeface="+mn-cs"/>
                        </a:rPr>
                        <a:t> by Insurance Agent</a:t>
                      </a:r>
                      <a:endParaRPr lang="en-IN" sz="1300" dirty="0"/>
                    </a:p>
                  </a:txBody>
                  <a:tcPr/>
                </a:tc>
                <a:tc>
                  <a:txBody>
                    <a:bodyPr/>
                    <a:lstStyle/>
                    <a:p>
                      <a:r>
                        <a:rPr lang="en-IN" sz="1400" kern="1200" dirty="0">
                          <a:solidFill>
                            <a:schemeClr val="dk1"/>
                          </a:solidFill>
                          <a:latin typeface="+mn-lt"/>
                          <a:ea typeface="+mn-ea"/>
                          <a:cs typeface="+mn-cs"/>
                        </a:rPr>
                        <a:t>Insurance</a:t>
                      </a:r>
                      <a:r>
                        <a:rPr lang="en-IN" sz="1400" kern="1200" baseline="0" dirty="0">
                          <a:solidFill>
                            <a:schemeClr val="dk1"/>
                          </a:solidFill>
                          <a:latin typeface="+mn-lt"/>
                          <a:ea typeface="+mn-ea"/>
                          <a:cs typeface="+mn-cs"/>
                        </a:rPr>
                        <a:t> Companies</a:t>
                      </a:r>
                      <a:endParaRPr lang="en-IN" sz="1400" dirty="0"/>
                    </a:p>
                  </a:txBody>
                  <a:tcPr/>
                </a:tc>
                <a:tc>
                  <a:txBody>
                    <a:bodyPr/>
                    <a:lstStyle/>
                    <a:p>
                      <a:pPr>
                        <a:lnSpc>
                          <a:spcPct val="115000"/>
                        </a:lnSpc>
                        <a:spcAft>
                          <a:spcPts val="0"/>
                        </a:spcAft>
                      </a:pPr>
                      <a:r>
                        <a:rPr lang="en-IN" sz="1400" dirty="0">
                          <a:latin typeface="+mn-lt"/>
                          <a:ea typeface="Calibri"/>
                          <a:cs typeface="Calibri"/>
                        </a:rPr>
                        <a:t>13/2017-Central Tax(Rate)</a:t>
                      </a:r>
                      <a:endParaRPr lang="en-IN" sz="1400" dirty="0">
                        <a:latin typeface="+mn-lt"/>
                        <a:ea typeface="Calibri"/>
                        <a:cs typeface="Times New Roman"/>
                      </a:endParaRPr>
                    </a:p>
                  </a:txBody>
                  <a:tcPr marL="68580" marR="68580" marT="0" marB="0"/>
                </a:tc>
                <a:tc>
                  <a:txBody>
                    <a:bodyPr/>
                    <a:lstStyle/>
                    <a:p>
                      <a:pPr algn="ctr">
                        <a:lnSpc>
                          <a:spcPct val="115000"/>
                        </a:lnSpc>
                        <a:spcAft>
                          <a:spcPts val="0"/>
                        </a:spcAft>
                      </a:pPr>
                      <a:r>
                        <a:rPr lang="en-IN" sz="1400" dirty="0">
                          <a:latin typeface="+mn-lt"/>
                          <a:ea typeface="Calibri"/>
                          <a:cs typeface="Calibri"/>
                        </a:rPr>
                        <a:t>1/7/17</a:t>
                      </a:r>
                      <a:endParaRPr lang="en-IN" sz="1400" dirty="0">
                        <a:latin typeface="+mn-lt"/>
                        <a:ea typeface="Calibri"/>
                        <a:cs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in bg.png"/>
          <p:cNvPicPr>
            <a:picLocks noChangeAspect="1"/>
          </p:cNvPicPr>
          <p:nvPr/>
        </p:nvPicPr>
        <p:blipFill>
          <a:blip r:embed="rId2"/>
          <a:stretch>
            <a:fillRect/>
          </a:stretch>
        </p:blipFill>
        <p:spPr>
          <a:xfrm>
            <a:off x="0" y="0"/>
            <a:ext cx="9144000" cy="5143500"/>
          </a:xfrm>
          <a:prstGeom prst="rect">
            <a:avLst/>
          </a:prstGeom>
        </p:spPr>
      </p:pic>
      <p:grpSp>
        <p:nvGrpSpPr>
          <p:cNvPr id="3" name="Group 2"/>
          <p:cNvGrpSpPr/>
          <p:nvPr/>
        </p:nvGrpSpPr>
        <p:grpSpPr>
          <a:xfrm>
            <a:off x="914400" y="0"/>
            <a:ext cx="8229600" cy="666750"/>
            <a:chOff x="914400" y="0"/>
            <a:chExt cx="8229600" cy="666750"/>
          </a:xfrm>
        </p:grpSpPr>
        <p:sp>
          <p:nvSpPr>
            <p:cNvPr id="4" name="Rounded Rectangle 3"/>
            <p:cNvSpPr/>
            <p:nvPr/>
          </p:nvSpPr>
          <p:spPr>
            <a:xfrm>
              <a:off x="914400" y="0"/>
              <a:ext cx="8229600" cy="66675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5" name="Rectangle 4"/>
            <p:cNvSpPr/>
            <p:nvPr/>
          </p:nvSpPr>
          <p:spPr>
            <a:xfrm>
              <a:off x="1066800" y="0"/>
              <a:ext cx="8077200" cy="6667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b="1" dirty="0">
                  <a:solidFill>
                    <a:schemeClr val="tx1"/>
                  </a:solidFill>
                  <a:latin typeface="Elephant" pitchFamily="18" charset="0"/>
                </a:rPr>
                <a:t>Section 9(3) of Central Goods and Services Act, 2017</a:t>
              </a:r>
            </a:p>
          </p:txBody>
        </p:sp>
      </p:grpSp>
      <p:sp>
        <p:nvSpPr>
          <p:cNvPr id="6" name="TextBox 5"/>
          <p:cNvSpPr txBox="1"/>
          <p:nvPr/>
        </p:nvSpPr>
        <p:spPr>
          <a:xfrm>
            <a:off x="381000" y="782419"/>
            <a:ext cx="8686800" cy="646331"/>
          </a:xfrm>
          <a:prstGeom prst="rect">
            <a:avLst/>
          </a:prstGeom>
          <a:noFill/>
        </p:spPr>
        <p:txBody>
          <a:bodyPr wrap="square" rtlCol="0">
            <a:spAutoFit/>
          </a:bodyPr>
          <a:lstStyle/>
          <a:p>
            <a:r>
              <a:rPr lang="en-IN" b="1" u="sng" dirty="0"/>
              <a:t>Other Notified Services on which RCM is applicable as per Notification No. 04/2017 and as amended from time to time</a:t>
            </a:r>
          </a:p>
        </p:txBody>
      </p:sp>
      <p:graphicFrame>
        <p:nvGraphicFramePr>
          <p:cNvPr id="7" name="Table 6"/>
          <p:cNvGraphicFramePr>
            <a:graphicFrameLocks noGrp="1"/>
          </p:cNvGraphicFramePr>
          <p:nvPr/>
        </p:nvGraphicFramePr>
        <p:xfrm>
          <a:off x="838200" y="1489710"/>
          <a:ext cx="8001000" cy="3548842"/>
        </p:xfrm>
        <a:graphic>
          <a:graphicData uri="http://schemas.openxmlformats.org/drawingml/2006/table">
            <a:tbl>
              <a:tblPr firstRow="1" bandRow="1">
                <a:tableStyleId>{3C2FFA5D-87B4-456A-9821-1D502468CF0F}</a:tableStyleId>
              </a:tblPr>
              <a:tblGrid>
                <a:gridCol w="666206">
                  <a:extLst>
                    <a:ext uri="{9D8B030D-6E8A-4147-A177-3AD203B41FA5}">
                      <a16:colId xmlns:a16="http://schemas.microsoft.com/office/drawing/2014/main" val="20000"/>
                    </a:ext>
                  </a:extLst>
                </a:gridCol>
                <a:gridCol w="2686594">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tblGrid>
              <a:tr h="710161">
                <a:tc>
                  <a:txBody>
                    <a:bodyPr/>
                    <a:lstStyle/>
                    <a:p>
                      <a:r>
                        <a:rPr lang="en-IN" sz="1600" dirty="0" err="1"/>
                        <a:t>S.No</a:t>
                      </a:r>
                      <a:endParaRPr lang="en-IN" sz="1600" dirty="0"/>
                    </a:p>
                  </a:txBody>
                  <a:tcPr/>
                </a:tc>
                <a:tc>
                  <a:txBody>
                    <a:bodyPr/>
                    <a:lstStyle/>
                    <a:p>
                      <a:r>
                        <a:rPr lang="en-IN" sz="1300" dirty="0"/>
                        <a:t>Description of Goods</a:t>
                      </a:r>
                    </a:p>
                  </a:txBody>
                  <a:tcPr/>
                </a:tc>
                <a:tc>
                  <a:txBody>
                    <a:bodyPr/>
                    <a:lstStyle/>
                    <a:p>
                      <a:r>
                        <a:rPr lang="en-IN" sz="1600" dirty="0"/>
                        <a:t>Recipient of Goods</a:t>
                      </a:r>
                    </a:p>
                  </a:txBody>
                  <a:tcPr/>
                </a:tc>
                <a:tc>
                  <a:txBody>
                    <a:bodyPr/>
                    <a:lstStyle/>
                    <a:p>
                      <a:r>
                        <a:rPr lang="en-IN" sz="1600" dirty="0"/>
                        <a:t>Notification No.</a:t>
                      </a:r>
                    </a:p>
                  </a:txBody>
                  <a:tcPr/>
                </a:tc>
                <a:tc>
                  <a:txBody>
                    <a:bodyPr/>
                    <a:lstStyle/>
                    <a:p>
                      <a:r>
                        <a:rPr lang="en-IN" sz="1600" dirty="0"/>
                        <a:t>With Effect from</a:t>
                      </a:r>
                    </a:p>
                  </a:txBody>
                  <a:tcPr/>
                </a:tc>
                <a:extLst>
                  <a:ext uri="{0D108BD9-81ED-4DB2-BD59-A6C34878D82A}">
                    <a16:rowId xmlns:a16="http://schemas.microsoft.com/office/drawing/2014/main" val="10000"/>
                  </a:ext>
                </a:extLst>
              </a:tr>
              <a:tr h="631255">
                <a:tc>
                  <a:txBody>
                    <a:bodyPr/>
                    <a:lstStyle/>
                    <a:p>
                      <a:r>
                        <a:rPr lang="en-IN" sz="1400" dirty="0"/>
                        <a:t>8</a:t>
                      </a:r>
                    </a:p>
                  </a:txBody>
                  <a:tcPr/>
                </a:tc>
                <a:tc>
                  <a:txBody>
                    <a:bodyPr/>
                    <a:lstStyle/>
                    <a:p>
                      <a:r>
                        <a:rPr lang="en-IN" sz="1300" kern="1200" dirty="0">
                          <a:solidFill>
                            <a:schemeClr val="dk1"/>
                          </a:solidFill>
                          <a:latin typeface="+mn-lt"/>
                          <a:ea typeface="+mn-ea"/>
                          <a:cs typeface="+mn-cs"/>
                        </a:rPr>
                        <a:t>Service of</a:t>
                      </a:r>
                      <a:r>
                        <a:rPr lang="en-IN" sz="1300" kern="1200" baseline="0" dirty="0">
                          <a:solidFill>
                            <a:schemeClr val="dk1"/>
                          </a:solidFill>
                          <a:latin typeface="+mn-lt"/>
                          <a:ea typeface="+mn-ea"/>
                          <a:cs typeface="+mn-cs"/>
                        </a:rPr>
                        <a:t> Recovery Agent</a:t>
                      </a:r>
                      <a:endParaRPr lang="en-IN" sz="1300" b="1" dirty="0"/>
                    </a:p>
                  </a:txBody>
                  <a:tcPr/>
                </a:tc>
                <a:tc>
                  <a:txBody>
                    <a:bodyPr/>
                    <a:lstStyle/>
                    <a:p>
                      <a:r>
                        <a:rPr lang="en-IN" sz="1400" dirty="0"/>
                        <a:t>Bank/</a:t>
                      </a:r>
                      <a:r>
                        <a:rPr lang="en-IN" sz="1400" baseline="0" dirty="0"/>
                        <a:t> NBFC/any other financial institution</a:t>
                      </a:r>
                      <a:endParaRPr lang="en-IN" sz="1400" dirty="0"/>
                    </a:p>
                  </a:txBody>
                  <a:tcPr/>
                </a:tc>
                <a:tc>
                  <a:txBody>
                    <a:bodyPr/>
                    <a:lstStyle/>
                    <a:p>
                      <a:r>
                        <a:rPr lang="en-IN" sz="1400" kern="1200" dirty="0">
                          <a:solidFill>
                            <a:schemeClr val="dk1"/>
                          </a:solidFill>
                          <a:latin typeface="+mn-lt"/>
                          <a:ea typeface="+mn-ea"/>
                          <a:cs typeface="+mn-cs"/>
                        </a:rPr>
                        <a:t>13/2017-Central Tax(Rate)</a:t>
                      </a:r>
                      <a:endParaRPr lang="en-IN" sz="1400" dirty="0"/>
                    </a:p>
                  </a:txBody>
                  <a:tcPr/>
                </a:tc>
                <a:tc>
                  <a:txBody>
                    <a:bodyPr/>
                    <a:lstStyle/>
                    <a:p>
                      <a:pPr algn="ctr"/>
                      <a:r>
                        <a:rPr lang="en-IN" sz="1400" dirty="0"/>
                        <a:t>01/7/17</a:t>
                      </a:r>
                    </a:p>
                  </a:txBody>
                  <a:tcPr anchor="ctr"/>
                </a:tc>
                <a:extLst>
                  <a:ext uri="{0D108BD9-81ED-4DB2-BD59-A6C34878D82A}">
                    <a16:rowId xmlns:a16="http://schemas.microsoft.com/office/drawing/2014/main" val="10001"/>
                  </a:ext>
                </a:extLst>
              </a:tr>
              <a:tr h="622762">
                <a:tc>
                  <a:txBody>
                    <a:bodyPr/>
                    <a:lstStyle/>
                    <a:p>
                      <a:r>
                        <a:rPr lang="en-IN" sz="1400" dirty="0"/>
                        <a:t>9</a:t>
                      </a:r>
                    </a:p>
                  </a:txBody>
                  <a:tcPr/>
                </a:tc>
                <a:tc>
                  <a:txBody>
                    <a:bodyPr/>
                    <a:lstStyle/>
                    <a:p>
                      <a:r>
                        <a:rPr lang="en-IN" sz="1400" b="0" i="0" kern="1200" dirty="0">
                          <a:solidFill>
                            <a:schemeClr val="dk1"/>
                          </a:solidFill>
                          <a:latin typeface="+mn-lt"/>
                          <a:ea typeface="+mn-ea"/>
                          <a:cs typeface="+mn-cs"/>
                        </a:rPr>
                        <a:t>Services of  an author, music composer, photographer, artist or the like by way of transfer or permitting the use or enjoyment of a copyright covered under section</a:t>
                      </a:r>
                      <a:endParaRPr lang="en-IN" sz="1400" dirty="0"/>
                    </a:p>
                  </a:txBody>
                  <a:tcPr/>
                </a:tc>
                <a:tc>
                  <a:txBody>
                    <a:bodyPr/>
                    <a:lstStyle/>
                    <a:p>
                      <a:pPr algn="l" fontAlgn="t"/>
                      <a:r>
                        <a:rPr lang="en-IN" sz="1400" dirty="0"/>
                        <a:t>Publisher, music company, producer or the like, located in</a:t>
                      </a:r>
                      <a:br>
                        <a:rPr lang="en-IN" sz="1400" dirty="0"/>
                      </a:br>
                      <a:r>
                        <a:rPr lang="en-IN" sz="1400" dirty="0"/>
                        <a:t>the taxable territory</a:t>
                      </a:r>
                    </a:p>
                  </a:txBody>
                  <a:tcPr marL="76200" marR="76200" marT="76200" marB="76200"/>
                </a:tc>
                <a:tc>
                  <a:txBody>
                    <a:bodyPr/>
                    <a:lstStyle/>
                    <a:p>
                      <a:pPr>
                        <a:lnSpc>
                          <a:spcPct val="115000"/>
                        </a:lnSpc>
                        <a:spcAft>
                          <a:spcPts val="0"/>
                        </a:spcAft>
                      </a:pPr>
                      <a:r>
                        <a:rPr lang="en-IN" sz="1400" dirty="0">
                          <a:latin typeface="+mn-lt"/>
                          <a:ea typeface="Calibri"/>
                          <a:cs typeface="Calibri"/>
                        </a:rPr>
                        <a:t>13/2017-Central Tax(Rate)</a:t>
                      </a:r>
                      <a:endParaRPr lang="en-IN" sz="1400" dirty="0">
                        <a:latin typeface="+mn-lt"/>
                        <a:ea typeface="Calibri"/>
                        <a:cs typeface="Times New Roman"/>
                      </a:endParaRPr>
                    </a:p>
                  </a:txBody>
                  <a:tcPr marL="68580" marR="68580" marT="0" marB="0"/>
                </a:tc>
                <a:tc>
                  <a:txBody>
                    <a:bodyPr/>
                    <a:lstStyle/>
                    <a:p>
                      <a:pPr algn="ctr">
                        <a:lnSpc>
                          <a:spcPct val="115000"/>
                        </a:lnSpc>
                        <a:spcAft>
                          <a:spcPts val="0"/>
                        </a:spcAft>
                      </a:pPr>
                      <a:r>
                        <a:rPr lang="en-IN" sz="1400" dirty="0">
                          <a:latin typeface="+mn-lt"/>
                          <a:ea typeface="Calibri"/>
                          <a:cs typeface="Calibri"/>
                        </a:rPr>
                        <a:t>1/7/17</a:t>
                      </a:r>
                      <a:endParaRPr lang="en-IN" sz="1400" dirty="0">
                        <a:latin typeface="+mn-lt"/>
                        <a:ea typeface="Calibri"/>
                        <a:cs typeface="Times New Roman"/>
                      </a:endParaRPr>
                    </a:p>
                  </a:txBody>
                  <a:tcPr marL="68580" marR="68580" marT="0" marB="0" anchor="ctr"/>
                </a:tc>
                <a:extLst>
                  <a:ext uri="{0D108BD9-81ED-4DB2-BD59-A6C34878D82A}">
                    <a16:rowId xmlns:a16="http://schemas.microsoft.com/office/drawing/2014/main" val="10002"/>
                  </a:ext>
                </a:extLst>
              </a:tr>
              <a:tr h="622762">
                <a:tc>
                  <a:txBody>
                    <a:bodyPr/>
                    <a:lstStyle/>
                    <a:p>
                      <a:r>
                        <a:rPr lang="en-IN" sz="1400" dirty="0"/>
                        <a:t>9B</a:t>
                      </a:r>
                    </a:p>
                  </a:txBody>
                  <a:tcPr/>
                </a:tc>
                <a:tc gridSpan="4">
                  <a:txBody>
                    <a:bodyPr/>
                    <a:lstStyle/>
                    <a:p>
                      <a:r>
                        <a:rPr lang="en-IN" sz="1500" b="0" i="0" kern="1200" dirty="0">
                          <a:solidFill>
                            <a:schemeClr val="dk1"/>
                          </a:solidFill>
                          <a:latin typeface="+mn-lt"/>
                          <a:ea typeface="+mn-ea"/>
                          <a:cs typeface="+mn-cs"/>
                        </a:rPr>
                        <a:t>Author can exercises the option to pay GST  on the service relating to original literary works </a:t>
                      </a:r>
                      <a:r>
                        <a:rPr lang="en-IN" sz="1500" b="1" i="0" kern="1200" dirty="0">
                          <a:solidFill>
                            <a:schemeClr val="dk1"/>
                          </a:solidFill>
                          <a:latin typeface="+mn-lt"/>
                          <a:ea typeface="+mn-ea"/>
                          <a:cs typeface="+mn-cs"/>
                        </a:rPr>
                        <a:t>under forward charge </a:t>
                      </a:r>
                      <a:r>
                        <a:rPr lang="en-IN" sz="1500" b="0" i="0" kern="1200" dirty="0" err="1">
                          <a:solidFill>
                            <a:schemeClr val="dk1"/>
                          </a:solidFill>
                          <a:latin typeface="+mn-lt"/>
                          <a:ea typeface="+mn-ea"/>
                          <a:cs typeface="+mn-cs"/>
                        </a:rPr>
                        <a:t>w.e.f</a:t>
                      </a:r>
                      <a:r>
                        <a:rPr lang="en-IN" sz="1500" b="0" i="0" kern="1200" dirty="0">
                          <a:solidFill>
                            <a:schemeClr val="dk1"/>
                          </a:solidFill>
                          <a:latin typeface="+mn-lt"/>
                          <a:ea typeface="+mn-ea"/>
                          <a:cs typeface="+mn-cs"/>
                        </a:rPr>
                        <a:t> </a:t>
                      </a:r>
                      <a:r>
                        <a:rPr lang="en-IN" sz="1500" b="1" i="0" kern="1200" dirty="0">
                          <a:solidFill>
                            <a:schemeClr val="dk1"/>
                          </a:solidFill>
                          <a:latin typeface="+mn-lt"/>
                          <a:ea typeface="+mn-ea"/>
                          <a:cs typeface="+mn-cs"/>
                        </a:rPr>
                        <a:t>01.10.2019</a:t>
                      </a:r>
                      <a:endParaRPr lang="en-IN" sz="1500" b="1" dirty="0"/>
                    </a:p>
                  </a:txBody>
                  <a:tcPr/>
                </a:tc>
                <a:tc hMerge="1">
                  <a:txBody>
                    <a:bodyPr/>
                    <a:lstStyle/>
                    <a:p>
                      <a:endParaRPr lang="en-IN" sz="1400" dirty="0"/>
                    </a:p>
                  </a:txBody>
                  <a:tcPr/>
                </a:tc>
                <a:tc hMerge="1">
                  <a:txBody>
                    <a:bodyPr/>
                    <a:lstStyle/>
                    <a:p>
                      <a:pPr>
                        <a:lnSpc>
                          <a:spcPct val="115000"/>
                        </a:lnSpc>
                        <a:spcAft>
                          <a:spcPts val="0"/>
                        </a:spcAft>
                      </a:pPr>
                      <a:endParaRPr lang="en-IN" sz="1400" dirty="0">
                        <a:latin typeface="+mn-lt"/>
                        <a:ea typeface="Calibri"/>
                        <a:cs typeface="Times New Roman"/>
                      </a:endParaRPr>
                    </a:p>
                  </a:txBody>
                  <a:tcPr marL="68580" marR="68580" marT="0" marB="0"/>
                </a:tc>
                <a:tc hMerge="1">
                  <a:txBody>
                    <a:bodyPr/>
                    <a:lstStyle/>
                    <a:p>
                      <a:pPr algn="ctr">
                        <a:lnSpc>
                          <a:spcPct val="115000"/>
                        </a:lnSpc>
                        <a:spcAft>
                          <a:spcPts val="0"/>
                        </a:spcAft>
                      </a:pPr>
                      <a:endParaRPr lang="en-IN" sz="1400" dirty="0">
                        <a:latin typeface="+mn-lt"/>
                        <a:ea typeface="Calibri"/>
                        <a:cs typeface="Times New Roman"/>
                      </a:endParaRPr>
                    </a:p>
                  </a:txBody>
                  <a:tcPr marL="68580" marR="68580" marT="0" marB="0"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in bg.png"/>
          <p:cNvPicPr>
            <a:picLocks noChangeAspect="1"/>
          </p:cNvPicPr>
          <p:nvPr/>
        </p:nvPicPr>
        <p:blipFill>
          <a:blip r:embed="rId2"/>
          <a:stretch>
            <a:fillRect/>
          </a:stretch>
        </p:blipFill>
        <p:spPr>
          <a:xfrm>
            <a:off x="0" y="0"/>
            <a:ext cx="9144000" cy="5143500"/>
          </a:xfrm>
          <a:prstGeom prst="rect">
            <a:avLst/>
          </a:prstGeom>
        </p:spPr>
      </p:pic>
      <p:grpSp>
        <p:nvGrpSpPr>
          <p:cNvPr id="3" name="Group 2"/>
          <p:cNvGrpSpPr/>
          <p:nvPr/>
        </p:nvGrpSpPr>
        <p:grpSpPr>
          <a:xfrm>
            <a:off x="914400" y="0"/>
            <a:ext cx="8229600" cy="666750"/>
            <a:chOff x="914400" y="0"/>
            <a:chExt cx="8229600" cy="666750"/>
          </a:xfrm>
        </p:grpSpPr>
        <p:sp>
          <p:nvSpPr>
            <p:cNvPr id="4" name="Rounded Rectangle 3"/>
            <p:cNvSpPr/>
            <p:nvPr/>
          </p:nvSpPr>
          <p:spPr>
            <a:xfrm>
              <a:off x="914400" y="0"/>
              <a:ext cx="8229600" cy="66675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5" name="Rectangle 4"/>
            <p:cNvSpPr/>
            <p:nvPr/>
          </p:nvSpPr>
          <p:spPr>
            <a:xfrm>
              <a:off x="1066800" y="0"/>
              <a:ext cx="8077200" cy="6667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b="1" dirty="0">
                  <a:solidFill>
                    <a:schemeClr val="tx1"/>
                  </a:solidFill>
                  <a:latin typeface="Elephant" pitchFamily="18" charset="0"/>
                </a:rPr>
                <a:t>Section 9(3) of Central Goods and Services Act, 2017</a:t>
              </a:r>
            </a:p>
          </p:txBody>
        </p:sp>
      </p:grpSp>
      <p:sp>
        <p:nvSpPr>
          <p:cNvPr id="6" name="TextBox 5"/>
          <p:cNvSpPr txBox="1"/>
          <p:nvPr/>
        </p:nvSpPr>
        <p:spPr>
          <a:xfrm>
            <a:off x="381000" y="782419"/>
            <a:ext cx="8686800" cy="646331"/>
          </a:xfrm>
          <a:prstGeom prst="rect">
            <a:avLst/>
          </a:prstGeom>
          <a:noFill/>
        </p:spPr>
        <p:txBody>
          <a:bodyPr wrap="square" rtlCol="0">
            <a:spAutoFit/>
          </a:bodyPr>
          <a:lstStyle/>
          <a:p>
            <a:r>
              <a:rPr lang="en-IN" b="1" u="sng" dirty="0"/>
              <a:t>Other Notified Services on which RCM is applicable as per Notification No. 04/2017 and as amended from time to time</a:t>
            </a:r>
          </a:p>
        </p:txBody>
      </p:sp>
      <p:graphicFrame>
        <p:nvGraphicFramePr>
          <p:cNvPr id="7" name="Table 6"/>
          <p:cNvGraphicFramePr>
            <a:graphicFrameLocks noGrp="1"/>
          </p:cNvGraphicFramePr>
          <p:nvPr/>
        </p:nvGraphicFramePr>
        <p:xfrm>
          <a:off x="838200" y="1489710"/>
          <a:ext cx="8077200" cy="3089276"/>
        </p:xfrm>
        <a:graphic>
          <a:graphicData uri="http://schemas.openxmlformats.org/drawingml/2006/table">
            <a:tbl>
              <a:tblPr firstRow="1" bandRow="1">
                <a:tableStyleId>{3C2FFA5D-87B4-456A-9821-1D502468CF0F}</a:tableStyleId>
              </a:tblPr>
              <a:tblGrid>
                <a:gridCol w="666206">
                  <a:extLst>
                    <a:ext uri="{9D8B030D-6E8A-4147-A177-3AD203B41FA5}">
                      <a16:colId xmlns:a16="http://schemas.microsoft.com/office/drawing/2014/main" val="20000"/>
                    </a:ext>
                  </a:extLst>
                </a:gridCol>
                <a:gridCol w="2686594">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tblGrid>
              <a:tr h="710161">
                <a:tc>
                  <a:txBody>
                    <a:bodyPr/>
                    <a:lstStyle/>
                    <a:p>
                      <a:r>
                        <a:rPr lang="en-IN" sz="1600" dirty="0" err="1"/>
                        <a:t>S.No</a:t>
                      </a:r>
                      <a:endParaRPr lang="en-IN" sz="1600" dirty="0"/>
                    </a:p>
                  </a:txBody>
                  <a:tcPr/>
                </a:tc>
                <a:tc>
                  <a:txBody>
                    <a:bodyPr/>
                    <a:lstStyle/>
                    <a:p>
                      <a:r>
                        <a:rPr lang="en-IN" sz="1300" dirty="0"/>
                        <a:t>Description of Goods</a:t>
                      </a:r>
                    </a:p>
                  </a:txBody>
                  <a:tcPr/>
                </a:tc>
                <a:tc>
                  <a:txBody>
                    <a:bodyPr/>
                    <a:lstStyle/>
                    <a:p>
                      <a:r>
                        <a:rPr lang="en-IN" sz="1600" dirty="0"/>
                        <a:t>Recipient of Goods</a:t>
                      </a:r>
                    </a:p>
                  </a:txBody>
                  <a:tcPr/>
                </a:tc>
                <a:tc>
                  <a:txBody>
                    <a:bodyPr/>
                    <a:lstStyle/>
                    <a:p>
                      <a:r>
                        <a:rPr lang="en-IN" sz="1600" dirty="0"/>
                        <a:t>Notification No.</a:t>
                      </a:r>
                    </a:p>
                  </a:txBody>
                  <a:tcPr/>
                </a:tc>
                <a:tc>
                  <a:txBody>
                    <a:bodyPr/>
                    <a:lstStyle/>
                    <a:p>
                      <a:r>
                        <a:rPr lang="en-IN" sz="1600" dirty="0"/>
                        <a:t>With Effect from</a:t>
                      </a:r>
                    </a:p>
                  </a:txBody>
                  <a:tcPr/>
                </a:tc>
                <a:extLst>
                  <a:ext uri="{0D108BD9-81ED-4DB2-BD59-A6C34878D82A}">
                    <a16:rowId xmlns:a16="http://schemas.microsoft.com/office/drawing/2014/main" val="10000"/>
                  </a:ext>
                </a:extLst>
              </a:tr>
              <a:tr h="631255">
                <a:tc>
                  <a:txBody>
                    <a:bodyPr/>
                    <a:lstStyle/>
                    <a:p>
                      <a:r>
                        <a:rPr lang="en-IN" sz="1400" dirty="0"/>
                        <a:t>10</a:t>
                      </a:r>
                    </a:p>
                  </a:txBody>
                  <a:tcPr/>
                </a:tc>
                <a:tc>
                  <a:txBody>
                    <a:bodyPr/>
                    <a:lstStyle/>
                    <a:p>
                      <a:r>
                        <a:rPr lang="en-IN" sz="1400" b="0" i="0" kern="1200" dirty="0">
                          <a:solidFill>
                            <a:schemeClr val="dk1"/>
                          </a:solidFill>
                          <a:latin typeface="+mn-lt"/>
                          <a:ea typeface="+mn-ea"/>
                          <a:cs typeface="+mn-cs"/>
                        </a:rPr>
                        <a:t>Services of overseas Committee</a:t>
                      </a:r>
                      <a:endParaRPr lang="en-IN" sz="1400" b="1" dirty="0"/>
                    </a:p>
                  </a:txBody>
                  <a:tcPr/>
                </a:tc>
                <a:tc>
                  <a:txBody>
                    <a:bodyPr/>
                    <a:lstStyle/>
                    <a:p>
                      <a:r>
                        <a:rPr lang="en-IN" sz="1400" dirty="0"/>
                        <a:t>Reserve</a:t>
                      </a:r>
                      <a:r>
                        <a:rPr lang="en-IN" sz="1400" baseline="0" dirty="0"/>
                        <a:t> Bank of India</a:t>
                      </a:r>
                      <a:endParaRPr lang="en-IN" sz="1400" dirty="0"/>
                    </a:p>
                  </a:txBody>
                  <a:tcPr/>
                </a:tc>
                <a:tc>
                  <a:txBody>
                    <a:bodyPr/>
                    <a:lstStyle/>
                    <a:p>
                      <a:r>
                        <a:rPr lang="en-IN" sz="1400" kern="1200" dirty="0">
                          <a:solidFill>
                            <a:schemeClr val="dk1"/>
                          </a:solidFill>
                          <a:latin typeface="+mn-lt"/>
                          <a:ea typeface="+mn-ea"/>
                          <a:cs typeface="+mn-cs"/>
                        </a:rPr>
                        <a:t>33/2017-Central Tax(Rate)</a:t>
                      </a:r>
                      <a:endParaRPr lang="en-IN" sz="1400" dirty="0"/>
                    </a:p>
                  </a:txBody>
                  <a:tcPr/>
                </a:tc>
                <a:tc>
                  <a:txBody>
                    <a:bodyPr/>
                    <a:lstStyle/>
                    <a:p>
                      <a:pPr algn="ctr"/>
                      <a:r>
                        <a:rPr lang="en-IN" sz="1400" dirty="0"/>
                        <a:t>13/10/17</a:t>
                      </a:r>
                    </a:p>
                  </a:txBody>
                  <a:tcPr anchor="ctr"/>
                </a:tc>
                <a:extLst>
                  <a:ext uri="{0D108BD9-81ED-4DB2-BD59-A6C34878D82A}">
                    <a16:rowId xmlns:a16="http://schemas.microsoft.com/office/drawing/2014/main" val="10001"/>
                  </a:ext>
                </a:extLst>
              </a:tr>
              <a:tr h="622762">
                <a:tc>
                  <a:txBody>
                    <a:bodyPr/>
                    <a:lstStyle/>
                    <a:p>
                      <a:r>
                        <a:rPr lang="en-IN" sz="1400" dirty="0"/>
                        <a:t>11</a:t>
                      </a:r>
                    </a:p>
                  </a:txBody>
                  <a:tcPr/>
                </a:tc>
                <a:tc>
                  <a:txBody>
                    <a:bodyPr/>
                    <a:lstStyle/>
                    <a:p>
                      <a:r>
                        <a:rPr lang="en-IN" sz="1400" b="0" i="0" kern="1200" dirty="0">
                          <a:solidFill>
                            <a:schemeClr val="dk1"/>
                          </a:solidFill>
                          <a:latin typeface="+mn-lt"/>
                          <a:ea typeface="+mn-ea"/>
                          <a:cs typeface="+mn-cs"/>
                        </a:rPr>
                        <a:t>Services of an  individual Direct Selling Agents (DSAs)</a:t>
                      </a:r>
                      <a:endParaRPr lang="en-IN" sz="1400" dirty="0"/>
                    </a:p>
                  </a:txBody>
                  <a:tcPr/>
                </a:tc>
                <a:tc>
                  <a:txBody>
                    <a:bodyPr/>
                    <a:lstStyle/>
                    <a:p>
                      <a:pPr algn="l" fontAlgn="t"/>
                      <a:r>
                        <a:rPr lang="en-IN" sz="1400" dirty="0"/>
                        <a:t>Banks/</a:t>
                      </a:r>
                      <a:r>
                        <a:rPr lang="en-IN" sz="1400" dirty="0" err="1"/>
                        <a:t>NBFc’s</a:t>
                      </a:r>
                      <a:r>
                        <a:rPr lang="en-IN" sz="1400" dirty="0"/>
                        <a:t> located in Taxable</a:t>
                      </a:r>
                      <a:r>
                        <a:rPr lang="en-IN" sz="1400" baseline="0" dirty="0"/>
                        <a:t> </a:t>
                      </a:r>
                      <a:r>
                        <a:rPr lang="en-IN" sz="1400" baseline="0" dirty="0" err="1"/>
                        <a:t>Terrritory</a:t>
                      </a:r>
                      <a:endParaRPr lang="en-IN" sz="1400" dirty="0"/>
                    </a:p>
                  </a:txBody>
                  <a:tcPr marL="76200" marR="76200" marT="76200" marB="76200"/>
                </a:tc>
                <a:tc>
                  <a:txBody>
                    <a:bodyPr/>
                    <a:lstStyle/>
                    <a:p>
                      <a:pPr>
                        <a:lnSpc>
                          <a:spcPct val="115000"/>
                        </a:lnSpc>
                        <a:spcAft>
                          <a:spcPts val="0"/>
                        </a:spcAft>
                      </a:pPr>
                      <a:r>
                        <a:rPr lang="en-IN" sz="1400" dirty="0">
                          <a:latin typeface="+mn-lt"/>
                          <a:ea typeface="Calibri"/>
                          <a:cs typeface="Calibri"/>
                        </a:rPr>
                        <a:t>15/2018-Central Tax(Rate)</a:t>
                      </a:r>
                      <a:endParaRPr lang="en-IN" sz="1400" dirty="0">
                        <a:latin typeface="+mn-lt"/>
                        <a:ea typeface="Calibri"/>
                        <a:cs typeface="Times New Roman"/>
                      </a:endParaRPr>
                    </a:p>
                  </a:txBody>
                  <a:tcPr marL="68580" marR="68580" marT="0" marB="0"/>
                </a:tc>
                <a:tc>
                  <a:txBody>
                    <a:bodyPr/>
                    <a:lstStyle/>
                    <a:p>
                      <a:pPr algn="ctr">
                        <a:lnSpc>
                          <a:spcPct val="115000"/>
                        </a:lnSpc>
                        <a:spcAft>
                          <a:spcPts val="0"/>
                        </a:spcAft>
                      </a:pPr>
                      <a:r>
                        <a:rPr lang="en-IN" sz="1400" dirty="0">
                          <a:latin typeface="+mn-lt"/>
                          <a:ea typeface="Calibri"/>
                          <a:cs typeface="Calibri"/>
                        </a:rPr>
                        <a:t>27/7/18</a:t>
                      </a:r>
                      <a:endParaRPr lang="en-IN" sz="1400" dirty="0">
                        <a:latin typeface="+mn-lt"/>
                        <a:ea typeface="Calibri"/>
                        <a:cs typeface="Times New Roman"/>
                      </a:endParaRPr>
                    </a:p>
                  </a:txBody>
                  <a:tcPr marL="68580" marR="68580" marT="0" marB="0" anchor="ctr"/>
                </a:tc>
                <a:extLst>
                  <a:ext uri="{0D108BD9-81ED-4DB2-BD59-A6C34878D82A}">
                    <a16:rowId xmlns:a16="http://schemas.microsoft.com/office/drawing/2014/main" val="10002"/>
                  </a:ext>
                </a:extLst>
              </a:tr>
              <a:tr h="622762">
                <a:tc>
                  <a:txBody>
                    <a:bodyPr/>
                    <a:lstStyle/>
                    <a:p>
                      <a:r>
                        <a:rPr lang="en-IN" sz="1400" dirty="0"/>
                        <a:t>12</a:t>
                      </a:r>
                    </a:p>
                  </a:txBody>
                  <a:tcPr/>
                </a:tc>
                <a:tc>
                  <a:txBody>
                    <a:bodyPr/>
                    <a:lstStyle/>
                    <a:p>
                      <a:r>
                        <a:rPr lang="en-IN" sz="1400" b="0" i="0" kern="1200" dirty="0">
                          <a:solidFill>
                            <a:schemeClr val="dk1"/>
                          </a:solidFill>
                          <a:latin typeface="+mn-lt"/>
                          <a:ea typeface="+mn-ea"/>
                          <a:cs typeface="+mn-cs"/>
                        </a:rPr>
                        <a:t>Services of a  business facilitator (BF)</a:t>
                      </a:r>
                      <a:endParaRPr lang="en-IN" sz="1400" b="1" dirty="0"/>
                    </a:p>
                  </a:txBody>
                  <a:tcPr/>
                </a:tc>
                <a:tc>
                  <a:txBody>
                    <a:bodyPr/>
                    <a:lstStyle/>
                    <a:p>
                      <a:r>
                        <a:rPr lang="en-IN" sz="1400" b="0" i="0" kern="1200" dirty="0">
                          <a:solidFill>
                            <a:schemeClr val="dk1"/>
                          </a:solidFill>
                          <a:latin typeface="+mn-lt"/>
                          <a:ea typeface="+mn-ea"/>
                          <a:cs typeface="+mn-cs"/>
                        </a:rPr>
                        <a:t>A banking company,</a:t>
                      </a:r>
                      <a:br>
                        <a:rPr lang="en-IN" sz="1400" dirty="0"/>
                      </a:br>
                      <a:r>
                        <a:rPr lang="en-IN" sz="1400" b="0" i="0" kern="1200" dirty="0">
                          <a:solidFill>
                            <a:schemeClr val="dk1"/>
                          </a:solidFill>
                          <a:latin typeface="+mn-lt"/>
                          <a:ea typeface="+mn-ea"/>
                          <a:cs typeface="+mn-cs"/>
                        </a:rPr>
                        <a:t>located in the taxable territory</a:t>
                      </a:r>
                      <a:endParaRPr lang="en-IN" sz="1400" dirty="0"/>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IN" sz="1400" dirty="0">
                          <a:latin typeface="+mn-lt"/>
                          <a:ea typeface="Calibri"/>
                          <a:cs typeface="Calibri"/>
                        </a:rPr>
                        <a:t>29/2018-Central Tax(Rate)</a:t>
                      </a:r>
                      <a:endParaRPr lang="en-IN" sz="1400" dirty="0">
                        <a:latin typeface="+mn-lt"/>
                        <a:ea typeface="Calibri"/>
                        <a:cs typeface="Times New Roman"/>
                      </a:endParaRPr>
                    </a:p>
                  </a:txBody>
                  <a:tcPr/>
                </a:tc>
                <a:tc>
                  <a:txBody>
                    <a:bodyPr/>
                    <a:lstStyle/>
                    <a:p>
                      <a:pPr algn="ctr">
                        <a:lnSpc>
                          <a:spcPct val="115000"/>
                        </a:lnSpc>
                        <a:spcAft>
                          <a:spcPts val="0"/>
                        </a:spcAft>
                      </a:pPr>
                      <a:r>
                        <a:rPr lang="en-IN" sz="1400" dirty="0">
                          <a:latin typeface="+mn-lt"/>
                          <a:ea typeface="Calibri"/>
                          <a:cs typeface="Times New Roman"/>
                        </a:rPr>
                        <a:t>01/1/19</a:t>
                      </a: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in bg.png"/>
          <p:cNvPicPr>
            <a:picLocks noChangeAspect="1"/>
          </p:cNvPicPr>
          <p:nvPr/>
        </p:nvPicPr>
        <p:blipFill>
          <a:blip r:embed="rId2"/>
          <a:stretch>
            <a:fillRect/>
          </a:stretch>
        </p:blipFill>
        <p:spPr>
          <a:xfrm>
            <a:off x="0" y="0"/>
            <a:ext cx="9144000" cy="5143500"/>
          </a:xfrm>
          <a:prstGeom prst="rect">
            <a:avLst/>
          </a:prstGeom>
        </p:spPr>
      </p:pic>
      <p:grpSp>
        <p:nvGrpSpPr>
          <p:cNvPr id="3" name="Group 2"/>
          <p:cNvGrpSpPr/>
          <p:nvPr/>
        </p:nvGrpSpPr>
        <p:grpSpPr>
          <a:xfrm>
            <a:off x="914400" y="0"/>
            <a:ext cx="8229600" cy="666750"/>
            <a:chOff x="914400" y="0"/>
            <a:chExt cx="8229600" cy="666750"/>
          </a:xfrm>
        </p:grpSpPr>
        <p:sp>
          <p:nvSpPr>
            <p:cNvPr id="4" name="Rounded Rectangle 3"/>
            <p:cNvSpPr/>
            <p:nvPr/>
          </p:nvSpPr>
          <p:spPr>
            <a:xfrm>
              <a:off x="914400" y="0"/>
              <a:ext cx="8229600" cy="66675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5" name="Rectangle 4"/>
            <p:cNvSpPr/>
            <p:nvPr/>
          </p:nvSpPr>
          <p:spPr>
            <a:xfrm>
              <a:off x="1066800" y="0"/>
              <a:ext cx="8077200" cy="6667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b="1" dirty="0">
                  <a:solidFill>
                    <a:schemeClr val="tx1"/>
                  </a:solidFill>
                  <a:latin typeface="Elephant" pitchFamily="18" charset="0"/>
                </a:rPr>
                <a:t>Section 9(3) of Central Goods and Services Act, 2017</a:t>
              </a:r>
            </a:p>
          </p:txBody>
        </p:sp>
      </p:grpSp>
      <p:sp>
        <p:nvSpPr>
          <p:cNvPr id="6" name="TextBox 5"/>
          <p:cNvSpPr txBox="1"/>
          <p:nvPr/>
        </p:nvSpPr>
        <p:spPr>
          <a:xfrm>
            <a:off x="381000" y="782419"/>
            <a:ext cx="8686800" cy="646331"/>
          </a:xfrm>
          <a:prstGeom prst="rect">
            <a:avLst/>
          </a:prstGeom>
          <a:noFill/>
        </p:spPr>
        <p:txBody>
          <a:bodyPr wrap="square" rtlCol="0">
            <a:spAutoFit/>
          </a:bodyPr>
          <a:lstStyle/>
          <a:p>
            <a:r>
              <a:rPr lang="en-IN" b="1" u="sng" dirty="0"/>
              <a:t>Other Notified Services on which RCM is applicable as per Notification No. 04/2017 and as amended from time to time</a:t>
            </a:r>
          </a:p>
        </p:txBody>
      </p:sp>
      <p:graphicFrame>
        <p:nvGraphicFramePr>
          <p:cNvPr id="7" name="Table 6"/>
          <p:cNvGraphicFramePr>
            <a:graphicFrameLocks noGrp="1"/>
          </p:cNvGraphicFramePr>
          <p:nvPr/>
        </p:nvGraphicFramePr>
        <p:xfrm>
          <a:off x="533400" y="1840230"/>
          <a:ext cx="8077200" cy="2712720"/>
        </p:xfrm>
        <a:graphic>
          <a:graphicData uri="http://schemas.openxmlformats.org/drawingml/2006/table">
            <a:tbl>
              <a:tblPr firstRow="1" bandRow="1">
                <a:tableStyleId>{3C2FFA5D-87B4-456A-9821-1D502468CF0F}</a:tableStyleId>
              </a:tblPr>
              <a:tblGrid>
                <a:gridCol w="666206">
                  <a:extLst>
                    <a:ext uri="{9D8B030D-6E8A-4147-A177-3AD203B41FA5}">
                      <a16:colId xmlns:a16="http://schemas.microsoft.com/office/drawing/2014/main" val="20000"/>
                    </a:ext>
                  </a:extLst>
                </a:gridCol>
                <a:gridCol w="2686594">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tblGrid>
              <a:tr h="710161">
                <a:tc>
                  <a:txBody>
                    <a:bodyPr/>
                    <a:lstStyle/>
                    <a:p>
                      <a:r>
                        <a:rPr lang="en-IN" sz="1600" dirty="0" err="1"/>
                        <a:t>S.No</a:t>
                      </a:r>
                      <a:endParaRPr lang="en-IN" sz="1600" dirty="0"/>
                    </a:p>
                  </a:txBody>
                  <a:tcPr/>
                </a:tc>
                <a:tc>
                  <a:txBody>
                    <a:bodyPr/>
                    <a:lstStyle/>
                    <a:p>
                      <a:r>
                        <a:rPr lang="en-IN" sz="1300" dirty="0"/>
                        <a:t>Description of Goods</a:t>
                      </a:r>
                    </a:p>
                  </a:txBody>
                  <a:tcPr/>
                </a:tc>
                <a:tc>
                  <a:txBody>
                    <a:bodyPr/>
                    <a:lstStyle/>
                    <a:p>
                      <a:r>
                        <a:rPr lang="en-IN" sz="1600" dirty="0"/>
                        <a:t>Recipient of Goods</a:t>
                      </a:r>
                    </a:p>
                  </a:txBody>
                  <a:tcPr/>
                </a:tc>
                <a:tc>
                  <a:txBody>
                    <a:bodyPr/>
                    <a:lstStyle/>
                    <a:p>
                      <a:r>
                        <a:rPr lang="en-IN" sz="1600" dirty="0"/>
                        <a:t>Notification No.</a:t>
                      </a:r>
                    </a:p>
                  </a:txBody>
                  <a:tcPr/>
                </a:tc>
                <a:tc>
                  <a:txBody>
                    <a:bodyPr/>
                    <a:lstStyle/>
                    <a:p>
                      <a:r>
                        <a:rPr lang="en-IN" sz="1600" dirty="0"/>
                        <a:t>With Effect from</a:t>
                      </a:r>
                    </a:p>
                  </a:txBody>
                  <a:tcPr/>
                </a:tc>
                <a:extLst>
                  <a:ext uri="{0D108BD9-81ED-4DB2-BD59-A6C34878D82A}">
                    <a16:rowId xmlns:a16="http://schemas.microsoft.com/office/drawing/2014/main" val="10000"/>
                  </a:ext>
                </a:extLst>
              </a:tr>
              <a:tr h="631255">
                <a:tc>
                  <a:txBody>
                    <a:bodyPr/>
                    <a:lstStyle/>
                    <a:p>
                      <a:r>
                        <a:rPr lang="en-IN" sz="1400" dirty="0"/>
                        <a:t>13</a:t>
                      </a:r>
                    </a:p>
                  </a:txBody>
                  <a:tcPr/>
                </a:tc>
                <a:tc>
                  <a:txBody>
                    <a:bodyPr/>
                    <a:lstStyle/>
                    <a:p>
                      <a:r>
                        <a:rPr lang="en-IN" sz="1400" b="0" i="0" kern="1200" dirty="0">
                          <a:solidFill>
                            <a:schemeClr val="dk1"/>
                          </a:solidFill>
                          <a:latin typeface="+mn-lt"/>
                          <a:ea typeface="+mn-ea"/>
                          <a:cs typeface="+mn-cs"/>
                        </a:rPr>
                        <a:t>Services of business correspondent (BC)</a:t>
                      </a:r>
                      <a:endParaRPr lang="en-IN" sz="1400" b="1" dirty="0"/>
                    </a:p>
                  </a:txBody>
                  <a:tcPr/>
                </a:tc>
                <a:tc>
                  <a:txBody>
                    <a:bodyPr/>
                    <a:lstStyle/>
                    <a:p>
                      <a:r>
                        <a:rPr lang="en-IN" sz="1400" b="0" i="0" kern="1200" dirty="0">
                          <a:solidFill>
                            <a:schemeClr val="dk1"/>
                          </a:solidFill>
                          <a:latin typeface="+mn-lt"/>
                          <a:ea typeface="+mn-ea"/>
                          <a:cs typeface="+mn-cs"/>
                        </a:rPr>
                        <a:t>A business correspondent, located in the taxable territory</a:t>
                      </a:r>
                      <a:endParaRPr lang="en-IN" sz="1400" dirty="0"/>
                    </a:p>
                  </a:txBody>
                  <a:tcPr/>
                </a:tc>
                <a:tc>
                  <a:txBody>
                    <a:bodyPr/>
                    <a:lstStyle/>
                    <a:p>
                      <a:r>
                        <a:rPr lang="en-IN" sz="1400" kern="1200" dirty="0">
                          <a:solidFill>
                            <a:schemeClr val="dk1"/>
                          </a:solidFill>
                          <a:latin typeface="+mn-lt"/>
                          <a:ea typeface="+mn-ea"/>
                          <a:cs typeface="+mn-cs"/>
                        </a:rPr>
                        <a:t>29/2018-Central Tax(Rate)</a:t>
                      </a:r>
                      <a:endParaRPr lang="en-IN" sz="1400" dirty="0"/>
                    </a:p>
                  </a:txBody>
                  <a:tcPr/>
                </a:tc>
                <a:tc>
                  <a:txBody>
                    <a:bodyPr/>
                    <a:lstStyle/>
                    <a:p>
                      <a:pPr algn="ctr"/>
                      <a:r>
                        <a:rPr lang="en-IN" sz="1400" dirty="0"/>
                        <a:t>01/1/19</a:t>
                      </a:r>
                    </a:p>
                  </a:txBody>
                  <a:tcPr anchor="ctr"/>
                </a:tc>
                <a:extLst>
                  <a:ext uri="{0D108BD9-81ED-4DB2-BD59-A6C34878D82A}">
                    <a16:rowId xmlns:a16="http://schemas.microsoft.com/office/drawing/2014/main" val="10001"/>
                  </a:ext>
                </a:extLst>
              </a:tr>
              <a:tr h="622762">
                <a:tc>
                  <a:txBody>
                    <a:bodyPr/>
                    <a:lstStyle/>
                    <a:p>
                      <a:r>
                        <a:rPr lang="en-IN" sz="1400" dirty="0"/>
                        <a:t>16</a:t>
                      </a:r>
                    </a:p>
                  </a:txBody>
                  <a:tcPr/>
                </a:tc>
                <a:tc>
                  <a:txBody>
                    <a:bodyPr/>
                    <a:lstStyle/>
                    <a:p>
                      <a:r>
                        <a:rPr lang="en-IN" sz="1400" b="0" i="0" kern="1200" dirty="0">
                          <a:solidFill>
                            <a:schemeClr val="dk1"/>
                          </a:solidFill>
                          <a:latin typeface="+mn-lt"/>
                          <a:ea typeface="+mn-ea"/>
                          <a:cs typeface="+mn-cs"/>
                        </a:rPr>
                        <a:t>Services of lending of securities under </a:t>
                      </a:r>
                      <a:r>
                        <a:rPr lang="en-IN" sz="1400" b="1" i="0" u="none" strike="noStrike" kern="1200" dirty="0">
                          <a:solidFill>
                            <a:schemeClr val="dk1"/>
                          </a:solidFill>
                          <a:latin typeface="+mn-lt"/>
                          <a:ea typeface="+mn-ea"/>
                          <a:cs typeface="+mn-cs"/>
                          <a:hlinkClick r:id="rId3"/>
                        </a:rPr>
                        <a:t>Securities Lending Scheme, 1997</a:t>
                      </a:r>
                      <a:r>
                        <a:rPr lang="en-IN" sz="1400" b="0" i="0" kern="1200" dirty="0">
                          <a:solidFill>
                            <a:schemeClr val="dk1"/>
                          </a:solidFill>
                          <a:latin typeface="+mn-lt"/>
                          <a:ea typeface="+mn-ea"/>
                          <a:cs typeface="+mn-cs"/>
                        </a:rPr>
                        <a:t> (“Scheme”) of Securities and Exchange Board of India (“SEBI”), as amended.</a:t>
                      </a:r>
                      <a:endParaRPr lang="en-IN" sz="1400" dirty="0"/>
                    </a:p>
                  </a:txBody>
                  <a:tcPr/>
                </a:tc>
                <a:tc>
                  <a:txBody>
                    <a:bodyPr/>
                    <a:lstStyle/>
                    <a:p>
                      <a:pPr algn="l" fontAlgn="t"/>
                      <a:r>
                        <a:rPr lang="en-IN" sz="1400" b="0" i="0" kern="1200" dirty="0">
                          <a:solidFill>
                            <a:schemeClr val="dk1"/>
                          </a:solidFill>
                          <a:latin typeface="+mn-lt"/>
                          <a:ea typeface="+mn-ea"/>
                          <a:cs typeface="+mn-cs"/>
                        </a:rPr>
                        <a:t>Borrower i.e. a person who borrows the securities under the Scheme through an approved</a:t>
                      </a:r>
                      <a:br>
                        <a:rPr lang="en-IN" sz="1400" dirty="0"/>
                      </a:br>
                      <a:r>
                        <a:rPr lang="en-IN" sz="1400" b="0" i="0" kern="1200" dirty="0">
                          <a:solidFill>
                            <a:schemeClr val="dk1"/>
                          </a:solidFill>
                          <a:latin typeface="+mn-lt"/>
                          <a:ea typeface="+mn-ea"/>
                          <a:cs typeface="+mn-cs"/>
                        </a:rPr>
                        <a:t>intermediary of SEBI.</a:t>
                      </a:r>
                      <a:endParaRPr lang="en-IN" sz="1400" dirty="0"/>
                    </a:p>
                  </a:txBody>
                  <a:tcPr marL="76200" marR="76200" marT="76200" marB="76200"/>
                </a:tc>
                <a:tc>
                  <a:txBody>
                    <a:bodyPr/>
                    <a:lstStyle/>
                    <a:p>
                      <a:pPr>
                        <a:lnSpc>
                          <a:spcPct val="115000"/>
                        </a:lnSpc>
                        <a:spcAft>
                          <a:spcPts val="0"/>
                        </a:spcAft>
                      </a:pPr>
                      <a:r>
                        <a:rPr lang="en-IN" sz="1400" dirty="0">
                          <a:latin typeface="+mn-lt"/>
                          <a:ea typeface="Calibri"/>
                          <a:cs typeface="Calibri"/>
                        </a:rPr>
                        <a:t>22/2019-Central Tax(Rate)</a:t>
                      </a:r>
                      <a:endParaRPr lang="en-IN" sz="1400" dirty="0">
                        <a:latin typeface="+mn-lt"/>
                        <a:ea typeface="Calibri"/>
                        <a:cs typeface="Times New Roman"/>
                      </a:endParaRPr>
                    </a:p>
                  </a:txBody>
                  <a:tcPr marL="68580" marR="68580" marT="0" marB="0"/>
                </a:tc>
                <a:tc>
                  <a:txBody>
                    <a:bodyPr/>
                    <a:lstStyle/>
                    <a:p>
                      <a:pPr algn="ctr">
                        <a:lnSpc>
                          <a:spcPct val="115000"/>
                        </a:lnSpc>
                        <a:spcAft>
                          <a:spcPts val="0"/>
                        </a:spcAft>
                      </a:pPr>
                      <a:r>
                        <a:rPr lang="en-IN" sz="1400" dirty="0">
                          <a:latin typeface="+mn-lt"/>
                          <a:ea typeface="Calibri"/>
                          <a:cs typeface="Calibri"/>
                        </a:rPr>
                        <a:t>01/10/19</a:t>
                      </a:r>
                      <a:endParaRPr lang="en-IN" sz="1400" dirty="0">
                        <a:latin typeface="+mn-lt"/>
                        <a:ea typeface="Calibri"/>
                        <a:cs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in bg.png"/>
          <p:cNvPicPr>
            <a:picLocks noChangeAspect="1"/>
          </p:cNvPicPr>
          <p:nvPr/>
        </p:nvPicPr>
        <p:blipFill>
          <a:blip r:embed="rId2"/>
          <a:stretch>
            <a:fillRect/>
          </a:stretch>
        </p:blipFill>
        <p:spPr>
          <a:xfrm>
            <a:off x="0" y="0"/>
            <a:ext cx="9144000" cy="5143500"/>
          </a:xfrm>
          <a:prstGeom prst="rect">
            <a:avLst/>
          </a:prstGeom>
        </p:spPr>
      </p:pic>
      <p:grpSp>
        <p:nvGrpSpPr>
          <p:cNvPr id="3" name="Group 2"/>
          <p:cNvGrpSpPr/>
          <p:nvPr/>
        </p:nvGrpSpPr>
        <p:grpSpPr>
          <a:xfrm>
            <a:off x="914400" y="0"/>
            <a:ext cx="8229600" cy="666750"/>
            <a:chOff x="914400" y="0"/>
            <a:chExt cx="8229600" cy="666750"/>
          </a:xfrm>
        </p:grpSpPr>
        <p:sp>
          <p:nvSpPr>
            <p:cNvPr id="4" name="Rounded Rectangle 3"/>
            <p:cNvSpPr/>
            <p:nvPr/>
          </p:nvSpPr>
          <p:spPr>
            <a:xfrm>
              <a:off x="914400" y="0"/>
              <a:ext cx="8229600" cy="66675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5" name="Rectangle 4"/>
            <p:cNvSpPr/>
            <p:nvPr/>
          </p:nvSpPr>
          <p:spPr>
            <a:xfrm>
              <a:off x="1066800" y="0"/>
              <a:ext cx="8077200" cy="6667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b="1" dirty="0">
                  <a:solidFill>
                    <a:schemeClr val="tx1"/>
                  </a:solidFill>
                  <a:latin typeface="Elephant" pitchFamily="18" charset="0"/>
                </a:rPr>
                <a:t>Section 9(3) of Central Goods and Services Act, 2017</a:t>
              </a:r>
            </a:p>
          </p:txBody>
        </p:sp>
      </p:grpSp>
      <p:sp>
        <p:nvSpPr>
          <p:cNvPr id="6" name="TextBox 5"/>
          <p:cNvSpPr txBox="1"/>
          <p:nvPr/>
        </p:nvSpPr>
        <p:spPr>
          <a:xfrm>
            <a:off x="381000" y="742950"/>
            <a:ext cx="8686800" cy="646331"/>
          </a:xfrm>
          <a:prstGeom prst="rect">
            <a:avLst/>
          </a:prstGeom>
          <a:noFill/>
        </p:spPr>
        <p:txBody>
          <a:bodyPr wrap="square" rtlCol="0">
            <a:spAutoFit/>
          </a:bodyPr>
          <a:lstStyle/>
          <a:p>
            <a:r>
              <a:rPr lang="en-IN" b="1" u="sng" dirty="0"/>
              <a:t>Notified Goods on which RCM is applicable as per Notification No. 04/2017 and as amended from time to time</a:t>
            </a:r>
          </a:p>
        </p:txBody>
      </p:sp>
      <p:graphicFrame>
        <p:nvGraphicFramePr>
          <p:cNvPr id="8" name="Table 7"/>
          <p:cNvGraphicFramePr>
            <a:graphicFrameLocks noGrp="1"/>
          </p:cNvGraphicFramePr>
          <p:nvPr/>
        </p:nvGraphicFramePr>
        <p:xfrm>
          <a:off x="914400" y="1535430"/>
          <a:ext cx="7467600" cy="3322320"/>
        </p:xfrm>
        <a:graphic>
          <a:graphicData uri="http://schemas.openxmlformats.org/drawingml/2006/table">
            <a:tbl>
              <a:tblPr firstRow="1" bandRow="1">
                <a:tableStyleId>{3C2FFA5D-87B4-456A-9821-1D502468CF0F}</a:tableStyleId>
              </a:tblPr>
              <a:tblGrid>
                <a:gridCol w="6858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tblGrid>
              <a:tr h="370840">
                <a:tc>
                  <a:txBody>
                    <a:bodyPr/>
                    <a:lstStyle/>
                    <a:p>
                      <a:r>
                        <a:rPr lang="en-IN" sz="1600" dirty="0" err="1"/>
                        <a:t>S.No</a:t>
                      </a:r>
                      <a:endParaRPr lang="en-IN" sz="1600" dirty="0"/>
                    </a:p>
                  </a:txBody>
                  <a:tcPr/>
                </a:tc>
                <a:tc>
                  <a:txBody>
                    <a:bodyPr/>
                    <a:lstStyle/>
                    <a:p>
                      <a:r>
                        <a:rPr lang="en-IN" sz="1600" dirty="0"/>
                        <a:t>Description of Goods</a:t>
                      </a:r>
                    </a:p>
                  </a:txBody>
                  <a:tcPr/>
                </a:tc>
                <a:tc>
                  <a:txBody>
                    <a:bodyPr/>
                    <a:lstStyle/>
                    <a:p>
                      <a:r>
                        <a:rPr lang="en-IN" sz="1600" dirty="0"/>
                        <a:t>Recipient of Goods</a:t>
                      </a:r>
                    </a:p>
                  </a:txBody>
                  <a:tcPr/>
                </a:tc>
                <a:tc>
                  <a:txBody>
                    <a:bodyPr/>
                    <a:lstStyle/>
                    <a:p>
                      <a:r>
                        <a:rPr lang="en-IN" sz="1600" dirty="0"/>
                        <a:t>Notification No.</a:t>
                      </a:r>
                    </a:p>
                  </a:txBody>
                  <a:tcPr/>
                </a:tc>
                <a:tc>
                  <a:txBody>
                    <a:bodyPr/>
                    <a:lstStyle/>
                    <a:p>
                      <a:r>
                        <a:rPr lang="en-IN" sz="1600" dirty="0"/>
                        <a:t>With Effect from</a:t>
                      </a:r>
                    </a:p>
                  </a:txBody>
                  <a:tcPr/>
                </a:tc>
                <a:extLst>
                  <a:ext uri="{0D108BD9-81ED-4DB2-BD59-A6C34878D82A}">
                    <a16:rowId xmlns:a16="http://schemas.microsoft.com/office/drawing/2014/main" val="10000"/>
                  </a:ext>
                </a:extLst>
              </a:tr>
              <a:tr h="370840">
                <a:tc>
                  <a:txBody>
                    <a:bodyPr/>
                    <a:lstStyle/>
                    <a:p>
                      <a:r>
                        <a:rPr lang="en-IN" sz="1400" dirty="0"/>
                        <a:t>1</a:t>
                      </a:r>
                    </a:p>
                  </a:txBody>
                  <a:tcPr/>
                </a:tc>
                <a:tc>
                  <a:txBody>
                    <a:bodyPr/>
                    <a:lstStyle/>
                    <a:p>
                      <a:r>
                        <a:rPr lang="en-IN" sz="1400" kern="1200" dirty="0">
                          <a:solidFill>
                            <a:schemeClr val="dk1"/>
                          </a:solidFill>
                          <a:latin typeface="+mn-lt"/>
                          <a:ea typeface="+mn-ea"/>
                          <a:cs typeface="+mn-cs"/>
                        </a:rPr>
                        <a:t>Cashew nuts, not shelled or peeled supplied by agriculturist </a:t>
                      </a:r>
                      <a:endParaRPr lang="en-IN" sz="1400" dirty="0"/>
                    </a:p>
                  </a:txBody>
                  <a:tcPr/>
                </a:tc>
                <a:tc>
                  <a:txBody>
                    <a:bodyPr/>
                    <a:lstStyle/>
                    <a:p>
                      <a:r>
                        <a:rPr lang="en-IN" sz="1400" dirty="0"/>
                        <a:t>Any Registered Person</a:t>
                      </a:r>
                    </a:p>
                  </a:txBody>
                  <a:tcPr/>
                </a:tc>
                <a:tc>
                  <a:txBody>
                    <a:bodyPr/>
                    <a:lstStyle/>
                    <a:p>
                      <a:r>
                        <a:rPr lang="en-IN" sz="1400" kern="1200" dirty="0">
                          <a:solidFill>
                            <a:schemeClr val="dk1"/>
                          </a:solidFill>
                          <a:latin typeface="+mn-lt"/>
                          <a:ea typeface="+mn-ea"/>
                          <a:cs typeface="+mn-cs"/>
                        </a:rPr>
                        <a:t>04/2017-Central Tax(Rate)</a:t>
                      </a:r>
                      <a:endParaRPr lang="en-IN" sz="1400" dirty="0"/>
                    </a:p>
                  </a:txBody>
                  <a:tcPr/>
                </a:tc>
                <a:tc>
                  <a:txBody>
                    <a:bodyPr/>
                    <a:lstStyle/>
                    <a:p>
                      <a:pPr algn="ctr"/>
                      <a:r>
                        <a:rPr lang="en-IN" sz="1400" dirty="0"/>
                        <a:t>1/7/17</a:t>
                      </a:r>
                    </a:p>
                  </a:txBody>
                  <a:tcPr anchor="ctr"/>
                </a:tc>
                <a:extLst>
                  <a:ext uri="{0D108BD9-81ED-4DB2-BD59-A6C34878D82A}">
                    <a16:rowId xmlns:a16="http://schemas.microsoft.com/office/drawing/2014/main" val="10001"/>
                  </a:ext>
                </a:extLst>
              </a:tr>
              <a:tr h="370840">
                <a:tc>
                  <a:txBody>
                    <a:bodyPr/>
                    <a:lstStyle/>
                    <a:p>
                      <a:r>
                        <a:rPr lang="en-IN" sz="1400" dirty="0"/>
                        <a:t>2</a:t>
                      </a:r>
                    </a:p>
                  </a:txBody>
                  <a:tcPr/>
                </a:tc>
                <a:tc>
                  <a:txBody>
                    <a:bodyPr/>
                    <a:lstStyle/>
                    <a:p>
                      <a:r>
                        <a:rPr lang="en-IN" sz="1400" kern="1200" dirty="0">
                          <a:solidFill>
                            <a:schemeClr val="dk1"/>
                          </a:solidFill>
                          <a:latin typeface="+mn-lt"/>
                          <a:ea typeface="+mn-ea"/>
                          <a:cs typeface="+mn-cs"/>
                        </a:rPr>
                        <a:t> </a:t>
                      </a:r>
                      <a:r>
                        <a:rPr lang="en-IN" sz="1400" kern="1200" dirty="0" err="1">
                          <a:solidFill>
                            <a:schemeClr val="dk1"/>
                          </a:solidFill>
                          <a:latin typeface="+mn-lt"/>
                          <a:ea typeface="+mn-ea"/>
                          <a:cs typeface="+mn-cs"/>
                        </a:rPr>
                        <a:t>Bidi</a:t>
                      </a:r>
                      <a:r>
                        <a:rPr lang="en-IN" sz="1400" kern="1200" dirty="0">
                          <a:solidFill>
                            <a:schemeClr val="dk1"/>
                          </a:solidFill>
                          <a:latin typeface="+mn-lt"/>
                          <a:ea typeface="+mn-ea"/>
                          <a:cs typeface="+mn-cs"/>
                        </a:rPr>
                        <a:t> wrapper leaves (</a:t>
                      </a:r>
                      <a:r>
                        <a:rPr lang="en-IN" sz="1400" kern="1200" dirty="0" err="1">
                          <a:solidFill>
                            <a:schemeClr val="dk1"/>
                          </a:solidFill>
                          <a:latin typeface="+mn-lt"/>
                          <a:ea typeface="+mn-ea"/>
                          <a:cs typeface="+mn-cs"/>
                        </a:rPr>
                        <a:t>tendu</a:t>
                      </a:r>
                      <a:r>
                        <a:rPr lang="en-IN" sz="1400" kern="1200" dirty="0">
                          <a:solidFill>
                            <a:schemeClr val="dk1"/>
                          </a:solidFill>
                          <a:latin typeface="+mn-lt"/>
                          <a:ea typeface="+mn-ea"/>
                          <a:cs typeface="+mn-cs"/>
                        </a:rPr>
                        <a:t>) supplied by agriculturist</a:t>
                      </a:r>
                      <a:endParaRPr lang="en-IN" sz="1400" dirty="0"/>
                    </a:p>
                  </a:txBody>
                  <a:tcPr/>
                </a:tc>
                <a:tc>
                  <a:txBody>
                    <a:bodyPr/>
                    <a:lstStyle/>
                    <a:p>
                      <a:r>
                        <a:rPr lang="en-IN" sz="1400" kern="1200" dirty="0">
                          <a:solidFill>
                            <a:schemeClr val="dk1"/>
                          </a:solidFill>
                          <a:latin typeface="+mn-lt"/>
                          <a:ea typeface="+mn-ea"/>
                          <a:cs typeface="+mn-cs"/>
                        </a:rPr>
                        <a:t>Any registered person</a:t>
                      </a:r>
                      <a:endParaRPr lang="en-IN" sz="1400" dirty="0"/>
                    </a:p>
                  </a:txBody>
                  <a:tcPr/>
                </a:tc>
                <a:tc>
                  <a:txBody>
                    <a:bodyPr/>
                    <a:lstStyle/>
                    <a:p>
                      <a:pPr>
                        <a:lnSpc>
                          <a:spcPct val="115000"/>
                        </a:lnSpc>
                        <a:spcAft>
                          <a:spcPts val="0"/>
                        </a:spcAft>
                      </a:pPr>
                      <a:r>
                        <a:rPr lang="en-IN" sz="1400" dirty="0">
                          <a:latin typeface="+mn-lt"/>
                          <a:ea typeface="Calibri"/>
                          <a:cs typeface="Calibri"/>
                        </a:rPr>
                        <a:t>04/2017-Central Tax(Rate)</a:t>
                      </a:r>
                      <a:endParaRPr lang="en-IN" sz="1400" dirty="0">
                        <a:latin typeface="+mn-lt"/>
                        <a:ea typeface="Calibri"/>
                        <a:cs typeface="Times New Roman"/>
                      </a:endParaRPr>
                    </a:p>
                  </a:txBody>
                  <a:tcPr marL="68580" marR="68580" marT="0" marB="0"/>
                </a:tc>
                <a:tc>
                  <a:txBody>
                    <a:bodyPr/>
                    <a:lstStyle/>
                    <a:p>
                      <a:pPr algn="ctr">
                        <a:lnSpc>
                          <a:spcPct val="115000"/>
                        </a:lnSpc>
                        <a:spcAft>
                          <a:spcPts val="0"/>
                        </a:spcAft>
                      </a:pPr>
                      <a:r>
                        <a:rPr lang="en-IN" sz="1400" dirty="0">
                          <a:latin typeface="+mn-lt"/>
                          <a:ea typeface="Calibri"/>
                          <a:cs typeface="Calibri"/>
                        </a:rPr>
                        <a:t>1/7/17</a:t>
                      </a:r>
                      <a:endParaRPr lang="en-IN" sz="1400" dirty="0">
                        <a:latin typeface="+mn-lt"/>
                        <a:ea typeface="Calibri"/>
                        <a:cs typeface="Times New Roman"/>
                      </a:endParaRPr>
                    </a:p>
                  </a:txBody>
                  <a:tcPr marL="68580" marR="68580" marT="0" marB="0" anchor="ctr"/>
                </a:tc>
                <a:extLst>
                  <a:ext uri="{0D108BD9-81ED-4DB2-BD59-A6C34878D82A}">
                    <a16:rowId xmlns:a16="http://schemas.microsoft.com/office/drawing/2014/main" val="10002"/>
                  </a:ext>
                </a:extLst>
              </a:tr>
              <a:tr h="370840">
                <a:tc>
                  <a:txBody>
                    <a:bodyPr/>
                    <a:lstStyle/>
                    <a:p>
                      <a:r>
                        <a:rPr lang="en-IN" sz="1400" dirty="0"/>
                        <a:t>3</a:t>
                      </a:r>
                    </a:p>
                  </a:txBody>
                  <a:tcPr/>
                </a:tc>
                <a:tc>
                  <a:txBody>
                    <a:bodyPr/>
                    <a:lstStyle/>
                    <a:p>
                      <a:pPr>
                        <a:lnSpc>
                          <a:spcPct val="115000"/>
                        </a:lnSpc>
                        <a:spcAft>
                          <a:spcPts val="0"/>
                        </a:spcAft>
                      </a:pPr>
                      <a:r>
                        <a:rPr lang="en-IN" sz="1400" dirty="0">
                          <a:solidFill>
                            <a:srgbClr val="000000"/>
                          </a:solidFill>
                          <a:latin typeface="+mn-lt"/>
                          <a:ea typeface="Calibri"/>
                          <a:cs typeface="Times New Roman"/>
                        </a:rPr>
                        <a:t>Tobacco leaves </a:t>
                      </a:r>
                    </a:p>
                  </a:txBody>
                  <a:tcPr marL="68580" marR="68580" marT="0" marB="0" anchor="b"/>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dk1"/>
                          </a:solidFill>
                          <a:latin typeface="+mn-lt"/>
                          <a:ea typeface="+mn-ea"/>
                          <a:cs typeface="+mn-cs"/>
                        </a:rPr>
                        <a:t>Any registered person</a:t>
                      </a:r>
                      <a:endParaRPr lang="en-IN" sz="1400" dirty="0"/>
                    </a:p>
                  </a:txBody>
                  <a:tcPr anchor="b"/>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dirty="0">
                          <a:latin typeface="+mn-lt"/>
                          <a:ea typeface="Calibri"/>
                          <a:cs typeface="Calibri"/>
                        </a:rPr>
                        <a:t>04/2017-Central Tax(Rate)</a:t>
                      </a:r>
                      <a:endParaRPr lang="en-IN" sz="1400" dirty="0">
                        <a:latin typeface="+mn-lt"/>
                        <a:ea typeface="Calibri"/>
                        <a:cs typeface="Times New Roman"/>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dirty="0">
                          <a:latin typeface="+mn-lt"/>
                          <a:ea typeface="Calibri"/>
                          <a:cs typeface="Calibri"/>
                        </a:rPr>
                        <a:t>1/7/17</a:t>
                      </a:r>
                      <a:endParaRPr lang="en-IN" sz="1400" dirty="0">
                        <a:latin typeface="+mn-lt"/>
                        <a:ea typeface="Calibri"/>
                        <a:cs typeface="Times New Roman"/>
                      </a:endParaRPr>
                    </a:p>
                    <a:p>
                      <a:pPr algn="ctr"/>
                      <a:endParaRPr lang="en-IN" sz="1400" dirty="0"/>
                    </a:p>
                  </a:txBody>
                  <a:tcPr anchor="ctr"/>
                </a:tc>
                <a:extLst>
                  <a:ext uri="{0D108BD9-81ED-4DB2-BD59-A6C34878D82A}">
                    <a16:rowId xmlns:a16="http://schemas.microsoft.com/office/drawing/2014/main" val="10003"/>
                  </a:ext>
                </a:extLst>
              </a:tr>
              <a:tr h="370840">
                <a:tc>
                  <a:txBody>
                    <a:bodyPr/>
                    <a:lstStyle/>
                    <a:p>
                      <a:r>
                        <a:rPr lang="en-IN" sz="1400" dirty="0"/>
                        <a:t>4</a:t>
                      </a:r>
                    </a:p>
                  </a:txBody>
                  <a:tcPr/>
                </a:tc>
                <a:tc>
                  <a:txBody>
                    <a:bodyPr/>
                    <a:lstStyle/>
                    <a:p>
                      <a:r>
                        <a:rPr lang="en-IN" sz="1400" kern="1200" dirty="0">
                          <a:solidFill>
                            <a:schemeClr val="dk1"/>
                          </a:solidFill>
                          <a:latin typeface="+mn-lt"/>
                          <a:ea typeface="+mn-ea"/>
                          <a:cs typeface="+mn-cs"/>
                        </a:rPr>
                        <a:t>Silk Yarn supplied by any person who manufactures silk yarn from raw silk or silk worm cocoons for supply of silk yarn</a:t>
                      </a:r>
                      <a:endParaRPr lang="en-IN" sz="1400" dirty="0"/>
                    </a:p>
                  </a:txBody>
                  <a:tcPr/>
                </a:tc>
                <a:tc>
                  <a:txBody>
                    <a:bodyPr/>
                    <a:lstStyle/>
                    <a:p>
                      <a:pPr>
                        <a:lnSpc>
                          <a:spcPct val="115000"/>
                        </a:lnSpc>
                        <a:spcAft>
                          <a:spcPts val="0"/>
                        </a:spcAft>
                      </a:pPr>
                      <a:r>
                        <a:rPr lang="en-IN" sz="1400" dirty="0">
                          <a:latin typeface="+mn-lt"/>
                          <a:ea typeface="Calibri"/>
                          <a:cs typeface="Calibri"/>
                        </a:rPr>
                        <a:t>Any registered person</a:t>
                      </a:r>
                      <a:endParaRPr lang="en-IN" sz="1400" dirty="0">
                        <a:latin typeface="+mn-lt"/>
                        <a:ea typeface="Calibri"/>
                        <a:cs typeface="Times New Roman"/>
                      </a:endParaRPr>
                    </a:p>
                  </a:txBody>
                  <a:tcPr marL="68580" marR="68580" marT="0" marB="0"/>
                </a:tc>
                <a:tc>
                  <a:txBody>
                    <a:bodyPr/>
                    <a:lstStyle/>
                    <a:p>
                      <a:pPr>
                        <a:lnSpc>
                          <a:spcPct val="115000"/>
                        </a:lnSpc>
                        <a:spcAft>
                          <a:spcPts val="0"/>
                        </a:spcAft>
                      </a:pPr>
                      <a:r>
                        <a:rPr lang="en-IN" sz="1400" dirty="0">
                          <a:latin typeface="+mn-lt"/>
                          <a:ea typeface="Calibri"/>
                          <a:cs typeface="Calibri"/>
                        </a:rPr>
                        <a:t>04/2017-Central Tax(Rate)</a:t>
                      </a:r>
                      <a:endParaRPr lang="en-IN" sz="1400" dirty="0">
                        <a:latin typeface="+mn-lt"/>
                        <a:ea typeface="Calibri"/>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dirty="0">
                          <a:latin typeface="+mn-lt"/>
                          <a:ea typeface="Calibri"/>
                          <a:cs typeface="Calibri"/>
                        </a:rPr>
                        <a:t>1/7/17</a:t>
                      </a:r>
                      <a:endParaRPr lang="en-IN" sz="1400" dirty="0">
                        <a:latin typeface="+mn-lt"/>
                        <a:ea typeface="Calibri"/>
                        <a:cs typeface="Times New Roman"/>
                      </a:endParaRPr>
                    </a:p>
                    <a:p>
                      <a:pPr algn="ctr"/>
                      <a:endParaRPr lang="en-IN" sz="1400" dirty="0"/>
                    </a:p>
                  </a:txBody>
                  <a:tcPr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in bg.png"/>
          <p:cNvPicPr>
            <a:picLocks noChangeAspect="1"/>
          </p:cNvPicPr>
          <p:nvPr/>
        </p:nvPicPr>
        <p:blipFill>
          <a:blip r:embed="rId2"/>
          <a:stretch>
            <a:fillRect/>
          </a:stretch>
        </p:blipFill>
        <p:spPr>
          <a:xfrm>
            <a:off x="0" y="0"/>
            <a:ext cx="9144000" cy="5143500"/>
          </a:xfrm>
          <a:prstGeom prst="rect">
            <a:avLst/>
          </a:prstGeom>
        </p:spPr>
      </p:pic>
      <p:grpSp>
        <p:nvGrpSpPr>
          <p:cNvPr id="3" name="Group 2"/>
          <p:cNvGrpSpPr/>
          <p:nvPr/>
        </p:nvGrpSpPr>
        <p:grpSpPr>
          <a:xfrm>
            <a:off x="914400" y="0"/>
            <a:ext cx="8229600" cy="666750"/>
            <a:chOff x="914400" y="0"/>
            <a:chExt cx="8229600" cy="666750"/>
          </a:xfrm>
        </p:grpSpPr>
        <p:sp>
          <p:nvSpPr>
            <p:cNvPr id="4" name="Rounded Rectangle 3"/>
            <p:cNvSpPr/>
            <p:nvPr/>
          </p:nvSpPr>
          <p:spPr>
            <a:xfrm>
              <a:off x="914400" y="0"/>
              <a:ext cx="8229600" cy="66675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5" name="Rectangle 4"/>
            <p:cNvSpPr/>
            <p:nvPr/>
          </p:nvSpPr>
          <p:spPr>
            <a:xfrm>
              <a:off x="1066800" y="0"/>
              <a:ext cx="8077200" cy="6667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b="1" dirty="0">
                  <a:solidFill>
                    <a:schemeClr val="tx1"/>
                  </a:solidFill>
                  <a:latin typeface="Elephant" pitchFamily="18" charset="0"/>
                </a:rPr>
                <a:t>Section 9(3) of Central Goods and Services Act, 2017</a:t>
              </a:r>
            </a:p>
          </p:txBody>
        </p:sp>
      </p:grpSp>
      <p:sp>
        <p:nvSpPr>
          <p:cNvPr id="6" name="TextBox 5"/>
          <p:cNvSpPr txBox="1"/>
          <p:nvPr/>
        </p:nvSpPr>
        <p:spPr>
          <a:xfrm>
            <a:off x="381000" y="742950"/>
            <a:ext cx="8686800" cy="646331"/>
          </a:xfrm>
          <a:prstGeom prst="rect">
            <a:avLst/>
          </a:prstGeom>
          <a:noFill/>
        </p:spPr>
        <p:txBody>
          <a:bodyPr wrap="square" rtlCol="0">
            <a:spAutoFit/>
          </a:bodyPr>
          <a:lstStyle/>
          <a:p>
            <a:r>
              <a:rPr lang="en-IN" b="1" u="sng" dirty="0"/>
              <a:t>Notified Goods on which RCM is applicable as per Notification No. 04/2017 and as amended from time to time</a:t>
            </a:r>
          </a:p>
        </p:txBody>
      </p:sp>
      <p:graphicFrame>
        <p:nvGraphicFramePr>
          <p:cNvPr id="8" name="Table 7"/>
          <p:cNvGraphicFramePr>
            <a:graphicFrameLocks noGrp="1"/>
          </p:cNvGraphicFramePr>
          <p:nvPr/>
        </p:nvGraphicFramePr>
        <p:xfrm>
          <a:off x="762000" y="1352550"/>
          <a:ext cx="7696200" cy="3657600"/>
        </p:xfrm>
        <a:graphic>
          <a:graphicData uri="http://schemas.openxmlformats.org/drawingml/2006/table">
            <a:tbl>
              <a:tblPr firstRow="1" bandRow="1">
                <a:tableStyleId>{3C2FFA5D-87B4-456A-9821-1D502468CF0F}</a:tableStyleId>
              </a:tblPr>
              <a:tblGrid>
                <a:gridCol w="6858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tblGrid>
              <a:tr h="370840">
                <a:tc>
                  <a:txBody>
                    <a:bodyPr/>
                    <a:lstStyle/>
                    <a:p>
                      <a:r>
                        <a:rPr lang="en-IN" sz="1600" dirty="0" err="1"/>
                        <a:t>S.No</a:t>
                      </a:r>
                      <a:endParaRPr lang="en-IN" sz="1600" dirty="0"/>
                    </a:p>
                  </a:txBody>
                  <a:tcPr/>
                </a:tc>
                <a:tc>
                  <a:txBody>
                    <a:bodyPr/>
                    <a:lstStyle/>
                    <a:p>
                      <a:r>
                        <a:rPr lang="en-IN" sz="1600" dirty="0"/>
                        <a:t>Description of Goods</a:t>
                      </a:r>
                    </a:p>
                  </a:txBody>
                  <a:tcPr/>
                </a:tc>
                <a:tc>
                  <a:txBody>
                    <a:bodyPr/>
                    <a:lstStyle/>
                    <a:p>
                      <a:r>
                        <a:rPr lang="en-IN" sz="1600" dirty="0"/>
                        <a:t>Recipient of Goods</a:t>
                      </a:r>
                    </a:p>
                  </a:txBody>
                  <a:tcPr/>
                </a:tc>
                <a:tc>
                  <a:txBody>
                    <a:bodyPr/>
                    <a:lstStyle/>
                    <a:p>
                      <a:r>
                        <a:rPr lang="en-IN" sz="1600" dirty="0"/>
                        <a:t>Notification No.</a:t>
                      </a:r>
                    </a:p>
                  </a:txBody>
                  <a:tcPr/>
                </a:tc>
                <a:tc>
                  <a:txBody>
                    <a:bodyPr/>
                    <a:lstStyle/>
                    <a:p>
                      <a:r>
                        <a:rPr lang="en-IN" sz="1600" dirty="0"/>
                        <a:t>With Effect from</a:t>
                      </a:r>
                    </a:p>
                  </a:txBody>
                  <a:tcPr/>
                </a:tc>
                <a:extLst>
                  <a:ext uri="{0D108BD9-81ED-4DB2-BD59-A6C34878D82A}">
                    <a16:rowId xmlns:a16="http://schemas.microsoft.com/office/drawing/2014/main" val="10000"/>
                  </a:ext>
                </a:extLst>
              </a:tr>
              <a:tr h="370840">
                <a:tc>
                  <a:txBody>
                    <a:bodyPr/>
                    <a:lstStyle/>
                    <a:p>
                      <a:r>
                        <a:rPr lang="en-IN" sz="1400" dirty="0"/>
                        <a:t>4A</a:t>
                      </a:r>
                    </a:p>
                  </a:txBody>
                  <a:tcPr/>
                </a:tc>
                <a:tc>
                  <a:txBody>
                    <a:bodyPr/>
                    <a:lstStyle/>
                    <a:p>
                      <a:r>
                        <a:rPr lang="en-IN" sz="1400" kern="1200" dirty="0">
                          <a:solidFill>
                            <a:schemeClr val="dk1"/>
                          </a:solidFill>
                          <a:latin typeface="+mn-lt"/>
                          <a:ea typeface="+mn-ea"/>
                          <a:cs typeface="+mn-cs"/>
                        </a:rPr>
                        <a:t>Raw Cotton supplied by Agriculturist</a:t>
                      </a:r>
                      <a:endParaRPr lang="en-IN" sz="1400" dirty="0"/>
                    </a:p>
                  </a:txBody>
                  <a:tcPr/>
                </a:tc>
                <a:tc>
                  <a:txBody>
                    <a:bodyPr/>
                    <a:lstStyle/>
                    <a:p>
                      <a:r>
                        <a:rPr lang="en-IN" sz="1400" dirty="0"/>
                        <a:t>Any Registered Person</a:t>
                      </a:r>
                    </a:p>
                  </a:txBody>
                  <a:tcPr/>
                </a:tc>
                <a:tc>
                  <a:txBody>
                    <a:bodyPr/>
                    <a:lstStyle/>
                    <a:p>
                      <a:pPr>
                        <a:lnSpc>
                          <a:spcPct val="115000"/>
                        </a:lnSpc>
                        <a:spcAft>
                          <a:spcPts val="0"/>
                        </a:spcAft>
                      </a:pPr>
                      <a:r>
                        <a:rPr lang="en-IN" sz="1400">
                          <a:latin typeface="+mn-lt"/>
                          <a:ea typeface="Calibri"/>
                          <a:cs typeface="Calibri"/>
                        </a:rPr>
                        <a:t>43/2017-Central Tax(Rate)</a:t>
                      </a:r>
                      <a:endParaRPr lang="en-IN" sz="1400">
                        <a:latin typeface="+mn-lt"/>
                        <a:ea typeface="Calibri"/>
                        <a:cs typeface="Times New Roman"/>
                      </a:endParaRPr>
                    </a:p>
                  </a:txBody>
                  <a:tcPr marL="68580" marR="68580" marT="0" marB="0"/>
                </a:tc>
                <a:tc>
                  <a:txBody>
                    <a:bodyPr/>
                    <a:lstStyle/>
                    <a:p>
                      <a:pPr>
                        <a:lnSpc>
                          <a:spcPct val="115000"/>
                        </a:lnSpc>
                        <a:spcAft>
                          <a:spcPts val="0"/>
                        </a:spcAft>
                      </a:pPr>
                      <a:r>
                        <a:rPr lang="en-IN" sz="1400" dirty="0">
                          <a:latin typeface="+mn-lt"/>
                          <a:ea typeface="Calibri"/>
                          <a:cs typeface="Calibri"/>
                        </a:rPr>
                        <a:t>15/11/17</a:t>
                      </a:r>
                      <a:endParaRPr lang="en-IN" sz="1400" dirty="0">
                        <a:latin typeface="+mn-lt"/>
                        <a:ea typeface="Calibri"/>
                        <a:cs typeface="Times New Roman"/>
                      </a:endParaRPr>
                    </a:p>
                  </a:txBody>
                  <a:tcPr marL="68580" marR="68580" marT="0" marB="0"/>
                </a:tc>
                <a:extLst>
                  <a:ext uri="{0D108BD9-81ED-4DB2-BD59-A6C34878D82A}">
                    <a16:rowId xmlns:a16="http://schemas.microsoft.com/office/drawing/2014/main" val="10001"/>
                  </a:ext>
                </a:extLst>
              </a:tr>
              <a:tr h="370840">
                <a:tc>
                  <a:txBody>
                    <a:bodyPr/>
                    <a:lstStyle/>
                    <a:p>
                      <a:r>
                        <a:rPr lang="en-IN" sz="1400" dirty="0"/>
                        <a:t>5</a:t>
                      </a:r>
                    </a:p>
                  </a:txBody>
                  <a:tcPr/>
                </a:tc>
                <a:tc>
                  <a:txBody>
                    <a:bodyPr/>
                    <a:lstStyle/>
                    <a:p>
                      <a:pPr>
                        <a:lnSpc>
                          <a:spcPct val="115000"/>
                        </a:lnSpc>
                        <a:spcAft>
                          <a:spcPts val="0"/>
                        </a:spcAft>
                      </a:pPr>
                      <a:r>
                        <a:rPr lang="en-IN" sz="1400" dirty="0">
                          <a:latin typeface="+mn-lt"/>
                          <a:ea typeface="Calibri"/>
                          <a:cs typeface="Calibri"/>
                        </a:rPr>
                        <a:t>Supply of lottery. </a:t>
                      </a:r>
                      <a:endParaRPr lang="en-IN" sz="1400" dirty="0">
                        <a:latin typeface="+mn-lt"/>
                        <a:ea typeface="Calibri"/>
                        <a:cs typeface="Times New Roman"/>
                      </a:endParaRPr>
                    </a:p>
                  </a:txBody>
                  <a:tcPr marL="68580" marR="68580" marT="0" marB="0"/>
                </a:tc>
                <a:tc>
                  <a:txBody>
                    <a:bodyPr/>
                    <a:lstStyle/>
                    <a:p>
                      <a:r>
                        <a:rPr lang="en-IN" sz="1400" kern="1200" dirty="0">
                          <a:solidFill>
                            <a:schemeClr val="dk1"/>
                          </a:solidFill>
                          <a:latin typeface="+mn-lt"/>
                          <a:ea typeface="+mn-ea"/>
                          <a:cs typeface="+mn-cs"/>
                        </a:rPr>
                        <a:t>Lottery distributor or Selling agent</a:t>
                      </a:r>
                      <a:endParaRPr lang="en-IN" sz="1400" dirty="0"/>
                    </a:p>
                  </a:txBody>
                  <a:tcPr/>
                </a:tc>
                <a:tc>
                  <a:txBody>
                    <a:bodyPr/>
                    <a:lstStyle/>
                    <a:p>
                      <a:pPr>
                        <a:lnSpc>
                          <a:spcPct val="115000"/>
                        </a:lnSpc>
                        <a:spcAft>
                          <a:spcPts val="0"/>
                        </a:spcAft>
                      </a:pPr>
                      <a:r>
                        <a:rPr lang="en-IN" sz="1400" dirty="0">
                          <a:latin typeface="+mn-lt"/>
                          <a:ea typeface="Calibri"/>
                          <a:cs typeface="Calibri"/>
                        </a:rPr>
                        <a:t>04/2017-Central Tax(Rate)</a:t>
                      </a:r>
                      <a:endParaRPr lang="en-IN" sz="1400" dirty="0">
                        <a:latin typeface="+mn-lt"/>
                        <a:ea typeface="Calibri"/>
                        <a:cs typeface="Times New Roman"/>
                      </a:endParaRPr>
                    </a:p>
                  </a:txBody>
                  <a:tcPr marL="68580" marR="68580" marT="0" marB="0"/>
                </a:tc>
                <a:tc>
                  <a:txBody>
                    <a:bodyPr/>
                    <a:lstStyle/>
                    <a:p>
                      <a:pPr algn="ctr">
                        <a:lnSpc>
                          <a:spcPct val="115000"/>
                        </a:lnSpc>
                        <a:spcAft>
                          <a:spcPts val="0"/>
                        </a:spcAft>
                      </a:pPr>
                      <a:r>
                        <a:rPr lang="en-IN" sz="1400" dirty="0">
                          <a:latin typeface="+mn-lt"/>
                          <a:ea typeface="Calibri"/>
                          <a:cs typeface="Calibri"/>
                        </a:rPr>
                        <a:t>1/7/17</a:t>
                      </a:r>
                      <a:endParaRPr lang="en-IN" sz="1400" dirty="0">
                        <a:latin typeface="+mn-lt"/>
                        <a:ea typeface="Calibri"/>
                        <a:cs typeface="Times New Roman"/>
                      </a:endParaRPr>
                    </a:p>
                  </a:txBody>
                  <a:tcPr marL="68580" marR="68580" marT="0" marB="0" anchor="ctr"/>
                </a:tc>
                <a:extLst>
                  <a:ext uri="{0D108BD9-81ED-4DB2-BD59-A6C34878D82A}">
                    <a16:rowId xmlns:a16="http://schemas.microsoft.com/office/drawing/2014/main" val="10002"/>
                  </a:ext>
                </a:extLst>
              </a:tr>
              <a:tr h="370840">
                <a:tc>
                  <a:txBody>
                    <a:bodyPr/>
                    <a:lstStyle/>
                    <a:p>
                      <a:r>
                        <a:rPr lang="en-IN" sz="1400" dirty="0"/>
                        <a:t>6</a:t>
                      </a:r>
                    </a:p>
                  </a:txBody>
                  <a:tcPr/>
                </a:tc>
                <a:tc>
                  <a:txBody>
                    <a:bodyPr/>
                    <a:lstStyle/>
                    <a:p>
                      <a:r>
                        <a:rPr lang="en-IN" sz="1400" kern="1200" dirty="0">
                          <a:solidFill>
                            <a:schemeClr val="dk1"/>
                          </a:solidFill>
                          <a:latin typeface="+mn-lt"/>
                          <a:ea typeface="+mn-ea"/>
                          <a:cs typeface="+mn-cs"/>
                        </a:rPr>
                        <a:t>Used vehicles, seized and confiscated goods, old and used goods, waste and scrap supplied by Central Government, state Government, union Territory,</a:t>
                      </a:r>
                    </a:p>
                    <a:p>
                      <a:r>
                        <a:rPr lang="en-IN" sz="1400" kern="1200" dirty="0">
                          <a:solidFill>
                            <a:schemeClr val="dk1"/>
                          </a:solidFill>
                          <a:latin typeface="+mn-lt"/>
                          <a:ea typeface="+mn-ea"/>
                          <a:cs typeface="+mn-cs"/>
                        </a:rPr>
                        <a:t>Or a local authority</a:t>
                      </a:r>
                      <a:endParaRPr lang="en-IN" sz="1400" dirty="0">
                        <a:solidFill>
                          <a:srgbClr val="000000"/>
                        </a:solidFill>
                        <a:latin typeface="+mn-lt"/>
                        <a:ea typeface="Calibri"/>
                        <a:cs typeface="Times New Roman"/>
                      </a:endParaRPr>
                    </a:p>
                  </a:txBody>
                  <a:tcPr marL="68580" marR="68580" marT="0" marB="0" anchor="b"/>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dk1"/>
                          </a:solidFill>
                          <a:latin typeface="+mn-lt"/>
                          <a:ea typeface="+mn-ea"/>
                          <a:cs typeface="+mn-cs"/>
                        </a:rPr>
                        <a:t>Any registered person</a:t>
                      </a:r>
                      <a:endParaRPr lang="en-IN" sz="1400" dirty="0"/>
                    </a:p>
                  </a:txBody>
                  <a:tcPr anchor="b"/>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dirty="0">
                          <a:latin typeface="+mn-lt"/>
                          <a:ea typeface="Calibri"/>
                          <a:cs typeface="Calibri"/>
                        </a:rPr>
                        <a:t>36/2017-Central Tax(Rate)</a:t>
                      </a:r>
                      <a:endParaRPr lang="en-IN" sz="1400" dirty="0">
                        <a:latin typeface="+mn-lt"/>
                        <a:ea typeface="Calibri"/>
                        <a:cs typeface="Times New Roman"/>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dirty="0">
                          <a:latin typeface="+mn-lt"/>
                          <a:ea typeface="Calibri"/>
                          <a:cs typeface="Calibri"/>
                        </a:rPr>
                        <a:t>13/10/17</a:t>
                      </a:r>
                      <a:endParaRPr lang="en-IN" sz="1400" dirty="0">
                        <a:latin typeface="+mn-lt"/>
                        <a:ea typeface="Calibri"/>
                        <a:cs typeface="Times New Roman"/>
                      </a:endParaRPr>
                    </a:p>
                    <a:p>
                      <a:pPr algn="ctr"/>
                      <a:endParaRPr lang="en-IN" sz="1400" dirty="0"/>
                    </a:p>
                  </a:txBody>
                  <a:tcPr anchor="ctr"/>
                </a:tc>
                <a:extLst>
                  <a:ext uri="{0D108BD9-81ED-4DB2-BD59-A6C34878D82A}">
                    <a16:rowId xmlns:a16="http://schemas.microsoft.com/office/drawing/2014/main" val="10003"/>
                  </a:ext>
                </a:extLst>
              </a:tr>
              <a:tr h="370840">
                <a:tc>
                  <a:txBody>
                    <a:bodyPr/>
                    <a:lstStyle/>
                    <a:p>
                      <a:r>
                        <a:rPr lang="en-IN" sz="1400" dirty="0"/>
                        <a:t>7</a:t>
                      </a:r>
                    </a:p>
                  </a:txBody>
                  <a:tcPr/>
                </a:tc>
                <a:tc>
                  <a:txBody>
                    <a:bodyPr/>
                    <a:lstStyle/>
                    <a:p>
                      <a:r>
                        <a:rPr lang="en-IN" sz="1400" kern="1200" dirty="0">
                          <a:solidFill>
                            <a:schemeClr val="dk1"/>
                          </a:solidFill>
                          <a:latin typeface="+mn-lt"/>
                          <a:ea typeface="+mn-ea"/>
                          <a:cs typeface="+mn-cs"/>
                        </a:rPr>
                        <a:t>Priority Sector Lending Certificate </a:t>
                      </a:r>
                      <a:endParaRPr lang="en-IN" sz="1400" dirty="0"/>
                    </a:p>
                  </a:txBody>
                  <a:tcPr/>
                </a:tc>
                <a:tc>
                  <a:txBody>
                    <a:bodyPr/>
                    <a:lstStyle/>
                    <a:p>
                      <a:pPr>
                        <a:lnSpc>
                          <a:spcPct val="115000"/>
                        </a:lnSpc>
                        <a:spcAft>
                          <a:spcPts val="0"/>
                        </a:spcAft>
                      </a:pPr>
                      <a:r>
                        <a:rPr lang="en-IN" sz="1400" dirty="0">
                          <a:latin typeface="+mn-lt"/>
                          <a:ea typeface="Calibri"/>
                          <a:cs typeface="Calibri"/>
                        </a:rPr>
                        <a:t>Any registered person</a:t>
                      </a:r>
                      <a:endParaRPr lang="en-IN" sz="1400" dirty="0">
                        <a:latin typeface="+mn-lt"/>
                        <a:ea typeface="Calibri"/>
                        <a:cs typeface="Times New Roman"/>
                      </a:endParaRPr>
                    </a:p>
                  </a:txBody>
                  <a:tcPr marL="68580" marR="68580" marT="0" marB="0"/>
                </a:tc>
                <a:tc>
                  <a:txBody>
                    <a:bodyPr/>
                    <a:lstStyle/>
                    <a:p>
                      <a:pPr>
                        <a:lnSpc>
                          <a:spcPct val="115000"/>
                        </a:lnSpc>
                        <a:spcAft>
                          <a:spcPts val="0"/>
                        </a:spcAft>
                      </a:pPr>
                      <a:r>
                        <a:rPr lang="en-IN" sz="1400" dirty="0">
                          <a:latin typeface="+mn-lt"/>
                          <a:ea typeface="Calibri"/>
                          <a:cs typeface="Calibri"/>
                        </a:rPr>
                        <a:t>11/2018-Central Tax(Rate)</a:t>
                      </a:r>
                      <a:endParaRPr lang="en-IN" sz="1400" dirty="0">
                        <a:latin typeface="+mn-lt"/>
                        <a:ea typeface="Calibri"/>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dirty="0">
                          <a:latin typeface="+mn-lt"/>
                          <a:ea typeface="Calibri"/>
                          <a:cs typeface="Calibri"/>
                        </a:rPr>
                        <a:t>28/5/18</a:t>
                      </a:r>
                      <a:endParaRPr lang="en-IN" sz="1400" dirty="0">
                        <a:latin typeface="+mn-lt"/>
                        <a:ea typeface="Calibri"/>
                        <a:cs typeface="Times New Roman"/>
                      </a:endParaRPr>
                    </a:p>
                    <a:p>
                      <a:pPr algn="ctr"/>
                      <a:endParaRPr lang="en-IN" sz="1400" dirty="0"/>
                    </a:p>
                  </a:txBody>
                  <a:tcPr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Box 7"/>
          <p:cNvSpPr txBox="1"/>
          <p:nvPr/>
        </p:nvSpPr>
        <p:spPr>
          <a:xfrm>
            <a:off x="838201" y="1314450"/>
            <a:ext cx="2133600" cy="369332"/>
          </a:xfrm>
          <a:prstGeom prst="rect">
            <a:avLst/>
          </a:prstGeom>
          <a:noFill/>
        </p:spPr>
        <p:txBody>
          <a:bodyPr wrap="square" rtlCol="0">
            <a:spAutoFit/>
          </a:bodyPr>
          <a:lstStyle/>
          <a:p>
            <a:endParaRPr lang="en-US" dirty="0">
              <a:solidFill>
                <a:schemeClr val="bg1">
                  <a:lumMod val="95000"/>
                </a:schemeClr>
              </a:solidFill>
            </a:endParaRPr>
          </a:p>
        </p:txBody>
      </p:sp>
      <p:pic>
        <p:nvPicPr>
          <p:cNvPr id="9" name="Picture 8" descr="download.png"/>
          <p:cNvPicPr>
            <a:picLocks noChangeAspect="1"/>
          </p:cNvPicPr>
          <p:nvPr/>
        </p:nvPicPr>
        <p:blipFill>
          <a:blip r:embed="rId2" cstate="print"/>
          <a:stretch>
            <a:fillRect/>
          </a:stretch>
        </p:blipFill>
        <p:spPr>
          <a:xfrm>
            <a:off x="381000" y="1143000"/>
            <a:ext cx="1092201" cy="971550"/>
          </a:xfrm>
          <a:prstGeom prst="rect">
            <a:avLst/>
          </a:prstGeom>
        </p:spPr>
      </p:pic>
      <p:sp>
        <p:nvSpPr>
          <p:cNvPr id="10" name="TextBox 9"/>
          <p:cNvSpPr txBox="1"/>
          <p:nvPr/>
        </p:nvSpPr>
        <p:spPr>
          <a:xfrm>
            <a:off x="1" y="2190750"/>
            <a:ext cx="2209800" cy="523220"/>
          </a:xfrm>
          <a:prstGeom prst="rect">
            <a:avLst/>
          </a:prstGeom>
          <a:solidFill>
            <a:schemeClr val="tx1"/>
          </a:solidFill>
          <a:ln>
            <a:noFill/>
          </a:ln>
        </p:spPr>
        <p:txBody>
          <a:bodyPr wrap="square" rtlCol="0">
            <a:spAutoFit/>
          </a:bodyPr>
          <a:lstStyle/>
          <a:p>
            <a:pPr algn="ctr"/>
            <a:r>
              <a:rPr lang="en-US" sz="1400" dirty="0">
                <a:ln w="18415" cmpd="sng">
                  <a:solidFill>
                    <a:srgbClr val="FFFFFF"/>
                  </a:solidFill>
                  <a:prstDash val="solid"/>
                </a:ln>
                <a:solidFill>
                  <a:srgbClr val="FFC000"/>
                </a:solidFill>
                <a:latin typeface="Constantia" pitchFamily="18" charset="0"/>
              </a:rPr>
              <a:t>SUPPLIER</a:t>
            </a:r>
          </a:p>
          <a:p>
            <a:pPr algn="ctr"/>
            <a:r>
              <a:rPr lang="en-US" sz="1400" dirty="0">
                <a:ln w="18415" cmpd="sng">
                  <a:solidFill>
                    <a:srgbClr val="FFFFFF"/>
                  </a:solidFill>
                  <a:prstDash val="solid"/>
                </a:ln>
                <a:solidFill>
                  <a:srgbClr val="FFC000"/>
                </a:solidFill>
                <a:latin typeface="Constantia" pitchFamily="18" charset="0"/>
              </a:rPr>
              <a:t> (outside India)</a:t>
            </a:r>
          </a:p>
        </p:txBody>
      </p:sp>
      <p:pic>
        <p:nvPicPr>
          <p:cNvPr id="11" name="Picture 10" descr="india-vector-map-royalty-free-india-removebg-preview.png"/>
          <p:cNvPicPr>
            <a:picLocks noChangeAspect="1"/>
          </p:cNvPicPr>
          <p:nvPr/>
        </p:nvPicPr>
        <p:blipFill>
          <a:blip r:embed="rId3" cstate="print"/>
          <a:stretch>
            <a:fillRect/>
          </a:stretch>
        </p:blipFill>
        <p:spPr>
          <a:xfrm>
            <a:off x="3810000" y="800100"/>
            <a:ext cx="2667001" cy="2152650"/>
          </a:xfrm>
          <a:prstGeom prst="rect">
            <a:avLst/>
          </a:prstGeom>
        </p:spPr>
      </p:pic>
      <p:pic>
        <p:nvPicPr>
          <p:cNvPr id="12" name="Picture 11" descr="man icon.png"/>
          <p:cNvPicPr>
            <a:picLocks noChangeAspect="1"/>
          </p:cNvPicPr>
          <p:nvPr/>
        </p:nvPicPr>
        <p:blipFill>
          <a:blip r:embed="rId4" cstate="print"/>
          <a:stretch>
            <a:fillRect/>
          </a:stretch>
        </p:blipFill>
        <p:spPr>
          <a:xfrm>
            <a:off x="4572000" y="1504951"/>
            <a:ext cx="574649" cy="533400"/>
          </a:xfrm>
          <a:prstGeom prst="rect">
            <a:avLst/>
          </a:prstGeom>
        </p:spPr>
      </p:pic>
      <p:sp>
        <p:nvSpPr>
          <p:cNvPr id="14" name="TextBox 13"/>
          <p:cNvSpPr txBox="1"/>
          <p:nvPr/>
        </p:nvSpPr>
        <p:spPr>
          <a:xfrm>
            <a:off x="4267201" y="2114551"/>
            <a:ext cx="1371600" cy="605935"/>
          </a:xfrm>
          <a:prstGeom prst="rect">
            <a:avLst/>
          </a:prstGeom>
          <a:noFill/>
          <a:ln>
            <a:noFill/>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16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RECIPIENT (In India)</a:t>
            </a:r>
            <a:r>
              <a:rPr lang="en-US" sz="1600" i="1"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p:txBody>
      </p:sp>
      <p:sp>
        <p:nvSpPr>
          <p:cNvPr id="1026" name="AutoShape 2" descr="White businessman icon - Free white user icons"/>
          <p:cNvSpPr>
            <a:spLocks noChangeAspect="1" noChangeArrowheads="1"/>
          </p:cNvSpPr>
          <p:nvPr/>
        </p:nvSpPr>
        <p:spPr bwMode="auto">
          <a:xfrm>
            <a:off x="155575" y="-108346"/>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cxnSp>
        <p:nvCxnSpPr>
          <p:cNvPr id="19" name="Straight Arrow Connector 18"/>
          <p:cNvCxnSpPr/>
          <p:nvPr/>
        </p:nvCxnSpPr>
        <p:spPr>
          <a:xfrm>
            <a:off x="1676401" y="1809750"/>
            <a:ext cx="2286000" cy="0"/>
          </a:xfrm>
          <a:prstGeom prst="straightConnector1">
            <a:avLst/>
          </a:prstGeom>
          <a:ln>
            <a:solidFill>
              <a:schemeClr val="accent6">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1676401" y="1657350"/>
            <a:ext cx="2286000" cy="0"/>
          </a:xfrm>
          <a:prstGeom prst="straightConnector1">
            <a:avLst/>
          </a:prstGeom>
          <a:ln>
            <a:solidFill>
              <a:schemeClr val="accent6">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2133600" y="1352550"/>
            <a:ext cx="1219200" cy="369332"/>
          </a:xfrm>
          <a:prstGeom prst="rect">
            <a:avLst/>
          </a:prstGeom>
          <a:noFill/>
        </p:spPr>
        <p:txBody>
          <a:bodyPr wrap="square" rtlCol="0">
            <a:spAutoFit/>
          </a:bodyPr>
          <a:lstStyle/>
          <a:p>
            <a:pPr algn="ctr"/>
            <a:r>
              <a:rPr lang="en-US" b="1" dirty="0">
                <a:solidFill>
                  <a:srgbClr val="FFFF00"/>
                </a:solidFill>
                <a:latin typeface="Constantia" pitchFamily="18" charset="0"/>
              </a:rPr>
              <a:t>Goods</a:t>
            </a:r>
          </a:p>
        </p:txBody>
      </p:sp>
      <p:sp>
        <p:nvSpPr>
          <p:cNvPr id="23" name="TextBox 22"/>
          <p:cNvSpPr txBox="1"/>
          <p:nvPr/>
        </p:nvSpPr>
        <p:spPr>
          <a:xfrm>
            <a:off x="2209801" y="1733550"/>
            <a:ext cx="1219200" cy="369332"/>
          </a:xfrm>
          <a:prstGeom prst="rect">
            <a:avLst/>
          </a:prstGeom>
          <a:noFill/>
        </p:spPr>
        <p:txBody>
          <a:bodyPr wrap="square" rtlCol="0">
            <a:spAutoFit/>
          </a:bodyPr>
          <a:lstStyle/>
          <a:p>
            <a:pPr algn="ctr"/>
            <a:r>
              <a:rPr lang="en-US" b="1" dirty="0">
                <a:solidFill>
                  <a:srgbClr val="FFFF00"/>
                </a:solidFill>
                <a:latin typeface="Constantia" pitchFamily="18" charset="0"/>
              </a:rPr>
              <a:t>Services</a:t>
            </a:r>
          </a:p>
        </p:txBody>
      </p:sp>
      <p:sp>
        <p:nvSpPr>
          <p:cNvPr id="25" name="TextBox 24"/>
          <p:cNvSpPr txBox="1"/>
          <p:nvPr/>
        </p:nvSpPr>
        <p:spPr>
          <a:xfrm>
            <a:off x="7010400" y="971550"/>
            <a:ext cx="1981198"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b="1" dirty="0">
                <a:solidFill>
                  <a:schemeClr val="accent6">
                    <a:lumMod val="75000"/>
                  </a:schemeClr>
                </a:solidFill>
              </a:rPr>
              <a:t>For a consideration</a:t>
            </a:r>
          </a:p>
          <a:p>
            <a:pPr algn="ctr"/>
            <a:r>
              <a:rPr lang="en-US" sz="1400" b="1" dirty="0">
                <a:solidFill>
                  <a:schemeClr val="accent6">
                    <a:lumMod val="75000"/>
                  </a:schemeClr>
                </a:solidFill>
              </a:rPr>
              <a:t>&amp; </a:t>
            </a:r>
          </a:p>
          <a:p>
            <a:pPr algn="ctr"/>
            <a:r>
              <a:rPr lang="en-US" sz="1400" b="1" dirty="0">
                <a:solidFill>
                  <a:schemeClr val="accent6">
                    <a:lumMod val="75000"/>
                  </a:schemeClr>
                </a:solidFill>
              </a:rPr>
              <a:t>Irrespective</a:t>
            </a:r>
          </a:p>
          <a:p>
            <a:pPr algn="ctr"/>
            <a:r>
              <a:rPr lang="en-US" sz="1400" b="1" dirty="0">
                <a:solidFill>
                  <a:schemeClr val="accent6">
                    <a:lumMod val="75000"/>
                  </a:schemeClr>
                </a:solidFill>
              </a:rPr>
              <a:t>of  Business Purposes</a:t>
            </a:r>
          </a:p>
        </p:txBody>
      </p:sp>
      <p:sp>
        <p:nvSpPr>
          <p:cNvPr id="26" name="TextBox 25"/>
          <p:cNvSpPr txBox="1"/>
          <p:nvPr/>
        </p:nvSpPr>
        <p:spPr>
          <a:xfrm>
            <a:off x="6096000" y="2343150"/>
            <a:ext cx="3048000" cy="33855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600" b="1" dirty="0">
                <a:solidFill>
                  <a:schemeClr val="accent5">
                    <a:lumMod val="50000"/>
                  </a:schemeClr>
                </a:solidFill>
              </a:rPr>
              <a:t>Recipient shall pay tax on RCM</a:t>
            </a:r>
          </a:p>
        </p:txBody>
      </p:sp>
      <p:cxnSp>
        <p:nvCxnSpPr>
          <p:cNvPr id="28" name="Straight Arrow Connector 27"/>
          <p:cNvCxnSpPr/>
          <p:nvPr/>
        </p:nvCxnSpPr>
        <p:spPr>
          <a:xfrm>
            <a:off x="6096000" y="1657350"/>
            <a:ext cx="838201" cy="0"/>
          </a:xfrm>
          <a:prstGeom prst="straightConnector1">
            <a:avLst/>
          </a:prstGeom>
          <a:ln>
            <a:solidFill>
              <a:schemeClr val="accent6">
                <a:lumMod val="40000"/>
                <a:lumOff val="6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30" name="Straight Arrow Connector 29"/>
          <p:cNvCxnSpPr/>
          <p:nvPr/>
        </p:nvCxnSpPr>
        <p:spPr>
          <a:xfrm>
            <a:off x="8001000" y="1981200"/>
            <a:ext cx="0" cy="285750"/>
          </a:xfrm>
          <a:prstGeom prst="straightConnector1">
            <a:avLst/>
          </a:prstGeom>
          <a:ln>
            <a:solidFill>
              <a:schemeClr val="accent6">
                <a:lumMod val="40000"/>
                <a:lumOff val="60000"/>
              </a:schemeClr>
            </a:solidFill>
            <a:tailEnd type="arrow"/>
          </a:ln>
        </p:spPr>
        <p:style>
          <a:lnRef idx="3">
            <a:schemeClr val="accent1"/>
          </a:lnRef>
          <a:fillRef idx="0">
            <a:schemeClr val="accent1"/>
          </a:fillRef>
          <a:effectRef idx="2">
            <a:schemeClr val="accent1"/>
          </a:effectRef>
          <a:fontRef idx="minor">
            <a:schemeClr val="tx1"/>
          </a:fontRef>
        </p:style>
      </p:cxnSp>
      <p:sp>
        <p:nvSpPr>
          <p:cNvPr id="31" name="TextBox 30"/>
          <p:cNvSpPr txBox="1"/>
          <p:nvPr/>
        </p:nvSpPr>
        <p:spPr>
          <a:xfrm>
            <a:off x="76200" y="2800350"/>
            <a:ext cx="7467600" cy="2292935"/>
          </a:xfrm>
          <a:prstGeom prst="rect">
            <a:avLst/>
          </a:prstGeom>
          <a:solidFill>
            <a:schemeClr val="tx1"/>
          </a:solidFill>
          <a:ln>
            <a:solidFill>
              <a:schemeClr val="accent6">
                <a:lumMod val="60000"/>
                <a:lumOff val="40000"/>
              </a:schemeClr>
            </a:solidFill>
          </a:ln>
          <a:effectLst/>
        </p:spPr>
        <p:style>
          <a:lnRef idx="2">
            <a:schemeClr val="accent4"/>
          </a:lnRef>
          <a:fillRef idx="1">
            <a:schemeClr val="lt1"/>
          </a:fillRef>
          <a:effectRef idx="0">
            <a:schemeClr val="accent4"/>
          </a:effectRef>
          <a:fontRef idx="minor">
            <a:schemeClr val="dk1"/>
          </a:fontRef>
        </p:style>
        <p:txBody>
          <a:bodyPr wrap="square" rtlCol="0">
            <a:spAutoFit/>
          </a:bodyPr>
          <a:lstStyle/>
          <a:p>
            <a:pPr>
              <a:buFont typeface="Arial" charset="0"/>
              <a:buChar char="•"/>
            </a:pPr>
            <a:r>
              <a:rPr lang="en-US" sz="1300" dirty="0">
                <a:solidFill>
                  <a:srgbClr val="FFFF00"/>
                </a:solidFill>
              </a:rPr>
              <a:t>IGST</a:t>
            </a:r>
            <a:r>
              <a:rPr lang="en-US" sz="1300" dirty="0">
                <a:solidFill>
                  <a:schemeClr val="bg1"/>
                </a:solidFill>
              </a:rPr>
              <a:t> will be levied </a:t>
            </a:r>
            <a:r>
              <a:rPr lang="en-US" sz="1300" dirty="0">
                <a:solidFill>
                  <a:srgbClr val="FFFF00"/>
                </a:solidFill>
              </a:rPr>
              <a:t>in addition to Basic Customs Duty(</a:t>
            </a:r>
            <a:r>
              <a:rPr lang="en-US" sz="1300" dirty="0">
                <a:solidFill>
                  <a:schemeClr val="bg1"/>
                </a:solidFill>
              </a:rPr>
              <a:t>BCD) on import of Goods.</a:t>
            </a:r>
          </a:p>
          <a:p>
            <a:pPr>
              <a:buFont typeface="Arial" charset="0"/>
              <a:buChar char="•"/>
            </a:pPr>
            <a:r>
              <a:rPr lang="en-US" sz="1300" dirty="0">
                <a:solidFill>
                  <a:schemeClr val="bg1"/>
                </a:solidFill>
              </a:rPr>
              <a:t> GST </a:t>
            </a:r>
            <a:r>
              <a:rPr lang="en-US" sz="1300" dirty="0">
                <a:solidFill>
                  <a:srgbClr val="FFFF00"/>
                </a:solidFill>
              </a:rPr>
              <a:t>compensation </a:t>
            </a:r>
            <a:r>
              <a:rPr lang="en-US" sz="1300" dirty="0" err="1">
                <a:solidFill>
                  <a:srgbClr val="FFFF00"/>
                </a:solidFill>
              </a:rPr>
              <a:t>cess</a:t>
            </a:r>
            <a:r>
              <a:rPr lang="en-US" sz="1300" dirty="0">
                <a:solidFill>
                  <a:schemeClr val="bg1"/>
                </a:solidFill>
              </a:rPr>
              <a:t>, may also be leviable on </a:t>
            </a:r>
            <a:r>
              <a:rPr lang="en-US" sz="1300" dirty="0">
                <a:solidFill>
                  <a:srgbClr val="FFFF00"/>
                </a:solidFill>
              </a:rPr>
              <a:t>certain luxury </a:t>
            </a:r>
            <a:r>
              <a:rPr lang="en-US" sz="1300" dirty="0">
                <a:solidFill>
                  <a:schemeClr val="bg1"/>
                </a:solidFill>
              </a:rPr>
              <a:t>and </a:t>
            </a:r>
            <a:r>
              <a:rPr lang="en-US" sz="1300" dirty="0">
                <a:solidFill>
                  <a:srgbClr val="FFFF00"/>
                </a:solidFill>
              </a:rPr>
              <a:t>demerit Goods.</a:t>
            </a:r>
          </a:p>
          <a:p>
            <a:pPr>
              <a:buFont typeface="Arial" charset="0"/>
              <a:buChar char="•"/>
            </a:pPr>
            <a:r>
              <a:rPr lang="en-US" sz="1300" dirty="0">
                <a:solidFill>
                  <a:srgbClr val="FFFF00"/>
                </a:solidFill>
              </a:rPr>
              <a:t>IGST</a:t>
            </a:r>
            <a:r>
              <a:rPr lang="en-US" sz="1300" dirty="0">
                <a:solidFill>
                  <a:schemeClr val="bg1"/>
                </a:solidFill>
              </a:rPr>
              <a:t> shall be computed on the </a:t>
            </a:r>
            <a:r>
              <a:rPr lang="en-US" sz="1300" dirty="0">
                <a:solidFill>
                  <a:srgbClr val="FFFF00"/>
                </a:solidFill>
              </a:rPr>
              <a:t>Transaction value in case of goods </a:t>
            </a:r>
            <a:r>
              <a:rPr lang="en-US" sz="1300" dirty="0">
                <a:solidFill>
                  <a:schemeClr val="bg1"/>
                </a:solidFill>
              </a:rPr>
              <a:t>(From customs law).</a:t>
            </a:r>
          </a:p>
          <a:p>
            <a:pPr>
              <a:buFont typeface="Arial" charset="0"/>
              <a:buChar char="•"/>
            </a:pPr>
            <a:r>
              <a:rPr lang="en-US" sz="1300" dirty="0">
                <a:solidFill>
                  <a:schemeClr val="bg1"/>
                </a:solidFill>
              </a:rPr>
              <a:t> </a:t>
            </a:r>
            <a:r>
              <a:rPr lang="en-US" sz="1300" dirty="0">
                <a:solidFill>
                  <a:srgbClr val="FFFF00"/>
                </a:solidFill>
              </a:rPr>
              <a:t>Duty free import of Goods</a:t>
            </a:r>
            <a:r>
              <a:rPr lang="en-US" sz="1300" dirty="0">
                <a:solidFill>
                  <a:schemeClr val="bg1"/>
                </a:solidFill>
              </a:rPr>
              <a:t>(exemption from Custom duties, IGST &amp; Compensation </a:t>
            </a:r>
            <a:r>
              <a:rPr lang="en-US" sz="1300" dirty="0" err="1">
                <a:solidFill>
                  <a:schemeClr val="bg1"/>
                </a:solidFill>
              </a:rPr>
              <a:t>Cess</a:t>
            </a:r>
            <a:r>
              <a:rPr lang="en-US" sz="1300" dirty="0">
                <a:solidFill>
                  <a:schemeClr val="bg1"/>
                </a:solidFill>
              </a:rPr>
              <a:t>) Exemption to 100%  EOU’s &amp; SEZ’s  was only available till 31/03/2018</a:t>
            </a:r>
          </a:p>
          <a:p>
            <a:endParaRPr lang="en-US" sz="1300" dirty="0">
              <a:solidFill>
                <a:schemeClr val="bg1"/>
              </a:solidFill>
            </a:endParaRPr>
          </a:p>
          <a:p>
            <a:r>
              <a:rPr lang="en-US" sz="1300" b="1" u="sng" dirty="0">
                <a:solidFill>
                  <a:srgbClr val="FF0066"/>
                </a:solidFill>
              </a:rPr>
              <a:t>EXCEPTIONS:</a:t>
            </a:r>
            <a:endParaRPr lang="en-US" sz="1300" b="1" dirty="0">
              <a:solidFill>
                <a:srgbClr val="FF0066"/>
              </a:solidFill>
            </a:endParaRPr>
          </a:p>
          <a:p>
            <a:pPr>
              <a:buFont typeface="Arial" charset="0"/>
              <a:buChar char="•"/>
            </a:pPr>
            <a:r>
              <a:rPr lang="en-US" sz="1300" dirty="0">
                <a:solidFill>
                  <a:schemeClr val="bg1"/>
                </a:solidFill>
              </a:rPr>
              <a:t>In case of </a:t>
            </a:r>
            <a:r>
              <a:rPr lang="en-US" sz="1300" dirty="0">
                <a:solidFill>
                  <a:srgbClr val="FFFF00"/>
                </a:solidFill>
              </a:rPr>
              <a:t>Imports made from a Related/Distinct parties </a:t>
            </a:r>
            <a:r>
              <a:rPr lang="en-US" sz="1300" dirty="0">
                <a:solidFill>
                  <a:schemeClr val="bg1"/>
                </a:solidFill>
              </a:rPr>
              <a:t>located outside India, </a:t>
            </a:r>
            <a:r>
              <a:rPr lang="en-US" sz="1300" dirty="0">
                <a:solidFill>
                  <a:srgbClr val="FFFF00"/>
                </a:solidFill>
              </a:rPr>
              <a:t>GST</a:t>
            </a:r>
            <a:r>
              <a:rPr lang="en-US" sz="1300" dirty="0">
                <a:solidFill>
                  <a:schemeClr val="bg1"/>
                </a:solidFill>
              </a:rPr>
              <a:t> shall be charged </a:t>
            </a:r>
            <a:r>
              <a:rPr lang="en-US" sz="1300" dirty="0">
                <a:solidFill>
                  <a:srgbClr val="FFFF00"/>
                </a:solidFill>
              </a:rPr>
              <a:t>on RCM </a:t>
            </a:r>
            <a:r>
              <a:rPr lang="en-US" sz="1300" dirty="0">
                <a:solidFill>
                  <a:schemeClr val="bg1"/>
                </a:solidFill>
              </a:rPr>
              <a:t>even if such import is made </a:t>
            </a:r>
            <a:r>
              <a:rPr lang="en-US" sz="1300" dirty="0">
                <a:solidFill>
                  <a:srgbClr val="FFFF00"/>
                </a:solidFill>
              </a:rPr>
              <a:t>without paying </a:t>
            </a:r>
            <a:r>
              <a:rPr lang="en-US" sz="1300" dirty="0">
                <a:solidFill>
                  <a:schemeClr val="bg1"/>
                </a:solidFill>
              </a:rPr>
              <a:t>any </a:t>
            </a:r>
            <a:r>
              <a:rPr lang="en-US" sz="1300" dirty="0">
                <a:solidFill>
                  <a:srgbClr val="FFFF00"/>
                </a:solidFill>
              </a:rPr>
              <a:t>consideration</a:t>
            </a:r>
            <a:r>
              <a:rPr lang="en-US" sz="1300" dirty="0">
                <a:solidFill>
                  <a:schemeClr val="bg1"/>
                </a:solidFill>
              </a:rPr>
              <a:t>.(</a:t>
            </a:r>
            <a:r>
              <a:rPr lang="en-US" sz="1300" dirty="0" err="1">
                <a:solidFill>
                  <a:schemeClr val="bg1"/>
                </a:solidFill>
              </a:rPr>
              <a:t>Wef</a:t>
            </a:r>
            <a:r>
              <a:rPr lang="en-US" sz="1300" dirty="0">
                <a:solidFill>
                  <a:schemeClr val="bg1"/>
                </a:solidFill>
              </a:rPr>
              <a:t> 01/02/2019)</a:t>
            </a:r>
          </a:p>
          <a:p>
            <a:pPr>
              <a:buFont typeface="Arial" charset="0"/>
              <a:buChar char="•"/>
            </a:pPr>
            <a:r>
              <a:rPr lang="en-US" sz="1300" dirty="0">
                <a:solidFill>
                  <a:schemeClr val="bg1"/>
                </a:solidFill>
              </a:rPr>
              <a:t>In case of </a:t>
            </a:r>
            <a:r>
              <a:rPr lang="en-US" sz="1300" dirty="0">
                <a:solidFill>
                  <a:srgbClr val="FFFF00"/>
                </a:solidFill>
              </a:rPr>
              <a:t>OIDAR</a:t>
            </a:r>
            <a:r>
              <a:rPr lang="en-US" sz="1300" dirty="0"/>
              <a:t> </a:t>
            </a:r>
            <a:r>
              <a:rPr lang="en-US" sz="1300" dirty="0">
                <a:solidFill>
                  <a:schemeClr val="bg1"/>
                </a:solidFill>
              </a:rPr>
              <a:t>(Online Information Data Access and Retrieval) services, the </a:t>
            </a:r>
            <a:r>
              <a:rPr lang="en-US" sz="1300" dirty="0">
                <a:solidFill>
                  <a:srgbClr val="FFFF00"/>
                </a:solidFill>
              </a:rPr>
              <a:t>supplier has to seek registration and pay taxes.</a:t>
            </a:r>
          </a:p>
        </p:txBody>
      </p:sp>
      <p:grpSp>
        <p:nvGrpSpPr>
          <p:cNvPr id="20" name="Group 19"/>
          <p:cNvGrpSpPr/>
          <p:nvPr/>
        </p:nvGrpSpPr>
        <p:grpSpPr>
          <a:xfrm>
            <a:off x="914400" y="0"/>
            <a:ext cx="8229600" cy="666750"/>
            <a:chOff x="914400" y="0"/>
            <a:chExt cx="8229600" cy="666750"/>
          </a:xfrm>
        </p:grpSpPr>
        <p:sp>
          <p:nvSpPr>
            <p:cNvPr id="24" name="Rounded Rectangle 23"/>
            <p:cNvSpPr/>
            <p:nvPr/>
          </p:nvSpPr>
          <p:spPr>
            <a:xfrm>
              <a:off x="914400" y="0"/>
              <a:ext cx="8229600" cy="6667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27" name="Rectangle 26"/>
            <p:cNvSpPr/>
            <p:nvPr/>
          </p:nvSpPr>
          <p:spPr>
            <a:xfrm>
              <a:off x="1066800" y="0"/>
              <a:ext cx="8077200" cy="6667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b="1" dirty="0">
                  <a:solidFill>
                    <a:schemeClr val="tx1"/>
                  </a:solidFill>
                  <a:latin typeface="Elephant" pitchFamily="18" charset="0"/>
                </a:rPr>
                <a:t>Reverse Charge on Import of Goods/Services or Both</a:t>
              </a:r>
            </a:p>
          </p:txBody>
        </p:sp>
      </p:grpSp>
      <p:sp>
        <p:nvSpPr>
          <p:cNvPr id="35" name="TextBox 34"/>
          <p:cNvSpPr txBox="1"/>
          <p:nvPr/>
        </p:nvSpPr>
        <p:spPr>
          <a:xfrm>
            <a:off x="7696200" y="3230999"/>
            <a:ext cx="1447800" cy="116955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b="1" dirty="0">
                <a:solidFill>
                  <a:schemeClr val="tx1"/>
                </a:solidFill>
              </a:rPr>
              <a:t>IGST(Goods)</a:t>
            </a:r>
          </a:p>
          <a:p>
            <a:pPr algn="ctr"/>
            <a:r>
              <a:rPr lang="en-US" sz="1400" b="1" dirty="0">
                <a:solidFill>
                  <a:schemeClr val="accent6">
                    <a:lumMod val="75000"/>
                  </a:schemeClr>
                </a:solidFill>
              </a:rPr>
              <a:t>=</a:t>
            </a:r>
          </a:p>
          <a:p>
            <a:pPr algn="ctr"/>
            <a:r>
              <a:rPr lang="en-US" sz="1400" b="1" dirty="0">
                <a:solidFill>
                  <a:schemeClr val="accent6">
                    <a:lumMod val="75000"/>
                  </a:schemeClr>
                </a:solidFill>
              </a:rPr>
              <a:t>%(Assessable value + BCD+ED </a:t>
            </a:r>
            <a:r>
              <a:rPr lang="en-US" sz="1400" b="1" dirty="0" err="1">
                <a:solidFill>
                  <a:schemeClr val="accent6">
                    <a:lumMod val="75000"/>
                  </a:schemeClr>
                </a:solidFill>
              </a:rPr>
              <a:t>u.cess</a:t>
            </a:r>
            <a:r>
              <a:rPr lang="en-US" sz="1400" b="1" dirty="0">
                <a:solidFill>
                  <a:schemeClr val="accent6">
                    <a:lumMod val="75000"/>
                  </a:schemeClr>
                </a:solidFill>
              </a:rPr>
              <a:t>)</a:t>
            </a:r>
          </a:p>
        </p:txBody>
      </p:sp>
      <p:cxnSp>
        <p:nvCxnSpPr>
          <p:cNvPr id="36" name="Straight Arrow Connector 35"/>
          <p:cNvCxnSpPr/>
          <p:nvPr/>
        </p:nvCxnSpPr>
        <p:spPr>
          <a:xfrm>
            <a:off x="8077200" y="2724150"/>
            <a:ext cx="0" cy="285750"/>
          </a:xfrm>
          <a:prstGeom prst="straightConnector1">
            <a:avLst/>
          </a:prstGeom>
          <a:ln>
            <a:solidFill>
              <a:schemeClr val="accent6">
                <a:lumMod val="40000"/>
                <a:lumOff val="60000"/>
              </a:schemeClr>
            </a:solidFill>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in bg.png"/>
          <p:cNvPicPr>
            <a:picLocks noChangeAspect="1"/>
          </p:cNvPicPr>
          <p:nvPr/>
        </p:nvPicPr>
        <p:blipFill>
          <a:blip r:embed="rId2"/>
          <a:stretch>
            <a:fillRect/>
          </a:stretch>
        </p:blipFill>
        <p:spPr>
          <a:xfrm>
            <a:off x="0" y="-19050"/>
            <a:ext cx="9144000" cy="5143500"/>
          </a:xfrm>
          <a:prstGeom prst="rect">
            <a:avLst/>
          </a:prstGeom>
        </p:spPr>
      </p:pic>
      <p:grpSp>
        <p:nvGrpSpPr>
          <p:cNvPr id="3" name="Group 2"/>
          <p:cNvGrpSpPr/>
          <p:nvPr/>
        </p:nvGrpSpPr>
        <p:grpSpPr>
          <a:xfrm>
            <a:off x="914400" y="0"/>
            <a:ext cx="8229600" cy="666750"/>
            <a:chOff x="914400" y="0"/>
            <a:chExt cx="8229600" cy="666750"/>
          </a:xfrm>
        </p:grpSpPr>
        <p:sp>
          <p:nvSpPr>
            <p:cNvPr id="4" name="Rounded Rectangle 3"/>
            <p:cNvSpPr/>
            <p:nvPr/>
          </p:nvSpPr>
          <p:spPr>
            <a:xfrm>
              <a:off x="914400" y="0"/>
              <a:ext cx="8229600" cy="66675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5" name="Rectangle 4"/>
            <p:cNvSpPr/>
            <p:nvPr/>
          </p:nvSpPr>
          <p:spPr>
            <a:xfrm>
              <a:off x="1066800" y="0"/>
              <a:ext cx="8077200" cy="6667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b="1" dirty="0">
                  <a:solidFill>
                    <a:schemeClr val="tx1"/>
                  </a:solidFill>
                  <a:latin typeface="Elephant" pitchFamily="18" charset="0"/>
                </a:rPr>
                <a:t>Section 9(5) of Central Goods and Services Act, 2017</a:t>
              </a:r>
            </a:p>
          </p:txBody>
        </p:sp>
      </p:grpSp>
      <p:pic>
        <p:nvPicPr>
          <p:cNvPr id="6" name="Picture 5" descr="man_blue.png"/>
          <p:cNvPicPr>
            <a:picLocks noChangeAspect="1"/>
          </p:cNvPicPr>
          <p:nvPr/>
        </p:nvPicPr>
        <p:blipFill>
          <a:blip r:embed="rId3"/>
          <a:stretch>
            <a:fillRect/>
          </a:stretch>
        </p:blipFill>
        <p:spPr>
          <a:xfrm>
            <a:off x="152400" y="895350"/>
            <a:ext cx="1998406" cy="1371600"/>
          </a:xfrm>
          <a:prstGeom prst="rect">
            <a:avLst/>
          </a:prstGeom>
        </p:spPr>
      </p:pic>
      <p:pic>
        <p:nvPicPr>
          <p:cNvPr id="7" name="Picture 6" descr="ECOM.png"/>
          <p:cNvPicPr>
            <a:picLocks noChangeAspect="1"/>
          </p:cNvPicPr>
          <p:nvPr/>
        </p:nvPicPr>
        <p:blipFill>
          <a:blip r:embed="rId4"/>
          <a:stretch>
            <a:fillRect/>
          </a:stretch>
        </p:blipFill>
        <p:spPr>
          <a:xfrm>
            <a:off x="3771900" y="971550"/>
            <a:ext cx="1638300" cy="1638300"/>
          </a:xfrm>
          <a:prstGeom prst="rect">
            <a:avLst/>
          </a:prstGeom>
        </p:spPr>
      </p:pic>
      <p:pic>
        <p:nvPicPr>
          <p:cNvPr id="8" name="Picture 7" descr="man icon.png"/>
          <p:cNvPicPr>
            <a:picLocks noChangeAspect="1"/>
          </p:cNvPicPr>
          <p:nvPr/>
        </p:nvPicPr>
        <p:blipFill>
          <a:blip r:embed="rId5">
            <a:duotone>
              <a:schemeClr val="accent6">
                <a:shade val="45000"/>
                <a:satMod val="135000"/>
              </a:schemeClr>
              <a:prstClr val="white"/>
            </a:duotone>
          </a:blip>
          <a:stretch>
            <a:fillRect/>
          </a:stretch>
        </p:blipFill>
        <p:spPr>
          <a:xfrm>
            <a:off x="7202958" y="819150"/>
            <a:ext cx="1331442" cy="1647825"/>
          </a:xfrm>
          <a:prstGeom prst="rect">
            <a:avLst/>
          </a:prstGeom>
        </p:spPr>
      </p:pic>
      <p:sp>
        <p:nvSpPr>
          <p:cNvPr id="9" name="TextBox 8"/>
          <p:cNvSpPr txBox="1"/>
          <p:nvPr/>
        </p:nvSpPr>
        <p:spPr>
          <a:xfrm>
            <a:off x="457200" y="2419350"/>
            <a:ext cx="1447800" cy="338554"/>
          </a:xfrm>
          <a:prstGeom prst="rect">
            <a:avLst/>
          </a:prstGeom>
          <a:solidFill>
            <a:schemeClr val="tx1"/>
          </a:solidFill>
        </p:spPr>
        <p:txBody>
          <a:bodyPr wrap="square" rtlCol="0">
            <a:spAutoFit/>
          </a:bodyPr>
          <a:lstStyle/>
          <a:p>
            <a:pPr algn="ctr"/>
            <a:r>
              <a:rPr lang="en-IN" sz="1600" b="1" dirty="0">
                <a:solidFill>
                  <a:srgbClr val="FF0000"/>
                </a:solidFill>
              </a:rPr>
              <a:t>Supplier</a:t>
            </a:r>
          </a:p>
        </p:txBody>
      </p:sp>
      <p:sp>
        <p:nvSpPr>
          <p:cNvPr id="10" name="TextBox 9"/>
          <p:cNvSpPr txBox="1"/>
          <p:nvPr/>
        </p:nvSpPr>
        <p:spPr>
          <a:xfrm>
            <a:off x="3429000" y="2495550"/>
            <a:ext cx="2514600" cy="338554"/>
          </a:xfrm>
          <a:prstGeom prst="rect">
            <a:avLst/>
          </a:prstGeom>
          <a:solidFill>
            <a:schemeClr val="tx1"/>
          </a:solidFill>
        </p:spPr>
        <p:txBody>
          <a:bodyPr wrap="square" rtlCol="0">
            <a:spAutoFit/>
          </a:bodyPr>
          <a:lstStyle/>
          <a:p>
            <a:pPr algn="ctr"/>
            <a:r>
              <a:rPr lang="en-IN" sz="1600" b="1" dirty="0">
                <a:solidFill>
                  <a:srgbClr val="FF0000"/>
                </a:solidFill>
              </a:rPr>
              <a:t>E-Commerce Operator</a:t>
            </a:r>
          </a:p>
        </p:txBody>
      </p:sp>
      <p:sp>
        <p:nvSpPr>
          <p:cNvPr id="11" name="TextBox 10"/>
          <p:cNvSpPr txBox="1"/>
          <p:nvPr/>
        </p:nvSpPr>
        <p:spPr>
          <a:xfrm>
            <a:off x="7239000" y="2461796"/>
            <a:ext cx="1447800" cy="338554"/>
          </a:xfrm>
          <a:prstGeom prst="rect">
            <a:avLst/>
          </a:prstGeom>
          <a:solidFill>
            <a:schemeClr val="tx1"/>
          </a:solidFill>
        </p:spPr>
        <p:txBody>
          <a:bodyPr wrap="square" rtlCol="0">
            <a:spAutoFit/>
          </a:bodyPr>
          <a:lstStyle/>
          <a:p>
            <a:pPr algn="ctr"/>
            <a:r>
              <a:rPr lang="en-IN" sz="1600" b="1" dirty="0">
                <a:solidFill>
                  <a:srgbClr val="FF0000"/>
                </a:solidFill>
              </a:rPr>
              <a:t>Recipient</a:t>
            </a:r>
          </a:p>
        </p:txBody>
      </p:sp>
      <p:cxnSp>
        <p:nvCxnSpPr>
          <p:cNvPr id="13" name="Straight Arrow Connector 12"/>
          <p:cNvCxnSpPr/>
          <p:nvPr/>
        </p:nvCxnSpPr>
        <p:spPr>
          <a:xfrm>
            <a:off x="1905000" y="1809750"/>
            <a:ext cx="1676400" cy="158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a:off x="5562600" y="1809750"/>
            <a:ext cx="1676400" cy="158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9" name="Rounded Rectangle 18"/>
          <p:cNvSpPr/>
          <p:nvPr/>
        </p:nvSpPr>
        <p:spPr>
          <a:xfrm>
            <a:off x="76200" y="2952750"/>
            <a:ext cx="4495800" cy="211455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500" dirty="0">
                <a:solidFill>
                  <a:srgbClr val="FFC000"/>
                </a:solidFill>
              </a:rPr>
              <a:t>As per Sec 9(5) of CGST Act, 2017</a:t>
            </a:r>
            <a:r>
              <a:rPr lang="en-IN" sz="1500" dirty="0">
                <a:solidFill>
                  <a:schemeClr val="bg1"/>
                </a:solidFill>
              </a:rPr>
              <a:t>, in case of </a:t>
            </a:r>
            <a:r>
              <a:rPr lang="en-IN" sz="1500" b="1" dirty="0">
                <a:solidFill>
                  <a:srgbClr val="FFC000"/>
                </a:solidFill>
              </a:rPr>
              <a:t>notified services, the tax shall be paid by E-commerce operator</a:t>
            </a:r>
            <a:r>
              <a:rPr lang="en-IN" sz="1600" b="1" dirty="0">
                <a:solidFill>
                  <a:srgbClr val="FFC000"/>
                </a:solidFill>
              </a:rPr>
              <a:t> </a:t>
            </a:r>
            <a:r>
              <a:rPr lang="en-IN" sz="1500" dirty="0"/>
              <a:t>if such services are supplied through it and all the provisions of the Act shall apply to such electronic commerce operator as if he is the supplier liable to pay tax in relation to the supply of such services</a:t>
            </a:r>
            <a:r>
              <a:rPr lang="en-IN" sz="1500" b="1" dirty="0"/>
              <a:t>. A similar provision for inter-State supply is provided for in Sec. 5(5) of the IGST Act, 2017. </a:t>
            </a:r>
            <a:endParaRPr lang="en-IN" sz="1500" b="1" dirty="0">
              <a:solidFill>
                <a:schemeClr val="bg1"/>
              </a:solidFill>
            </a:endParaRPr>
          </a:p>
        </p:txBody>
      </p:sp>
      <p:pic>
        <p:nvPicPr>
          <p:cNvPr id="20" name="Picture 19" descr="govt.png"/>
          <p:cNvPicPr>
            <a:picLocks noChangeAspect="1"/>
          </p:cNvPicPr>
          <p:nvPr/>
        </p:nvPicPr>
        <p:blipFill>
          <a:blip r:embed="rId6" cstate="print"/>
          <a:stretch>
            <a:fillRect/>
          </a:stretch>
        </p:blipFill>
        <p:spPr>
          <a:xfrm>
            <a:off x="5945478" y="3105150"/>
            <a:ext cx="1522122" cy="1447800"/>
          </a:xfrm>
          <a:prstGeom prst="rect">
            <a:avLst/>
          </a:prstGeom>
        </p:spPr>
      </p:pic>
      <p:sp>
        <p:nvSpPr>
          <p:cNvPr id="21" name="TextBox 20"/>
          <p:cNvSpPr txBox="1"/>
          <p:nvPr/>
        </p:nvSpPr>
        <p:spPr>
          <a:xfrm>
            <a:off x="6019800" y="4629150"/>
            <a:ext cx="1447800" cy="338554"/>
          </a:xfrm>
          <a:prstGeom prst="rect">
            <a:avLst/>
          </a:prstGeom>
          <a:solidFill>
            <a:schemeClr val="tx1"/>
          </a:solidFill>
        </p:spPr>
        <p:txBody>
          <a:bodyPr wrap="square" rtlCol="0">
            <a:spAutoFit/>
          </a:bodyPr>
          <a:lstStyle/>
          <a:p>
            <a:pPr algn="ctr"/>
            <a:r>
              <a:rPr lang="en-IN" sz="1600" b="1" dirty="0">
                <a:solidFill>
                  <a:srgbClr val="FF0000"/>
                </a:solidFill>
              </a:rPr>
              <a:t>Government</a:t>
            </a:r>
          </a:p>
        </p:txBody>
      </p:sp>
      <p:cxnSp>
        <p:nvCxnSpPr>
          <p:cNvPr id="23" name="Elbow Connector 22"/>
          <p:cNvCxnSpPr/>
          <p:nvPr/>
        </p:nvCxnSpPr>
        <p:spPr>
          <a:xfrm>
            <a:off x="4800600" y="2876550"/>
            <a:ext cx="1371600" cy="1066800"/>
          </a:xfrm>
          <a:prstGeom prst="bentConnector3">
            <a:avLst>
              <a:gd name="adj1" fmla="val 50000"/>
            </a:avLst>
          </a:prstGeom>
          <a:ln w="19050">
            <a:tailEnd type="arrow"/>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CM diagram.png"/>
          <p:cNvPicPr>
            <a:picLocks noChangeAspect="1"/>
          </p:cNvPicPr>
          <p:nvPr/>
        </p:nvPicPr>
        <p:blipFill>
          <a:blip r:embed="rId2"/>
          <a:stretch>
            <a:fillRect/>
          </a:stretch>
        </p:blipFill>
        <p:spPr>
          <a:xfrm>
            <a:off x="0" y="0"/>
            <a:ext cx="9144000" cy="5143500"/>
          </a:xfrm>
          <a:prstGeom prst="rect">
            <a:avLst/>
          </a:prstGeom>
        </p:spPr>
      </p:pic>
      <p:sp>
        <p:nvSpPr>
          <p:cNvPr id="4" name="Rectangle 3"/>
          <p:cNvSpPr/>
          <p:nvPr/>
        </p:nvSpPr>
        <p:spPr>
          <a:xfrm>
            <a:off x="4267201" y="3257550"/>
            <a:ext cx="990601" cy="1143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pic>
        <p:nvPicPr>
          <p:cNvPr id="3" name="Picture 2" descr="clippad icon.png"/>
          <p:cNvPicPr>
            <a:picLocks noChangeAspect="1"/>
          </p:cNvPicPr>
          <p:nvPr/>
        </p:nvPicPr>
        <p:blipFill>
          <a:blip r:embed="rId3">
            <a:duotone>
              <a:prstClr val="black"/>
              <a:schemeClr val="accent4">
                <a:tint val="45000"/>
                <a:satMod val="400000"/>
              </a:schemeClr>
            </a:duotone>
          </a:blip>
          <a:stretch>
            <a:fillRect/>
          </a:stretch>
        </p:blipFill>
        <p:spPr>
          <a:xfrm>
            <a:off x="3962401" y="2876550"/>
            <a:ext cx="1600201" cy="1600200"/>
          </a:xfrm>
          <a:prstGeom prst="rect">
            <a:avLst/>
          </a:prstGeom>
        </p:spPr>
      </p:pic>
      <p:sp>
        <p:nvSpPr>
          <p:cNvPr id="5" name="TextBox 4"/>
          <p:cNvSpPr txBox="1"/>
          <p:nvPr/>
        </p:nvSpPr>
        <p:spPr>
          <a:xfrm>
            <a:off x="4419600" y="3361552"/>
            <a:ext cx="838201" cy="276999"/>
          </a:xfrm>
          <a:prstGeom prst="rect">
            <a:avLst/>
          </a:prstGeom>
          <a:noFill/>
        </p:spPr>
        <p:txBody>
          <a:bodyPr wrap="square" rtlCol="0">
            <a:spAutoFit/>
          </a:bodyPr>
          <a:lstStyle/>
          <a:p>
            <a:r>
              <a:rPr lang="en-IN" sz="1200" b="1" u="sng" dirty="0">
                <a:solidFill>
                  <a:srgbClr val="FF0000"/>
                </a:solidFill>
              </a:rPr>
              <a:t>INVOICE</a:t>
            </a:r>
          </a:p>
        </p:txBody>
      </p:sp>
      <p:sp>
        <p:nvSpPr>
          <p:cNvPr id="6" name="TextBox 5"/>
          <p:cNvSpPr txBox="1"/>
          <p:nvPr/>
        </p:nvSpPr>
        <p:spPr>
          <a:xfrm>
            <a:off x="4191001" y="3562351"/>
            <a:ext cx="1219200" cy="769441"/>
          </a:xfrm>
          <a:prstGeom prst="rect">
            <a:avLst/>
          </a:prstGeom>
          <a:noFill/>
        </p:spPr>
        <p:txBody>
          <a:bodyPr wrap="square" rtlCol="0">
            <a:spAutoFit/>
          </a:bodyPr>
          <a:lstStyle/>
          <a:p>
            <a:r>
              <a:rPr lang="en-IN" sz="1100" b="1" dirty="0"/>
              <a:t>Value =  Rs. 100</a:t>
            </a:r>
          </a:p>
          <a:p>
            <a:r>
              <a:rPr lang="en-IN" sz="1100" b="1" dirty="0"/>
              <a:t>(+)GST = Rs. 18</a:t>
            </a:r>
          </a:p>
          <a:p>
            <a:r>
              <a:rPr lang="en-IN" sz="1200" b="1" dirty="0">
                <a:solidFill>
                  <a:srgbClr val="FF0000"/>
                </a:solidFill>
              </a:rPr>
              <a:t>  Total = Rs. 118</a:t>
            </a:r>
          </a:p>
          <a:p>
            <a:endParaRPr lang="en-IN" sz="1000" dirty="0"/>
          </a:p>
        </p:txBody>
      </p:sp>
      <p:cxnSp>
        <p:nvCxnSpPr>
          <p:cNvPr id="8" name="Straight Connector 7"/>
          <p:cNvCxnSpPr/>
          <p:nvPr/>
        </p:nvCxnSpPr>
        <p:spPr>
          <a:xfrm>
            <a:off x="4343399" y="3943350"/>
            <a:ext cx="838201"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343401" y="4171950"/>
            <a:ext cx="914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828800" y="3486150"/>
            <a:ext cx="838201" cy="369332"/>
          </a:xfrm>
          <a:prstGeom prst="rect">
            <a:avLst/>
          </a:prstGeom>
          <a:solidFill>
            <a:schemeClr val="tx1"/>
          </a:solidFill>
        </p:spPr>
        <p:txBody>
          <a:bodyPr wrap="square" rtlCol="0">
            <a:spAutoFit/>
          </a:bodyPr>
          <a:lstStyle/>
          <a:p>
            <a:r>
              <a:rPr lang="en-IN" b="1" dirty="0">
                <a:solidFill>
                  <a:srgbClr val="FFC000"/>
                </a:solidFill>
              </a:rPr>
              <a:t>Rs.18</a:t>
            </a:r>
          </a:p>
        </p:txBody>
      </p:sp>
      <p:sp>
        <p:nvSpPr>
          <p:cNvPr id="17" name="TextBox 16"/>
          <p:cNvSpPr txBox="1"/>
          <p:nvPr/>
        </p:nvSpPr>
        <p:spPr>
          <a:xfrm>
            <a:off x="2057399" y="2343150"/>
            <a:ext cx="838201" cy="369332"/>
          </a:xfrm>
          <a:prstGeom prst="rect">
            <a:avLst/>
          </a:prstGeom>
          <a:solidFill>
            <a:schemeClr val="tx1"/>
          </a:solidFill>
        </p:spPr>
        <p:txBody>
          <a:bodyPr wrap="square" rtlCol="0">
            <a:spAutoFit/>
          </a:bodyPr>
          <a:lstStyle/>
          <a:p>
            <a:r>
              <a:rPr lang="en-IN" b="1" dirty="0">
                <a:solidFill>
                  <a:srgbClr val="FFC000"/>
                </a:solidFill>
              </a:rPr>
              <a:t>Rs.118</a:t>
            </a:r>
          </a:p>
        </p:txBody>
      </p:sp>
      <p:sp>
        <p:nvSpPr>
          <p:cNvPr id="18" name="TextBox 17"/>
          <p:cNvSpPr txBox="1"/>
          <p:nvPr/>
        </p:nvSpPr>
        <p:spPr>
          <a:xfrm>
            <a:off x="6781799" y="2343150"/>
            <a:ext cx="838201" cy="369332"/>
          </a:xfrm>
          <a:prstGeom prst="rect">
            <a:avLst/>
          </a:prstGeom>
          <a:solidFill>
            <a:schemeClr val="tx1"/>
          </a:solidFill>
        </p:spPr>
        <p:txBody>
          <a:bodyPr wrap="square" rtlCol="0">
            <a:spAutoFit/>
          </a:bodyPr>
          <a:lstStyle/>
          <a:p>
            <a:r>
              <a:rPr lang="en-IN" b="1" dirty="0">
                <a:solidFill>
                  <a:srgbClr val="FFC000"/>
                </a:solidFill>
              </a:rPr>
              <a:t>Rs.100</a:t>
            </a:r>
          </a:p>
        </p:txBody>
      </p:sp>
      <p:sp>
        <p:nvSpPr>
          <p:cNvPr id="19" name="TextBox 18"/>
          <p:cNvSpPr txBox="1"/>
          <p:nvPr/>
        </p:nvSpPr>
        <p:spPr>
          <a:xfrm>
            <a:off x="6858000" y="3409950"/>
            <a:ext cx="838201" cy="369332"/>
          </a:xfrm>
          <a:prstGeom prst="rect">
            <a:avLst/>
          </a:prstGeom>
          <a:solidFill>
            <a:schemeClr val="tx1"/>
          </a:solidFill>
        </p:spPr>
        <p:txBody>
          <a:bodyPr wrap="square" rtlCol="0">
            <a:spAutoFit/>
          </a:bodyPr>
          <a:lstStyle/>
          <a:p>
            <a:r>
              <a:rPr lang="en-IN" b="1" dirty="0">
                <a:solidFill>
                  <a:srgbClr val="FFC000"/>
                </a:solidFill>
              </a:rPr>
              <a:t>Rs.18</a:t>
            </a:r>
          </a:p>
        </p:txBody>
      </p:sp>
      <p:sp>
        <p:nvSpPr>
          <p:cNvPr id="21" name="Pentagon 20"/>
          <p:cNvSpPr/>
          <p:nvPr/>
        </p:nvSpPr>
        <p:spPr>
          <a:xfrm>
            <a:off x="1" y="4629150"/>
            <a:ext cx="3429001" cy="514350"/>
          </a:xfrm>
          <a:prstGeom prst="homePlat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IN" sz="3500" dirty="0"/>
              <a:t>EXAMPLE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in bg.png"/>
          <p:cNvPicPr>
            <a:picLocks noChangeAspect="1"/>
          </p:cNvPicPr>
          <p:nvPr/>
        </p:nvPicPr>
        <p:blipFill>
          <a:blip r:embed="rId2"/>
          <a:stretch>
            <a:fillRect/>
          </a:stretch>
        </p:blipFill>
        <p:spPr>
          <a:xfrm>
            <a:off x="0" y="-19050"/>
            <a:ext cx="9144000" cy="5143500"/>
          </a:xfrm>
          <a:prstGeom prst="rect">
            <a:avLst/>
          </a:prstGeom>
        </p:spPr>
      </p:pic>
      <p:grpSp>
        <p:nvGrpSpPr>
          <p:cNvPr id="3" name="Group 2"/>
          <p:cNvGrpSpPr/>
          <p:nvPr/>
        </p:nvGrpSpPr>
        <p:grpSpPr>
          <a:xfrm>
            <a:off x="914400" y="0"/>
            <a:ext cx="8229600" cy="666750"/>
            <a:chOff x="914400" y="0"/>
            <a:chExt cx="8229600" cy="666750"/>
          </a:xfrm>
        </p:grpSpPr>
        <p:sp>
          <p:nvSpPr>
            <p:cNvPr id="4" name="Rounded Rectangle 3"/>
            <p:cNvSpPr/>
            <p:nvPr/>
          </p:nvSpPr>
          <p:spPr>
            <a:xfrm>
              <a:off x="914400" y="0"/>
              <a:ext cx="8229600" cy="66675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5" name="Rectangle 4"/>
            <p:cNvSpPr/>
            <p:nvPr/>
          </p:nvSpPr>
          <p:spPr>
            <a:xfrm>
              <a:off x="1066800" y="0"/>
              <a:ext cx="8077200" cy="6667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b="1" dirty="0">
                  <a:solidFill>
                    <a:schemeClr val="tx1"/>
                  </a:solidFill>
                  <a:latin typeface="Elephant" pitchFamily="18" charset="0"/>
                </a:rPr>
                <a:t>Section 9(5) of Central Goods and Services Act, 2017</a:t>
              </a:r>
            </a:p>
          </p:txBody>
        </p:sp>
      </p:grpSp>
      <p:sp>
        <p:nvSpPr>
          <p:cNvPr id="6" name="TextBox 5"/>
          <p:cNvSpPr txBox="1"/>
          <p:nvPr/>
        </p:nvSpPr>
        <p:spPr>
          <a:xfrm>
            <a:off x="304800" y="742950"/>
            <a:ext cx="8686800" cy="381000"/>
          </a:xfrm>
          <a:prstGeom prst="rect">
            <a:avLst/>
          </a:prstGeom>
          <a:noFill/>
        </p:spPr>
        <p:txBody>
          <a:bodyPr wrap="square" rtlCol="0">
            <a:spAutoFit/>
          </a:bodyPr>
          <a:lstStyle/>
          <a:p>
            <a:r>
              <a:rPr lang="en-IN" b="1" u="sng" dirty="0"/>
              <a:t>Notified Services under sec 9(5) of CGST ACT, 2017 and under sec 5(5) of IGST Act, 2017</a:t>
            </a:r>
          </a:p>
        </p:txBody>
      </p:sp>
      <p:sp>
        <p:nvSpPr>
          <p:cNvPr id="7" name="TextBox 6"/>
          <p:cNvSpPr txBox="1"/>
          <p:nvPr/>
        </p:nvSpPr>
        <p:spPr>
          <a:xfrm>
            <a:off x="228601" y="867311"/>
            <a:ext cx="685799" cy="1323439"/>
          </a:xfrm>
          <a:prstGeom prst="rect">
            <a:avLst/>
          </a:prstGeom>
          <a:noFill/>
        </p:spPr>
        <p:txBody>
          <a:bodyPr wrap="square" rtlCol="0">
            <a:spAutoFit/>
          </a:bodyPr>
          <a:lstStyle/>
          <a:p>
            <a:r>
              <a:rPr lang="en-IN" sz="8000" b="1" dirty="0">
                <a:solidFill>
                  <a:srgbClr val="FFC000"/>
                </a:solidFill>
                <a:latin typeface="Algerian" pitchFamily="82" charset="0"/>
              </a:rPr>
              <a:t>1</a:t>
            </a:r>
          </a:p>
        </p:txBody>
      </p:sp>
      <p:sp>
        <p:nvSpPr>
          <p:cNvPr id="8" name="Rectangle 7"/>
          <p:cNvSpPr/>
          <p:nvPr/>
        </p:nvSpPr>
        <p:spPr>
          <a:xfrm>
            <a:off x="914400" y="1276350"/>
            <a:ext cx="7772400" cy="646331"/>
          </a:xfrm>
          <a:prstGeom prst="rect">
            <a:avLst/>
          </a:prstGeom>
          <a:solidFill>
            <a:schemeClr val="tx1"/>
          </a:solidFill>
        </p:spPr>
        <p:txBody>
          <a:bodyPr wrap="square">
            <a:spAutoFit/>
          </a:bodyPr>
          <a:lstStyle/>
          <a:p>
            <a:r>
              <a:rPr lang="en-IN" b="1" dirty="0">
                <a:solidFill>
                  <a:schemeClr val="bg1"/>
                </a:solidFill>
              </a:rPr>
              <a:t>Transportation of passengers </a:t>
            </a:r>
            <a:r>
              <a:rPr lang="en-IN" dirty="0">
                <a:solidFill>
                  <a:schemeClr val="bg1"/>
                </a:solidFill>
              </a:rPr>
              <a:t>by a radio-taxi, motor cab, maxi cab and motor cycle</a:t>
            </a:r>
          </a:p>
        </p:txBody>
      </p:sp>
      <p:pic>
        <p:nvPicPr>
          <p:cNvPr id="9" name="Picture 8" descr="man_blue.png"/>
          <p:cNvPicPr>
            <a:picLocks noChangeAspect="1"/>
          </p:cNvPicPr>
          <p:nvPr/>
        </p:nvPicPr>
        <p:blipFill>
          <a:blip r:embed="rId3"/>
          <a:stretch>
            <a:fillRect/>
          </a:stretch>
        </p:blipFill>
        <p:spPr>
          <a:xfrm>
            <a:off x="152400" y="2266950"/>
            <a:ext cx="1998406" cy="1371600"/>
          </a:xfrm>
          <a:prstGeom prst="rect">
            <a:avLst/>
          </a:prstGeom>
        </p:spPr>
      </p:pic>
      <p:sp>
        <p:nvSpPr>
          <p:cNvPr id="10" name="TextBox 9"/>
          <p:cNvSpPr txBox="1"/>
          <p:nvPr/>
        </p:nvSpPr>
        <p:spPr>
          <a:xfrm>
            <a:off x="457200" y="3680996"/>
            <a:ext cx="1447800" cy="338554"/>
          </a:xfrm>
          <a:prstGeom prst="rect">
            <a:avLst/>
          </a:prstGeom>
          <a:solidFill>
            <a:schemeClr val="tx1"/>
          </a:solidFill>
        </p:spPr>
        <p:txBody>
          <a:bodyPr wrap="square" rtlCol="0">
            <a:spAutoFit/>
          </a:bodyPr>
          <a:lstStyle/>
          <a:p>
            <a:pPr algn="ctr"/>
            <a:r>
              <a:rPr lang="en-IN" sz="1600" b="1" dirty="0">
                <a:solidFill>
                  <a:srgbClr val="FF0000"/>
                </a:solidFill>
              </a:rPr>
              <a:t>Supplier</a:t>
            </a:r>
          </a:p>
        </p:txBody>
      </p:sp>
      <p:pic>
        <p:nvPicPr>
          <p:cNvPr id="11" name="Picture 10" descr="man icon.png"/>
          <p:cNvPicPr>
            <a:picLocks noChangeAspect="1"/>
          </p:cNvPicPr>
          <p:nvPr/>
        </p:nvPicPr>
        <p:blipFill>
          <a:blip r:embed="rId4">
            <a:duotone>
              <a:schemeClr val="accent6">
                <a:shade val="45000"/>
                <a:satMod val="135000"/>
              </a:schemeClr>
              <a:prstClr val="white"/>
            </a:duotone>
          </a:blip>
          <a:stretch>
            <a:fillRect/>
          </a:stretch>
        </p:blipFill>
        <p:spPr>
          <a:xfrm>
            <a:off x="7279158" y="2114550"/>
            <a:ext cx="1331442" cy="1647825"/>
          </a:xfrm>
          <a:prstGeom prst="rect">
            <a:avLst/>
          </a:prstGeom>
        </p:spPr>
      </p:pic>
      <p:sp>
        <p:nvSpPr>
          <p:cNvPr id="12" name="TextBox 11"/>
          <p:cNvSpPr txBox="1"/>
          <p:nvPr/>
        </p:nvSpPr>
        <p:spPr>
          <a:xfrm>
            <a:off x="7239000" y="3638550"/>
            <a:ext cx="1447800" cy="338554"/>
          </a:xfrm>
          <a:prstGeom prst="rect">
            <a:avLst/>
          </a:prstGeom>
          <a:solidFill>
            <a:schemeClr val="tx1"/>
          </a:solidFill>
        </p:spPr>
        <p:txBody>
          <a:bodyPr wrap="square" rtlCol="0">
            <a:spAutoFit/>
          </a:bodyPr>
          <a:lstStyle/>
          <a:p>
            <a:pPr algn="ctr"/>
            <a:r>
              <a:rPr lang="en-IN" sz="1600" b="1" dirty="0">
                <a:solidFill>
                  <a:srgbClr val="FF0000"/>
                </a:solidFill>
              </a:rPr>
              <a:t>Recipient</a:t>
            </a:r>
          </a:p>
        </p:txBody>
      </p:sp>
      <p:pic>
        <p:nvPicPr>
          <p:cNvPr id="13" name="Picture 12" descr="taxi icon.png"/>
          <p:cNvPicPr>
            <a:picLocks noChangeAspect="1"/>
          </p:cNvPicPr>
          <p:nvPr/>
        </p:nvPicPr>
        <p:blipFill>
          <a:blip r:embed="rId5">
            <a:duotone>
              <a:schemeClr val="accent3">
                <a:shade val="45000"/>
                <a:satMod val="135000"/>
              </a:schemeClr>
              <a:prstClr val="white"/>
            </a:duotone>
          </a:blip>
          <a:stretch>
            <a:fillRect/>
          </a:stretch>
        </p:blipFill>
        <p:spPr>
          <a:xfrm>
            <a:off x="3933825" y="2649537"/>
            <a:ext cx="1552575" cy="1293813"/>
          </a:xfrm>
          <a:prstGeom prst="rect">
            <a:avLst/>
          </a:prstGeom>
        </p:spPr>
      </p:pic>
      <p:pic>
        <p:nvPicPr>
          <p:cNvPr id="14" name="Picture 13" descr="ola.png"/>
          <p:cNvPicPr>
            <a:picLocks noChangeAspect="1"/>
          </p:cNvPicPr>
          <p:nvPr/>
        </p:nvPicPr>
        <p:blipFill>
          <a:blip r:embed="rId6"/>
          <a:stretch>
            <a:fillRect/>
          </a:stretch>
        </p:blipFill>
        <p:spPr>
          <a:xfrm>
            <a:off x="3905321" y="2114550"/>
            <a:ext cx="1581079" cy="561975"/>
          </a:xfrm>
          <a:prstGeom prst="rect">
            <a:avLst/>
          </a:prstGeom>
        </p:spPr>
      </p:pic>
      <p:cxnSp>
        <p:nvCxnSpPr>
          <p:cNvPr id="15" name="Straight Arrow Connector 14"/>
          <p:cNvCxnSpPr/>
          <p:nvPr/>
        </p:nvCxnSpPr>
        <p:spPr>
          <a:xfrm>
            <a:off x="1905000" y="3105150"/>
            <a:ext cx="1676400" cy="158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5562600" y="3179762"/>
            <a:ext cx="1676400" cy="158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7" name="Rounded Rectangle 16"/>
          <p:cNvSpPr/>
          <p:nvPr/>
        </p:nvSpPr>
        <p:spPr>
          <a:xfrm>
            <a:off x="228600" y="4400550"/>
            <a:ext cx="2057400" cy="6858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IN" sz="1400" b="1" dirty="0">
                <a:solidFill>
                  <a:schemeClr val="bg1"/>
                </a:solidFill>
              </a:rPr>
              <a:t>Any Supplier whether or not liable to register under GST Act</a:t>
            </a:r>
          </a:p>
        </p:txBody>
      </p:sp>
      <p:cxnSp>
        <p:nvCxnSpPr>
          <p:cNvPr id="18" name="Straight Arrow Connector 17"/>
          <p:cNvCxnSpPr/>
          <p:nvPr/>
        </p:nvCxnSpPr>
        <p:spPr>
          <a:xfrm rot="5400000">
            <a:off x="1067594" y="4247356"/>
            <a:ext cx="304800" cy="158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pic>
        <p:nvPicPr>
          <p:cNvPr id="24" name="Picture 23" descr="govt.png"/>
          <p:cNvPicPr>
            <a:picLocks noChangeAspect="1"/>
          </p:cNvPicPr>
          <p:nvPr/>
        </p:nvPicPr>
        <p:blipFill>
          <a:blip r:embed="rId7" cstate="print"/>
          <a:stretch>
            <a:fillRect/>
          </a:stretch>
        </p:blipFill>
        <p:spPr>
          <a:xfrm>
            <a:off x="5715000" y="3714750"/>
            <a:ext cx="914400" cy="869752"/>
          </a:xfrm>
          <a:prstGeom prst="rect">
            <a:avLst/>
          </a:prstGeom>
        </p:spPr>
      </p:pic>
      <p:sp>
        <p:nvSpPr>
          <p:cNvPr id="26" name="TextBox 25"/>
          <p:cNvSpPr txBox="1"/>
          <p:nvPr/>
        </p:nvSpPr>
        <p:spPr>
          <a:xfrm>
            <a:off x="5562600" y="4705350"/>
            <a:ext cx="1447800" cy="338554"/>
          </a:xfrm>
          <a:prstGeom prst="rect">
            <a:avLst/>
          </a:prstGeom>
          <a:solidFill>
            <a:schemeClr val="tx1"/>
          </a:solidFill>
        </p:spPr>
        <p:txBody>
          <a:bodyPr wrap="square" rtlCol="0">
            <a:spAutoFit/>
          </a:bodyPr>
          <a:lstStyle/>
          <a:p>
            <a:pPr algn="ctr"/>
            <a:r>
              <a:rPr lang="en-IN" sz="1600" b="1" dirty="0">
                <a:solidFill>
                  <a:srgbClr val="FF0000"/>
                </a:solidFill>
              </a:rPr>
              <a:t>Government</a:t>
            </a:r>
          </a:p>
        </p:txBody>
      </p:sp>
      <p:cxnSp>
        <p:nvCxnSpPr>
          <p:cNvPr id="28" name="Shape 27"/>
          <p:cNvCxnSpPr/>
          <p:nvPr/>
        </p:nvCxnSpPr>
        <p:spPr>
          <a:xfrm rot="16200000" flipH="1">
            <a:off x="4907756" y="3593307"/>
            <a:ext cx="533402" cy="928689"/>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in bg.png"/>
          <p:cNvPicPr>
            <a:picLocks noChangeAspect="1"/>
          </p:cNvPicPr>
          <p:nvPr/>
        </p:nvPicPr>
        <p:blipFill>
          <a:blip r:embed="rId2"/>
          <a:stretch>
            <a:fillRect/>
          </a:stretch>
        </p:blipFill>
        <p:spPr>
          <a:xfrm>
            <a:off x="0" y="-19050"/>
            <a:ext cx="9144000" cy="5143500"/>
          </a:xfrm>
          <a:prstGeom prst="rect">
            <a:avLst/>
          </a:prstGeom>
        </p:spPr>
      </p:pic>
      <p:grpSp>
        <p:nvGrpSpPr>
          <p:cNvPr id="3" name="Group 2"/>
          <p:cNvGrpSpPr/>
          <p:nvPr/>
        </p:nvGrpSpPr>
        <p:grpSpPr>
          <a:xfrm>
            <a:off x="914400" y="0"/>
            <a:ext cx="8229600" cy="666750"/>
            <a:chOff x="914400" y="0"/>
            <a:chExt cx="8229600" cy="666750"/>
          </a:xfrm>
        </p:grpSpPr>
        <p:sp>
          <p:nvSpPr>
            <p:cNvPr id="4" name="Rounded Rectangle 3"/>
            <p:cNvSpPr/>
            <p:nvPr/>
          </p:nvSpPr>
          <p:spPr>
            <a:xfrm>
              <a:off x="914400" y="0"/>
              <a:ext cx="8229600" cy="66675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5" name="Rectangle 4"/>
            <p:cNvSpPr/>
            <p:nvPr/>
          </p:nvSpPr>
          <p:spPr>
            <a:xfrm>
              <a:off x="1066800" y="0"/>
              <a:ext cx="8077200" cy="6667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b="1" dirty="0">
                  <a:solidFill>
                    <a:schemeClr val="tx1"/>
                  </a:solidFill>
                  <a:latin typeface="Elephant" pitchFamily="18" charset="0"/>
                </a:rPr>
                <a:t>Section 9(5) of Central Goods and Services Act, 2017</a:t>
              </a:r>
            </a:p>
          </p:txBody>
        </p:sp>
      </p:grpSp>
      <p:sp>
        <p:nvSpPr>
          <p:cNvPr id="6" name="TextBox 5"/>
          <p:cNvSpPr txBox="1"/>
          <p:nvPr/>
        </p:nvSpPr>
        <p:spPr>
          <a:xfrm>
            <a:off x="381000" y="742950"/>
            <a:ext cx="8686800" cy="381000"/>
          </a:xfrm>
          <a:prstGeom prst="rect">
            <a:avLst/>
          </a:prstGeom>
          <a:noFill/>
        </p:spPr>
        <p:txBody>
          <a:bodyPr wrap="square" rtlCol="0">
            <a:spAutoFit/>
          </a:bodyPr>
          <a:lstStyle/>
          <a:p>
            <a:r>
              <a:rPr lang="en-IN" b="1" u="sng" dirty="0"/>
              <a:t>Notified Services under sec 9(5) of CGST ACT, 2017 and under sec 5(5) of IGST Act, 2017</a:t>
            </a:r>
          </a:p>
        </p:txBody>
      </p:sp>
      <p:sp>
        <p:nvSpPr>
          <p:cNvPr id="7" name="TextBox 6"/>
          <p:cNvSpPr txBox="1"/>
          <p:nvPr/>
        </p:nvSpPr>
        <p:spPr>
          <a:xfrm>
            <a:off x="0" y="819150"/>
            <a:ext cx="685799" cy="1323439"/>
          </a:xfrm>
          <a:prstGeom prst="rect">
            <a:avLst/>
          </a:prstGeom>
          <a:noFill/>
        </p:spPr>
        <p:txBody>
          <a:bodyPr wrap="square" rtlCol="0">
            <a:spAutoFit/>
          </a:bodyPr>
          <a:lstStyle/>
          <a:p>
            <a:r>
              <a:rPr lang="en-IN" sz="8000" b="1" dirty="0">
                <a:solidFill>
                  <a:srgbClr val="FFC000"/>
                </a:solidFill>
                <a:latin typeface="Algerian" pitchFamily="82" charset="0"/>
              </a:rPr>
              <a:t>2</a:t>
            </a:r>
          </a:p>
        </p:txBody>
      </p:sp>
      <p:sp>
        <p:nvSpPr>
          <p:cNvPr id="8" name="Rectangle 7"/>
          <p:cNvSpPr/>
          <p:nvPr/>
        </p:nvSpPr>
        <p:spPr>
          <a:xfrm>
            <a:off x="762000" y="1191220"/>
            <a:ext cx="8229600" cy="646331"/>
          </a:xfrm>
          <a:prstGeom prst="rect">
            <a:avLst/>
          </a:prstGeom>
          <a:solidFill>
            <a:schemeClr val="tx1"/>
          </a:solidFill>
        </p:spPr>
        <p:txBody>
          <a:bodyPr wrap="square">
            <a:spAutoFit/>
          </a:bodyPr>
          <a:lstStyle/>
          <a:p>
            <a:r>
              <a:rPr lang="en-IN" b="1" dirty="0">
                <a:solidFill>
                  <a:schemeClr val="bg1"/>
                </a:solidFill>
              </a:rPr>
              <a:t>Providing accommodation </a:t>
            </a:r>
            <a:r>
              <a:rPr lang="en-IN" dirty="0">
                <a:solidFill>
                  <a:schemeClr val="bg1"/>
                </a:solidFill>
              </a:rPr>
              <a:t>in hotels, inns, guest houses, clubs, campsites or other commercial places meant for residential or lodging purposes.</a:t>
            </a:r>
            <a:r>
              <a:rPr lang="en-IN" dirty="0"/>
              <a:t> </a:t>
            </a:r>
          </a:p>
        </p:txBody>
      </p:sp>
      <p:pic>
        <p:nvPicPr>
          <p:cNvPr id="9" name="Picture 8" descr="man_blue.png"/>
          <p:cNvPicPr>
            <a:picLocks noChangeAspect="1"/>
          </p:cNvPicPr>
          <p:nvPr/>
        </p:nvPicPr>
        <p:blipFill>
          <a:blip r:embed="rId3"/>
          <a:stretch>
            <a:fillRect/>
          </a:stretch>
        </p:blipFill>
        <p:spPr>
          <a:xfrm>
            <a:off x="152400" y="2266950"/>
            <a:ext cx="1998406" cy="1371600"/>
          </a:xfrm>
          <a:prstGeom prst="rect">
            <a:avLst/>
          </a:prstGeom>
        </p:spPr>
      </p:pic>
      <p:sp>
        <p:nvSpPr>
          <p:cNvPr id="10" name="TextBox 9"/>
          <p:cNvSpPr txBox="1"/>
          <p:nvPr/>
        </p:nvSpPr>
        <p:spPr>
          <a:xfrm>
            <a:off x="457200" y="3680996"/>
            <a:ext cx="1447800" cy="338554"/>
          </a:xfrm>
          <a:prstGeom prst="rect">
            <a:avLst/>
          </a:prstGeom>
          <a:solidFill>
            <a:schemeClr val="tx1"/>
          </a:solidFill>
        </p:spPr>
        <p:txBody>
          <a:bodyPr wrap="square" rtlCol="0">
            <a:spAutoFit/>
          </a:bodyPr>
          <a:lstStyle/>
          <a:p>
            <a:pPr algn="ctr"/>
            <a:r>
              <a:rPr lang="en-IN" sz="1600" b="1" dirty="0">
                <a:solidFill>
                  <a:srgbClr val="FF0000"/>
                </a:solidFill>
              </a:rPr>
              <a:t>Supplier</a:t>
            </a:r>
          </a:p>
        </p:txBody>
      </p:sp>
      <p:pic>
        <p:nvPicPr>
          <p:cNvPr id="11" name="Picture 10" descr="man icon.png"/>
          <p:cNvPicPr>
            <a:picLocks noChangeAspect="1"/>
          </p:cNvPicPr>
          <p:nvPr/>
        </p:nvPicPr>
        <p:blipFill>
          <a:blip r:embed="rId4">
            <a:duotone>
              <a:schemeClr val="accent6">
                <a:shade val="45000"/>
                <a:satMod val="135000"/>
              </a:schemeClr>
              <a:prstClr val="white"/>
            </a:duotone>
          </a:blip>
          <a:stretch>
            <a:fillRect/>
          </a:stretch>
        </p:blipFill>
        <p:spPr>
          <a:xfrm>
            <a:off x="7279158" y="2114550"/>
            <a:ext cx="1331442" cy="1647825"/>
          </a:xfrm>
          <a:prstGeom prst="rect">
            <a:avLst/>
          </a:prstGeom>
        </p:spPr>
      </p:pic>
      <p:sp>
        <p:nvSpPr>
          <p:cNvPr id="12" name="TextBox 11"/>
          <p:cNvSpPr txBox="1"/>
          <p:nvPr/>
        </p:nvSpPr>
        <p:spPr>
          <a:xfrm>
            <a:off x="7239000" y="3638550"/>
            <a:ext cx="1447800" cy="338554"/>
          </a:xfrm>
          <a:prstGeom prst="rect">
            <a:avLst/>
          </a:prstGeom>
          <a:solidFill>
            <a:schemeClr val="tx1"/>
          </a:solidFill>
        </p:spPr>
        <p:txBody>
          <a:bodyPr wrap="square" rtlCol="0">
            <a:spAutoFit/>
          </a:bodyPr>
          <a:lstStyle/>
          <a:p>
            <a:pPr algn="ctr"/>
            <a:r>
              <a:rPr lang="en-IN" sz="1600" b="1" dirty="0">
                <a:solidFill>
                  <a:srgbClr val="FF0000"/>
                </a:solidFill>
              </a:rPr>
              <a:t>Recipient</a:t>
            </a:r>
          </a:p>
        </p:txBody>
      </p:sp>
      <p:cxnSp>
        <p:nvCxnSpPr>
          <p:cNvPr id="15" name="Straight Arrow Connector 14"/>
          <p:cNvCxnSpPr/>
          <p:nvPr/>
        </p:nvCxnSpPr>
        <p:spPr>
          <a:xfrm>
            <a:off x="1905000" y="3105150"/>
            <a:ext cx="1676400" cy="158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5562600" y="3179762"/>
            <a:ext cx="1676400" cy="158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7" name="Rounded Rectangle 16"/>
          <p:cNvSpPr/>
          <p:nvPr/>
        </p:nvSpPr>
        <p:spPr>
          <a:xfrm>
            <a:off x="228600" y="4400550"/>
            <a:ext cx="2057400" cy="6858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IN" sz="1400" b="1" dirty="0">
                <a:solidFill>
                  <a:schemeClr val="bg1"/>
                </a:solidFill>
              </a:rPr>
              <a:t>Any Supplier Except who is liable to register under GST Act</a:t>
            </a:r>
          </a:p>
        </p:txBody>
      </p:sp>
      <p:cxnSp>
        <p:nvCxnSpPr>
          <p:cNvPr id="18" name="Straight Arrow Connector 17"/>
          <p:cNvCxnSpPr/>
          <p:nvPr/>
        </p:nvCxnSpPr>
        <p:spPr>
          <a:xfrm rot="5400000">
            <a:off x="1067594" y="4247356"/>
            <a:ext cx="304800" cy="158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pic>
        <p:nvPicPr>
          <p:cNvPr id="24" name="Picture 23" descr="govt.png"/>
          <p:cNvPicPr>
            <a:picLocks noChangeAspect="1"/>
          </p:cNvPicPr>
          <p:nvPr/>
        </p:nvPicPr>
        <p:blipFill>
          <a:blip r:embed="rId5" cstate="print"/>
          <a:stretch>
            <a:fillRect/>
          </a:stretch>
        </p:blipFill>
        <p:spPr>
          <a:xfrm>
            <a:off x="5715000" y="3714750"/>
            <a:ext cx="914400" cy="869752"/>
          </a:xfrm>
          <a:prstGeom prst="rect">
            <a:avLst/>
          </a:prstGeom>
        </p:spPr>
      </p:pic>
      <p:sp>
        <p:nvSpPr>
          <p:cNvPr id="26" name="TextBox 25"/>
          <p:cNvSpPr txBox="1"/>
          <p:nvPr/>
        </p:nvSpPr>
        <p:spPr>
          <a:xfrm>
            <a:off x="5562600" y="4705350"/>
            <a:ext cx="1447800" cy="338554"/>
          </a:xfrm>
          <a:prstGeom prst="rect">
            <a:avLst/>
          </a:prstGeom>
          <a:solidFill>
            <a:schemeClr val="tx1"/>
          </a:solidFill>
        </p:spPr>
        <p:txBody>
          <a:bodyPr wrap="square" rtlCol="0">
            <a:spAutoFit/>
          </a:bodyPr>
          <a:lstStyle/>
          <a:p>
            <a:pPr algn="ctr"/>
            <a:r>
              <a:rPr lang="en-IN" sz="1600" b="1" dirty="0">
                <a:solidFill>
                  <a:srgbClr val="FF0000"/>
                </a:solidFill>
              </a:rPr>
              <a:t>Government</a:t>
            </a:r>
          </a:p>
        </p:txBody>
      </p:sp>
      <p:cxnSp>
        <p:nvCxnSpPr>
          <p:cNvPr id="28" name="Shape 27"/>
          <p:cNvCxnSpPr/>
          <p:nvPr/>
        </p:nvCxnSpPr>
        <p:spPr>
          <a:xfrm rot="16200000" flipH="1">
            <a:off x="4907756" y="3593307"/>
            <a:ext cx="533402" cy="928689"/>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pic>
        <p:nvPicPr>
          <p:cNvPr id="22" name="Picture 21" descr="hotel icon.png"/>
          <p:cNvPicPr>
            <a:picLocks noChangeAspect="1"/>
          </p:cNvPicPr>
          <p:nvPr/>
        </p:nvPicPr>
        <p:blipFill>
          <a:blip r:embed="rId6"/>
          <a:stretch>
            <a:fillRect/>
          </a:stretch>
        </p:blipFill>
        <p:spPr>
          <a:xfrm>
            <a:off x="4110037" y="2719387"/>
            <a:ext cx="1147763" cy="1147763"/>
          </a:xfrm>
          <a:prstGeom prst="rect">
            <a:avLst/>
          </a:prstGeom>
        </p:spPr>
      </p:pic>
      <p:pic>
        <p:nvPicPr>
          <p:cNvPr id="23" name="Picture 22" descr="oyo.png"/>
          <p:cNvPicPr>
            <a:picLocks noChangeAspect="1"/>
          </p:cNvPicPr>
          <p:nvPr/>
        </p:nvPicPr>
        <p:blipFill>
          <a:blip r:embed="rId7" cstate="print"/>
          <a:stretch>
            <a:fillRect/>
          </a:stretch>
        </p:blipFill>
        <p:spPr>
          <a:xfrm>
            <a:off x="3970021" y="2114550"/>
            <a:ext cx="1440179" cy="6858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in bg.png"/>
          <p:cNvPicPr>
            <a:picLocks noChangeAspect="1"/>
          </p:cNvPicPr>
          <p:nvPr/>
        </p:nvPicPr>
        <p:blipFill>
          <a:blip r:embed="rId2"/>
          <a:stretch>
            <a:fillRect/>
          </a:stretch>
        </p:blipFill>
        <p:spPr>
          <a:xfrm>
            <a:off x="0" y="-19050"/>
            <a:ext cx="9144000" cy="5143500"/>
          </a:xfrm>
          <a:prstGeom prst="rect">
            <a:avLst/>
          </a:prstGeom>
        </p:spPr>
      </p:pic>
      <p:grpSp>
        <p:nvGrpSpPr>
          <p:cNvPr id="3" name="Group 2"/>
          <p:cNvGrpSpPr/>
          <p:nvPr/>
        </p:nvGrpSpPr>
        <p:grpSpPr>
          <a:xfrm>
            <a:off x="914400" y="0"/>
            <a:ext cx="8229600" cy="666750"/>
            <a:chOff x="914400" y="0"/>
            <a:chExt cx="8229600" cy="666750"/>
          </a:xfrm>
        </p:grpSpPr>
        <p:sp>
          <p:nvSpPr>
            <p:cNvPr id="4" name="Rounded Rectangle 3"/>
            <p:cNvSpPr/>
            <p:nvPr/>
          </p:nvSpPr>
          <p:spPr>
            <a:xfrm>
              <a:off x="914400" y="0"/>
              <a:ext cx="8229600" cy="66675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5" name="Rectangle 4"/>
            <p:cNvSpPr/>
            <p:nvPr/>
          </p:nvSpPr>
          <p:spPr>
            <a:xfrm>
              <a:off x="1066800" y="0"/>
              <a:ext cx="8077200" cy="6667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b="1" dirty="0">
                  <a:solidFill>
                    <a:schemeClr val="tx1"/>
                  </a:solidFill>
                  <a:latin typeface="Elephant" pitchFamily="18" charset="0"/>
                </a:rPr>
                <a:t>Section 9(5) of Central Goods and Services Act, 2017</a:t>
              </a:r>
            </a:p>
          </p:txBody>
        </p:sp>
      </p:grpSp>
      <p:sp>
        <p:nvSpPr>
          <p:cNvPr id="6" name="TextBox 5"/>
          <p:cNvSpPr txBox="1"/>
          <p:nvPr/>
        </p:nvSpPr>
        <p:spPr>
          <a:xfrm>
            <a:off x="381000" y="742950"/>
            <a:ext cx="8686800" cy="381000"/>
          </a:xfrm>
          <a:prstGeom prst="rect">
            <a:avLst/>
          </a:prstGeom>
          <a:noFill/>
        </p:spPr>
        <p:txBody>
          <a:bodyPr wrap="square" rtlCol="0">
            <a:spAutoFit/>
          </a:bodyPr>
          <a:lstStyle/>
          <a:p>
            <a:r>
              <a:rPr lang="en-IN" b="1" u="sng" dirty="0"/>
              <a:t>Notified Services under sec 9(5) of CGST ACT, 2017 and under sec 5(5) of IGST Act, 2017</a:t>
            </a:r>
          </a:p>
        </p:txBody>
      </p:sp>
      <p:sp>
        <p:nvSpPr>
          <p:cNvPr id="7" name="TextBox 6"/>
          <p:cNvSpPr txBox="1"/>
          <p:nvPr/>
        </p:nvSpPr>
        <p:spPr>
          <a:xfrm>
            <a:off x="0" y="819150"/>
            <a:ext cx="685799" cy="1323439"/>
          </a:xfrm>
          <a:prstGeom prst="rect">
            <a:avLst/>
          </a:prstGeom>
          <a:noFill/>
        </p:spPr>
        <p:txBody>
          <a:bodyPr wrap="square" rtlCol="0">
            <a:spAutoFit/>
          </a:bodyPr>
          <a:lstStyle/>
          <a:p>
            <a:r>
              <a:rPr lang="en-IN" sz="8000" b="1" dirty="0">
                <a:solidFill>
                  <a:srgbClr val="FFC000"/>
                </a:solidFill>
                <a:latin typeface="Algerian" pitchFamily="82" charset="0"/>
              </a:rPr>
              <a:t>3</a:t>
            </a:r>
          </a:p>
        </p:txBody>
      </p:sp>
      <p:sp>
        <p:nvSpPr>
          <p:cNvPr id="8" name="Rectangle 7"/>
          <p:cNvSpPr/>
          <p:nvPr/>
        </p:nvSpPr>
        <p:spPr>
          <a:xfrm>
            <a:off x="762000" y="1191220"/>
            <a:ext cx="8229600" cy="369332"/>
          </a:xfrm>
          <a:prstGeom prst="rect">
            <a:avLst/>
          </a:prstGeom>
          <a:solidFill>
            <a:schemeClr val="tx1"/>
          </a:solidFill>
        </p:spPr>
        <p:txBody>
          <a:bodyPr wrap="square">
            <a:spAutoFit/>
          </a:bodyPr>
          <a:lstStyle/>
          <a:p>
            <a:pPr algn="ctr"/>
            <a:r>
              <a:rPr lang="en-IN" dirty="0">
                <a:solidFill>
                  <a:schemeClr val="bg1"/>
                </a:solidFill>
              </a:rPr>
              <a:t>Services by way of house- keeping, such as plumbing, carpentering etc.</a:t>
            </a:r>
            <a:r>
              <a:rPr lang="en-IN" dirty="0"/>
              <a:t> </a:t>
            </a:r>
          </a:p>
        </p:txBody>
      </p:sp>
      <p:pic>
        <p:nvPicPr>
          <p:cNvPr id="9" name="Picture 8" descr="man_blue.png"/>
          <p:cNvPicPr>
            <a:picLocks noChangeAspect="1"/>
          </p:cNvPicPr>
          <p:nvPr/>
        </p:nvPicPr>
        <p:blipFill>
          <a:blip r:embed="rId3"/>
          <a:stretch>
            <a:fillRect/>
          </a:stretch>
        </p:blipFill>
        <p:spPr>
          <a:xfrm>
            <a:off x="152400" y="2266950"/>
            <a:ext cx="1998406" cy="1371600"/>
          </a:xfrm>
          <a:prstGeom prst="rect">
            <a:avLst/>
          </a:prstGeom>
        </p:spPr>
      </p:pic>
      <p:sp>
        <p:nvSpPr>
          <p:cNvPr id="10" name="TextBox 9"/>
          <p:cNvSpPr txBox="1"/>
          <p:nvPr/>
        </p:nvSpPr>
        <p:spPr>
          <a:xfrm>
            <a:off x="457200" y="3680996"/>
            <a:ext cx="1447800" cy="338554"/>
          </a:xfrm>
          <a:prstGeom prst="rect">
            <a:avLst/>
          </a:prstGeom>
          <a:solidFill>
            <a:schemeClr val="tx1"/>
          </a:solidFill>
        </p:spPr>
        <p:txBody>
          <a:bodyPr wrap="square" rtlCol="0">
            <a:spAutoFit/>
          </a:bodyPr>
          <a:lstStyle/>
          <a:p>
            <a:pPr algn="ctr"/>
            <a:r>
              <a:rPr lang="en-IN" sz="1600" b="1" dirty="0">
                <a:solidFill>
                  <a:srgbClr val="FF0000"/>
                </a:solidFill>
              </a:rPr>
              <a:t>Supplier</a:t>
            </a:r>
          </a:p>
        </p:txBody>
      </p:sp>
      <p:pic>
        <p:nvPicPr>
          <p:cNvPr id="11" name="Picture 10" descr="man icon.png"/>
          <p:cNvPicPr>
            <a:picLocks noChangeAspect="1"/>
          </p:cNvPicPr>
          <p:nvPr/>
        </p:nvPicPr>
        <p:blipFill>
          <a:blip r:embed="rId4">
            <a:duotone>
              <a:schemeClr val="accent6">
                <a:shade val="45000"/>
                <a:satMod val="135000"/>
              </a:schemeClr>
              <a:prstClr val="white"/>
            </a:duotone>
          </a:blip>
          <a:stretch>
            <a:fillRect/>
          </a:stretch>
        </p:blipFill>
        <p:spPr>
          <a:xfrm>
            <a:off x="7279158" y="2114550"/>
            <a:ext cx="1331442" cy="1647825"/>
          </a:xfrm>
          <a:prstGeom prst="rect">
            <a:avLst/>
          </a:prstGeom>
        </p:spPr>
      </p:pic>
      <p:sp>
        <p:nvSpPr>
          <p:cNvPr id="12" name="TextBox 11"/>
          <p:cNvSpPr txBox="1"/>
          <p:nvPr/>
        </p:nvSpPr>
        <p:spPr>
          <a:xfrm>
            <a:off x="7239000" y="3638550"/>
            <a:ext cx="1447800" cy="338554"/>
          </a:xfrm>
          <a:prstGeom prst="rect">
            <a:avLst/>
          </a:prstGeom>
          <a:solidFill>
            <a:schemeClr val="tx1"/>
          </a:solidFill>
        </p:spPr>
        <p:txBody>
          <a:bodyPr wrap="square" rtlCol="0">
            <a:spAutoFit/>
          </a:bodyPr>
          <a:lstStyle/>
          <a:p>
            <a:pPr algn="ctr"/>
            <a:r>
              <a:rPr lang="en-IN" sz="1600" b="1" dirty="0">
                <a:solidFill>
                  <a:srgbClr val="FF0000"/>
                </a:solidFill>
              </a:rPr>
              <a:t>Recipient</a:t>
            </a:r>
          </a:p>
        </p:txBody>
      </p:sp>
      <p:cxnSp>
        <p:nvCxnSpPr>
          <p:cNvPr id="15" name="Straight Arrow Connector 14"/>
          <p:cNvCxnSpPr/>
          <p:nvPr/>
        </p:nvCxnSpPr>
        <p:spPr>
          <a:xfrm>
            <a:off x="1905000" y="3105150"/>
            <a:ext cx="1676400" cy="158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5562600" y="3179762"/>
            <a:ext cx="1676400" cy="158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7" name="Rounded Rectangle 16"/>
          <p:cNvSpPr/>
          <p:nvPr/>
        </p:nvSpPr>
        <p:spPr>
          <a:xfrm>
            <a:off x="228600" y="4400550"/>
            <a:ext cx="2057400" cy="6858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IN" sz="1400" b="1" dirty="0">
                <a:solidFill>
                  <a:schemeClr val="bg1"/>
                </a:solidFill>
              </a:rPr>
              <a:t>Any Supplier Except who is liable to register under GST Act</a:t>
            </a:r>
          </a:p>
        </p:txBody>
      </p:sp>
      <p:cxnSp>
        <p:nvCxnSpPr>
          <p:cNvPr id="18" name="Straight Arrow Connector 17"/>
          <p:cNvCxnSpPr/>
          <p:nvPr/>
        </p:nvCxnSpPr>
        <p:spPr>
          <a:xfrm rot="5400000">
            <a:off x="1067594" y="4247356"/>
            <a:ext cx="304800" cy="158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pic>
        <p:nvPicPr>
          <p:cNvPr id="24" name="Picture 23" descr="govt.png"/>
          <p:cNvPicPr>
            <a:picLocks noChangeAspect="1"/>
          </p:cNvPicPr>
          <p:nvPr/>
        </p:nvPicPr>
        <p:blipFill>
          <a:blip r:embed="rId5" cstate="print"/>
          <a:stretch>
            <a:fillRect/>
          </a:stretch>
        </p:blipFill>
        <p:spPr>
          <a:xfrm>
            <a:off x="5715000" y="3714750"/>
            <a:ext cx="914400" cy="869752"/>
          </a:xfrm>
          <a:prstGeom prst="rect">
            <a:avLst/>
          </a:prstGeom>
        </p:spPr>
      </p:pic>
      <p:sp>
        <p:nvSpPr>
          <p:cNvPr id="26" name="TextBox 25"/>
          <p:cNvSpPr txBox="1"/>
          <p:nvPr/>
        </p:nvSpPr>
        <p:spPr>
          <a:xfrm>
            <a:off x="5562600" y="4705350"/>
            <a:ext cx="1447800" cy="338554"/>
          </a:xfrm>
          <a:prstGeom prst="rect">
            <a:avLst/>
          </a:prstGeom>
          <a:solidFill>
            <a:schemeClr val="tx1"/>
          </a:solidFill>
        </p:spPr>
        <p:txBody>
          <a:bodyPr wrap="square" rtlCol="0">
            <a:spAutoFit/>
          </a:bodyPr>
          <a:lstStyle/>
          <a:p>
            <a:pPr algn="ctr"/>
            <a:r>
              <a:rPr lang="en-IN" sz="1600" b="1" dirty="0">
                <a:solidFill>
                  <a:srgbClr val="FF0000"/>
                </a:solidFill>
              </a:rPr>
              <a:t>Government</a:t>
            </a:r>
          </a:p>
        </p:txBody>
      </p:sp>
      <p:cxnSp>
        <p:nvCxnSpPr>
          <p:cNvPr id="28" name="Shape 27"/>
          <p:cNvCxnSpPr/>
          <p:nvPr/>
        </p:nvCxnSpPr>
        <p:spPr>
          <a:xfrm rot="16200000" flipH="1">
            <a:off x="4907756" y="3593307"/>
            <a:ext cx="533402" cy="928689"/>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pic>
        <p:nvPicPr>
          <p:cNvPr id="25" name="Picture 24" descr="house keeping.png"/>
          <p:cNvPicPr>
            <a:picLocks noChangeAspect="1"/>
          </p:cNvPicPr>
          <p:nvPr/>
        </p:nvPicPr>
        <p:blipFill>
          <a:blip r:embed="rId6"/>
          <a:stretch>
            <a:fillRect/>
          </a:stretch>
        </p:blipFill>
        <p:spPr>
          <a:xfrm>
            <a:off x="4110037" y="2719387"/>
            <a:ext cx="1223963" cy="1223963"/>
          </a:xfrm>
          <a:prstGeom prst="rect">
            <a:avLst/>
          </a:prstGeom>
        </p:spPr>
      </p:pic>
      <p:pic>
        <p:nvPicPr>
          <p:cNvPr id="27" name="Picture 26" descr="urban clap.png"/>
          <p:cNvPicPr>
            <a:picLocks noChangeAspect="1"/>
          </p:cNvPicPr>
          <p:nvPr/>
        </p:nvPicPr>
        <p:blipFill>
          <a:blip r:embed="rId7"/>
          <a:stretch>
            <a:fillRect/>
          </a:stretch>
        </p:blipFill>
        <p:spPr>
          <a:xfrm>
            <a:off x="3200400" y="1971256"/>
            <a:ext cx="2895600" cy="1438694"/>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lain bg.png"/>
          <p:cNvPicPr>
            <a:picLocks noChangeAspect="1"/>
          </p:cNvPicPr>
          <p:nvPr/>
        </p:nvPicPr>
        <p:blipFill>
          <a:blip r:embed="rId2"/>
          <a:stretch>
            <a:fillRect/>
          </a:stretch>
        </p:blipFill>
        <p:spPr>
          <a:xfrm>
            <a:off x="0" y="0"/>
            <a:ext cx="9144000" cy="5143500"/>
          </a:xfrm>
          <a:prstGeom prst="rect">
            <a:avLst/>
          </a:prstGeom>
        </p:spPr>
      </p:pic>
      <p:grpSp>
        <p:nvGrpSpPr>
          <p:cNvPr id="5" name="Group 4"/>
          <p:cNvGrpSpPr/>
          <p:nvPr/>
        </p:nvGrpSpPr>
        <p:grpSpPr>
          <a:xfrm>
            <a:off x="914400" y="0"/>
            <a:ext cx="8229600" cy="666750"/>
            <a:chOff x="914400" y="0"/>
            <a:chExt cx="8229600" cy="666750"/>
          </a:xfrm>
        </p:grpSpPr>
        <p:sp>
          <p:nvSpPr>
            <p:cNvPr id="6" name="Rounded Rectangle 5"/>
            <p:cNvSpPr/>
            <p:nvPr/>
          </p:nvSpPr>
          <p:spPr>
            <a:xfrm>
              <a:off x="914400" y="0"/>
              <a:ext cx="8229600" cy="66675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7" name="Rectangle 6"/>
            <p:cNvSpPr/>
            <p:nvPr/>
          </p:nvSpPr>
          <p:spPr>
            <a:xfrm>
              <a:off x="1066800" y="0"/>
              <a:ext cx="8077200" cy="6667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b="1" dirty="0">
                  <a:solidFill>
                    <a:schemeClr val="tx1"/>
                  </a:solidFill>
                  <a:latin typeface="Elephant" pitchFamily="18" charset="0"/>
                </a:rPr>
                <a:t>Liability of Registration under Reverse Charge  Mechanism</a:t>
              </a:r>
            </a:p>
          </p:txBody>
        </p:sp>
      </p:grpSp>
      <p:pic>
        <p:nvPicPr>
          <p:cNvPr id="8" name="Picture 7" descr="man_standing Icon.png"/>
          <p:cNvPicPr>
            <a:picLocks noChangeAspect="1"/>
          </p:cNvPicPr>
          <p:nvPr/>
        </p:nvPicPr>
        <p:blipFill>
          <a:blip r:embed="rId3"/>
          <a:stretch>
            <a:fillRect/>
          </a:stretch>
        </p:blipFill>
        <p:spPr>
          <a:xfrm>
            <a:off x="457200" y="742950"/>
            <a:ext cx="1928813" cy="1905000"/>
          </a:xfrm>
          <a:prstGeom prst="rect">
            <a:avLst/>
          </a:prstGeom>
        </p:spPr>
      </p:pic>
      <p:sp>
        <p:nvSpPr>
          <p:cNvPr id="9" name="TextBox 8"/>
          <p:cNvSpPr txBox="1"/>
          <p:nvPr/>
        </p:nvSpPr>
        <p:spPr>
          <a:xfrm>
            <a:off x="990600" y="2571750"/>
            <a:ext cx="825867" cy="400110"/>
          </a:xfrm>
          <a:prstGeom prst="rect">
            <a:avLst/>
          </a:prstGeom>
          <a:noFill/>
        </p:spPr>
        <p:txBody>
          <a:bodyPr wrap="none" rtlCol="0">
            <a:spAutoFit/>
          </a:bodyPr>
          <a:lstStyle/>
          <a:p>
            <a:r>
              <a:rPr lang="en-IN" sz="2000" b="1" dirty="0">
                <a:solidFill>
                  <a:srgbClr val="FF0000"/>
                </a:solidFill>
                <a:latin typeface="Britannic Bold" pitchFamily="34" charset="0"/>
              </a:rPr>
              <a:t>MR. A</a:t>
            </a:r>
          </a:p>
        </p:txBody>
      </p:sp>
      <p:cxnSp>
        <p:nvCxnSpPr>
          <p:cNvPr id="11" name="Straight Arrow Connector 10"/>
          <p:cNvCxnSpPr/>
          <p:nvPr/>
        </p:nvCxnSpPr>
        <p:spPr>
          <a:xfrm>
            <a:off x="2286000" y="2114550"/>
            <a:ext cx="24384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4876800" y="819150"/>
            <a:ext cx="3581400" cy="2362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dirty="0">
                <a:solidFill>
                  <a:srgbClr val="FFC000"/>
                </a:solidFill>
              </a:rPr>
              <a:t>Liable to pay GST under Reverse Charge Mechanism</a:t>
            </a:r>
            <a:r>
              <a:rPr lang="en-IN" dirty="0">
                <a:solidFill>
                  <a:schemeClr val="bg1"/>
                </a:solidFill>
              </a:rPr>
              <a:t>;</a:t>
            </a:r>
          </a:p>
          <a:p>
            <a:pPr algn="ctr"/>
            <a:r>
              <a:rPr lang="en-IN" dirty="0">
                <a:solidFill>
                  <a:schemeClr val="bg1"/>
                </a:solidFill>
              </a:rPr>
              <a:t>BUT</a:t>
            </a:r>
          </a:p>
          <a:p>
            <a:pPr algn="ctr"/>
            <a:r>
              <a:rPr lang="en-IN" dirty="0">
                <a:solidFill>
                  <a:schemeClr val="bg1"/>
                </a:solidFill>
              </a:rPr>
              <a:t>His </a:t>
            </a:r>
            <a:r>
              <a:rPr lang="en-IN" dirty="0">
                <a:solidFill>
                  <a:srgbClr val="FFC000"/>
                </a:solidFill>
              </a:rPr>
              <a:t>Turnover is below Annual Threshold Limit.</a:t>
            </a:r>
          </a:p>
          <a:p>
            <a:pPr algn="ctr"/>
            <a:r>
              <a:rPr lang="en-IN" dirty="0">
                <a:solidFill>
                  <a:schemeClr val="bg1"/>
                </a:solidFill>
              </a:rPr>
              <a:t>Is Mr. A Liable to Register under GST Act, 2017 ?</a:t>
            </a:r>
          </a:p>
        </p:txBody>
      </p:sp>
      <p:sp>
        <p:nvSpPr>
          <p:cNvPr id="15" name="Rectangle 14"/>
          <p:cNvSpPr/>
          <p:nvPr/>
        </p:nvSpPr>
        <p:spPr>
          <a:xfrm>
            <a:off x="1295400" y="3534311"/>
            <a:ext cx="8001000" cy="1569660"/>
          </a:xfrm>
          <a:prstGeom prst="rect">
            <a:avLst/>
          </a:prstGeom>
        </p:spPr>
        <p:txBody>
          <a:bodyPr wrap="square">
            <a:spAutoFit/>
          </a:bodyPr>
          <a:lstStyle/>
          <a:p>
            <a:r>
              <a:rPr lang="en-IN" sz="1600" dirty="0"/>
              <a:t>A person </a:t>
            </a:r>
            <a:r>
              <a:rPr lang="en-IN" sz="1600" b="1" dirty="0">
                <a:solidFill>
                  <a:srgbClr val="FF0000"/>
                </a:solidFill>
              </a:rPr>
              <a:t>who pays taxes under reverse charge </a:t>
            </a:r>
            <a:r>
              <a:rPr lang="en-IN" sz="1600" dirty="0"/>
              <a:t>is required to </a:t>
            </a:r>
            <a:r>
              <a:rPr lang="en-IN" sz="1600" b="1" dirty="0">
                <a:solidFill>
                  <a:srgbClr val="FF0000"/>
                </a:solidFill>
              </a:rPr>
              <a:t>register under GST irrespective of the threshold</a:t>
            </a:r>
            <a:r>
              <a:rPr lang="en-IN" sz="1600" dirty="0"/>
              <a:t> and annual threshold Limit is 20 </a:t>
            </a:r>
            <a:r>
              <a:rPr lang="en-IN" sz="1600" dirty="0" err="1"/>
              <a:t>lakhs</a:t>
            </a:r>
            <a:r>
              <a:rPr lang="en-IN" sz="1600" dirty="0"/>
              <a:t> (10 </a:t>
            </a:r>
            <a:r>
              <a:rPr lang="en-IN" sz="1600" dirty="0" err="1"/>
              <a:t>lakhs</a:t>
            </a:r>
            <a:r>
              <a:rPr lang="en-IN" sz="1600" dirty="0"/>
              <a:t> in case of Hill states and North Eastern State)</a:t>
            </a:r>
          </a:p>
          <a:p>
            <a:endParaRPr lang="en-IN" sz="1600" dirty="0"/>
          </a:p>
          <a:p>
            <a:r>
              <a:rPr lang="en-IN" sz="1600" b="1" dirty="0"/>
              <a:t>Note:</a:t>
            </a:r>
            <a:r>
              <a:rPr lang="en-IN" sz="1600" dirty="0"/>
              <a:t> In the GST council meeting, states were given liberty to impose double threshold limit for registration i.e. 40 </a:t>
            </a:r>
            <a:r>
              <a:rPr lang="en-IN" sz="1600" dirty="0" err="1"/>
              <a:t>lakh</a:t>
            </a:r>
            <a:r>
              <a:rPr lang="en-IN" sz="1600" dirty="0"/>
              <a:t> up from the earlier INR 20 </a:t>
            </a:r>
            <a:r>
              <a:rPr lang="en-IN" sz="1600" dirty="0" err="1"/>
              <a:t>lakh</a:t>
            </a:r>
            <a:r>
              <a:rPr lang="en-IN" sz="1600" dirty="0"/>
              <a:t>.</a:t>
            </a:r>
          </a:p>
        </p:txBody>
      </p:sp>
      <p:sp>
        <p:nvSpPr>
          <p:cNvPr id="18" name="Oval 17"/>
          <p:cNvSpPr/>
          <p:nvPr/>
        </p:nvSpPr>
        <p:spPr>
          <a:xfrm>
            <a:off x="152400" y="3257550"/>
            <a:ext cx="1143000" cy="1371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17" name="TextBox 16"/>
          <p:cNvSpPr txBox="1"/>
          <p:nvPr/>
        </p:nvSpPr>
        <p:spPr>
          <a:xfrm>
            <a:off x="152400" y="3562350"/>
            <a:ext cx="1524000" cy="707886"/>
          </a:xfrm>
          <a:prstGeom prst="rect">
            <a:avLst/>
          </a:prstGeom>
          <a:noFill/>
        </p:spPr>
        <p:txBody>
          <a:bodyPr wrap="square" rtlCol="0">
            <a:spAutoFit/>
          </a:bodyPr>
          <a:lstStyle/>
          <a:p>
            <a:r>
              <a:rPr lang="en-IN" sz="4000" b="1" dirty="0">
                <a:solidFill>
                  <a:srgbClr val="FFC000"/>
                </a:solidFill>
                <a:latin typeface="Algerian" pitchFamily="82" charset="0"/>
              </a:rPr>
              <a:t>Yes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eps template.png"/>
          <p:cNvPicPr>
            <a:picLocks noChangeAspect="1"/>
          </p:cNvPicPr>
          <p:nvPr/>
        </p:nvPicPr>
        <p:blipFill>
          <a:blip r:embed="rId2"/>
          <a:stretch>
            <a:fillRect/>
          </a:stretch>
        </p:blipFill>
        <p:spPr>
          <a:xfrm>
            <a:off x="0" y="0"/>
            <a:ext cx="9144000" cy="5143500"/>
          </a:xfrm>
          <a:prstGeom prst="rect">
            <a:avLst/>
          </a:prstGeom>
        </p:spPr>
      </p:pic>
      <p:sp>
        <p:nvSpPr>
          <p:cNvPr id="3" name="Rectangle 2"/>
          <p:cNvSpPr/>
          <p:nvPr/>
        </p:nvSpPr>
        <p:spPr>
          <a:xfrm>
            <a:off x="1600199" y="0"/>
            <a:ext cx="7543801" cy="5143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2000" b="1" dirty="0">
                <a:latin typeface="Elephant" pitchFamily="18" charset="0"/>
              </a:rPr>
              <a:t>TIME   OF   SUPPLY   UNDER   RCM</a:t>
            </a:r>
          </a:p>
        </p:txBody>
      </p:sp>
      <p:sp>
        <p:nvSpPr>
          <p:cNvPr id="4" name="TextBox 3"/>
          <p:cNvSpPr txBox="1"/>
          <p:nvPr/>
        </p:nvSpPr>
        <p:spPr>
          <a:xfrm>
            <a:off x="4267200" y="742950"/>
            <a:ext cx="3276600" cy="461665"/>
          </a:xfrm>
          <a:prstGeom prst="rect">
            <a:avLst/>
          </a:prstGeom>
          <a:noFill/>
        </p:spPr>
        <p:txBody>
          <a:bodyPr wrap="square" rtlCol="0">
            <a:spAutoFit/>
          </a:bodyPr>
          <a:lstStyle/>
          <a:p>
            <a:r>
              <a:rPr lang="en-IN" sz="2400" b="1" u="sng" dirty="0">
                <a:solidFill>
                  <a:schemeClr val="tx2">
                    <a:lumMod val="60000"/>
                    <a:lumOff val="40000"/>
                  </a:schemeClr>
                </a:solidFill>
                <a:latin typeface="Adobe Heiti Std R" pitchFamily="34" charset="-128"/>
                <a:ea typeface="Adobe Heiti Std R" pitchFamily="34" charset="-128"/>
              </a:rPr>
              <a:t>In case of Goods</a:t>
            </a:r>
          </a:p>
        </p:txBody>
      </p:sp>
      <p:sp>
        <p:nvSpPr>
          <p:cNvPr id="5" name="TextBox 4"/>
          <p:cNvSpPr txBox="1"/>
          <p:nvPr/>
        </p:nvSpPr>
        <p:spPr>
          <a:xfrm>
            <a:off x="152400" y="2876550"/>
            <a:ext cx="1981200" cy="769441"/>
          </a:xfrm>
          <a:prstGeom prst="rect">
            <a:avLst/>
          </a:prstGeom>
          <a:noFill/>
        </p:spPr>
        <p:txBody>
          <a:bodyPr wrap="square" rtlCol="0">
            <a:spAutoFit/>
          </a:bodyPr>
          <a:lstStyle/>
          <a:p>
            <a:r>
              <a:rPr lang="en-IN" sz="2200" b="1" dirty="0">
                <a:solidFill>
                  <a:srgbClr val="FFC000"/>
                </a:solidFill>
              </a:rPr>
              <a:t>Earliest of the following</a:t>
            </a:r>
          </a:p>
        </p:txBody>
      </p:sp>
      <p:sp>
        <p:nvSpPr>
          <p:cNvPr id="6" name="TextBox 5"/>
          <p:cNvSpPr txBox="1"/>
          <p:nvPr/>
        </p:nvSpPr>
        <p:spPr>
          <a:xfrm>
            <a:off x="3048000" y="2017752"/>
            <a:ext cx="457200" cy="553998"/>
          </a:xfrm>
          <a:prstGeom prst="rect">
            <a:avLst/>
          </a:prstGeom>
          <a:noFill/>
        </p:spPr>
        <p:txBody>
          <a:bodyPr wrap="square" rtlCol="0">
            <a:spAutoFit/>
          </a:bodyPr>
          <a:lstStyle/>
          <a:p>
            <a:r>
              <a:rPr lang="en-IN" sz="3000" b="1" dirty="0"/>
              <a:t>1</a:t>
            </a:r>
          </a:p>
        </p:txBody>
      </p:sp>
      <p:sp>
        <p:nvSpPr>
          <p:cNvPr id="7" name="TextBox 6"/>
          <p:cNvSpPr txBox="1"/>
          <p:nvPr/>
        </p:nvSpPr>
        <p:spPr>
          <a:xfrm>
            <a:off x="7620000" y="2038350"/>
            <a:ext cx="457200" cy="553998"/>
          </a:xfrm>
          <a:prstGeom prst="rect">
            <a:avLst/>
          </a:prstGeom>
          <a:noFill/>
        </p:spPr>
        <p:txBody>
          <a:bodyPr wrap="square" rtlCol="0">
            <a:spAutoFit/>
          </a:bodyPr>
          <a:lstStyle/>
          <a:p>
            <a:r>
              <a:rPr lang="en-IN" sz="3000" b="1" dirty="0"/>
              <a:t>3</a:t>
            </a:r>
          </a:p>
        </p:txBody>
      </p:sp>
      <p:sp>
        <p:nvSpPr>
          <p:cNvPr id="8" name="TextBox 7"/>
          <p:cNvSpPr txBox="1"/>
          <p:nvPr/>
        </p:nvSpPr>
        <p:spPr>
          <a:xfrm>
            <a:off x="5334000" y="2038350"/>
            <a:ext cx="457200" cy="553998"/>
          </a:xfrm>
          <a:prstGeom prst="rect">
            <a:avLst/>
          </a:prstGeom>
          <a:noFill/>
        </p:spPr>
        <p:txBody>
          <a:bodyPr wrap="square" rtlCol="0">
            <a:spAutoFit/>
          </a:bodyPr>
          <a:lstStyle/>
          <a:p>
            <a:r>
              <a:rPr lang="en-IN" sz="3000" b="1" dirty="0"/>
              <a:t>2</a:t>
            </a:r>
          </a:p>
        </p:txBody>
      </p:sp>
      <p:sp>
        <p:nvSpPr>
          <p:cNvPr id="9" name="TextBox 8"/>
          <p:cNvSpPr txBox="1"/>
          <p:nvPr/>
        </p:nvSpPr>
        <p:spPr>
          <a:xfrm>
            <a:off x="2362200" y="3373219"/>
            <a:ext cx="1905000" cy="584775"/>
          </a:xfrm>
          <a:prstGeom prst="rect">
            <a:avLst/>
          </a:prstGeom>
          <a:noFill/>
        </p:spPr>
        <p:txBody>
          <a:bodyPr wrap="square" rtlCol="0">
            <a:spAutoFit/>
          </a:bodyPr>
          <a:lstStyle/>
          <a:p>
            <a:r>
              <a:rPr lang="en-IN" sz="1600" dirty="0">
                <a:solidFill>
                  <a:schemeClr val="bg1"/>
                </a:solidFill>
              </a:rPr>
              <a:t>The date of </a:t>
            </a:r>
            <a:r>
              <a:rPr lang="en-IN" sz="1600" b="1" dirty="0">
                <a:solidFill>
                  <a:schemeClr val="bg1"/>
                </a:solidFill>
              </a:rPr>
              <a:t>receipt of Goods</a:t>
            </a:r>
          </a:p>
        </p:txBody>
      </p:sp>
      <p:sp>
        <p:nvSpPr>
          <p:cNvPr id="10" name="TextBox 9"/>
          <p:cNvSpPr txBox="1"/>
          <p:nvPr/>
        </p:nvSpPr>
        <p:spPr>
          <a:xfrm>
            <a:off x="4495800" y="2952750"/>
            <a:ext cx="2286000" cy="1815882"/>
          </a:xfrm>
          <a:prstGeom prst="rect">
            <a:avLst/>
          </a:prstGeom>
          <a:noFill/>
        </p:spPr>
        <p:txBody>
          <a:bodyPr wrap="square" rtlCol="0">
            <a:spAutoFit/>
          </a:bodyPr>
          <a:lstStyle/>
          <a:p>
            <a:pPr>
              <a:buFont typeface="Arial" pitchFamily="34" charset="0"/>
              <a:buChar char="•"/>
            </a:pPr>
            <a:r>
              <a:rPr lang="en-IN" sz="1600" dirty="0">
                <a:solidFill>
                  <a:schemeClr val="bg1"/>
                </a:solidFill>
              </a:rPr>
              <a:t> The date of payment as entered in Books of Recipient, OR;</a:t>
            </a:r>
          </a:p>
          <a:p>
            <a:pPr>
              <a:buFont typeface="Arial" pitchFamily="34" charset="0"/>
              <a:buChar char="•"/>
            </a:pPr>
            <a:r>
              <a:rPr lang="en-IN" sz="1600" dirty="0">
                <a:solidFill>
                  <a:schemeClr val="bg1"/>
                </a:solidFill>
              </a:rPr>
              <a:t> The Date of Actual Payment</a:t>
            </a:r>
          </a:p>
          <a:p>
            <a:r>
              <a:rPr lang="en-IN" sz="1600" b="1" dirty="0">
                <a:solidFill>
                  <a:srgbClr val="FFFF00"/>
                </a:solidFill>
              </a:rPr>
              <a:t>Whichever is Earlier.</a:t>
            </a:r>
          </a:p>
          <a:p>
            <a:pPr lvl="1"/>
            <a:r>
              <a:rPr lang="en-IN" sz="1600" dirty="0">
                <a:solidFill>
                  <a:schemeClr val="bg1"/>
                </a:solidFill>
              </a:rPr>
              <a:t>  </a:t>
            </a:r>
          </a:p>
        </p:txBody>
      </p:sp>
      <p:sp>
        <p:nvSpPr>
          <p:cNvPr id="11" name="Rectangle 10"/>
          <p:cNvSpPr/>
          <p:nvPr/>
        </p:nvSpPr>
        <p:spPr>
          <a:xfrm>
            <a:off x="6781800" y="2965668"/>
            <a:ext cx="2209800" cy="1815882"/>
          </a:xfrm>
          <a:prstGeom prst="rect">
            <a:avLst/>
          </a:prstGeom>
        </p:spPr>
        <p:txBody>
          <a:bodyPr wrap="square">
            <a:spAutoFit/>
          </a:bodyPr>
          <a:lstStyle/>
          <a:p>
            <a:r>
              <a:rPr lang="en-IN" sz="1600" dirty="0">
                <a:solidFill>
                  <a:schemeClr val="bg1"/>
                </a:solidFill>
              </a:rPr>
              <a:t>the </a:t>
            </a:r>
            <a:r>
              <a:rPr lang="en-IN" sz="1600" b="1" dirty="0">
                <a:solidFill>
                  <a:schemeClr val="bg1"/>
                </a:solidFill>
              </a:rPr>
              <a:t>date </a:t>
            </a:r>
            <a:r>
              <a:rPr lang="en-IN" sz="1600" b="1" dirty="0">
                <a:solidFill>
                  <a:srgbClr val="FFFF00"/>
                </a:solidFill>
              </a:rPr>
              <a:t>immediately following thirty days </a:t>
            </a:r>
            <a:r>
              <a:rPr lang="en-IN" sz="1600" b="1" dirty="0">
                <a:solidFill>
                  <a:schemeClr val="bg1"/>
                </a:solidFill>
              </a:rPr>
              <a:t>from the date of issue of invoice </a:t>
            </a:r>
            <a:r>
              <a:rPr lang="en-IN" sz="1600" dirty="0">
                <a:solidFill>
                  <a:schemeClr val="bg1"/>
                </a:solidFill>
              </a:rPr>
              <a:t>or any other document, by whatever name called, in lieu thereof by the supplier</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in bg.png"/>
          <p:cNvPicPr>
            <a:picLocks noChangeAspect="1"/>
          </p:cNvPicPr>
          <p:nvPr/>
        </p:nvPicPr>
        <p:blipFill>
          <a:blip r:embed="rId2"/>
          <a:stretch>
            <a:fillRect/>
          </a:stretch>
        </p:blipFill>
        <p:spPr>
          <a:xfrm>
            <a:off x="0" y="0"/>
            <a:ext cx="9144000" cy="5143500"/>
          </a:xfrm>
          <a:prstGeom prst="rect">
            <a:avLst/>
          </a:prstGeom>
        </p:spPr>
      </p:pic>
      <p:sp>
        <p:nvSpPr>
          <p:cNvPr id="3" name="Pentagon 2"/>
          <p:cNvSpPr/>
          <p:nvPr/>
        </p:nvSpPr>
        <p:spPr>
          <a:xfrm>
            <a:off x="-1" y="2647950"/>
            <a:ext cx="3429001" cy="514350"/>
          </a:xfrm>
          <a:prstGeom prst="homePlat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IN" sz="3500" dirty="0"/>
              <a:t>EXAMPLE</a:t>
            </a:r>
          </a:p>
        </p:txBody>
      </p:sp>
      <p:sp>
        <p:nvSpPr>
          <p:cNvPr id="11" name="Oval 10"/>
          <p:cNvSpPr/>
          <p:nvPr/>
        </p:nvSpPr>
        <p:spPr>
          <a:xfrm>
            <a:off x="2971800" y="0"/>
            <a:ext cx="2743200" cy="7429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5" name="TextBox 4"/>
          <p:cNvSpPr txBox="1"/>
          <p:nvPr/>
        </p:nvSpPr>
        <p:spPr>
          <a:xfrm>
            <a:off x="2362200" y="57150"/>
            <a:ext cx="3962400" cy="707886"/>
          </a:xfrm>
          <a:prstGeom prst="rect">
            <a:avLst/>
          </a:prstGeom>
          <a:noFill/>
        </p:spPr>
        <p:txBody>
          <a:bodyPr wrap="square" rtlCol="0">
            <a:spAutoFit/>
          </a:bodyPr>
          <a:lstStyle/>
          <a:p>
            <a:pPr algn="ctr"/>
            <a:r>
              <a:rPr lang="en-IN" sz="4000" b="1" dirty="0"/>
              <a:t>HOWEVER</a:t>
            </a:r>
          </a:p>
        </p:txBody>
      </p:sp>
      <p:sp>
        <p:nvSpPr>
          <p:cNvPr id="6" name="Rectangle 5"/>
          <p:cNvSpPr/>
          <p:nvPr/>
        </p:nvSpPr>
        <p:spPr>
          <a:xfrm>
            <a:off x="914400" y="819150"/>
            <a:ext cx="74676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dirty="0"/>
              <a:t>if it is </a:t>
            </a:r>
            <a:r>
              <a:rPr lang="en-IN" b="1" dirty="0">
                <a:solidFill>
                  <a:srgbClr val="FFC000"/>
                </a:solidFill>
              </a:rPr>
              <a:t>not possible to find out the time of supply </a:t>
            </a:r>
            <a:r>
              <a:rPr lang="en-IN" dirty="0"/>
              <a:t>in mentioned above cases,</a:t>
            </a:r>
          </a:p>
        </p:txBody>
      </p:sp>
      <p:cxnSp>
        <p:nvCxnSpPr>
          <p:cNvPr id="8" name="Straight Arrow Connector 7"/>
          <p:cNvCxnSpPr/>
          <p:nvPr/>
        </p:nvCxnSpPr>
        <p:spPr>
          <a:xfrm rot="5400000">
            <a:off x="4000897" y="1618853"/>
            <a:ext cx="533400" cy="79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914400" y="1962150"/>
            <a:ext cx="74676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dirty="0"/>
              <a:t>TOS = Date of </a:t>
            </a:r>
            <a:r>
              <a:rPr lang="en-IN" b="1" dirty="0">
                <a:solidFill>
                  <a:srgbClr val="FFC000"/>
                </a:solidFill>
              </a:rPr>
              <a:t>entry in the Books of Account </a:t>
            </a:r>
            <a:r>
              <a:rPr lang="en-IN" dirty="0"/>
              <a:t>of the Recipient of the Supply</a:t>
            </a:r>
          </a:p>
        </p:txBody>
      </p:sp>
      <p:sp>
        <p:nvSpPr>
          <p:cNvPr id="12" name="Rectangle 11"/>
          <p:cNvSpPr/>
          <p:nvPr/>
        </p:nvSpPr>
        <p:spPr>
          <a:xfrm>
            <a:off x="1676400" y="3401020"/>
            <a:ext cx="5867400" cy="923330"/>
          </a:xfrm>
          <a:prstGeom prst="rect">
            <a:avLst/>
          </a:prstGeom>
        </p:spPr>
        <p:txBody>
          <a:bodyPr wrap="square">
            <a:spAutoFit/>
          </a:bodyPr>
          <a:lstStyle/>
          <a:p>
            <a:pPr>
              <a:buFont typeface="Wingdings" pitchFamily="2" charset="2"/>
              <a:buChar char="Ø"/>
            </a:pPr>
            <a:r>
              <a:rPr lang="en-IN" b="1" dirty="0"/>
              <a:t>Date of Payment </a:t>
            </a:r>
            <a:r>
              <a:rPr lang="en-IN" dirty="0"/>
              <a:t>– 18th June 2019</a:t>
            </a:r>
          </a:p>
          <a:p>
            <a:pPr>
              <a:buFont typeface="Wingdings" pitchFamily="2" charset="2"/>
              <a:buChar char="Ø"/>
            </a:pPr>
            <a:r>
              <a:rPr lang="en-IN" b="1" dirty="0"/>
              <a:t>Date of Invoice  </a:t>
            </a:r>
            <a:r>
              <a:rPr lang="en-IN" dirty="0"/>
              <a:t> – 1st July 2019</a:t>
            </a:r>
          </a:p>
          <a:p>
            <a:pPr>
              <a:buFont typeface="Wingdings" pitchFamily="2" charset="2"/>
              <a:buChar char="Ø"/>
            </a:pPr>
            <a:r>
              <a:rPr lang="en-IN" b="1" dirty="0"/>
              <a:t>Date of Entry in books by the recipient </a:t>
            </a:r>
            <a:r>
              <a:rPr lang="en-IN" dirty="0"/>
              <a:t>– 19th June 2019</a:t>
            </a:r>
          </a:p>
        </p:txBody>
      </p:sp>
      <p:sp>
        <p:nvSpPr>
          <p:cNvPr id="13" name="Rectangle 12"/>
          <p:cNvSpPr/>
          <p:nvPr/>
        </p:nvSpPr>
        <p:spPr>
          <a:xfrm>
            <a:off x="1600200" y="4516219"/>
            <a:ext cx="7239000" cy="430887"/>
          </a:xfrm>
          <a:prstGeom prst="rect">
            <a:avLst/>
          </a:prstGeom>
        </p:spPr>
        <p:txBody>
          <a:bodyPr wrap="square">
            <a:spAutoFit/>
          </a:bodyPr>
          <a:lstStyle/>
          <a:p>
            <a:r>
              <a:rPr lang="en-IN" sz="2200" b="1" dirty="0"/>
              <a:t>In this case, the time of supply will be 18th June 2019</a:t>
            </a:r>
          </a:p>
        </p:txBody>
      </p:sp>
      <p:sp>
        <p:nvSpPr>
          <p:cNvPr id="14" name="Right Arrow 13"/>
          <p:cNvSpPr/>
          <p:nvPr/>
        </p:nvSpPr>
        <p:spPr>
          <a:xfrm>
            <a:off x="228600" y="4476750"/>
            <a:ext cx="1219200" cy="457200"/>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IN"/>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in bg.png"/>
          <p:cNvPicPr>
            <a:picLocks noChangeAspect="1"/>
          </p:cNvPicPr>
          <p:nvPr/>
        </p:nvPicPr>
        <p:blipFill>
          <a:blip r:embed="rId2"/>
          <a:stretch>
            <a:fillRect/>
          </a:stretch>
        </p:blipFill>
        <p:spPr>
          <a:xfrm>
            <a:off x="0" y="0"/>
            <a:ext cx="9144000" cy="5143500"/>
          </a:xfrm>
          <a:prstGeom prst="rect">
            <a:avLst/>
          </a:prstGeom>
        </p:spPr>
      </p:pic>
      <p:sp>
        <p:nvSpPr>
          <p:cNvPr id="3" name="Rectangle 2"/>
          <p:cNvSpPr/>
          <p:nvPr/>
        </p:nvSpPr>
        <p:spPr>
          <a:xfrm>
            <a:off x="1066800" y="361950"/>
            <a:ext cx="7086600" cy="685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sz="2200" dirty="0">
                <a:solidFill>
                  <a:srgbClr val="FFC000"/>
                </a:solidFill>
              </a:rPr>
              <a:t>What if Supplier is Located Outside India ?</a:t>
            </a:r>
          </a:p>
        </p:txBody>
      </p:sp>
      <p:sp>
        <p:nvSpPr>
          <p:cNvPr id="6" name="TextBox 5"/>
          <p:cNvSpPr txBox="1"/>
          <p:nvPr/>
        </p:nvSpPr>
        <p:spPr>
          <a:xfrm>
            <a:off x="3048000" y="1352550"/>
            <a:ext cx="3657600" cy="415498"/>
          </a:xfrm>
          <a:prstGeom prst="rect">
            <a:avLst/>
          </a:prstGeom>
          <a:noFill/>
        </p:spPr>
        <p:txBody>
          <a:bodyPr wrap="square" rtlCol="0">
            <a:spAutoFit/>
          </a:bodyPr>
          <a:lstStyle/>
          <a:p>
            <a:pPr algn="ctr"/>
            <a:r>
              <a:rPr lang="en-IN" sz="2100" b="1" u="sng" dirty="0"/>
              <a:t>In that Case, Time of Supply is</a:t>
            </a:r>
          </a:p>
        </p:txBody>
      </p:sp>
      <p:cxnSp>
        <p:nvCxnSpPr>
          <p:cNvPr id="8" name="Straight Arrow Connector 7"/>
          <p:cNvCxnSpPr/>
          <p:nvPr/>
        </p:nvCxnSpPr>
        <p:spPr>
          <a:xfrm rot="5400000">
            <a:off x="4305300" y="2151856"/>
            <a:ext cx="685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0" y="2646362"/>
            <a:ext cx="5791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828800" y="2724150"/>
            <a:ext cx="1981200" cy="1524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dirty="0"/>
              <a:t>Date of Payment</a:t>
            </a:r>
          </a:p>
        </p:txBody>
      </p:sp>
      <p:sp>
        <p:nvSpPr>
          <p:cNvPr id="12" name="Rectangle 11"/>
          <p:cNvSpPr/>
          <p:nvPr/>
        </p:nvSpPr>
        <p:spPr>
          <a:xfrm>
            <a:off x="4876800" y="2724150"/>
            <a:ext cx="1981200" cy="1524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dirty="0"/>
              <a:t>Date of Record of Payment in Books</a:t>
            </a:r>
          </a:p>
        </p:txBody>
      </p:sp>
      <p:sp>
        <p:nvSpPr>
          <p:cNvPr id="13" name="TextBox 12"/>
          <p:cNvSpPr txBox="1"/>
          <p:nvPr/>
        </p:nvSpPr>
        <p:spPr>
          <a:xfrm>
            <a:off x="4114800" y="3409950"/>
            <a:ext cx="685800" cy="381000"/>
          </a:xfrm>
          <a:prstGeom prst="rect">
            <a:avLst/>
          </a:prstGeom>
          <a:noFill/>
        </p:spPr>
        <p:txBody>
          <a:bodyPr wrap="square" rtlCol="0">
            <a:spAutoFit/>
          </a:bodyPr>
          <a:lstStyle/>
          <a:p>
            <a:r>
              <a:rPr lang="en-IN" b="1" dirty="0"/>
              <a:t>OR</a:t>
            </a:r>
          </a:p>
        </p:txBody>
      </p:sp>
      <p:sp>
        <p:nvSpPr>
          <p:cNvPr id="14" name="TextBox 13"/>
          <p:cNvSpPr txBox="1"/>
          <p:nvPr/>
        </p:nvSpPr>
        <p:spPr>
          <a:xfrm>
            <a:off x="2133600" y="4476750"/>
            <a:ext cx="4419600" cy="430887"/>
          </a:xfrm>
          <a:prstGeom prst="rect">
            <a:avLst/>
          </a:prstGeom>
          <a:noFill/>
        </p:spPr>
        <p:txBody>
          <a:bodyPr wrap="square" rtlCol="0">
            <a:spAutoFit/>
          </a:bodyPr>
          <a:lstStyle/>
          <a:p>
            <a:pPr algn="ctr"/>
            <a:r>
              <a:rPr lang="en-IN" sz="2200" b="1" dirty="0"/>
              <a:t>Whichever is earlier</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 step process.png"/>
          <p:cNvPicPr>
            <a:picLocks noChangeAspect="1"/>
          </p:cNvPicPr>
          <p:nvPr/>
        </p:nvPicPr>
        <p:blipFill>
          <a:blip r:embed="rId2"/>
          <a:stretch>
            <a:fillRect/>
          </a:stretch>
        </p:blipFill>
        <p:spPr>
          <a:xfrm>
            <a:off x="0" y="0"/>
            <a:ext cx="9144000" cy="5143500"/>
          </a:xfrm>
          <a:prstGeom prst="rect">
            <a:avLst/>
          </a:prstGeom>
        </p:spPr>
      </p:pic>
      <p:sp>
        <p:nvSpPr>
          <p:cNvPr id="3" name="Rectangle 2"/>
          <p:cNvSpPr/>
          <p:nvPr/>
        </p:nvSpPr>
        <p:spPr>
          <a:xfrm>
            <a:off x="1600199" y="0"/>
            <a:ext cx="7543801" cy="5143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2000" b="1" dirty="0">
                <a:latin typeface="Elephant" pitchFamily="18" charset="0"/>
              </a:rPr>
              <a:t>TIME   OF   SUPPLY   UNDER   RCM</a:t>
            </a:r>
          </a:p>
        </p:txBody>
      </p:sp>
      <p:sp>
        <p:nvSpPr>
          <p:cNvPr id="4" name="TextBox 3"/>
          <p:cNvSpPr txBox="1"/>
          <p:nvPr/>
        </p:nvSpPr>
        <p:spPr>
          <a:xfrm>
            <a:off x="4267200" y="742950"/>
            <a:ext cx="3276600" cy="461665"/>
          </a:xfrm>
          <a:prstGeom prst="rect">
            <a:avLst/>
          </a:prstGeom>
          <a:noFill/>
        </p:spPr>
        <p:txBody>
          <a:bodyPr wrap="square" rtlCol="0">
            <a:spAutoFit/>
          </a:bodyPr>
          <a:lstStyle/>
          <a:p>
            <a:r>
              <a:rPr lang="en-IN" sz="2400" b="1" u="sng" dirty="0">
                <a:solidFill>
                  <a:schemeClr val="tx2">
                    <a:lumMod val="60000"/>
                    <a:lumOff val="40000"/>
                  </a:schemeClr>
                </a:solidFill>
                <a:latin typeface="Adobe Heiti Std R" pitchFamily="34" charset="-128"/>
                <a:ea typeface="Adobe Heiti Std R" pitchFamily="34" charset="-128"/>
              </a:rPr>
              <a:t>In case of Services</a:t>
            </a:r>
          </a:p>
        </p:txBody>
      </p:sp>
      <p:sp>
        <p:nvSpPr>
          <p:cNvPr id="5" name="TextBox 4"/>
          <p:cNvSpPr txBox="1"/>
          <p:nvPr/>
        </p:nvSpPr>
        <p:spPr>
          <a:xfrm>
            <a:off x="990600" y="2876550"/>
            <a:ext cx="1981200" cy="769441"/>
          </a:xfrm>
          <a:prstGeom prst="rect">
            <a:avLst/>
          </a:prstGeom>
          <a:noFill/>
        </p:spPr>
        <p:txBody>
          <a:bodyPr wrap="square" rtlCol="0">
            <a:spAutoFit/>
          </a:bodyPr>
          <a:lstStyle/>
          <a:p>
            <a:r>
              <a:rPr lang="en-IN" sz="2200" b="1" dirty="0">
                <a:solidFill>
                  <a:srgbClr val="FFC000"/>
                </a:solidFill>
              </a:rPr>
              <a:t>Earliest of the following</a:t>
            </a:r>
          </a:p>
        </p:txBody>
      </p:sp>
      <p:sp>
        <p:nvSpPr>
          <p:cNvPr id="6" name="TextBox 5"/>
          <p:cNvSpPr txBox="1"/>
          <p:nvPr/>
        </p:nvSpPr>
        <p:spPr>
          <a:xfrm>
            <a:off x="4572000" y="2017752"/>
            <a:ext cx="457200" cy="553998"/>
          </a:xfrm>
          <a:prstGeom prst="rect">
            <a:avLst/>
          </a:prstGeom>
          <a:noFill/>
        </p:spPr>
        <p:txBody>
          <a:bodyPr wrap="square" rtlCol="0">
            <a:spAutoFit/>
          </a:bodyPr>
          <a:lstStyle/>
          <a:p>
            <a:r>
              <a:rPr lang="en-IN" sz="3000" b="1" dirty="0"/>
              <a:t>1</a:t>
            </a:r>
          </a:p>
        </p:txBody>
      </p:sp>
      <p:sp>
        <p:nvSpPr>
          <p:cNvPr id="7" name="TextBox 6"/>
          <p:cNvSpPr txBox="1"/>
          <p:nvPr/>
        </p:nvSpPr>
        <p:spPr>
          <a:xfrm>
            <a:off x="6858000" y="2038350"/>
            <a:ext cx="457200" cy="553998"/>
          </a:xfrm>
          <a:prstGeom prst="rect">
            <a:avLst/>
          </a:prstGeom>
          <a:noFill/>
        </p:spPr>
        <p:txBody>
          <a:bodyPr wrap="square" rtlCol="0">
            <a:spAutoFit/>
          </a:bodyPr>
          <a:lstStyle/>
          <a:p>
            <a:r>
              <a:rPr lang="en-IN" sz="3000" b="1" dirty="0"/>
              <a:t>2</a:t>
            </a:r>
          </a:p>
        </p:txBody>
      </p:sp>
      <p:sp>
        <p:nvSpPr>
          <p:cNvPr id="8" name="TextBox 7"/>
          <p:cNvSpPr txBox="1"/>
          <p:nvPr/>
        </p:nvSpPr>
        <p:spPr>
          <a:xfrm>
            <a:off x="3886200" y="3373219"/>
            <a:ext cx="1905000" cy="584775"/>
          </a:xfrm>
          <a:prstGeom prst="rect">
            <a:avLst/>
          </a:prstGeom>
          <a:noFill/>
        </p:spPr>
        <p:txBody>
          <a:bodyPr wrap="square" rtlCol="0">
            <a:spAutoFit/>
          </a:bodyPr>
          <a:lstStyle/>
          <a:p>
            <a:r>
              <a:rPr lang="en-IN" sz="1600" dirty="0">
                <a:solidFill>
                  <a:schemeClr val="bg1"/>
                </a:solidFill>
              </a:rPr>
              <a:t>The date of </a:t>
            </a:r>
            <a:r>
              <a:rPr lang="en-IN" sz="1600" b="1" dirty="0">
                <a:solidFill>
                  <a:schemeClr val="bg1"/>
                </a:solidFill>
              </a:rPr>
              <a:t> Payment</a:t>
            </a:r>
          </a:p>
        </p:txBody>
      </p:sp>
      <p:sp>
        <p:nvSpPr>
          <p:cNvPr id="9" name="Rectangle 8"/>
          <p:cNvSpPr/>
          <p:nvPr/>
        </p:nvSpPr>
        <p:spPr>
          <a:xfrm>
            <a:off x="5943600" y="3247132"/>
            <a:ext cx="2438400" cy="1077218"/>
          </a:xfrm>
          <a:prstGeom prst="rect">
            <a:avLst/>
          </a:prstGeom>
        </p:spPr>
        <p:txBody>
          <a:bodyPr wrap="square">
            <a:spAutoFit/>
          </a:bodyPr>
          <a:lstStyle/>
          <a:p>
            <a:r>
              <a:rPr lang="en-IN" sz="1600" dirty="0">
                <a:solidFill>
                  <a:schemeClr val="bg1"/>
                </a:solidFill>
              </a:rPr>
              <a:t>the date immediately following after </a:t>
            </a:r>
            <a:r>
              <a:rPr lang="en-IN" sz="1600" b="1" dirty="0">
                <a:solidFill>
                  <a:srgbClr val="FFFF00"/>
                </a:solidFill>
              </a:rPr>
              <a:t>sixty days </a:t>
            </a:r>
            <a:r>
              <a:rPr lang="en-IN" sz="1600" dirty="0">
                <a:solidFill>
                  <a:schemeClr val="bg1"/>
                </a:solidFill>
              </a:rPr>
              <a:t>from the date of issue of the invoice by the supplier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in bg.png"/>
          <p:cNvPicPr>
            <a:picLocks noChangeAspect="1"/>
          </p:cNvPicPr>
          <p:nvPr/>
        </p:nvPicPr>
        <p:blipFill>
          <a:blip r:embed="rId2"/>
          <a:stretch>
            <a:fillRect/>
          </a:stretch>
        </p:blipFill>
        <p:spPr>
          <a:xfrm>
            <a:off x="0" y="0"/>
            <a:ext cx="9144000" cy="5143500"/>
          </a:xfrm>
          <a:prstGeom prst="rect">
            <a:avLst/>
          </a:prstGeom>
        </p:spPr>
      </p:pic>
      <p:sp>
        <p:nvSpPr>
          <p:cNvPr id="3" name="Pentagon 2"/>
          <p:cNvSpPr/>
          <p:nvPr/>
        </p:nvSpPr>
        <p:spPr>
          <a:xfrm>
            <a:off x="-1" y="2647950"/>
            <a:ext cx="3429001" cy="514350"/>
          </a:xfrm>
          <a:prstGeom prst="homePlat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IN" sz="3500" dirty="0"/>
              <a:t>EXAMPLE</a:t>
            </a:r>
          </a:p>
        </p:txBody>
      </p:sp>
      <p:sp>
        <p:nvSpPr>
          <p:cNvPr id="11" name="Oval 10"/>
          <p:cNvSpPr/>
          <p:nvPr/>
        </p:nvSpPr>
        <p:spPr>
          <a:xfrm>
            <a:off x="2971800" y="0"/>
            <a:ext cx="2743200" cy="7429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5" name="TextBox 4"/>
          <p:cNvSpPr txBox="1"/>
          <p:nvPr/>
        </p:nvSpPr>
        <p:spPr>
          <a:xfrm>
            <a:off x="2362200" y="57150"/>
            <a:ext cx="3962400" cy="707886"/>
          </a:xfrm>
          <a:prstGeom prst="rect">
            <a:avLst/>
          </a:prstGeom>
          <a:noFill/>
        </p:spPr>
        <p:txBody>
          <a:bodyPr wrap="square" rtlCol="0">
            <a:spAutoFit/>
          </a:bodyPr>
          <a:lstStyle/>
          <a:p>
            <a:pPr algn="ctr"/>
            <a:r>
              <a:rPr lang="en-IN" sz="4000" b="1" dirty="0"/>
              <a:t>HOWEVER</a:t>
            </a:r>
          </a:p>
        </p:txBody>
      </p:sp>
      <p:sp>
        <p:nvSpPr>
          <p:cNvPr id="6" name="Rectangle 5"/>
          <p:cNvSpPr/>
          <p:nvPr/>
        </p:nvSpPr>
        <p:spPr>
          <a:xfrm>
            <a:off x="914400" y="819150"/>
            <a:ext cx="74676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dirty="0"/>
              <a:t>if it is </a:t>
            </a:r>
            <a:r>
              <a:rPr lang="en-IN" b="1" dirty="0">
                <a:solidFill>
                  <a:srgbClr val="FFC000"/>
                </a:solidFill>
              </a:rPr>
              <a:t>not possible to find out the time of supply </a:t>
            </a:r>
            <a:r>
              <a:rPr lang="en-IN" dirty="0"/>
              <a:t>in mentioned above cases,</a:t>
            </a:r>
          </a:p>
        </p:txBody>
      </p:sp>
      <p:cxnSp>
        <p:nvCxnSpPr>
          <p:cNvPr id="8" name="Straight Arrow Connector 7"/>
          <p:cNvCxnSpPr/>
          <p:nvPr/>
        </p:nvCxnSpPr>
        <p:spPr>
          <a:xfrm rot="5400000">
            <a:off x="4000897" y="1618853"/>
            <a:ext cx="533400" cy="79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914400" y="1962150"/>
            <a:ext cx="74676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dirty="0"/>
              <a:t>TOS = Date of </a:t>
            </a:r>
            <a:r>
              <a:rPr lang="en-IN" b="1" dirty="0">
                <a:solidFill>
                  <a:srgbClr val="FFC000"/>
                </a:solidFill>
              </a:rPr>
              <a:t>entry in the Books of Account </a:t>
            </a:r>
            <a:r>
              <a:rPr lang="en-IN" dirty="0"/>
              <a:t>of the Recipient of the Supply</a:t>
            </a:r>
          </a:p>
        </p:txBody>
      </p:sp>
      <p:sp>
        <p:nvSpPr>
          <p:cNvPr id="12" name="Rectangle 11"/>
          <p:cNvSpPr/>
          <p:nvPr/>
        </p:nvSpPr>
        <p:spPr>
          <a:xfrm>
            <a:off x="1676400" y="3401020"/>
            <a:ext cx="5867400" cy="923330"/>
          </a:xfrm>
          <a:prstGeom prst="rect">
            <a:avLst/>
          </a:prstGeom>
        </p:spPr>
        <p:txBody>
          <a:bodyPr wrap="square">
            <a:spAutoFit/>
          </a:bodyPr>
          <a:lstStyle/>
          <a:p>
            <a:pPr>
              <a:buFont typeface="Wingdings" pitchFamily="2" charset="2"/>
              <a:buChar char="Ø"/>
            </a:pPr>
            <a:r>
              <a:rPr lang="en-IN" b="1" dirty="0"/>
              <a:t>Date of Payment </a:t>
            </a:r>
            <a:r>
              <a:rPr lang="en-IN" dirty="0"/>
              <a:t>– 18th August 2019</a:t>
            </a:r>
          </a:p>
          <a:p>
            <a:pPr>
              <a:buFont typeface="Wingdings" pitchFamily="2" charset="2"/>
              <a:buChar char="Ø"/>
            </a:pPr>
            <a:r>
              <a:rPr lang="en-IN" b="1" dirty="0"/>
              <a:t>Date of Invoice  </a:t>
            </a:r>
            <a:r>
              <a:rPr lang="en-IN" dirty="0"/>
              <a:t> – 1st September 2019</a:t>
            </a:r>
          </a:p>
          <a:p>
            <a:pPr>
              <a:buFont typeface="Wingdings" pitchFamily="2" charset="2"/>
              <a:buChar char="Ø"/>
            </a:pPr>
            <a:r>
              <a:rPr lang="en-IN" b="1" dirty="0"/>
              <a:t>Date of Entry in books by the recipient </a:t>
            </a:r>
            <a:r>
              <a:rPr lang="en-IN" dirty="0"/>
              <a:t>– 19th August 2019</a:t>
            </a:r>
          </a:p>
        </p:txBody>
      </p:sp>
      <p:sp>
        <p:nvSpPr>
          <p:cNvPr id="13" name="Rectangle 12"/>
          <p:cNvSpPr/>
          <p:nvPr/>
        </p:nvSpPr>
        <p:spPr>
          <a:xfrm>
            <a:off x="1600200" y="4516219"/>
            <a:ext cx="7239000" cy="430887"/>
          </a:xfrm>
          <a:prstGeom prst="rect">
            <a:avLst/>
          </a:prstGeom>
        </p:spPr>
        <p:txBody>
          <a:bodyPr wrap="square">
            <a:spAutoFit/>
          </a:bodyPr>
          <a:lstStyle/>
          <a:p>
            <a:r>
              <a:rPr lang="en-IN" sz="2200" b="1" dirty="0"/>
              <a:t>In this case, the time of supply will be 18th August 2019</a:t>
            </a:r>
          </a:p>
        </p:txBody>
      </p:sp>
      <p:sp>
        <p:nvSpPr>
          <p:cNvPr id="14" name="Right Arrow 13"/>
          <p:cNvSpPr/>
          <p:nvPr/>
        </p:nvSpPr>
        <p:spPr>
          <a:xfrm>
            <a:off x="228600" y="4476750"/>
            <a:ext cx="1219200" cy="457200"/>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IN"/>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in bg.png"/>
          <p:cNvPicPr>
            <a:picLocks noChangeAspect="1"/>
          </p:cNvPicPr>
          <p:nvPr/>
        </p:nvPicPr>
        <p:blipFill>
          <a:blip r:embed="rId2"/>
          <a:stretch>
            <a:fillRect/>
          </a:stretch>
        </p:blipFill>
        <p:spPr>
          <a:xfrm>
            <a:off x="0" y="0"/>
            <a:ext cx="9144000" cy="5143500"/>
          </a:xfrm>
          <a:prstGeom prst="rect">
            <a:avLst/>
          </a:prstGeom>
        </p:spPr>
      </p:pic>
      <p:sp>
        <p:nvSpPr>
          <p:cNvPr id="1026" name="AutoShape 2" descr="Invoice bill icon Royalty Free Vector Image - Vector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28" name="AutoShape 4" descr="Invoice bill icon Royalty Free Vector Image - Vector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grpSp>
        <p:nvGrpSpPr>
          <p:cNvPr id="5" name="Group 4"/>
          <p:cNvGrpSpPr/>
          <p:nvPr/>
        </p:nvGrpSpPr>
        <p:grpSpPr>
          <a:xfrm>
            <a:off x="1752600" y="0"/>
            <a:ext cx="7391400" cy="666750"/>
            <a:chOff x="914400" y="0"/>
            <a:chExt cx="8229600" cy="666750"/>
          </a:xfrm>
        </p:grpSpPr>
        <p:sp>
          <p:nvSpPr>
            <p:cNvPr id="6" name="Rounded Rectangle 5"/>
            <p:cNvSpPr/>
            <p:nvPr/>
          </p:nvSpPr>
          <p:spPr>
            <a:xfrm>
              <a:off x="914400" y="0"/>
              <a:ext cx="8229600" cy="66675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7" name="Rectangle 6"/>
            <p:cNvSpPr/>
            <p:nvPr/>
          </p:nvSpPr>
          <p:spPr>
            <a:xfrm>
              <a:off x="1066800" y="0"/>
              <a:ext cx="8077200" cy="6667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b="1" dirty="0">
                  <a:solidFill>
                    <a:schemeClr val="tx1"/>
                  </a:solidFill>
                  <a:latin typeface="Elephant" pitchFamily="18" charset="0"/>
                </a:rPr>
                <a:t>Self  Invoicing under Reverse Charge  Mechanism</a:t>
              </a:r>
            </a:p>
          </p:txBody>
        </p:sp>
      </p:grpSp>
      <p:sp>
        <p:nvSpPr>
          <p:cNvPr id="9" name="Rounded Rectangle 8"/>
          <p:cNvSpPr/>
          <p:nvPr/>
        </p:nvSpPr>
        <p:spPr>
          <a:xfrm>
            <a:off x="2514600" y="1047750"/>
            <a:ext cx="6248400" cy="3581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sz="2000" b="1" dirty="0">
                <a:solidFill>
                  <a:srgbClr val="FFC000"/>
                </a:solidFill>
              </a:rPr>
              <a:t>What is Self Invoice?</a:t>
            </a:r>
            <a:endParaRPr lang="en-IN" dirty="0">
              <a:solidFill>
                <a:schemeClr val="bg1"/>
              </a:solidFill>
            </a:endParaRPr>
          </a:p>
          <a:p>
            <a:pPr algn="ctr">
              <a:buFont typeface="Wingdings" pitchFamily="2" charset="2"/>
              <a:buChar char="q"/>
            </a:pPr>
            <a:r>
              <a:rPr lang="en-IN" dirty="0">
                <a:solidFill>
                  <a:schemeClr val="bg1"/>
                </a:solidFill>
              </a:rPr>
              <a:t>Self Invoice(Self Bill) Shall be </a:t>
            </a:r>
            <a:r>
              <a:rPr lang="en-IN" b="1" dirty="0">
                <a:solidFill>
                  <a:schemeClr val="bg1"/>
                </a:solidFill>
              </a:rPr>
              <a:t>raised by Recipient </a:t>
            </a:r>
            <a:r>
              <a:rPr lang="en-IN" dirty="0">
                <a:solidFill>
                  <a:schemeClr val="bg1"/>
                </a:solidFill>
              </a:rPr>
              <a:t>when he is liable to pay GST under RCM, since supplier cannot raise tax invoice</a:t>
            </a:r>
          </a:p>
          <a:p>
            <a:pPr algn="ctr"/>
            <a:endParaRPr lang="en-IN" dirty="0">
              <a:solidFill>
                <a:schemeClr val="bg1"/>
              </a:solidFill>
            </a:endParaRPr>
          </a:p>
          <a:p>
            <a:pPr algn="ctr"/>
            <a:r>
              <a:rPr lang="en-IN" sz="2000" b="1" dirty="0">
                <a:solidFill>
                  <a:srgbClr val="FFC000"/>
                </a:solidFill>
              </a:rPr>
              <a:t>Why is Self Invoicing necessary?</a:t>
            </a:r>
          </a:p>
          <a:p>
            <a:pPr algn="ctr">
              <a:buFont typeface="Wingdings" pitchFamily="2" charset="2"/>
              <a:buChar char="q"/>
            </a:pPr>
            <a:r>
              <a:rPr lang="en-IN" sz="2000" b="1" dirty="0">
                <a:solidFill>
                  <a:schemeClr val="bg1"/>
                </a:solidFill>
              </a:rPr>
              <a:t> </a:t>
            </a:r>
            <a:r>
              <a:rPr lang="en-IN" dirty="0">
                <a:solidFill>
                  <a:schemeClr val="bg1"/>
                </a:solidFill>
              </a:rPr>
              <a:t>In order to pay the tax and avail the benefit of ITC</a:t>
            </a:r>
          </a:p>
          <a:p>
            <a:pPr algn="ctr"/>
            <a:endParaRPr lang="en-IN" dirty="0">
              <a:solidFill>
                <a:schemeClr val="bg1"/>
              </a:solidFill>
            </a:endParaRPr>
          </a:p>
          <a:p>
            <a:pPr algn="ctr"/>
            <a:r>
              <a:rPr lang="en-IN" sz="2000" b="1" dirty="0">
                <a:solidFill>
                  <a:srgbClr val="FFC000"/>
                </a:solidFill>
              </a:rPr>
              <a:t>Details to be included in Self Invoice:</a:t>
            </a:r>
          </a:p>
          <a:p>
            <a:pPr algn="ctr">
              <a:buFont typeface="Wingdings" pitchFamily="2" charset="2"/>
              <a:buChar char="q"/>
            </a:pPr>
            <a:r>
              <a:rPr lang="en-IN" dirty="0">
                <a:solidFill>
                  <a:schemeClr val="bg1"/>
                </a:solidFill>
              </a:rPr>
              <a:t> All details of Recipient and the Supplier(excl. His GSTIN)</a:t>
            </a:r>
          </a:p>
        </p:txBody>
      </p:sp>
      <p:pic>
        <p:nvPicPr>
          <p:cNvPr id="11" name="Picture 10" descr="man writing_2.png"/>
          <p:cNvPicPr>
            <a:picLocks noChangeAspect="1"/>
          </p:cNvPicPr>
          <p:nvPr/>
        </p:nvPicPr>
        <p:blipFill>
          <a:blip r:embed="rId3"/>
          <a:stretch>
            <a:fillRect/>
          </a:stretch>
        </p:blipFill>
        <p:spPr>
          <a:xfrm>
            <a:off x="0" y="1143000"/>
            <a:ext cx="2505141" cy="4019550"/>
          </a:xfrm>
          <a:prstGeom prst="rect">
            <a:avLst/>
          </a:prstGeom>
          <a:effectLst>
            <a:outerShdw blurRad="50800" dist="38100" dir="16200000" rotWithShape="0">
              <a:prstClr val="black">
                <a:alpha val="40000"/>
              </a:prstClr>
            </a:outerShdw>
          </a:effectLst>
        </p:spPr>
      </p:pic>
      <p:sp>
        <p:nvSpPr>
          <p:cNvPr id="12" name="TextBox 11"/>
          <p:cNvSpPr txBox="1"/>
          <p:nvPr/>
        </p:nvSpPr>
        <p:spPr>
          <a:xfrm rot="21175713">
            <a:off x="442022" y="2752899"/>
            <a:ext cx="990600" cy="292388"/>
          </a:xfrm>
          <a:prstGeom prst="rect">
            <a:avLst/>
          </a:prstGeom>
          <a:noFill/>
        </p:spPr>
        <p:txBody>
          <a:bodyPr wrap="square" rtlCol="0">
            <a:spAutoFit/>
          </a:bodyPr>
          <a:lstStyle/>
          <a:p>
            <a:r>
              <a:rPr lang="en-IN" sz="1300" b="1" dirty="0">
                <a:solidFill>
                  <a:srgbClr val="FF0000"/>
                </a:solidFill>
              </a:rPr>
              <a:t>INVOICE</a:t>
            </a:r>
          </a:p>
        </p:txBody>
      </p:sp>
      <p:sp>
        <p:nvSpPr>
          <p:cNvPr id="19" name="TextBox 18"/>
          <p:cNvSpPr txBox="1"/>
          <p:nvPr/>
        </p:nvSpPr>
        <p:spPr>
          <a:xfrm>
            <a:off x="381000" y="709196"/>
            <a:ext cx="1676400" cy="338554"/>
          </a:xfrm>
          <a:prstGeom prst="rect">
            <a:avLst/>
          </a:prstGeom>
          <a:solidFill>
            <a:schemeClr val="tx1"/>
          </a:solidFill>
        </p:spPr>
        <p:txBody>
          <a:bodyPr wrap="square" rtlCol="0">
            <a:spAutoFit/>
          </a:bodyPr>
          <a:lstStyle/>
          <a:p>
            <a:r>
              <a:rPr lang="en-IN" sz="1600" b="1" dirty="0">
                <a:solidFill>
                  <a:srgbClr val="FF0000"/>
                </a:solidFill>
              </a:rPr>
              <a:t>     RECIPIENT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750333" y="857239"/>
            <a:ext cx="5382363" cy="822451"/>
          </a:xfrm>
          <a:prstGeom prst="rect">
            <a:avLst/>
          </a:prstGeom>
          <a:solidFill>
            <a:srgbClr val="86EAE9">
              <a:alpha val="29803"/>
            </a:srgbClr>
          </a:solidFill>
        </p:spPr>
      </p:sp>
      <p:sp>
        <p:nvSpPr>
          <p:cNvPr id="3" name="AutoShape 3"/>
          <p:cNvSpPr/>
          <p:nvPr/>
        </p:nvSpPr>
        <p:spPr>
          <a:xfrm>
            <a:off x="2750332" y="857239"/>
            <a:ext cx="2388638" cy="822451"/>
          </a:xfrm>
          <a:prstGeom prst="rect">
            <a:avLst/>
          </a:prstGeom>
          <a:solidFill>
            <a:srgbClr val="86EAE9"/>
          </a:solidFill>
        </p:spPr>
        <p:txBody>
          <a:bodyPr lIns="45720" tIns="22860" rIns="45720" bIns="22860"/>
          <a:lstStyle/>
          <a:p>
            <a:endParaRPr lang="en-IN" dirty="0"/>
          </a:p>
        </p:txBody>
      </p:sp>
      <p:grpSp>
        <p:nvGrpSpPr>
          <p:cNvPr id="4" name="Group 4"/>
          <p:cNvGrpSpPr/>
          <p:nvPr/>
        </p:nvGrpSpPr>
        <p:grpSpPr>
          <a:xfrm rot="-8100000">
            <a:off x="4845955" y="977916"/>
            <a:ext cx="582027" cy="581095"/>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86EAE9"/>
            </a:solidFill>
          </p:spPr>
        </p:sp>
      </p:grpSp>
      <p:sp>
        <p:nvSpPr>
          <p:cNvPr id="6" name="AutoShape 6"/>
          <p:cNvSpPr/>
          <p:nvPr/>
        </p:nvSpPr>
        <p:spPr>
          <a:xfrm>
            <a:off x="2750333" y="1693860"/>
            <a:ext cx="5382363" cy="822451"/>
          </a:xfrm>
          <a:prstGeom prst="rect">
            <a:avLst/>
          </a:prstGeom>
          <a:solidFill>
            <a:srgbClr val="3EDAD8">
              <a:alpha val="29803"/>
            </a:srgbClr>
          </a:solidFill>
        </p:spPr>
      </p:sp>
      <p:sp>
        <p:nvSpPr>
          <p:cNvPr id="7" name="TextBox 7"/>
          <p:cNvSpPr txBox="1"/>
          <p:nvPr/>
        </p:nvSpPr>
        <p:spPr>
          <a:xfrm>
            <a:off x="5867402" y="1809750"/>
            <a:ext cx="2071362" cy="577081"/>
          </a:xfrm>
          <a:prstGeom prst="rect">
            <a:avLst/>
          </a:prstGeom>
        </p:spPr>
        <p:txBody>
          <a:bodyPr lIns="0" tIns="0" rIns="0" bIns="0" rtlCol="0" anchor="t">
            <a:spAutoFit/>
          </a:bodyPr>
          <a:lstStyle/>
          <a:p>
            <a:pPr>
              <a:lnSpc>
                <a:spcPts val="1500"/>
              </a:lnSpc>
            </a:pPr>
            <a:r>
              <a:rPr lang="en-US" sz="1000" spc="50" dirty="0">
                <a:solidFill>
                  <a:srgbClr val="191919"/>
                </a:solidFill>
                <a:latin typeface="Aileron Regular"/>
              </a:rPr>
              <a:t>Ensures that the small firms don’t hide their original benefits and turnover of the business</a:t>
            </a:r>
          </a:p>
        </p:txBody>
      </p:sp>
      <p:sp>
        <p:nvSpPr>
          <p:cNvPr id="8" name="AutoShape 8"/>
          <p:cNvSpPr/>
          <p:nvPr/>
        </p:nvSpPr>
        <p:spPr>
          <a:xfrm>
            <a:off x="2750332" y="1693860"/>
            <a:ext cx="2388638" cy="822451"/>
          </a:xfrm>
          <a:prstGeom prst="rect">
            <a:avLst/>
          </a:prstGeom>
          <a:solidFill>
            <a:srgbClr val="3EDAD8"/>
          </a:solidFill>
        </p:spPr>
      </p:sp>
      <p:grpSp>
        <p:nvGrpSpPr>
          <p:cNvPr id="9" name="Group 9"/>
          <p:cNvGrpSpPr/>
          <p:nvPr/>
        </p:nvGrpSpPr>
        <p:grpSpPr>
          <a:xfrm rot="-8100000">
            <a:off x="4845955" y="1814537"/>
            <a:ext cx="582027" cy="581095"/>
            <a:chOff x="0" y="0"/>
            <a:chExt cx="6350000" cy="6339840"/>
          </a:xfrm>
        </p:grpSpPr>
        <p:sp>
          <p:nvSpPr>
            <p:cNvPr id="10" name="Freeform 10"/>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3EDAD8"/>
            </a:solidFill>
          </p:spPr>
        </p:sp>
      </p:grpSp>
      <p:sp>
        <p:nvSpPr>
          <p:cNvPr id="11" name="AutoShape 11"/>
          <p:cNvSpPr/>
          <p:nvPr/>
        </p:nvSpPr>
        <p:spPr>
          <a:xfrm>
            <a:off x="2750333" y="2530481"/>
            <a:ext cx="5382363" cy="822451"/>
          </a:xfrm>
          <a:prstGeom prst="rect">
            <a:avLst/>
          </a:prstGeom>
          <a:solidFill>
            <a:srgbClr val="37C9EF">
              <a:alpha val="29803"/>
            </a:srgbClr>
          </a:solidFill>
        </p:spPr>
      </p:sp>
      <p:sp>
        <p:nvSpPr>
          <p:cNvPr id="12" name="TextBox 12"/>
          <p:cNvSpPr txBox="1"/>
          <p:nvPr/>
        </p:nvSpPr>
        <p:spPr>
          <a:xfrm>
            <a:off x="5867402" y="2647950"/>
            <a:ext cx="2071362" cy="577081"/>
          </a:xfrm>
          <a:prstGeom prst="rect">
            <a:avLst/>
          </a:prstGeom>
        </p:spPr>
        <p:txBody>
          <a:bodyPr lIns="0" tIns="0" rIns="0" bIns="0" rtlCol="0" anchor="t">
            <a:spAutoFit/>
          </a:bodyPr>
          <a:lstStyle/>
          <a:p>
            <a:pPr>
              <a:lnSpc>
                <a:spcPts val="1500"/>
              </a:lnSpc>
            </a:pPr>
            <a:r>
              <a:rPr lang="en-US" sz="1000" spc="50" dirty="0">
                <a:solidFill>
                  <a:srgbClr val="191919"/>
                </a:solidFill>
                <a:latin typeface="Aileron Regular"/>
              </a:rPr>
              <a:t>To encourage the small businesses in unorganized sector and increasing tax base</a:t>
            </a:r>
          </a:p>
        </p:txBody>
      </p:sp>
      <p:sp>
        <p:nvSpPr>
          <p:cNvPr id="13" name="AutoShape 13"/>
          <p:cNvSpPr/>
          <p:nvPr/>
        </p:nvSpPr>
        <p:spPr>
          <a:xfrm>
            <a:off x="2750332" y="2530481"/>
            <a:ext cx="2388638" cy="822451"/>
          </a:xfrm>
          <a:prstGeom prst="rect">
            <a:avLst/>
          </a:prstGeom>
          <a:solidFill>
            <a:srgbClr val="37C9EF"/>
          </a:solidFill>
        </p:spPr>
      </p:sp>
      <p:grpSp>
        <p:nvGrpSpPr>
          <p:cNvPr id="14" name="Group 14"/>
          <p:cNvGrpSpPr/>
          <p:nvPr/>
        </p:nvGrpSpPr>
        <p:grpSpPr>
          <a:xfrm rot="-8100000">
            <a:off x="4845955" y="2651159"/>
            <a:ext cx="582027" cy="581095"/>
            <a:chOff x="0" y="0"/>
            <a:chExt cx="6350000" cy="6339840"/>
          </a:xfrm>
        </p:grpSpPr>
        <p:sp>
          <p:nvSpPr>
            <p:cNvPr id="15" name="Freeform 15"/>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37C9EF"/>
            </a:solidFill>
          </p:spPr>
        </p:sp>
      </p:grpSp>
      <p:sp>
        <p:nvSpPr>
          <p:cNvPr id="16" name="AutoShape 16"/>
          <p:cNvSpPr/>
          <p:nvPr/>
        </p:nvSpPr>
        <p:spPr>
          <a:xfrm>
            <a:off x="2750333" y="3367101"/>
            <a:ext cx="5382363" cy="822451"/>
          </a:xfrm>
          <a:prstGeom prst="rect">
            <a:avLst/>
          </a:prstGeom>
          <a:solidFill>
            <a:srgbClr val="2C92D5">
              <a:alpha val="29803"/>
            </a:srgbClr>
          </a:solidFill>
        </p:spPr>
      </p:sp>
      <p:sp>
        <p:nvSpPr>
          <p:cNvPr id="17" name="TextBox 17"/>
          <p:cNvSpPr txBox="1"/>
          <p:nvPr/>
        </p:nvSpPr>
        <p:spPr>
          <a:xfrm>
            <a:off x="5791201" y="3486150"/>
            <a:ext cx="2071362" cy="577081"/>
          </a:xfrm>
          <a:prstGeom prst="rect">
            <a:avLst/>
          </a:prstGeom>
        </p:spPr>
        <p:txBody>
          <a:bodyPr lIns="0" tIns="0" rIns="0" bIns="0" rtlCol="0" anchor="t">
            <a:spAutoFit/>
          </a:bodyPr>
          <a:lstStyle/>
          <a:p>
            <a:pPr>
              <a:lnSpc>
                <a:spcPts val="1500"/>
              </a:lnSpc>
            </a:pPr>
            <a:r>
              <a:rPr lang="en-US" sz="1000" spc="50" dirty="0">
                <a:solidFill>
                  <a:srgbClr val="191919"/>
                </a:solidFill>
                <a:latin typeface="Aileron Regular"/>
              </a:rPr>
              <a:t>ITC will be made available on purchases made from unregistered dealers</a:t>
            </a:r>
          </a:p>
        </p:txBody>
      </p:sp>
      <p:sp>
        <p:nvSpPr>
          <p:cNvPr id="18" name="AutoShape 18"/>
          <p:cNvSpPr/>
          <p:nvPr/>
        </p:nvSpPr>
        <p:spPr>
          <a:xfrm>
            <a:off x="2750332" y="3367101"/>
            <a:ext cx="2388638" cy="822451"/>
          </a:xfrm>
          <a:prstGeom prst="rect">
            <a:avLst/>
          </a:prstGeom>
          <a:solidFill>
            <a:srgbClr val="2C92D5"/>
          </a:solidFill>
        </p:spPr>
      </p:sp>
      <p:grpSp>
        <p:nvGrpSpPr>
          <p:cNvPr id="19" name="Group 19"/>
          <p:cNvGrpSpPr/>
          <p:nvPr/>
        </p:nvGrpSpPr>
        <p:grpSpPr>
          <a:xfrm rot="-8100000">
            <a:off x="4845955" y="3487779"/>
            <a:ext cx="582027" cy="581095"/>
            <a:chOff x="0" y="0"/>
            <a:chExt cx="6350000" cy="6339840"/>
          </a:xfrm>
        </p:grpSpPr>
        <p:sp>
          <p:nvSpPr>
            <p:cNvPr id="20" name="Freeform 20"/>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2C92D5"/>
            </a:solidFill>
          </p:spPr>
        </p:sp>
      </p:grpSp>
      <p:grpSp>
        <p:nvGrpSpPr>
          <p:cNvPr id="21" name="Group 26"/>
          <p:cNvGrpSpPr/>
          <p:nvPr/>
        </p:nvGrpSpPr>
        <p:grpSpPr>
          <a:xfrm>
            <a:off x="2963211" y="883651"/>
            <a:ext cx="391547" cy="769625"/>
            <a:chOff x="0" y="0"/>
            <a:chExt cx="1044123" cy="2052334"/>
          </a:xfrm>
        </p:grpSpPr>
        <p:pic>
          <p:nvPicPr>
            <p:cNvPr id="27" name="Picture 27"/>
            <p:cNvPicPr>
              <a:picLocks noChangeAspect="1"/>
            </p:cNvPicPr>
            <p:nvPr/>
          </p:nvPicPr>
          <p:blipFill>
            <a:blip r:embed="rId2"/>
            <a:srcRect l="24562" r="24562"/>
            <a:stretch>
              <a:fillRect/>
            </a:stretch>
          </p:blipFill>
          <p:spPr>
            <a:xfrm>
              <a:off x="0" y="0"/>
              <a:ext cx="1044123" cy="2052334"/>
            </a:xfrm>
            <a:prstGeom prst="rect">
              <a:avLst/>
            </a:prstGeom>
          </p:spPr>
        </p:pic>
        <p:sp>
          <p:nvSpPr>
            <p:cNvPr id="28" name="TextBox 28"/>
            <p:cNvSpPr txBox="1"/>
            <p:nvPr/>
          </p:nvSpPr>
          <p:spPr>
            <a:xfrm>
              <a:off x="135669" y="224669"/>
              <a:ext cx="772777" cy="820739"/>
            </a:xfrm>
            <a:prstGeom prst="rect">
              <a:avLst/>
            </a:prstGeom>
          </p:spPr>
          <p:txBody>
            <a:bodyPr lIns="0" tIns="0" rIns="0" bIns="0" rtlCol="0" anchor="t">
              <a:spAutoFit/>
            </a:bodyPr>
            <a:lstStyle/>
            <a:p>
              <a:pPr algn="ctr">
                <a:lnSpc>
                  <a:spcPts val="2358"/>
                </a:lnSpc>
                <a:spcBef>
                  <a:spcPct val="0"/>
                </a:spcBef>
              </a:pPr>
              <a:r>
                <a:rPr lang="en-US" dirty="0">
                  <a:solidFill>
                    <a:srgbClr val="86EAE9"/>
                  </a:solidFill>
                  <a:latin typeface="Aileron Heavy"/>
                </a:rPr>
                <a:t>01</a:t>
              </a:r>
            </a:p>
          </p:txBody>
        </p:sp>
      </p:grpSp>
      <p:sp>
        <p:nvSpPr>
          <p:cNvPr id="29" name="TextBox 29"/>
          <p:cNvSpPr txBox="1"/>
          <p:nvPr/>
        </p:nvSpPr>
        <p:spPr>
          <a:xfrm>
            <a:off x="3581401" y="1123950"/>
            <a:ext cx="1617938" cy="218008"/>
          </a:xfrm>
          <a:prstGeom prst="rect">
            <a:avLst/>
          </a:prstGeom>
        </p:spPr>
        <p:txBody>
          <a:bodyPr lIns="0" tIns="0" rIns="0" bIns="0" rtlCol="0" anchor="t">
            <a:spAutoFit/>
          </a:bodyPr>
          <a:lstStyle/>
          <a:p>
            <a:pPr>
              <a:lnSpc>
                <a:spcPts val="1677"/>
              </a:lnSpc>
              <a:spcBef>
                <a:spcPct val="0"/>
              </a:spcBef>
            </a:pPr>
            <a:r>
              <a:rPr lang="en-US" sz="1300" b="1" spc="51" dirty="0">
                <a:solidFill>
                  <a:srgbClr val="FFFFFF"/>
                </a:solidFill>
                <a:latin typeface="Aileron Regular Bold"/>
              </a:rPr>
              <a:t>TAX EVASION</a:t>
            </a:r>
          </a:p>
        </p:txBody>
      </p:sp>
      <p:grpSp>
        <p:nvGrpSpPr>
          <p:cNvPr id="22" name="Group 30"/>
          <p:cNvGrpSpPr/>
          <p:nvPr/>
        </p:nvGrpSpPr>
        <p:grpSpPr>
          <a:xfrm>
            <a:off x="2963211" y="1715955"/>
            <a:ext cx="391547" cy="769625"/>
            <a:chOff x="0" y="0"/>
            <a:chExt cx="1044123" cy="2052334"/>
          </a:xfrm>
        </p:grpSpPr>
        <p:pic>
          <p:nvPicPr>
            <p:cNvPr id="31" name="Picture 31"/>
            <p:cNvPicPr>
              <a:picLocks noChangeAspect="1"/>
            </p:cNvPicPr>
            <p:nvPr/>
          </p:nvPicPr>
          <p:blipFill>
            <a:blip r:embed="rId2"/>
            <a:srcRect l="24562" r="24562"/>
            <a:stretch>
              <a:fillRect/>
            </a:stretch>
          </p:blipFill>
          <p:spPr>
            <a:xfrm>
              <a:off x="0" y="0"/>
              <a:ext cx="1044123" cy="2052334"/>
            </a:xfrm>
            <a:prstGeom prst="rect">
              <a:avLst/>
            </a:prstGeom>
          </p:spPr>
        </p:pic>
        <p:sp>
          <p:nvSpPr>
            <p:cNvPr id="32" name="TextBox 32"/>
            <p:cNvSpPr txBox="1"/>
            <p:nvPr/>
          </p:nvSpPr>
          <p:spPr>
            <a:xfrm>
              <a:off x="135669" y="224669"/>
              <a:ext cx="772777" cy="820739"/>
            </a:xfrm>
            <a:prstGeom prst="rect">
              <a:avLst/>
            </a:prstGeom>
          </p:spPr>
          <p:txBody>
            <a:bodyPr lIns="0" tIns="0" rIns="0" bIns="0" rtlCol="0" anchor="t">
              <a:spAutoFit/>
            </a:bodyPr>
            <a:lstStyle/>
            <a:p>
              <a:pPr algn="ctr">
                <a:lnSpc>
                  <a:spcPts val="2358"/>
                </a:lnSpc>
                <a:spcBef>
                  <a:spcPct val="0"/>
                </a:spcBef>
              </a:pPr>
              <a:r>
                <a:rPr lang="en-US" dirty="0">
                  <a:solidFill>
                    <a:srgbClr val="3EDAD8"/>
                  </a:solidFill>
                  <a:latin typeface="Aileron Heavy"/>
                </a:rPr>
                <a:t>02</a:t>
              </a:r>
            </a:p>
          </p:txBody>
        </p:sp>
      </p:grpSp>
      <p:sp>
        <p:nvSpPr>
          <p:cNvPr id="33" name="TextBox 33"/>
          <p:cNvSpPr txBox="1"/>
          <p:nvPr/>
        </p:nvSpPr>
        <p:spPr>
          <a:xfrm>
            <a:off x="3521033" y="2831345"/>
            <a:ext cx="1617938" cy="436017"/>
          </a:xfrm>
          <a:prstGeom prst="rect">
            <a:avLst/>
          </a:prstGeom>
        </p:spPr>
        <p:txBody>
          <a:bodyPr lIns="0" tIns="0" rIns="0" bIns="0" rtlCol="0" anchor="t">
            <a:spAutoFit/>
          </a:bodyPr>
          <a:lstStyle/>
          <a:p>
            <a:pPr>
              <a:lnSpc>
                <a:spcPts val="1677"/>
              </a:lnSpc>
              <a:spcBef>
                <a:spcPct val="0"/>
              </a:spcBef>
            </a:pPr>
            <a:r>
              <a:rPr lang="en-US" sz="1300" b="1" spc="51" dirty="0">
                <a:solidFill>
                  <a:srgbClr val="FFFFFF"/>
                </a:solidFill>
                <a:latin typeface="Aileron Regular Bold"/>
              </a:rPr>
              <a:t>EXPANDING TAX BASE</a:t>
            </a:r>
          </a:p>
        </p:txBody>
      </p:sp>
      <p:grpSp>
        <p:nvGrpSpPr>
          <p:cNvPr id="23" name="Group 34"/>
          <p:cNvGrpSpPr/>
          <p:nvPr/>
        </p:nvGrpSpPr>
        <p:grpSpPr>
          <a:xfrm>
            <a:off x="2963211" y="2556894"/>
            <a:ext cx="391547" cy="769625"/>
            <a:chOff x="0" y="0"/>
            <a:chExt cx="1044123" cy="2052334"/>
          </a:xfrm>
        </p:grpSpPr>
        <p:pic>
          <p:nvPicPr>
            <p:cNvPr id="35" name="Picture 35"/>
            <p:cNvPicPr>
              <a:picLocks noChangeAspect="1"/>
            </p:cNvPicPr>
            <p:nvPr/>
          </p:nvPicPr>
          <p:blipFill>
            <a:blip r:embed="rId2"/>
            <a:srcRect l="24562" r="24562"/>
            <a:stretch>
              <a:fillRect/>
            </a:stretch>
          </p:blipFill>
          <p:spPr>
            <a:xfrm>
              <a:off x="0" y="0"/>
              <a:ext cx="1044123" cy="2052334"/>
            </a:xfrm>
            <a:prstGeom prst="rect">
              <a:avLst/>
            </a:prstGeom>
          </p:spPr>
        </p:pic>
        <p:sp>
          <p:nvSpPr>
            <p:cNvPr id="36" name="TextBox 36"/>
            <p:cNvSpPr txBox="1"/>
            <p:nvPr/>
          </p:nvSpPr>
          <p:spPr>
            <a:xfrm>
              <a:off x="135669" y="224669"/>
              <a:ext cx="772777" cy="820739"/>
            </a:xfrm>
            <a:prstGeom prst="rect">
              <a:avLst/>
            </a:prstGeom>
          </p:spPr>
          <p:txBody>
            <a:bodyPr lIns="0" tIns="0" rIns="0" bIns="0" rtlCol="0" anchor="t">
              <a:spAutoFit/>
            </a:bodyPr>
            <a:lstStyle/>
            <a:p>
              <a:pPr algn="ctr">
                <a:lnSpc>
                  <a:spcPts val="2358"/>
                </a:lnSpc>
                <a:spcBef>
                  <a:spcPct val="0"/>
                </a:spcBef>
              </a:pPr>
              <a:r>
                <a:rPr lang="en-US" dirty="0">
                  <a:solidFill>
                    <a:srgbClr val="37C9EF"/>
                  </a:solidFill>
                  <a:latin typeface="Aileron Heavy"/>
                </a:rPr>
                <a:t>03</a:t>
              </a:r>
            </a:p>
          </p:txBody>
        </p:sp>
      </p:grpSp>
      <p:sp>
        <p:nvSpPr>
          <p:cNvPr id="37" name="TextBox 37"/>
          <p:cNvSpPr txBox="1"/>
          <p:nvPr/>
        </p:nvSpPr>
        <p:spPr>
          <a:xfrm>
            <a:off x="3521033" y="3675051"/>
            <a:ext cx="1617938" cy="436017"/>
          </a:xfrm>
          <a:prstGeom prst="rect">
            <a:avLst/>
          </a:prstGeom>
        </p:spPr>
        <p:txBody>
          <a:bodyPr lIns="0" tIns="0" rIns="0" bIns="0" rtlCol="0" anchor="t">
            <a:spAutoFit/>
          </a:bodyPr>
          <a:lstStyle/>
          <a:p>
            <a:pPr>
              <a:lnSpc>
                <a:spcPts val="1677"/>
              </a:lnSpc>
              <a:spcBef>
                <a:spcPct val="0"/>
              </a:spcBef>
            </a:pPr>
            <a:r>
              <a:rPr lang="en-US" sz="1300" b="1" spc="51" dirty="0">
                <a:solidFill>
                  <a:srgbClr val="FFFFFF"/>
                </a:solidFill>
                <a:latin typeface="Aileron Regular Bold"/>
              </a:rPr>
              <a:t>AVAILABILITY OF ITC</a:t>
            </a:r>
          </a:p>
        </p:txBody>
      </p:sp>
      <p:grpSp>
        <p:nvGrpSpPr>
          <p:cNvPr id="24" name="Group 38"/>
          <p:cNvGrpSpPr/>
          <p:nvPr/>
        </p:nvGrpSpPr>
        <p:grpSpPr>
          <a:xfrm>
            <a:off x="2963211" y="3393514"/>
            <a:ext cx="391547" cy="769625"/>
            <a:chOff x="0" y="0"/>
            <a:chExt cx="1044123" cy="2052334"/>
          </a:xfrm>
        </p:grpSpPr>
        <p:pic>
          <p:nvPicPr>
            <p:cNvPr id="39" name="Picture 39"/>
            <p:cNvPicPr>
              <a:picLocks noChangeAspect="1"/>
            </p:cNvPicPr>
            <p:nvPr/>
          </p:nvPicPr>
          <p:blipFill>
            <a:blip r:embed="rId2"/>
            <a:srcRect l="24562" r="24562"/>
            <a:stretch>
              <a:fillRect/>
            </a:stretch>
          </p:blipFill>
          <p:spPr>
            <a:xfrm>
              <a:off x="0" y="0"/>
              <a:ext cx="1044123" cy="2052334"/>
            </a:xfrm>
            <a:prstGeom prst="rect">
              <a:avLst/>
            </a:prstGeom>
          </p:spPr>
        </p:pic>
        <p:sp>
          <p:nvSpPr>
            <p:cNvPr id="40" name="TextBox 40"/>
            <p:cNvSpPr txBox="1"/>
            <p:nvPr/>
          </p:nvSpPr>
          <p:spPr>
            <a:xfrm>
              <a:off x="135669" y="224669"/>
              <a:ext cx="772777" cy="820739"/>
            </a:xfrm>
            <a:prstGeom prst="rect">
              <a:avLst/>
            </a:prstGeom>
          </p:spPr>
          <p:txBody>
            <a:bodyPr lIns="0" tIns="0" rIns="0" bIns="0" rtlCol="0" anchor="t">
              <a:spAutoFit/>
            </a:bodyPr>
            <a:lstStyle/>
            <a:p>
              <a:pPr algn="ctr">
                <a:lnSpc>
                  <a:spcPts val="2358"/>
                </a:lnSpc>
                <a:spcBef>
                  <a:spcPct val="0"/>
                </a:spcBef>
              </a:pPr>
              <a:r>
                <a:rPr lang="en-US" dirty="0">
                  <a:solidFill>
                    <a:srgbClr val="2C92D5"/>
                  </a:solidFill>
                  <a:latin typeface="Aileron Heavy"/>
                </a:rPr>
                <a:t>04</a:t>
              </a:r>
            </a:p>
          </p:txBody>
        </p:sp>
      </p:grpSp>
      <p:sp>
        <p:nvSpPr>
          <p:cNvPr id="38" name="TextBox 37"/>
          <p:cNvSpPr txBox="1"/>
          <p:nvPr/>
        </p:nvSpPr>
        <p:spPr>
          <a:xfrm>
            <a:off x="0" y="1962151"/>
            <a:ext cx="2667001" cy="1015663"/>
          </a:xfrm>
          <a:prstGeom prst="rect">
            <a:avLst/>
          </a:prstGeom>
          <a:noFill/>
        </p:spPr>
        <p:txBody>
          <a:bodyPr wrap="square" rtlCol="0">
            <a:spAutoFit/>
          </a:bodyPr>
          <a:lstStyle/>
          <a:p>
            <a:r>
              <a:rPr lang="en-IN" sz="2800" dirty="0">
                <a:latin typeface="Adobe Garamond Pro Bold" pitchFamily="18" charset="0"/>
              </a:rPr>
              <a:t>The </a:t>
            </a:r>
            <a:r>
              <a:rPr lang="en-IN" sz="3200" dirty="0">
                <a:latin typeface="Adobe Garamond Pro Bold" pitchFamily="18" charset="0"/>
              </a:rPr>
              <a:t>Rationale</a:t>
            </a:r>
            <a:r>
              <a:rPr lang="en-IN" sz="2800" dirty="0">
                <a:latin typeface="Adobe Garamond Pro Bold" pitchFamily="18" charset="0"/>
              </a:rPr>
              <a:t> </a:t>
            </a:r>
          </a:p>
          <a:p>
            <a:r>
              <a:rPr lang="en-IN" sz="2800" dirty="0">
                <a:latin typeface="Adobe Garamond Pro Bold" pitchFamily="18" charset="0"/>
              </a:rPr>
              <a:t>      Behind RCM</a:t>
            </a:r>
          </a:p>
        </p:txBody>
      </p:sp>
      <p:sp>
        <p:nvSpPr>
          <p:cNvPr id="42" name="TextBox 29"/>
          <p:cNvSpPr txBox="1"/>
          <p:nvPr/>
        </p:nvSpPr>
        <p:spPr>
          <a:xfrm>
            <a:off x="3581401" y="2114551"/>
            <a:ext cx="1617938" cy="218008"/>
          </a:xfrm>
          <a:prstGeom prst="rect">
            <a:avLst/>
          </a:prstGeom>
        </p:spPr>
        <p:txBody>
          <a:bodyPr lIns="0" tIns="0" rIns="0" bIns="0" rtlCol="0" anchor="t">
            <a:spAutoFit/>
          </a:bodyPr>
          <a:lstStyle/>
          <a:p>
            <a:pPr>
              <a:lnSpc>
                <a:spcPts val="1677"/>
              </a:lnSpc>
              <a:spcBef>
                <a:spcPct val="0"/>
              </a:spcBef>
            </a:pPr>
            <a:r>
              <a:rPr lang="en-US" sz="1300" b="1" spc="51" dirty="0">
                <a:solidFill>
                  <a:srgbClr val="FFFFFF"/>
                </a:solidFill>
                <a:latin typeface="Aileron Regular Bold"/>
              </a:rPr>
              <a:t>TRANSPARENCY</a:t>
            </a:r>
          </a:p>
        </p:txBody>
      </p:sp>
      <p:sp>
        <p:nvSpPr>
          <p:cNvPr id="43" name="TextBox 7"/>
          <p:cNvSpPr txBox="1"/>
          <p:nvPr/>
        </p:nvSpPr>
        <p:spPr>
          <a:xfrm>
            <a:off x="5867402" y="1123951"/>
            <a:ext cx="2071362" cy="384721"/>
          </a:xfrm>
          <a:prstGeom prst="rect">
            <a:avLst/>
          </a:prstGeom>
        </p:spPr>
        <p:txBody>
          <a:bodyPr lIns="0" tIns="0" rIns="0" bIns="0" rtlCol="0" anchor="t">
            <a:spAutoFit/>
          </a:bodyPr>
          <a:lstStyle/>
          <a:p>
            <a:pPr>
              <a:lnSpc>
                <a:spcPts val="1500"/>
              </a:lnSpc>
            </a:pPr>
            <a:r>
              <a:rPr lang="en-US" sz="1000" spc="50" dirty="0">
                <a:solidFill>
                  <a:srgbClr val="191919"/>
                </a:solidFill>
                <a:latin typeface="Aileron Regular"/>
              </a:rPr>
              <a:t>Acts as a measure to curb Tax Evasion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600199" y="0"/>
            <a:ext cx="7543801" cy="5143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2000" b="1" dirty="0">
                <a:latin typeface="Elephant" pitchFamily="18" charset="0"/>
              </a:rPr>
              <a:t>FORMAT   OF  SELF   INVOICE   UNDER   RCM</a:t>
            </a:r>
          </a:p>
        </p:txBody>
      </p:sp>
      <p:pic>
        <p:nvPicPr>
          <p:cNvPr id="3" name="Picture 2" descr="Self invoice format.jpeg"/>
          <p:cNvPicPr>
            <a:picLocks noChangeAspect="1"/>
          </p:cNvPicPr>
          <p:nvPr/>
        </p:nvPicPr>
        <p:blipFill>
          <a:blip r:embed="rId2"/>
          <a:stretch>
            <a:fillRect/>
          </a:stretch>
        </p:blipFill>
        <p:spPr>
          <a:xfrm>
            <a:off x="990600" y="666750"/>
            <a:ext cx="3962400" cy="4267200"/>
          </a:xfrm>
          <a:prstGeom prst="rect">
            <a:avLst/>
          </a:prstGeom>
        </p:spPr>
      </p:pic>
      <p:pic>
        <p:nvPicPr>
          <p:cNvPr id="4" name="Picture 3" descr="Zoomed Self invoice header.JPG"/>
          <p:cNvPicPr>
            <a:picLocks noChangeAspect="1"/>
          </p:cNvPicPr>
          <p:nvPr/>
        </p:nvPicPr>
        <p:blipFill>
          <a:blip r:embed="rId3"/>
          <a:stretch>
            <a:fillRect/>
          </a:stretch>
        </p:blipFill>
        <p:spPr>
          <a:xfrm>
            <a:off x="5181599" y="1047750"/>
            <a:ext cx="3962401" cy="5596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8" name="Elbow Connector 7"/>
          <p:cNvCxnSpPr/>
          <p:nvPr/>
        </p:nvCxnSpPr>
        <p:spPr>
          <a:xfrm>
            <a:off x="4191000" y="767919"/>
            <a:ext cx="990599" cy="660831"/>
          </a:xfrm>
          <a:prstGeom prst="bentConnector3">
            <a:avLst>
              <a:gd name="adj1" fmla="val 50000"/>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4572000" y="3790950"/>
            <a:ext cx="1219200" cy="1588"/>
          </a:xfrm>
          <a:prstGeom prst="straightConnector1">
            <a:avLst/>
          </a:prstGeom>
          <a:ln w="28575">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11" name="Oval 10"/>
          <p:cNvSpPr/>
          <p:nvPr/>
        </p:nvSpPr>
        <p:spPr>
          <a:xfrm>
            <a:off x="5791200" y="2114550"/>
            <a:ext cx="2362200" cy="990600"/>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a:solidFill>
                  <a:schemeClr val="tx1"/>
                </a:solidFill>
              </a:rPr>
              <a:t>Supplier &amp; Recipient details</a:t>
            </a:r>
          </a:p>
        </p:txBody>
      </p:sp>
      <p:cxnSp>
        <p:nvCxnSpPr>
          <p:cNvPr id="12" name="Straight Arrow Connector 11"/>
          <p:cNvCxnSpPr/>
          <p:nvPr/>
        </p:nvCxnSpPr>
        <p:spPr>
          <a:xfrm>
            <a:off x="4343400" y="1276350"/>
            <a:ext cx="1447800" cy="1219200"/>
          </a:xfrm>
          <a:prstGeom prst="straightConnector1">
            <a:avLst/>
          </a:prstGeom>
          <a:ln w="28575">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15" name="Oval 14"/>
          <p:cNvSpPr/>
          <p:nvPr/>
        </p:nvSpPr>
        <p:spPr>
          <a:xfrm>
            <a:off x="5867400" y="3333750"/>
            <a:ext cx="2438400" cy="990600"/>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a:solidFill>
                  <a:schemeClr val="tx1"/>
                </a:solidFill>
              </a:rPr>
              <a:t>Other details with respect to Rate, Value ,Etc</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in bg.png"/>
          <p:cNvPicPr>
            <a:picLocks noChangeAspect="1"/>
          </p:cNvPicPr>
          <p:nvPr/>
        </p:nvPicPr>
        <p:blipFill>
          <a:blip r:embed="rId2"/>
          <a:stretch>
            <a:fillRect/>
          </a:stretch>
        </p:blipFill>
        <p:spPr>
          <a:xfrm>
            <a:off x="0" y="0"/>
            <a:ext cx="9144000" cy="5143500"/>
          </a:xfrm>
          <a:prstGeom prst="rect">
            <a:avLst/>
          </a:prstGeom>
        </p:spPr>
      </p:pic>
      <p:grpSp>
        <p:nvGrpSpPr>
          <p:cNvPr id="3" name="Group 2"/>
          <p:cNvGrpSpPr/>
          <p:nvPr/>
        </p:nvGrpSpPr>
        <p:grpSpPr>
          <a:xfrm>
            <a:off x="914400" y="0"/>
            <a:ext cx="8229600" cy="666750"/>
            <a:chOff x="914400" y="0"/>
            <a:chExt cx="8229600" cy="666750"/>
          </a:xfrm>
        </p:grpSpPr>
        <p:sp>
          <p:nvSpPr>
            <p:cNvPr id="4" name="Rounded Rectangle 3"/>
            <p:cNvSpPr/>
            <p:nvPr/>
          </p:nvSpPr>
          <p:spPr>
            <a:xfrm>
              <a:off x="914400" y="0"/>
              <a:ext cx="8229600" cy="66675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5" name="Rectangle 4"/>
            <p:cNvSpPr/>
            <p:nvPr/>
          </p:nvSpPr>
          <p:spPr>
            <a:xfrm>
              <a:off x="1066800" y="0"/>
              <a:ext cx="8077200" cy="6667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b="1" dirty="0">
                  <a:solidFill>
                    <a:schemeClr val="tx1"/>
                  </a:solidFill>
                  <a:latin typeface="Elephant" pitchFamily="18" charset="0"/>
                </a:rPr>
                <a:t>Other   Aspects  of   Reverse   Charge   Mechanism</a:t>
              </a:r>
            </a:p>
          </p:txBody>
        </p:sp>
      </p:grpSp>
      <p:sp>
        <p:nvSpPr>
          <p:cNvPr id="6" name="TextBox 5"/>
          <p:cNvSpPr txBox="1"/>
          <p:nvPr/>
        </p:nvSpPr>
        <p:spPr>
          <a:xfrm>
            <a:off x="381000" y="742950"/>
            <a:ext cx="8686800" cy="369332"/>
          </a:xfrm>
          <a:prstGeom prst="rect">
            <a:avLst/>
          </a:prstGeom>
          <a:noFill/>
        </p:spPr>
        <p:txBody>
          <a:bodyPr wrap="square" rtlCol="0">
            <a:spAutoFit/>
          </a:bodyPr>
          <a:lstStyle/>
          <a:p>
            <a:pPr>
              <a:buFont typeface="Wingdings" pitchFamily="2" charset="2"/>
              <a:buChar char="Ø"/>
            </a:pPr>
            <a:r>
              <a:rPr lang="en-IN" b="1" u="sng" dirty="0"/>
              <a:t> The Manner of Payment of GST under Reverse Charge Mechanism</a:t>
            </a:r>
          </a:p>
        </p:txBody>
      </p:sp>
      <p:sp>
        <p:nvSpPr>
          <p:cNvPr id="7" name="Rounded Rectangle 6"/>
          <p:cNvSpPr/>
          <p:nvPr/>
        </p:nvSpPr>
        <p:spPr>
          <a:xfrm>
            <a:off x="1295400" y="1276350"/>
            <a:ext cx="6324600" cy="914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dirty="0">
                <a:solidFill>
                  <a:schemeClr val="bg1"/>
                </a:solidFill>
              </a:rPr>
              <a:t>Tax under Reverse Charge can be paid only through </a:t>
            </a:r>
            <a:r>
              <a:rPr lang="en-IN" dirty="0">
                <a:solidFill>
                  <a:srgbClr val="FFC000"/>
                </a:solidFill>
              </a:rPr>
              <a:t>“CASH”, </a:t>
            </a:r>
            <a:r>
              <a:rPr lang="en-IN" b="1" dirty="0">
                <a:solidFill>
                  <a:schemeClr val="bg1"/>
                </a:solidFill>
              </a:rPr>
              <a:t>Input Tax credit cannot be used for this purpose.</a:t>
            </a:r>
          </a:p>
        </p:txBody>
      </p:sp>
      <p:sp>
        <p:nvSpPr>
          <p:cNvPr id="8" name="TextBox 7"/>
          <p:cNvSpPr txBox="1"/>
          <p:nvPr/>
        </p:nvSpPr>
        <p:spPr>
          <a:xfrm>
            <a:off x="457200" y="2431018"/>
            <a:ext cx="8686800" cy="369332"/>
          </a:xfrm>
          <a:prstGeom prst="rect">
            <a:avLst/>
          </a:prstGeom>
          <a:noFill/>
        </p:spPr>
        <p:txBody>
          <a:bodyPr wrap="square" rtlCol="0">
            <a:spAutoFit/>
          </a:bodyPr>
          <a:lstStyle/>
          <a:p>
            <a:pPr>
              <a:buFont typeface="Wingdings" pitchFamily="2" charset="2"/>
              <a:buChar char="Ø"/>
            </a:pPr>
            <a:r>
              <a:rPr lang="en-IN" b="1" u="sng" dirty="0"/>
              <a:t> Input Tax Credit under Reverse Charge Mechanism</a:t>
            </a:r>
          </a:p>
        </p:txBody>
      </p:sp>
      <p:sp>
        <p:nvSpPr>
          <p:cNvPr id="9" name="Rounded Rectangle 8"/>
          <p:cNvSpPr/>
          <p:nvPr/>
        </p:nvSpPr>
        <p:spPr>
          <a:xfrm>
            <a:off x="1295400" y="3028950"/>
            <a:ext cx="6934200" cy="10668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buFont typeface="Wingdings" pitchFamily="2" charset="2"/>
              <a:buChar char="q"/>
            </a:pPr>
            <a:r>
              <a:rPr lang="en-IN" b="1" dirty="0">
                <a:solidFill>
                  <a:schemeClr val="bg1"/>
                </a:solidFill>
              </a:rPr>
              <a:t> Service Recipient </a:t>
            </a:r>
            <a:r>
              <a:rPr lang="en-IN" dirty="0">
                <a:solidFill>
                  <a:schemeClr val="bg1"/>
                </a:solidFill>
              </a:rPr>
              <a:t>can claim ITC on tax amount paid under RCM</a:t>
            </a:r>
          </a:p>
          <a:p>
            <a:pPr algn="ctr">
              <a:buFont typeface="Wingdings" pitchFamily="2" charset="2"/>
              <a:buChar char="q"/>
            </a:pPr>
            <a:r>
              <a:rPr lang="en-IN" dirty="0">
                <a:solidFill>
                  <a:schemeClr val="bg1"/>
                </a:solidFill>
              </a:rPr>
              <a:t> If the Goods/services are used for </a:t>
            </a:r>
            <a:r>
              <a:rPr lang="en-IN" b="1" dirty="0">
                <a:solidFill>
                  <a:schemeClr val="bg1"/>
                </a:solidFill>
              </a:rPr>
              <a:t>business or furtherance of Business.</a:t>
            </a:r>
          </a:p>
          <a:p>
            <a:pPr algn="ctr">
              <a:buFont typeface="Wingdings" pitchFamily="2" charset="2"/>
              <a:buChar char="q"/>
            </a:pPr>
            <a:endParaRPr lang="en-IN" dirty="0">
              <a:solidFill>
                <a:schemeClr val="bg1"/>
              </a:solidFill>
            </a:endParaRPr>
          </a:p>
        </p:txBody>
      </p:sp>
      <p:sp>
        <p:nvSpPr>
          <p:cNvPr id="10" name="Rectangle 9"/>
          <p:cNvSpPr/>
          <p:nvPr/>
        </p:nvSpPr>
        <p:spPr>
          <a:xfrm>
            <a:off x="228600" y="4501575"/>
            <a:ext cx="8915400" cy="584775"/>
          </a:xfrm>
          <a:prstGeom prst="rect">
            <a:avLst/>
          </a:prstGeom>
        </p:spPr>
        <p:txBody>
          <a:bodyPr wrap="square">
            <a:spAutoFit/>
          </a:bodyPr>
          <a:lstStyle/>
          <a:p>
            <a:r>
              <a:rPr lang="en-IN" sz="1600" dirty="0"/>
              <a:t>If the </a:t>
            </a:r>
            <a:r>
              <a:rPr lang="en-IN" sz="1600" b="1" dirty="0"/>
              <a:t>composite dealer </a:t>
            </a:r>
            <a:r>
              <a:rPr lang="en-IN" sz="1600" dirty="0"/>
              <a:t>falls under reverse charge mechanism then the dealer is </a:t>
            </a:r>
            <a:r>
              <a:rPr lang="en-IN" sz="1600" b="1" dirty="0"/>
              <a:t>ineligible to claim any credit of tax paid</a:t>
            </a:r>
            <a:r>
              <a:rPr lang="en-IN" sz="1600" dirty="0"/>
              <a:t>. The tax will be </a:t>
            </a:r>
            <a:r>
              <a:rPr lang="en-IN" sz="1600" b="1" dirty="0"/>
              <a:t>paid at the normal applicable rates </a:t>
            </a:r>
            <a:r>
              <a:rPr lang="en-IN" sz="1600" dirty="0"/>
              <a:t>and not at the composition rates.</a:t>
            </a:r>
          </a:p>
        </p:txBody>
      </p:sp>
      <p:sp>
        <p:nvSpPr>
          <p:cNvPr id="11" name="TextBox 10"/>
          <p:cNvSpPr txBox="1"/>
          <p:nvPr/>
        </p:nvSpPr>
        <p:spPr>
          <a:xfrm>
            <a:off x="228600" y="4248150"/>
            <a:ext cx="1143000" cy="369332"/>
          </a:xfrm>
          <a:prstGeom prst="rect">
            <a:avLst/>
          </a:prstGeom>
          <a:noFill/>
        </p:spPr>
        <p:txBody>
          <a:bodyPr wrap="square" rtlCol="0">
            <a:spAutoFit/>
          </a:bodyPr>
          <a:lstStyle/>
          <a:p>
            <a:r>
              <a:rPr lang="en-IN" b="1" dirty="0">
                <a:solidFill>
                  <a:srgbClr val="FF0000"/>
                </a:solidFill>
              </a:rPr>
              <a:t>NOTE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2" name="Picture 1" descr="plain bg.png">
            <a:extLst>
              <a:ext uri="{FF2B5EF4-FFF2-40B4-BE49-F238E27FC236}">
                <a16:creationId xmlns:a16="http://schemas.microsoft.com/office/drawing/2014/main" id="{752CFA14-BF78-4088-FEB2-4C8D39008E6C}"/>
              </a:ext>
            </a:extLst>
          </p:cNvPr>
          <p:cNvPicPr>
            <a:picLocks noChangeAspect="1"/>
          </p:cNvPicPr>
          <p:nvPr/>
        </p:nvPicPr>
        <p:blipFill>
          <a:blip r:embed="rId3" cstate="print"/>
          <a:stretch>
            <a:fillRect/>
          </a:stretch>
        </p:blipFill>
        <p:spPr>
          <a:xfrm>
            <a:off x="0" y="0"/>
            <a:ext cx="9144000" cy="4019550"/>
          </a:xfrm>
          <a:prstGeom prst="rect">
            <a:avLst/>
          </a:prstGeom>
        </p:spPr>
      </p:pic>
      <p:sp>
        <p:nvSpPr>
          <p:cNvPr id="111" name="Google Shape;111;p15"/>
          <p:cNvSpPr txBox="1">
            <a:spLocks noGrp="1"/>
          </p:cNvSpPr>
          <p:nvPr>
            <p:ph type="ctrTitle"/>
          </p:nvPr>
        </p:nvSpPr>
        <p:spPr>
          <a:xfrm>
            <a:off x="486103" y="1583342"/>
            <a:ext cx="7772400" cy="1159800"/>
          </a:xfrm>
          <a:prstGeom prst="rect">
            <a:avLst/>
          </a:prstGeom>
        </p:spPr>
        <p:txBody>
          <a:bodyPr spcFirstLastPara="1" wrap="square" lIns="91425" tIns="91425" rIns="91425" bIns="91425" anchor="b" anchorCtr="0">
            <a:noAutofit/>
          </a:bodyPr>
          <a:lstStyle/>
          <a:p>
            <a:r>
              <a:rPr lang="en-IN" sz="3000" dirty="0">
                <a:solidFill>
                  <a:schemeClr val="tx1"/>
                </a:solidFill>
                <a:latin typeface="Bookman Old Style" panose="02050604050505020204" pitchFamily="18" charset="0"/>
              </a:rPr>
              <a:t>Rule 47A</a:t>
            </a:r>
          </a:p>
        </p:txBody>
      </p:sp>
      <p:sp>
        <p:nvSpPr>
          <p:cNvPr id="3" name="Subtitle 2">
            <a:extLst>
              <a:ext uri="{FF2B5EF4-FFF2-40B4-BE49-F238E27FC236}">
                <a16:creationId xmlns:a16="http://schemas.microsoft.com/office/drawing/2014/main" id="{2283F2D1-43B4-4105-86AF-F7E90DF63451}"/>
              </a:ext>
            </a:extLst>
          </p:cNvPr>
          <p:cNvSpPr>
            <a:spLocks noGrp="1"/>
          </p:cNvSpPr>
          <p:nvPr>
            <p:ph type="subTitle" idx="1"/>
          </p:nvPr>
        </p:nvSpPr>
        <p:spPr>
          <a:xfrm>
            <a:off x="685800" y="4358700"/>
            <a:ext cx="7772400" cy="784800"/>
          </a:xfrm>
        </p:spPr>
        <p:txBody>
          <a:bodyPr/>
          <a:lstStyle/>
          <a:p>
            <a:endParaRPr lang="en-IN" sz="1100" dirty="0">
              <a:solidFill>
                <a:schemeClr val="tx1">
                  <a:lumMod val="50000"/>
                </a:schemeClr>
              </a:solidFill>
              <a:latin typeface="Cavolini" panose="03000502040302020204" pitchFamily="66" charset="0"/>
              <a:cs typeface="Cavolini" panose="03000502040302020204" pitchFamily="66" charset="0"/>
            </a:endParaRPr>
          </a:p>
          <a:p>
            <a:endParaRPr lang="en-IN" sz="1100" dirty="0">
              <a:solidFill>
                <a:schemeClr val="tx1">
                  <a:lumMod val="50000"/>
                </a:schemeClr>
              </a:solidFill>
              <a:latin typeface="Cavolini" panose="03000502040302020204" pitchFamily="66" charset="0"/>
              <a:cs typeface="Cavolini" panose="03000502040302020204" pitchFamily="66" charset="0"/>
            </a:endParaRPr>
          </a:p>
          <a:p>
            <a:r>
              <a:rPr lang="en-IN" sz="1600" dirty="0">
                <a:solidFill>
                  <a:schemeClr val="tx1">
                    <a:lumMod val="50000"/>
                  </a:schemeClr>
                </a:solidFill>
                <a:latin typeface="Cavolini" panose="03000502040302020204" pitchFamily="66" charset="0"/>
                <a:cs typeface="Cavolini" panose="03000502040302020204" pitchFamily="66" charset="0"/>
              </a:rPr>
              <a:t>www.arpanbohra.co.in</a:t>
            </a:r>
          </a:p>
        </p:txBody>
      </p:sp>
    </p:spTree>
    <p:extLst>
      <p:ext uri="{BB962C8B-B14F-4D97-AF65-F5344CB8AC3E}">
        <p14:creationId xmlns:p14="http://schemas.microsoft.com/office/powerpoint/2010/main" val="17325068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6" name="Google Shape;106;p14"/>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53</a:t>
            </a:fld>
            <a:endParaRPr/>
          </a:p>
        </p:txBody>
      </p:sp>
      <p:sp>
        <p:nvSpPr>
          <p:cNvPr id="4" name="TextBox 3">
            <a:extLst>
              <a:ext uri="{FF2B5EF4-FFF2-40B4-BE49-F238E27FC236}">
                <a16:creationId xmlns:a16="http://schemas.microsoft.com/office/drawing/2014/main" id="{0F8EA416-50BF-4A10-9FDA-AD90A9E086D5}"/>
              </a:ext>
            </a:extLst>
          </p:cNvPr>
          <p:cNvSpPr txBox="1"/>
          <p:nvPr/>
        </p:nvSpPr>
        <p:spPr>
          <a:xfrm>
            <a:off x="100361" y="0"/>
            <a:ext cx="2854712" cy="523220"/>
          </a:xfrm>
          <a:prstGeom prst="rect">
            <a:avLst/>
          </a:prstGeom>
          <a:noFill/>
        </p:spPr>
        <p:txBody>
          <a:bodyPr wrap="square" rtlCol="0">
            <a:spAutoFit/>
          </a:bodyPr>
          <a:lstStyle/>
          <a:p>
            <a:r>
              <a:rPr lang="en-IN" sz="2800" dirty="0">
                <a:solidFill>
                  <a:schemeClr val="bg1"/>
                </a:solidFill>
                <a:latin typeface="Bookman Old Style" panose="02050604050505020204" pitchFamily="18" charset="0"/>
                <a:cs typeface="Calibri" panose="020F0502020204030204" pitchFamily="34" charset="0"/>
              </a:rPr>
              <a:t>Index</a:t>
            </a:r>
          </a:p>
        </p:txBody>
      </p:sp>
      <p:sp>
        <p:nvSpPr>
          <p:cNvPr id="2" name="Rectangle 1">
            <a:extLst>
              <a:ext uri="{FF2B5EF4-FFF2-40B4-BE49-F238E27FC236}">
                <a16:creationId xmlns:a16="http://schemas.microsoft.com/office/drawing/2014/main" id="{92B091E0-381E-4A2F-AE43-E201C19EC3D2}"/>
              </a:ext>
            </a:extLst>
          </p:cNvPr>
          <p:cNvSpPr/>
          <p:nvPr/>
        </p:nvSpPr>
        <p:spPr>
          <a:xfrm>
            <a:off x="100361" y="52941"/>
            <a:ext cx="1540806" cy="523220"/>
          </a:xfrm>
          <a:prstGeom prst="rect">
            <a:avLst/>
          </a:prstGeom>
        </p:spPr>
        <p:txBody>
          <a:bodyPr wrap="none">
            <a:spAutoFit/>
          </a:bodyPr>
          <a:lstStyle/>
          <a:p>
            <a:r>
              <a:rPr lang="en-IN" sz="2800" b="1" dirty="0">
                <a:solidFill>
                  <a:schemeClr val="bg1"/>
                </a:solidFill>
                <a:latin typeface="Bookman Old Style" panose="02050604050505020204" pitchFamily="18" charset="0"/>
              </a:rPr>
              <a:t>Agenda</a:t>
            </a:r>
            <a:endParaRPr lang="en-IN" sz="2800" b="1" dirty="0">
              <a:solidFill>
                <a:schemeClr val="bg1"/>
              </a:solidFill>
            </a:endParaRPr>
          </a:p>
        </p:txBody>
      </p:sp>
      <p:sp>
        <p:nvSpPr>
          <p:cNvPr id="9" name="Rectangle 8">
            <a:extLst>
              <a:ext uri="{FF2B5EF4-FFF2-40B4-BE49-F238E27FC236}">
                <a16:creationId xmlns:a16="http://schemas.microsoft.com/office/drawing/2014/main" id="{888E46C4-483D-4574-85CB-606B77522543}"/>
              </a:ext>
            </a:extLst>
          </p:cNvPr>
          <p:cNvSpPr/>
          <p:nvPr/>
        </p:nvSpPr>
        <p:spPr>
          <a:xfrm flipV="1">
            <a:off x="0" y="549690"/>
            <a:ext cx="6904074" cy="52941"/>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Rectangle 2">
            <a:extLst>
              <a:ext uri="{FF2B5EF4-FFF2-40B4-BE49-F238E27FC236}">
                <a16:creationId xmlns:a16="http://schemas.microsoft.com/office/drawing/2014/main" id="{8FF80888-0870-43E6-9CEE-0EC229117FC2}"/>
              </a:ext>
            </a:extLst>
          </p:cNvPr>
          <p:cNvSpPr/>
          <p:nvPr/>
        </p:nvSpPr>
        <p:spPr>
          <a:xfrm>
            <a:off x="100361" y="0"/>
            <a:ext cx="1401346" cy="499239"/>
          </a:xfrm>
          <a:prstGeom prst="rect">
            <a:avLst/>
          </a:prstGeom>
        </p:spPr>
        <p:txBody>
          <a:bodyPr wrap="none">
            <a:spAutoFit/>
          </a:bodyPr>
          <a:lstStyle/>
          <a:p>
            <a:pPr>
              <a:lnSpc>
                <a:spcPct val="150000"/>
              </a:lnSpc>
            </a:pPr>
            <a:r>
              <a:rPr lang="en-IN" sz="2000" b="1" dirty="0">
                <a:solidFill>
                  <a:schemeClr val="accent5">
                    <a:lumMod val="50000"/>
                  </a:schemeClr>
                </a:solidFill>
                <a:latin typeface="Bookman Old Style" panose="02050604050505020204" pitchFamily="18" charset="0"/>
              </a:rPr>
              <a:t>Rule 47A</a:t>
            </a:r>
          </a:p>
        </p:txBody>
      </p:sp>
      <p:sp>
        <p:nvSpPr>
          <p:cNvPr id="6" name="TextBox 5">
            <a:extLst>
              <a:ext uri="{FF2B5EF4-FFF2-40B4-BE49-F238E27FC236}">
                <a16:creationId xmlns:a16="http://schemas.microsoft.com/office/drawing/2014/main" id="{9A35D337-5376-7FC7-01FA-8339293BE8F9}"/>
              </a:ext>
            </a:extLst>
          </p:cNvPr>
          <p:cNvSpPr txBox="1"/>
          <p:nvPr/>
        </p:nvSpPr>
        <p:spPr>
          <a:xfrm>
            <a:off x="609600" y="969433"/>
            <a:ext cx="7772400" cy="3373359"/>
          </a:xfrm>
          <a:prstGeom prst="rect">
            <a:avLst/>
          </a:prstGeom>
          <a:noFill/>
        </p:spPr>
        <p:txBody>
          <a:bodyPr wrap="square">
            <a:spAutoFit/>
          </a:bodyPr>
          <a:lstStyle/>
          <a:p>
            <a:pPr algn="just">
              <a:lnSpc>
                <a:spcPct val="150000"/>
              </a:lnSpc>
            </a:pPr>
            <a:r>
              <a:rPr lang="en-US" sz="800" b="1" i="0" u="none" strike="noStrike" baseline="0" dirty="0">
                <a:solidFill>
                  <a:srgbClr val="000000"/>
                </a:solidFill>
                <a:latin typeface="Arial Narrow" panose="020B0606020202030204" pitchFamily="34" charset="0"/>
              </a:rPr>
              <a:t>15</a:t>
            </a:r>
            <a:r>
              <a:rPr lang="en-US" sz="1800" b="1" i="0" u="none" strike="noStrike" baseline="0" dirty="0">
                <a:solidFill>
                  <a:srgbClr val="000000"/>
                </a:solidFill>
                <a:latin typeface="Arial Narrow" panose="020B0606020202030204" pitchFamily="34" charset="0"/>
              </a:rPr>
              <a:t>[Rule 47A. Time limit for issuing tax invoice in cases where recipient is required to issue invoice. - </a:t>
            </a:r>
            <a:r>
              <a:rPr lang="en-US" sz="1800" b="0" i="0" u="none" strike="noStrike" baseline="0" dirty="0">
                <a:solidFill>
                  <a:srgbClr val="000000"/>
                </a:solidFill>
                <a:latin typeface="Arial Narrow" panose="020B0606020202030204" pitchFamily="34" charset="0"/>
              </a:rPr>
              <a:t>Notwithstanding anything contained in rule 47, where an invoice referred to in rule 46 is required to be issued under clause (f) of sub-section (3) of section 31 by a registered person, who is liable to pay tax under sub-section (3) or sub-section (4) of section 9, he shall issue the said invoice within a period of thirty days from the date of receipt of the said supply of goods or services, or both, as the case may be.</a:t>
            </a:r>
            <a:r>
              <a:rPr lang="en-US" sz="1800" b="1" i="0" u="none" strike="noStrike" baseline="0" dirty="0">
                <a:solidFill>
                  <a:srgbClr val="000000"/>
                </a:solidFill>
                <a:latin typeface="Arial Narrow" panose="020B0606020202030204" pitchFamily="34" charset="0"/>
              </a:rPr>
              <a:t>] </a:t>
            </a:r>
          </a:p>
          <a:p>
            <a:pPr algn="just">
              <a:lnSpc>
                <a:spcPct val="150000"/>
              </a:lnSpc>
            </a:pPr>
            <a:endParaRPr lang="en-US" b="1" dirty="0">
              <a:solidFill>
                <a:srgbClr val="000000"/>
              </a:solidFill>
              <a:latin typeface="Arial Narrow" panose="020B0606020202030204" pitchFamily="34" charset="0"/>
            </a:endParaRPr>
          </a:p>
          <a:p>
            <a:pPr algn="just">
              <a:lnSpc>
                <a:spcPct val="150000"/>
              </a:lnSpc>
            </a:pPr>
            <a:r>
              <a:rPr lang="en-US" sz="900" b="1" dirty="0">
                <a:solidFill>
                  <a:srgbClr val="000000"/>
                </a:solidFill>
                <a:latin typeface="Arial Narrow" panose="020B0606020202030204" pitchFamily="34" charset="0"/>
              </a:rPr>
              <a:t>15</a:t>
            </a:r>
            <a:r>
              <a:rPr lang="en-US" i="1" dirty="0"/>
              <a:t> </a:t>
            </a:r>
            <a:r>
              <a:rPr lang="en-US" sz="1200" i="1" dirty="0"/>
              <a:t>Inserted vide Notification No.20/2024 - CT dated 08.10.2024, w.e.f. 01.11.2024 </a:t>
            </a:r>
            <a:endParaRPr lang="en-IN" sz="1200" dirty="0"/>
          </a:p>
        </p:txBody>
      </p:sp>
    </p:spTree>
    <p:extLst>
      <p:ext uri="{BB962C8B-B14F-4D97-AF65-F5344CB8AC3E}">
        <p14:creationId xmlns:p14="http://schemas.microsoft.com/office/powerpoint/2010/main" val="16934361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10">
          <a:extLst>
            <a:ext uri="{FF2B5EF4-FFF2-40B4-BE49-F238E27FC236}">
              <a16:creationId xmlns:a16="http://schemas.microsoft.com/office/drawing/2014/main" id="{49AF551B-3D88-8130-91D9-EB98D75CCF93}"/>
            </a:ext>
          </a:extLst>
        </p:cNvPr>
        <p:cNvGrpSpPr/>
        <p:nvPr/>
      </p:nvGrpSpPr>
      <p:grpSpPr>
        <a:xfrm>
          <a:off x="0" y="0"/>
          <a:ext cx="0" cy="0"/>
          <a:chOff x="0" y="0"/>
          <a:chExt cx="0" cy="0"/>
        </a:xfrm>
      </p:grpSpPr>
      <p:pic>
        <p:nvPicPr>
          <p:cNvPr id="2" name="Picture 1" descr="plain bg.png">
            <a:extLst>
              <a:ext uri="{FF2B5EF4-FFF2-40B4-BE49-F238E27FC236}">
                <a16:creationId xmlns:a16="http://schemas.microsoft.com/office/drawing/2014/main" id="{DB8984CA-07D6-4DED-53A6-D2D9C2382E7E}"/>
              </a:ext>
            </a:extLst>
          </p:cNvPr>
          <p:cNvPicPr>
            <a:picLocks noChangeAspect="1"/>
          </p:cNvPicPr>
          <p:nvPr/>
        </p:nvPicPr>
        <p:blipFill>
          <a:blip r:embed="rId3" cstate="print"/>
          <a:stretch>
            <a:fillRect/>
          </a:stretch>
        </p:blipFill>
        <p:spPr>
          <a:xfrm>
            <a:off x="0" y="0"/>
            <a:ext cx="9144000" cy="4019550"/>
          </a:xfrm>
          <a:prstGeom prst="rect">
            <a:avLst/>
          </a:prstGeom>
        </p:spPr>
      </p:pic>
      <p:sp>
        <p:nvSpPr>
          <p:cNvPr id="111" name="Google Shape;111;p15">
            <a:extLst>
              <a:ext uri="{FF2B5EF4-FFF2-40B4-BE49-F238E27FC236}">
                <a16:creationId xmlns:a16="http://schemas.microsoft.com/office/drawing/2014/main" id="{C38ACD43-4DCC-14A5-D215-01A3E027E8C3}"/>
              </a:ext>
            </a:extLst>
          </p:cNvPr>
          <p:cNvSpPr txBox="1">
            <a:spLocks noGrp="1"/>
          </p:cNvSpPr>
          <p:nvPr>
            <p:ph type="ctrTitle"/>
          </p:nvPr>
        </p:nvSpPr>
        <p:spPr>
          <a:xfrm>
            <a:off x="486103" y="1583342"/>
            <a:ext cx="7772400" cy="1159800"/>
          </a:xfrm>
          <a:prstGeom prst="rect">
            <a:avLst/>
          </a:prstGeom>
        </p:spPr>
        <p:txBody>
          <a:bodyPr spcFirstLastPara="1" wrap="square" lIns="91425" tIns="91425" rIns="91425" bIns="91425" anchor="b" anchorCtr="0">
            <a:noAutofit/>
          </a:bodyPr>
          <a:lstStyle/>
          <a:p>
            <a:r>
              <a:rPr lang="en-IN" sz="3000" dirty="0">
                <a:solidFill>
                  <a:schemeClr val="tx1"/>
                </a:solidFill>
                <a:latin typeface="Bookman Old Style" panose="02050604050505020204" pitchFamily="18" charset="0"/>
              </a:rPr>
              <a:t>RCM Liability &amp; ITC Statement</a:t>
            </a:r>
          </a:p>
        </p:txBody>
      </p:sp>
      <p:sp>
        <p:nvSpPr>
          <p:cNvPr id="3" name="Subtitle 2">
            <a:extLst>
              <a:ext uri="{FF2B5EF4-FFF2-40B4-BE49-F238E27FC236}">
                <a16:creationId xmlns:a16="http://schemas.microsoft.com/office/drawing/2014/main" id="{EE4CC829-12C4-8B43-7F95-86AC628DE143}"/>
              </a:ext>
            </a:extLst>
          </p:cNvPr>
          <p:cNvSpPr>
            <a:spLocks noGrp="1"/>
          </p:cNvSpPr>
          <p:nvPr>
            <p:ph type="subTitle" idx="1"/>
          </p:nvPr>
        </p:nvSpPr>
        <p:spPr>
          <a:xfrm>
            <a:off x="685800" y="4358700"/>
            <a:ext cx="7772400" cy="784800"/>
          </a:xfrm>
        </p:spPr>
        <p:txBody>
          <a:bodyPr/>
          <a:lstStyle/>
          <a:p>
            <a:endParaRPr lang="en-IN" sz="1100" dirty="0">
              <a:solidFill>
                <a:schemeClr val="tx1">
                  <a:lumMod val="50000"/>
                </a:schemeClr>
              </a:solidFill>
              <a:latin typeface="Cavolini" panose="03000502040302020204" pitchFamily="66" charset="0"/>
              <a:cs typeface="Cavolini" panose="03000502040302020204" pitchFamily="66" charset="0"/>
            </a:endParaRPr>
          </a:p>
          <a:p>
            <a:endParaRPr lang="en-IN" sz="1100" dirty="0">
              <a:solidFill>
                <a:schemeClr val="tx1">
                  <a:lumMod val="50000"/>
                </a:schemeClr>
              </a:solidFill>
              <a:latin typeface="Cavolini" panose="03000502040302020204" pitchFamily="66" charset="0"/>
              <a:cs typeface="Cavolini" panose="03000502040302020204" pitchFamily="66" charset="0"/>
            </a:endParaRPr>
          </a:p>
          <a:p>
            <a:r>
              <a:rPr lang="en-IN" sz="1600" dirty="0">
                <a:solidFill>
                  <a:schemeClr val="tx1">
                    <a:lumMod val="50000"/>
                  </a:schemeClr>
                </a:solidFill>
                <a:latin typeface="Cavolini" panose="03000502040302020204" pitchFamily="66" charset="0"/>
                <a:cs typeface="Cavolini" panose="03000502040302020204" pitchFamily="66" charset="0"/>
              </a:rPr>
              <a:t>www.arpanbohra.co.in</a:t>
            </a:r>
          </a:p>
        </p:txBody>
      </p:sp>
    </p:spTree>
    <p:extLst>
      <p:ext uri="{BB962C8B-B14F-4D97-AF65-F5344CB8AC3E}">
        <p14:creationId xmlns:p14="http://schemas.microsoft.com/office/powerpoint/2010/main" val="25933745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BCA4489C-F413-C2F1-7626-B04482D95DEA}"/>
            </a:ext>
          </a:extLst>
        </p:cNvPr>
        <p:cNvGrpSpPr/>
        <p:nvPr/>
      </p:nvGrpSpPr>
      <p:grpSpPr>
        <a:xfrm>
          <a:off x="0" y="0"/>
          <a:ext cx="0" cy="0"/>
          <a:chOff x="0" y="0"/>
          <a:chExt cx="0" cy="0"/>
        </a:xfrm>
      </p:grpSpPr>
      <p:sp>
        <p:nvSpPr>
          <p:cNvPr id="106" name="Google Shape;106;p14">
            <a:extLst>
              <a:ext uri="{FF2B5EF4-FFF2-40B4-BE49-F238E27FC236}">
                <a16:creationId xmlns:a16="http://schemas.microsoft.com/office/drawing/2014/main" id="{58EBE41B-37F7-F356-EA8A-DE4236AA84C1}"/>
              </a:ext>
            </a:extLst>
          </p:cNvPr>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55</a:t>
            </a:fld>
            <a:endParaRPr/>
          </a:p>
        </p:txBody>
      </p:sp>
      <p:sp>
        <p:nvSpPr>
          <p:cNvPr id="4" name="TextBox 3">
            <a:extLst>
              <a:ext uri="{FF2B5EF4-FFF2-40B4-BE49-F238E27FC236}">
                <a16:creationId xmlns:a16="http://schemas.microsoft.com/office/drawing/2014/main" id="{99EDF6D9-7A9D-0AFB-51F6-E5E1D9E10716}"/>
              </a:ext>
            </a:extLst>
          </p:cNvPr>
          <p:cNvSpPr txBox="1"/>
          <p:nvPr/>
        </p:nvSpPr>
        <p:spPr>
          <a:xfrm>
            <a:off x="100361" y="0"/>
            <a:ext cx="2854712" cy="523220"/>
          </a:xfrm>
          <a:prstGeom prst="rect">
            <a:avLst/>
          </a:prstGeom>
          <a:noFill/>
        </p:spPr>
        <p:txBody>
          <a:bodyPr wrap="square" rtlCol="0">
            <a:spAutoFit/>
          </a:bodyPr>
          <a:lstStyle/>
          <a:p>
            <a:r>
              <a:rPr lang="en-IN" sz="2800" dirty="0">
                <a:solidFill>
                  <a:schemeClr val="bg1"/>
                </a:solidFill>
                <a:latin typeface="Bookman Old Style" panose="02050604050505020204" pitchFamily="18" charset="0"/>
                <a:cs typeface="Calibri" panose="020F0502020204030204" pitchFamily="34" charset="0"/>
              </a:rPr>
              <a:t>Index</a:t>
            </a:r>
          </a:p>
        </p:txBody>
      </p:sp>
      <p:pic>
        <p:nvPicPr>
          <p:cNvPr id="26" name="Picture 25">
            <a:extLst>
              <a:ext uri="{FF2B5EF4-FFF2-40B4-BE49-F238E27FC236}">
                <a16:creationId xmlns:a16="http://schemas.microsoft.com/office/drawing/2014/main" id="{C53A4F26-FAC9-2C70-E38F-3A417626F3BD}"/>
              </a:ext>
            </a:extLst>
          </p:cNvPr>
          <p:cNvPicPr>
            <a:picLocks noChangeAspect="1"/>
          </p:cNvPicPr>
          <p:nvPr/>
        </p:nvPicPr>
        <p:blipFill>
          <a:blip r:embed="rId3"/>
          <a:stretch>
            <a:fillRect/>
          </a:stretch>
        </p:blipFill>
        <p:spPr>
          <a:xfrm>
            <a:off x="7007572" y="115561"/>
            <a:ext cx="1951919" cy="501935"/>
          </a:xfrm>
          <a:prstGeom prst="rect">
            <a:avLst/>
          </a:prstGeom>
        </p:spPr>
      </p:pic>
      <p:sp>
        <p:nvSpPr>
          <p:cNvPr id="2" name="Rectangle 1">
            <a:extLst>
              <a:ext uri="{FF2B5EF4-FFF2-40B4-BE49-F238E27FC236}">
                <a16:creationId xmlns:a16="http://schemas.microsoft.com/office/drawing/2014/main" id="{A725366D-4BAF-B732-FAD1-666A4A3F5FBB}"/>
              </a:ext>
            </a:extLst>
          </p:cNvPr>
          <p:cNvSpPr/>
          <p:nvPr/>
        </p:nvSpPr>
        <p:spPr>
          <a:xfrm>
            <a:off x="100361" y="52941"/>
            <a:ext cx="1540806" cy="523220"/>
          </a:xfrm>
          <a:prstGeom prst="rect">
            <a:avLst/>
          </a:prstGeom>
        </p:spPr>
        <p:txBody>
          <a:bodyPr wrap="none">
            <a:spAutoFit/>
          </a:bodyPr>
          <a:lstStyle/>
          <a:p>
            <a:r>
              <a:rPr lang="en-IN" sz="2800" b="1" dirty="0">
                <a:solidFill>
                  <a:schemeClr val="bg1"/>
                </a:solidFill>
                <a:latin typeface="Bookman Old Style" panose="02050604050505020204" pitchFamily="18" charset="0"/>
              </a:rPr>
              <a:t>Agenda</a:t>
            </a:r>
            <a:endParaRPr lang="en-IN" sz="2800" b="1" dirty="0">
              <a:solidFill>
                <a:schemeClr val="bg1"/>
              </a:solidFill>
            </a:endParaRPr>
          </a:p>
        </p:txBody>
      </p:sp>
      <p:sp>
        <p:nvSpPr>
          <p:cNvPr id="9" name="Rectangle 8">
            <a:extLst>
              <a:ext uri="{FF2B5EF4-FFF2-40B4-BE49-F238E27FC236}">
                <a16:creationId xmlns:a16="http://schemas.microsoft.com/office/drawing/2014/main" id="{0B07A581-DA6C-ADC5-2BA1-DD01DA5B552E}"/>
              </a:ext>
            </a:extLst>
          </p:cNvPr>
          <p:cNvSpPr/>
          <p:nvPr/>
        </p:nvSpPr>
        <p:spPr>
          <a:xfrm flipV="1">
            <a:off x="0" y="549690"/>
            <a:ext cx="6904074" cy="52941"/>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Rectangle 2">
            <a:extLst>
              <a:ext uri="{FF2B5EF4-FFF2-40B4-BE49-F238E27FC236}">
                <a16:creationId xmlns:a16="http://schemas.microsoft.com/office/drawing/2014/main" id="{95321FD9-7190-3FE7-3B31-1B2ED6719824}"/>
              </a:ext>
            </a:extLst>
          </p:cNvPr>
          <p:cNvSpPr/>
          <p:nvPr/>
        </p:nvSpPr>
        <p:spPr>
          <a:xfrm>
            <a:off x="100361" y="0"/>
            <a:ext cx="2698175" cy="499239"/>
          </a:xfrm>
          <a:prstGeom prst="rect">
            <a:avLst/>
          </a:prstGeom>
        </p:spPr>
        <p:txBody>
          <a:bodyPr wrap="none">
            <a:spAutoFit/>
          </a:bodyPr>
          <a:lstStyle/>
          <a:p>
            <a:pPr>
              <a:lnSpc>
                <a:spcPct val="150000"/>
              </a:lnSpc>
            </a:pPr>
            <a:r>
              <a:rPr lang="en-IN" sz="2000" b="1" dirty="0">
                <a:solidFill>
                  <a:schemeClr val="accent5">
                    <a:lumMod val="50000"/>
                  </a:schemeClr>
                </a:solidFill>
                <a:latin typeface="Bookman Old Style" panose="02050604050505020204" pitchFamily="18" charset="0"/>
              </a:rPr>
              <a:t>Ledgers Dashboard</a:t>
            </a:r>
          </a:p>
        </p:txBody>
      </p:sp>
      <p:pic>
        <p:nvPicPr>
          <p:cNvPr id="7" name="Picture 6">
            <a:extLst>
              <a:ext uri="{FF2B5EF4-FFF2-40B4-BE49-F238E27FC236}">
                <a16:creationId xmlns:a16="http://schemas.microsoft.com/office/drawing/2014/main" id="{9FA131F2-5E5B-72F2-AF84-17068F3D1498}"/>
              </a:ext>
            </a:extLst>
          </p:cNvPr>
          <p:cNvPicPr>
            <a:picLocks noChangeAspect="1"/>
          </p:cNvPicPr>
          <p:nvPr/>
        </p:nvPicPr>
        <p:blipFill>
          <a:blip r:embed="rId4"/>
          <a:stretch>
            <a:fillRect/>
          </a:stretch>
        </p:blipFill>
        <p:spPr>
          <a:xfrm>
            <a:off x="490888" y="1267775"/>
            <a:ext cx="8162223" cy="1991932"/>
          </a:xfrm>
          <a:prstGeom prst="rect">
            <a:avLst/>
          </a:prstGeom>
        </p:spPr>
      </p:pic>
    </p:spTree>
    <p:extLst>
      <p:ext uri="{BB962C8B-B14F-4D97-AF65-F5344CB8AC3E}">
        <p14:creationId xmlns:p14="http://schemas.microsoft.com/office/powerpoint/2010/main" val="40262033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25" name="Rectangle 24">
            <a:extLst>
              <a:ext uri="{FF2B5EF4-FFF2-40B4-BE49-F238E27FC236}">
                <a16:creationId xmlns:a16="http://schemas.microsoft.com/office/drawing/2014/main" id="{9B9FF186-1A45-4B35-B7FB-5B45FDF7130D}"/>
              </a:ext>
            </a:extLst>
          </p:cNvPr>
          <p:cNvSpPr/>
          <p:nvPr/>
        </p:nvSpPr>
        <p:spPr>
          <a:xfrm rot="796924">
            <a:off x="4496464" y="-460781"/>
            <a:ext cx="2350683" cy="830969"/>
          </a:xfrm>
          <a:prstGeom prst="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6" name="Google Shape;106;p14"/>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56</a:t>
            </a:fld>
            <a:endParaRPr/>
          </a:p>
        </p:txBody>
      </p:sp>
      <p:sp>
        <p:nvSpPr>
          <p:cNvPr id="4" name="TextBox 3">
            <a:extLst>
              <a:ext uri="{FF2B5EF4-FFF2-40B4-BE49-F238E27FC236}">
                <a16:creationId xmlns:a16="http://schemas.microsoft.com/office/drawing/2014/main" id="{0F8EA416-50BF-4A10-9FDA-AD90A9E086D5}"/>
              </a:ext>
            </a:extLst>
          </p:cNvPr>
          <p:cNvSpPr txBox="1"/>
          <p:nvPr/>
        </p:nvSpPr>
        <p:spPr>
          <a:xfrm>
            <a:off x="100361" y="0"/>
            <a:ext cx="2854712" cy="523220"/>
          </a:xfrm>
          <a:prstGeom prst="rect">
            <a:avLst/>
          </a:prstGeom>
          <a:noFill/>
        </p:spPr>
        <p:txBody>
          <a:bodyPr wrap="square" rtlCol="0">
            <a:spAutoFit/>
          </a:bodyPr>
          <a:lstStyle/>
          <a:p>
            <a:r>
              <a:rPr lang="en-IN" sz="2800" dirty="0">
                <a:solidFill>
                  <a:schemeClr val="bg1"/>
                </a:solidFill>
                <a:latin typeface="Bookman Old Style" panose="02050604050505020204" pitchFamily="18" charset="0"/>
                <a:cs typeface="Calibri" panose="020F0502020204030204" pitchFamily="34" charset="0"/>
              </a:rPr>
              <a:t>Index</a:t>
            </a:r>
          </a:p>
        </p:txBody>
      </p:sp>
      <p:sp>
        <p:nvSpPr>
          <p:cNvPr id="24" name="Rectangle 23">
            <a:extLst>
              <a:ext uri="{FF2B5EF4-FFF2-40B4-BE49-F238E27FC236}">
                <a16:creationId xmlns:a16="http://schemas.microsoft.com/office/drawing/2014/main" id="{492F8EE5-8AE9-47D7-8264-A3B14C227EB2}"/>
              </a:ext>
            </a:extLst>
          </p:cNvPr>
          <p:cNvSpPr/>
          <p:nvPr/>
        </p:nvSpPr>
        <p:spPr>
          <a:xfrm>
            <a:off x="0" y="0"/>
            <a:ext cx="6712688" cy="629103"/>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6" name="Picture 25">
            <a:extLst>
              <a:ext uri="{FF2B5EF4-FFF2-40B4-BE49-F238E27FC236}">
                <a16:creationId xmlns:a16="http://schemas.microsoft.com/office/drawing/2014/main" id="{6F3C103A-EA9A-4658-BBDD-6840253E40EE}"/>
              </a:ext>
            </a:extLst>
          </p:cNvPr>
          <p:cNvPicPr>
            <a:picLocks noChangeAspect="1"/>
          </p:cNvPicPr>
          <p:nvPr/>
        </p:nvPicPr>
        <p:blipFill>
          <a:blip r:embed="rId3"/>
          <a:stretch>
            <a:fillRect/>
          </a:stretch>
        </p:blipFill>
        <p:spPr>
          <a:xfrm>
            <a:off x="6993395" y="133067"/>
            <a:ext cx="1951919" cy="501935"/>
          </a:xfrm>
          <a:prstGeom prst="rect">
            <a:avLst/>
          </a:prstGeom>
        </p:spPr>
      </p:pic>
      <p:sp>
        <p:nvSpPr>
          <p:cNvPr id="2" name="Rectangle 1">
            <a:extLst>
              <a:ext uri="{FF2B5EF4-FFF2-40B4-BE49-F238E27FC236}">
                <a16:creationId xmlns:a16="http://schemas.microsoft.com/office/drawing/2014/main" id="{92B091E0-381E-4A2F-AE43-E201C19EC3D2}"/>
              </a:ext>
            </a:extLst>
          </p:cNvPr>
          <p:cNvSpPr/>
          <p:nvPr/>
        </p:nvSpPr>
        <p:spPr>
          <a:xfrm>
            <a:off x="100361" y="167439"/>
            <a:ext cx="3935693" cy="369332"/>
          </a:xfrm>
          <a:prstGeom prst="rect">
            <a:avLst/>
          </a:prstGeom>
        </p:spPr>
        <p:txBody>
          <a:bodyPr wrap="none">
            <a:spAutoFit/>
          </a:bodyPr>
          <a:lstStyle/>
          <a:p>
            <a:r>
              <a:rPr lang="en-IN" sz="1800" b="1" dirty="0">
                <a:solidFill>
                  <a:schemeClr val="bg1"/>
                </a:solidFill>
                <a:latin typeface="Bookman Old Style" panose="02050604050505020204" pitchFamily="18" charset="0"/>
              </a:rPr>
              <a:t>RCM Liability &amp; ITC Statement</a:t>
            </a:r>
            <a:endParaRPr lang="en-IN" sz="1800" b="1" dirty="0">
              <a:solidFill>
                <a:schemeClr val="bg1"/>
              </a:solidFill>
            </a:endParaRPr>
          </a:p>
        </p:txBody>
      </p:sp>
      <p:sp>
        <p:nvSpPr>
          <p:cNvPr id="6" name="Rectangle 5">
            <a:extLst>
              <a:ext uri="{FF2B5EF4-FFF2-40B4-BE49-F238E27FC236}">
                <a16:creationId xmlns:a16="http://schemas.microsoft.com/office/drawing/2014/main" id="{D6BC8A1E-5A11-445F-806B-209B63D22056}"/>
              </a:ext>
            </a:extLst>
          </p:cNvPr>
          <p:cNvSpPr/>
          <p:nvPr/>
        </p:nvSpPr>
        <p:spPr>
          <a:xfrm>
            <a:off x="322521" y="825580"/>
            <a:ext cx="6712688" cy="307777"/>
          </a:xfrm>
          <a:prstGeom prst="rect">
            <a:avLst/>
          </a:prstGeom>
        </p:spPr>
        <p:txBody>
          <a:bodyPr wrap="square">
            <a:spAutoFit/>
          </a:bodyPr>
          <a:lstStyle/>
          <a:p>
            <a:r>
              <a:rPr lang="en-US" b="1" dirty="0">
                <a:solidFill>
                  <a:schemeClr val="accent5">
                    <a:lumMod val="50000"/>
                  </a:schemeClr>
                </a:solidFill>
                <a:latin typeface="verdana" panose="020B0604030504040204" pitchFamily="34" charset="0"/>
              </a:rPr>
              <a:t>Table 3.1 &amp; Table 4 of GSTR-3B</a:t>
            </a:r>
          </a:p>
        </p:txBody>
      </p:sp>
      <p:pic>
        <p:nvPicPr>
          <p:cNvPr id="9" name="Picture 8">
            <a:extLst>
              <a:ext uri="{FF2B5EF4-FFF2-40B4-BE49-F238E27FC236}">
                <a16:creationId xmlns:a16="http://schemas.microsoft.com/office/drawing/2014/main" id="{3DBB6658-FF8D-4B6D-8945-032DAFC97D04}"/>
              </a:ext>
            </a:extLst>
          </p:cNvPr>
          <p:cNvPicPr>
            <a:picLocks noChangeAspect="1"/>
          </p:cNvPicPr>
          <p:nvPr/>
        </p:nvPicPr>
        <p:blipFill>
          <a:blip r:embed="rId4"/>
          <a:stretch>
            <a:fillRect/>
          </a:stretch>
        </p:blipFill>
        <p:spPr>
          <a:xfrm>
            <a:off x="166687" y="1242917"/>
            <a:ext cx="8810625" cy="3448117"/>
          </a:xfrm>
          <a:prstGeom prst="rect">
            <a:avLst/>
          </a:prstGeom>
        </p:spPr>
      </p:pic>
    </p:spTree>
    <p:extLst>
      <p:ext uri="{BB962C8B-B14F-4D97-AF65-F5344CB8AC3E}">
        <p14:creationId xmlns:p14="http://schemas.microsoft.com/office/powerpoint/2010/main" val="262726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25" name="Rectangle 24">
            <a:extLst>
              <a:ext uri="{FF2B5EF4-FFF2-40B4-BE49-F238E27FC236}">
                <a16:creationId xmlns:a16="http://schemas.microsoft.com/office/drawing/2014/main" id="{9B9FF186-1A45-4B35-B7FB-5B45FDF7130D}"/>
              </a:ext>
            </a:extLst>
          </p:cNvPr>
          <p:cNvSpPr/>
          <p:nvPr/>
        </p:nvSpPr>
        <p:spPr>
          <a:xfrm rot="796924">
            <a:off x="4496464" y="-460781"/>
            <a:ext cx="2350683" cy="830969"/>
          </a:xfrm>
          <a:prstGeom prst="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6" name="Google Shape;106;p14"/>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57</a:t>
            </a:fld>
            <a:endParaRPr/>
          </a:p>
        </p:txBody>
      </p:sp>
      <p:sp>
        <p:nvSpPr>
          <p:cNvPr id="4" name="TextBox 3">
            <a:extLst>
              <a:ext uri="{FF2B5EF4-FFF2-40B4-BE49-F238E27FC236}">
                <a16:creationId xmlns:a16="http://schemas.microsoft.com/office/drawing/2014/main" id="{0F8EA416-50BF-4A10-9FDA-AD90A9E086D5}"/>
              </a:ext>
            </a:extLst>
          </p:cNvPr>
          <p:cNvSpPr txBox="1"/>
          <p:nvPr/>
        </p:nvSpPr>
        <p:spPr>
          <a:xfrm>
            <a:off x="100361" y="0"/>
            <a:ext cx="2854712" cy="523220"/>
          </a:xfrm>
          <a:prstGeom prst="rect">
            <a:avLst/>
          </a:prstGeom>
          <a:noFill/>
        </p:spPr>
        <p:txBody>
          <a:bodyPr wrap="square" rtlCol="0">
            <a:spAutoFit/>
          </a:bodyPr>
          <a:lstStyle/>
          <a:p>
            <a:r>
              <a:rPr lang="en-IN" sz="2800" dirty="0">
                <a:solidFill>
                  <a:schemeClr val="bg1"/>
                </a:solidFill>
                <a:latin typeface="Bookman Old Style" panose="02050604050505020204" pitchFamily="18" charset="0"/>
                <a:cs typeface="Calibri" panose="020F0502020204030204" pitchFamily="34" charset="0"/>
              </a:rPr>
              <a:t>Index</a:t>
            </a:r>
          </a:p>
        </p:txBody>
      </p:sp>
      <p:sp>
        <p:nvSpPr>
          <p:cNvPr id="24" name="Rectangle 23">
            <a:extLst>
              <a:ext uri="{FF2B5EF4-FFF2-40B4-BE49-F238E27FC236}">
                <a16:creationId xmlns:a16="http://schemas.microsoft.com/office/drawing/2014/main" id="{492F8EE5-8AE9-47D7-8264-A3B14C227EB2}"/>
              </a:ext>
            </a:extLst>
          </p:cNvPr>
          <p:cNvSpPr/>
          <p:nvPr/>
        </p:nvSpPr>
        <p:spPr>
          <a:xfrm>
            <a:off x="0" y="0"/>
            <a:ext cx="6712688" cy="629103"/>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6" name="Picture 25">
            <a:extLst>
              <a:ext uri="{FF2B5EF4-FFF2-40B4-BE49-F238E27FC236}">
                <a16:creationId xmlns:a16="http://schemas.microsoft.com/office/drawing/2014/main" id="{6F3C103A-EA9A-4658-BBDD-6840253E40EE}"/>
              </a:ext>
            </a:extLst>
          </p:cNvPr>
          <p:cNvPicPr>
            <a:picLocks noChangeAspect="1"/>
          </p:cNvPicPr>
          <p:nvPr/>
        </p:nvPicPr>
        <p:blipFill>
          <a:blip r:embed="rId3"/>
          <a:stretch>
            <a:fillRect/>
          </a:stretch>
        </p:blipFill>
        <p:spPr>
          <a:xfrm>
            <a:off x="6993395" y="133067"/>
            <a:ext cx="1951919" cy="501935"/>
          </a:xfrm>
          <a:prstGeom prst="rect">
            <a:avLst/>
          </a:prstGeom>
        </p:spPr>
      </p:pic>
      <p:sp>
        <p:nvSpPr>
          <p:cNvPr id="2" name="Rectangle 1">
            <a:extLst>
              <a:ext uri="{FF2B5EF4-FFF2-40B4-BE49-F238E27FC236}">
                <a16:creationId xmlns:a16="http://schemas.microsoft.com/office/drawing/2014/main" id="{92B091E0-381E-4A2F-AE43-E201C19EC3D2}"/>
              </a:ext>
            </a:extLst>
          </p:cNvPr>
          <p:cNvSpPr/>
          <p:nvPr/>
        </p:nvSpPr>
        <p:spPr>
          <a:xfrm>
            <a:off x="100361" y="167439"/>
            <a:ext cx="3935693" cy="369332"/>
          </a:xfrm>
          <a:prstGeom prst="rect">
            <a:avLst/>
          </a:prstGeom>
        </p:spPr>
        <p:txBody>
          <a:bodyPr wrap="none">
            <a:spAutoFit/>
          </a:bodyPr>
          <a:lstStyle/>
          <a:p>
            <a:r>
              <a:rPr lang="en-IN" sz="1800" b="1" dirty="0">
                <a:solidFill>
                  <a:schemeClr val="bg1"/>
                </a:solidFill>
                <a:latin typeface="Bookman Old Style" panose="02050604050505020204" pitchFamily="18" charset="0"/>
              </a:rPr>
              <a:t>RCM Liability &amp; ITC Statement</a:t>
            </a:r>
            <a:endParaRPr lang="en-IN" sz="1800" b="1" dirty="0">
              <a:solidFill>
                <a:schemeClr val="bg1"/>
              </a:solidFill>
            </a:endParaRPr>
          </a:p>
        </p:txBody>
      </p:sp>
      <p:sp>
        <p:nvSpPr>
          <p:cNvPr id="6" name="Rectangle 5">
            <a:extLst>
              <a:ext uri="{FF2B5EF4-FFF2-40B4-BE49-F238E27FC236}">
                <a16:creationId xmlns:a16="http://schemas.microsoft.com/office/drawing/2014/main" id="{D6BC8A1E-5A11-445F-806B-209B63D22056}"/>
              </a:ext>
            </a:extLst>
          </p:cNvPr>
          <p:cNvSpPr/>
          <p:nvPr/>
        </p:nvSpPr>
        <p:spPr>
          <a:xfrm>
            <a:off x="322521" y="825580"/>
            <a:ext cx="6712688" cy="307777"/>
          </a:xfrm>
          <a:prstGeom prst="rect">
            <a:avLst/>
          </a:prstGeom>
        </p:spPr>
        <p:txBody>
          <a:bodyPr wrap="square">
            <a:spAutoFit/>
          </a:bodyPr>
          <a:lstStyle/>
          <a:p>
            <a:r>
              <a:rPr lang="en-US" dirty="0">
                <a:solidFill>
                  <a:schemeClr val="accent5">
                    <a:lumMod val="50000"/>
                  </a:schemeClr>
                </a:solidFill>
                <a:latin typeface="verdana" panose="020B0604030504040204" pitchFamily="34" charset="0"/>
              </a:rPr>
              <a:t>Table 4 of GSTR-3B : Eligible ITC</a:t>
            </a:r>
          </a:p>
        </p:txBody>
      </p:sp>
      <p:pic>
        <p:nvPicPr>
          <p:cNvPr id="8" name="Picture 7">
            <a:extLst>
              <a:ext uri="{FF2B5EF4-FFF2-40B4-BE49-F238E27FC236}">
                <a16:creationId xmlns:a16="http://schemas.microsoft.com/office/drawing/2014/main" id="{EBDEF997-ADEB-49DE-BA49-C36EF5BF9528}"/>
              </a:ext>
            </a:extLst>
          </p:cNvPr>
          <p:cNvPicPr>
            <a:picLocks noChangeAspect="1"/>
          </p:cNvPicPr>
          <p:nvPr/>
        </p:nvPicPr>
        <p:blipFill>
          <a:blip r:embed="rId4"/>
          <a:stretch>
            <a:fillRect/>
          </a:stretch>
        </p:blipFill>
        <p:spPr>
          <a:xfrm>
            <a:off x="1" y="629102"/>
            <a:ext cx="9144000" cy="4381331"/>
          </a:xfrm>
          <a:prstGeom prst="rect">
            <a:avLst/>
          </a:prstGeom>
        </p:spPr>
      </p:pic>
    </p:spTree>
    <p:extLst>
      <p:ext uri="{BB962C8B-B14F-4D97-AF65-F5344CB8AC3E}">
        <p14:creationId xmlns:p14="http://schemas.microsoft.com/office/powerpoint/2010/main" val="26985946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25" name="Rectangle 24">
            <a:extLst>
              <a:ext uri="{FF2B5EF4-FFF2-40B4-BE49-F238E27FC236}">
                <a16:creationId xmlns:a16="http://schemas.microsoft.com/office/drawing/2014/main" id="{9B9FF186-1A45-4B35-B7FB-5B45FDF7130D}"/>
              </a:ext>
            </a:extLst>
          </p:cNvPr>
          <p:cNvSpPr/>
          <p:nvPr/>
        </p:nvSpPr>
        <p:spPr>
          <a:xfrm rot="796924">
            <a:off x="4496464" y="-460781"/>
            <a:ext cx="2350683" cy="830969"/>
          </a:xfrm>
          <a:prstGeom prst="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6" name="Google Shape;106;p14"/>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58</a:t>
            </a:fld>
            <a:endParaRPr/>
          </a:p>
        </p:txBody>
      </p:sp>
      <p:sp>
        <p:nvSpPr>
          <p:cNvPr id="4" name="TextBox 3">
            <a:extLst>
              <a:ext uri="{FF2B5EF4-FFF2-40B4-BE49-F238E27FC236}">
                <a16:creationId xmlns:a16="http://schemas.microsoft.com/office/drawing/2014/main" id="{0F8EA416-50BF-4A10-9FDA-AD90A9E086D5}"/>
              </a:ext>
            </a:extLst>
          </p:cNvPr>
          <p:cNvSpPr txBox="1"/>
          <p:nvPr/>
        </p:nvSpPr>
        <p:spPr>
          <a:xfrm>
            <a:off x="100361" y="0"/>
            <a:ext cx="2854712" cy="523220"/>
          </a:xfrm>
          <a:prstGeom prst="rect">
            <a:avLst/>
          </a:prstGeom>
          <a:noFill/>
        </p:spPr>
        <p:txBody>
          <a:bodyPr wrap="square" rtlCol="0">
            <a:spAutoFit/>
          </a:bodyPr>
          <a:lstStyle/>
          <a:p>
            <a:r>
              <a:rPr lang="en-IN" sz="2800" dirty="0">
                <a:solidFill>
                  <a:schemeClr val="bg1"/>
                </a:solidFill>
                <a:latin typeface="Bookman Old Style" panose="02050604050505020204" pitchFamily="18" charset="0"/>
                <a:cs typeface="Calibri" panose="020F0502020204030204" pitchFamily="34" charset="0"/>
              </a:rPr>
              <a:t>Index</a:t>
            </a:r>
          </a:p>
        </p:txBody>
      </p:sp>
      <p:grpSp>
        <p:nvGrpSpPr>
          <p:cNvPr id="11" name="Google Shape;914;p47">
            <a:extLst>
              <a:ext uri="{FF2B5EF4-FFF2-40B4-BE49-F238E27FC236}">
                <a16:creationId xmlns:a16="http://schemas.microsoft.com/office/drawing/2014/main" id="{858B9BBB-6E51-44AA-9DA2-BC61826F1A3C}"/>
              </a:ext>
            </a:extLst>
          </p:cNvPr>
          <p:cNvGrpSpPr/>
          <p:nvPr/>
        </p:nvGrpSpPr>
        <p:grpSpPr>
          <a:xfrm>
            <a:off x="6525652" y="1930545"/>
            <a:ext cx="1954923" cy="1457595"/>
            <a:chOff x="5241175" y="4959100"/>
            <a:chExt cx="539775" cy="517775"/>
          </a:xfrm>
          <a:solidFill>
            <a:schemeClr val="bg2">
              <a:lumMod val="40000"/>
              <a:lumOff val="60000"/>
            </a:schemeClr>
          </a:solidFill>
        </p:grpSpPr>
        <p:sp>
          <p:nvSpPr>
            <p:cNvPr id="12" name="Google Shape;915;p47">
              <a:extLst>
                <a:ext uri="{FF2B5EF4-FFF2-40B4-BE49-F238E27FC236}">
                  <a16:creationId xmlns:a16="http://schemas.microsoft.com/office/drawing/2014/main" id="{7C836328-5919-4BCE-A945-BA27BE74ED9A}"/>
                </a:ext>
              </a:extLst>
            </p:cNvPr>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16;p47">
              <a:extLst>
                <a:ext uri="{FF2B5EF4-FFF2-40B4-BE49-F238E27FC236}">
                  <a16:creationId xmlns:a16="http://schemas.microsoft.com/office/drawing/2014/main" id="{30BDF7B6-44B8-4961-B177-EA513EDCB750}"/>
                </a:ext>
              </a:extLst>
            </p:cNvPr>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17;p47">
              <a:extLst>
                <a:ext uri="{FF2B5EF4-FFF2-40B4-BE49-F238E27FC236}">
                  <a16:creationId xmlns:a16="http://schemas.microsoft.com/office/drawing/2014/main" id="{B0C29096-7940-4473-9F7F-EB1F869DA72A}"/>
                </a:ext>
              </a:extLst>
            </p:cNvPr>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18;p47">
              <a:extLst>
                <a:ext uri="{FF2B5EF4-FFF2-40B4-BE49-F238E27FC236}">
                  <a16:creationId xmlns:a16="http://schemas.microsoft.com/office/drawing/2014/main" id="{9D2C1BD6-9856-4B82-BFA6-20E5AE97ED7D}"/>
                </a:ext>
              </a:extLst>
            </p:cNvPr>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19;p47">
              <a:extLst>
                <a:ext uri="{FF2B5EF4-FFF2-40B4-BE49-F238E27FC236}">
                  <a16:creationId xmlns:a16="http://schemas.microsoft.com/office/drawing/2014/main" id="{7C048CDB-69A6-4A6A-B551-B9B46FAA2C50}"/>
                </a:ext>
              </a:extLst>
            </p:cNvPr>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20;p47">
              <a:extLst>
                <a:ext uri="{FF2B5EF4-FFF2-40B4-BE49-F238E27FC236}">
                  <a16:creationId xmlns:a16="http://schemas.microsoft.com/office/drawing/2014/main" id="{BF76C3FD-B633-4BCD-AAA1-3A528FED8108}"/>
                </a:ext>
              </a:extLst>
            </p:cNvPr>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Rectangle 23">
            <a:extLst>
              <a:ext uri="{FF2B5EF4-FFF2-40B4-BE49-F238E27FC236}">
                <a16:creationId xmlns:a16="http://schemas.microsoft.com/office/drawing/2014/main" id="{492F8EE5-8AE9-47D7-8264-A3B14C227EB2}"/>
              </a:ext>
            </a:extLst>
          </p:cNvPr>
          <p:cNvSpPr/>
          <p:nvPr/>
        </p:nvSpPr>
        <p:spPr>
          <a:xfrm>
            <a:off x="0" y="0"/>
            <a:ext cx="6712688" cy="629103"/>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6" name="Picture 25">
            <a:extLst>
              <a:ext uri="{FF2B5EF4-FFF2-40B4-BE49-F238E27FC236}">
                <a16:creationId xmlns:a16="http://schemas.microsoft.com/office/drawing/2014/main" id="{6F3C103A-EA9A-4658-BBDD-6840253E40EE}"/>
              </a:ext>
            </a:extLst>
          </p:cNvPr>
          <p:cNvPicPr>
            <a:picLocks noChangeAspect="1"/>
          </p:cNvPicPr>
          <p:nvPr/>
        </p:nvPicPr>
        <p:blipFill>
          <a:blip r:embed="rId3"/>
          <a:stretch>
            <a:fillRect/>
          </a:stretch>
        </p:blipFill>
        <p:spPr>
          <a:xfrm>
            <a:off x="6993395" y="133067"/>
            <a:ext cx="1951919" cy="501935"/>
          </a:xfrm>
          <a:prstGeom prst="rect">
            <a:avLst/>
          </a:prstGeom>
        </p:spPr>
      </p:pic>
      <p:sp>
        <p:nvSpPr>
          <p:cNvPr id="2" name="Rectangle 1">
            <a:extLst>
              <a:ext uri="{FF2B5EF4-FFF2-40B4-BE49-F238E27FC236}">
                <a16:creationId xmlns:a16="http://schemas.microsoft.com/office/drawing/2014/main" id="{92B091E0-381E-4A2F-AE43-E201C19EC3D2}"/>
              </a:ext>
            </a:extLst>
          </p:cNvPr>
          <p:cNvSpPr/>
          <p:nvPr/>
        </p:nvSpPr>
        <p:spPr>
          <a:xfrm>
            <a:off x="100361" y="167439"/>
            <a:ext cx="3935693" cy="369332"/>
          </a:xfrm>
          <a:prstGeom prst="rect">
            <a:avLst/>
          </a:prstGeom>
        </p:spPr>
        <p:txBody>
          <a:bodyPr wrap="none">
            <a:spAutoFit/>
          </a:bodyPr>
          <a:lstStyle/>
          <a:p>
            <a:r>
              <a:rPr lang="en-IN" sz="1800" b="1" dirty="0">
                <a:solidFill>
                  <a:schemeClr val="bg1"/>
                </a:solidFill>
                <a:latin typeface="Bookman Old Style" panose="02050604050505020204" pitchFamily="18" charset="0"/>
              </a:rPr>
              <a:t>RCM Liability &amp; ITC Statement</a:t>
            </a:r>
            <a:endParaRPr lang="en-IN" sz="1800" b="1" dirty="0">
              <a:solidFill>
                <a:schemeClr val="bg1"/>
              </a:solidFill>
            </a:endParaRPr>
          </a:p>
        </p:txBody>
      </p:sp>
      <p:pic>
        <p:nvPicPr>
          <p:cNvPr id="3" name="Picture 2">
            <a:extLst>
              <a:ext uri="{FF2B5EF4-FFF2-40B4-BE49-F238E27FC236}">
                <a16:creationId xmlns:a16="http://schemas.microsoft.com/office/drawing/2014/main" id="{D0032CE8-0695-4823-9BA3-9BEDF202EEE7}"/>
              </a:ext>
            </a:extLst>
          </p:cNvPr>
          <p:cNvPicPr>
            <a:picLocks noChangeAspect="1"/>
          </p:cNvPicPr>
          <p:nvPr/>
        </p:nvPicPr>
        <p:blipFill>
          <a:blip r:embed="rId4"/>
          <a:stretch>
            <a:fillRect/>
          </a:stretch>
        </p:blipFill>
        <p:spPr>
          <a:xfrm>
            <a:off x="663425" y="1283079"/>
            <a:ext cx="7867650" cy="2927414"/>
          </a:xfrm>
          <a:prstGeom prst="rect">
            <a:avLst/>
          </a:prstGeom>
        </p:spPr>
      </p:pic>
      <p:sp>
        <p:nvSpPr>
          <p:cNvPr id="6" name="Rectangle 5">
            <a:extLst>
              <a:ext uri="{FF2B5EF4-FFF2-40B4-BE49-F238E27FC236}">
                <a16:creationId xmlns:a16="http://schemas.microsoft.com/office/drawing/2014/main" id="{D6BC8A1E-5A11-445F-806B-209B63D22056}"/>
              </a:ext>
            </a:extLst>
          </p:cNvPr>
          <p:cNvSpPr/>
          <p:nvPr/>
        </p:nvSpPr>
        <p:spPr>
          <a:xfrm>
            <a:off x="322520" y="825581"/>
            <a:ext cx="7907079" cy="369332"/>
          </a:xfrm>
          <a:prstGeom prst="rect">
            <a:avLst/>
          </a:prstGeom>
        </p:spPr>
        <p:txBody>
          <a:bodyPr wrap="square">
            <a:spAutoFit/>
          </a:bodyPr>
          <a:lstStyle/>
          <a:p>
            <a:r>
              <a:rPr lang="en-US" dirty="0">
                <a:solidFill>
                  <a:schemeClr val="accent5">
                    <a:lumMod val="50000"/>
                  </a:schemeClr>
                </a:solidFill>
                <a:latin typeface="verdana" panose="020B0604030504040204" pitchFamily="34" charset="0"/>
              </a:rPr>
              <a:t>Dashboard &gt; Returns &gt; RCM ITC Opening Balance Declaration</a:t>
            </a:r>
          </a:p>
        </p:txBody>
      </p:sp>
      <p:sp>
        <p:nvSpPr>
          <p:cNvPr id="5" name="Rectangle 4">
            <a:extLst>
              <a:ext uri="{FF2B5EF4-FFF2-40B4-BE49-F238E27FC236}">
                <a16:creationId xmlns:a16="http://schemas.microsoft.com/office/drawing/2014/main" id="{BD66AB3C-BE1C-41A8-8A16-555A537F1F86}"/>
              </a:ext>
            </a:extLst>
          </p:cNvPr>
          <p:cNvSpPr/>
          <p:nvPr/>
        </p:nvSpPr>
        <p:spPr>
          <a:xfrm>
            <a:off x="483919" y="4104587"/>
            <a:ext cx="6389891" cy="738664"/>
          </a:xfrm>
          <a:prstGeom prst="rect">
            <a:avLst/>
          </a:prstGeom>
        </p:spPr>
        <p:txBody>
          <a:bodyPr wrap="none">
            <a:spAutoFit/>
          </a:bodyPr>
          <a:lstStyle/>
          <a:p>
            <a:r>
              <a:rPr lang="en-US" dirty="0">
                <a:solidFill>
                  <a:schemeClr val="accent5">
                    <a:lumMod val="50000"/>
                  </a:schemeClr>
                </a:solidFill>
                <a:latin typeface="verdana" panose="020B0604030504040204" pitchFamily="34" charset="0"/>
              </a:rPr>
              <a:t>Reconcile up to July 2024 &amp; Report</a:t>
            </a:r>
          </a:p>
          <a:p>
            <a:r>
              <a:rPr lang="en-US" b="1" dirty="0">
                <a:solidFill>
                  <a:schemeClr val="accent5">
                    <a:lumMod val="50000"/>
                  </a:schemeClr>
                </a:solidFill>
                <a:latin typeface="verdana" panose="020B0604030504040204" pitchFamily="34" charset="0"/>
              </a:rPr>
              <a:t>Deadline to report the values </a:t>
            </a:r>
            <a:r>
              <a:rPr lang="en-US" dirty="0">
                <a:solidFill>
                  <a:schemeClr val="accent5">
                    <a:lumMod val="50000"/>
                  </a:schemeClr>
                </a:solidFill>
                <a:latin typeface="verdana" panose="020B0604030504040204" pitchFamily="34" charset="0"/>
              </a:rPr>
              <a:t>– 31</a:t>
            </a:r>
            <a:r>
              <a:rPr lang="en-US" baseline="30000" dirty="0">
                <a:solidFill>
                  <a:schemeClr val="accent5">
                    <a:lumMod val="50000"/>
                  </a:schemeClr>
                </a:solidFill>
                <a:latin typeface="verdana" panose="020B0604030504040204" pitchFamily="34" charset="0"/>
              </a:rPr>
              <a:t>st</a:t>
            </a:r>
            <a:r>
              <a:rPr lang="en-US" dirty="0">
                <a:solidFill>
                  <a:schemeClr val="accent5">
                    <a:lumMod val="50000"/>
                  </a:schemeClr>
                </a:solidFill>
                <a:latin typeface="verdana" panose="020B0604030504040204" pitchFamily="34" charset="0"/>
              </a:rPr>
              <a:t> October 2024</a:t>
            </a:r>
          </a:p>
          <a:p>
            <a:r>
              <a:rPr lang="en-US" b="1" dirty="0">
                <a:solidFill>
                  <a:schemeClr val="accent5">
                    <a:lumMod val="50000"/>
                  </a:schemeClr>
                </a:solidFill>
                <a:latin typeface="verdana" panose="020B0604030504040204" pitchFamily="34" charset="0"/>
              </a:rPr>
              <a:t>Amendment </a:t>
            </a:r>
            <a:r>
              <a:rPr lang="en-US" dirty="0">
                <a:solidFill>
                  <a:schemeClr val="accent5">
                    <a:lumMod val="50000"/>
                  </a:schemeClr>
                </a:solidFill>
                <a:latin typeface="verdana" panose="020B0604030504040204" pitchFamily="34" charset="0"/>
              </a:rPr>
              <a:t>– up to 30</a:t>
            </a:r>
            <a:r>
              <a:rPr lang="en-US" baseline="30000" dirty="0">
                <a:solidFill>
                  <a:schemeClr val="accent5">
                    <a:lumMod val="50000"/>
                  </a:schemeClr>
                </a:solidFill>
                <a:latin typeface="verdana" panose="020B0604030504040204" pitchFamily="34" charset="0"/>
              </a:rPr>
              <a:t>th</a:t>
            </a:r>
            <a:r>
              <a:rPr lang="en-US" dirty="0">
                <a:solidFill>
                  <a:schemeClr val="accent5">
                    <a:lumMod val="50000"/>
                  </a:schemeClr>
                </a:solidFill>
                <a:latin typeface="verdana" panose="020B0604030504040204" pitchFamily="34" charset="0"/>
              </a:rPr>
              <a:t> November 2024 (3 Rectifications Allowed)</a:t>
            </a:r>
            <a:endParaRPr lang="en-IN" dirty="0"/>
          </a:p>
        </p:txBody>
      </p:sp>
    </p:spTree>
    <p:extLst>
      <p:ext uri="{BB962C8B-B14F-4D97-AF65-F5344CB8AC3E}">
        <p14:creationId xmlns:p14="http://schemas.microsoft.com/office/powerpoint/2010/main" val="8425288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 2.png"/>
          <p:cNvPicPr>
            <a:picLocks noChangeAspect="1"/>
          </p:cNvPicPr>
          <p:nvPr/>
        </p:nvPicPr>
        <p:blipFill>
          <a:blip r:embed="rId2"/>
          <a:stretch>
            <a:fillRect/>
          </a:stretch>
        </p:blipFill>
        <p:spPr>
          <a:xfrm>
            <a:off x="0" y="19050"/>
            <a:ext cx="9144000" cy="5143500"/>
          </a:xfrm>
          <a:prstGeom prst="rect">
            <a:avLst/>
          </a:prstGeom>
        </p:spPr>
      </p:pic>
      <p:sp>
        <p:nvSpPr>
          <p:cNvPr id="3" name="TextBox 2"/>
          <p:cNvSpPr txBox="1"/>
          <p:nvPr/>
        </p:nvSpPr>
        <p:spPr>
          <a:xfrm>
            <a:off x="1371600" y="417552"/>
            <a:ext cx="6705600" cy="553998"/>
          </a:xfrm>
          <a:prstGeom prst="rect">
            <a:avLst/>
          </a:prstGeom>
          <a:solidFill>
            <a:schemeClr val="tx1"/>
          </a:solidFill>
        </p:spPr>
        <p:txBody>
          <a:bodyPr wrap="square" rtlCol="0">
            <a:spAutoFit/>
          </a:bodyPr>
          <a:lstStyle/>
          <a:p>
            <a:pPr algn="ctr"/>
            <a:r>
              <a:rPr lang="en-IN" sz="3000" b="1" dirty="0">
                <a:solidFill>
                  <a:schemeClr val="bg1"/>
                </a:solidFill>
              </a:rPr>
              <a:t>WHAT IS EXEMPT SUPPLY?</a:t>
            </a:r>
          </a:p>
        </p:txBody>
      </p:sp>
      <p:sp>
        <p:nvSpPr>
          <p:cNvPr id="4" name="Oval 3"/>
          <p:cNvSpPr/>
          <p:nvPr/>
        </p:nvSpPr>
        <p:spPr>
          <a:xfrm>
            <a:off x="152400" y="1885950"/>
            <a:ext cx="3048000" cy="2590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dirty="0"/>
              <a:t>Exempt Supply refers to those supplies </a:t>
            </a:r>
            <a:r>
              <a:rPr lang="en-IN" b="1" dirty="0"/>
              <a:t>which do not attract Goods and Services Tax</a:t>
            </a:r>
            <a:r>
              <a:rPr lang="en-IN" dirty="0"/>
              <a:t>, i.e., No GST is applicable on such Supplies</a:t>
            </a:r>
          </a:p>
        </p:txBody>
      </p:sp>
      <p:sp>
        <p:nvSpPr>
          <p:cNvPr id="5" name="Oval 4"/>
          <p:cNvSpPr/>
          <p:nvPr/>
        </p:nvSpPr>
        <p:spPr>
          <a:xfrm>
            <a:off x="5867400" y="1962150"/>
            <a:ext cx="3048000" cy="2590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dirty="0"/>
              <a:t>Input tax credit attributable to exempt supplies will </a:t>
            </a:r>
            <a:r>
              <a:rPr lang="en-IN" b="1" dirty="0"/>
              <a:t>not be available for utilization/setoff.</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ue and Black Step by Step Process Chart Presentation.png"/>
          <p:cNvPicPr>
            <a:picLocks noChangeAspect="1"/>
          </p:cNvPicPr>
          <p:nvPr/>
        </p:nvPicPr>
        <p:blipFill>
          <a:blip r:embed="rId2"/>
          <a:stretch>
            <a:fillRect/>
          </a:stretch>
        </p:blipFill>
        <p:spPr>
          <a:xfrm>
            <a:off x="0" y="0"/>
            <a:ext cx="9144000" cy="5143500"/>
          </a:xfrm>
          <a:prstGeom prst="rect">
            <a:avLst/>
          </a:prstGeom>
        </p:spPr>
      </p:pic>
      <p:sp>
        <p:nvSpPr>
          <p:cNvPr id="4" name="TextBox 3"/>
          <p:cNvSpPr txBox="1"/>
          <p:nvPr/>
        </p:nvSpPr>
        <p:spPr>
          <a:xfrm>
            <a:off x="1524001" y="819150"/>
            <a:ext cx="1371600" cy="369332"/>
          </a:xfrm>
          <a:prstGeom prst="rect">
            <a:avLst/>
          </a:prstGeom>
          <a:noFill/>
        </p:spPr>
        <p:txBody>
          <a:bodyPr wrap="square" rtlCol="0">
            <a:spAutoFit/>
          </a:bodyPr>
          <a:lstStyle/>
          <a:p>
            <a:r>
              <a:rPr lang="en-IN" b="1" dirty="0">
                <a:solidFill>
                  <a:schemeClr val="bg1"/>
                </a:solidFill>
              </a:rPr>
              <a:t>Section 9(3)</a:t>
            </a:r>
          </a:p>
        </p:txBody>
      </p:sp>
      <p:sp>
        <p:nvSpPr>
          <p:cNvPr id="5" name="TextBox 4"/>
          <p:cNvSpPr txBox="1"/>
          <p:nvPr/>
        </p:nvSpPr>
        <p:spPr>
          <a:xfrm>
            <a:off x="7391400" y="819151"/>
            <a:ext cx="1371600" cy="369332"/>
          </a:xfrm>
          <a:prstGeom prst="rect">
            <a:avLst/>
          </a:prstGeom>
          <a:noFill/>
        </p:spPr>
        <p:txBody>
          <a:bodyPr wrap="square" rtlCol="0">
            <a:spAutoFit/>
          </a:bodyPr>
          <a:lstStyle/>
          <a:p>
            <a:r>
              <a:rPr lang="en-IN" b="1" dirty="0">
                <a:solidFill>
                  <a:schemeClr val="bg1"/>
                </a:solidFill>
              </a:rPr>
              <a:t>Section 9(5)</a:t>
            </a:r>
          </a:p>
        </p:txBody>
      </p:sp>
      <p:sp>
        <p:nvSpPr>
          <p:cNvPr id="6" name="TextBox 5"/>
          <p:cNvSpPr txBox="1"/>
          <p:nvPr/>
        </p:nvSpPr>
        <p:spPr>
          <a:xfrm>
            <a:off x="5181601" y="742951"/>
            <a:ext cx="1905001" cy="646331"/>
          </a:xfrm>
          <a:prstGeom prst="rect">
            <a:avLst/>
          </a:prstGeom>
          <a:noFill/>
        </p:spPr>
        <p:txBody>
          <a:bodyPr wrap="square" rtlCol="0">
            <a:spAutoFit/>
          </a:bodyPr>
          <a:lstStyle/>
          <a:p>
            <a:r>
              <a:rPr lang="en-IN" b="1" dirty="0">
                <a:solidFill>
                  <a:schemeClr val="bg1"/>
                </a:solidFill>
              </a:rPr>
              <a:t>Import of Goods/</a:t>
            </a:r>
          </a:p>
          <a:p>
            <a:r>
              <a:rPr lang="en-IN" b="1" dirty="0">
                <a:solidFill>
                  <a:schemeClr val="bg1"/>
                </a:solidFill>
              </a:rPr>
              <a:t>Services or both</a:t>
            </a:r>
          </a:p>
        </p:txBody>
      </p:sp>
      <p:sp>
        <p:nvSpPr>
          <p:cNvPr id="7" name="TextBox 6"/>
          <p:cNvSpPr txBox="1"/>
          <p:nvPr/>
        </p:nvSpPr>
        <p:spPr>
          <a:xfrm>
            <a:off x="3429002" y="819150"/>
            <a:ext cx="1371600" cy="369332"/>
          </a:xfrm>
          <a:prstGeom prst="rect">
            <a:avLst/>
          </a:prstGeom>
          <a:noFill/>
        </p:spPr>
        <p:txBody>
          <a:bodyPr wrap="square" rtlCol="0">
            <a:spAutoFit/>
          </a:bodyPr>
          <a:lstStyle/>
          <a:p>
            <a:r>
              <a:rPr lang="en-IN" b="1" dirty="0">
                <a:solidFill>
                  <a:schemeClr val="bg1"/>
                </a:solidFill>
              </a:rPr>
              <a:t>Section 9(4)</a:t>
            </a:r>
          </a:p>
        </p:txBody>
      </p:sp>
      <p:sp>
        <p:nvSpPr>
          <p:cNvPr id="8" name="TextBox 7"/>
          <p:cNvSpPr txBox="1"/>
          <p:nvPr/>
        </p:nvSpPr>
        <p:spPr>
          <a:xfrm>
            <a:off x="1447802" y="1504951"/>
            <a:ext cx="1371600" cy="1477328"/>
          </a:xfrm>
          <a:prstGeom prst="rect">
            <a:avLst/>
          </a:prstGeom>
          <a:noFill/>
        </p:spPr>
        <p:txBody>
          <a:bodyPr wrap="square" rtlCol="0">
            <a:spAutoFit/>
          </a:bodyPr>
          <a:lstStyle/>
          <a:p>
            <a:r>
              <a:rPr lang="en-IN" dirty="0"/>
              <a:t>Transactions for </a:t>
            </a:r>
            <a:r>
              <a:rPr lang="en-IN" b="1" dirty="0"/>
              <a:t>SPECIFIED Goods and Services</a:t>
            </a:r>
          </a:p>
        </p:txBody>
      </p:sp>
      <p:sp>
        <p:nvSpPr>
          <p:cNvPr id="9" name="TextBox 8"/>
          <p:cNvSpPr txBox="1"/>
          <p:nvPr/>
        </p:nvSpPr>
        <p:spPr>
          <a:xfrm>
            <a:off x="3352800" y="1962151"/>
            <a:ext cx="1447801" cy="1200329"/>
          </a:xfrm>
          <a:prstGeom prst="rect">
            <a:avLst/>
          </a:prstGeom>
          <a:noFill/>
        </p:spPr>
        <p:txBody>
          <a:bodyPr wrap="square" rtlCol="0">
            <a:spAutoFit/>
          </a:bodyPr>
          <a:lstStyle/>
          <a:p>
            <a:r>
              <a:rPr lang="en-IN" dirty="0"/>
              <a:t>Transactions with </a:t>
            </a:r>
            <a:r>
              <a:rPr lang="en-IN" b="1" dirty="0"/>
              <a:t>Unregistered Dealers</a:t>
            </a:r>
          </a:p>
        </p:txBody>
      </p:sp>
      <p:sp>
        <p:nvSpPr>
          <p:cNvPr id="11" name="TextBox 10"/>
          <p:cNvSpPr txBox="1"/>
          <p:nvPr/>
        </p:nvSpPr>
        <p:spPr>
          <a:xfrm>
            <a:off x="7315200" y="2724151"/>
            <a:ext cx="1447801" cy="1200329"/>
          </a:xfrm>
          <a:prstGeom prst="rect">
            <a:avLst/>
          </a:prstGeom>
          <a:noFill/>
        </p:spPr>
        <p:txBody>
          <a:bodyPr wrap="square" rtlCol="0">
            <a:spAutoFit/>
          </a:bodyPr>
          <a:lstStyle/>
          <a:p>
            <a:r>
              <a:rPr lang="en-IN" dirty="0"/>
              <a:t>Transactions</a:t>
            </a:r>
          </a:p>
          <a:p>
            <a:r>
              <a:rPr lang="en-IN" dirty="0"/>
              <a:t>     with </a:t>
            </a:r>
          </a:p>
          <a:p>
            <a:r>
              <a:rPr lang="en-IN" b="1" dirty="0"/>
              <a:t>E Commerce operators</a:t>
            </a:r>
          </a:p>
        </p:txBody>
      </p:sp>
      <p:sp>
        <p:nvSpPr>
          <p:cNvPr id="12" name="TextBox 11"/>
          <p:cNvSpPr txBox="1"/>
          <p:nvPr/>
        </p:nvSpPr>
        <p:spPr>
          <a:xfrm>
            <a:off x="5181600" y="2190750"/>
            <a:ext cx="1828800" cy="1477328"/>
          </a:xfrm>
          <a:prstGeom prst="rect">
            <a:avLst/>
          </a:prstGeom>
          <a:noFill/>
        </p:spPr>
        <p:txBody>
          <a:bodyPr wrap="square" rtlCol="0">
            <a:spAutoFit/>
          </a:bodyPr>
          <a:lstStyle/>
          <a:p>
            <a:r>
              <a:rPr lang="en-IN" dirty="0"/>
              <a:t>Transactions involving </a:t>
            </a:r>
            <a:r>
              <a:rPr lang="en-IN" b="1" dirty="0"/>
              <a:t>imports (which are treated as Inter state Supply)</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349" name="Elbow Connector 57348"/>
          <p:cNvCxnSpPr>
            <a:cxnSpLocks/>
          </p:cNvCxnSpPr>
          <p:nvPr/>
        </p:nvCxnSpPr>
        <p:spPr>
          <a:xfrm rot="5400000">
            <a:off x="2192008" y="1742754"/>
            <a:ext cx="865439" cy="655685"/>
          </a:xfrm>
          <a:prstGeom prst="bentConnector3">
            <a:avLst>
              <a:gd name="adj1" fmla="val 101006"/>
            </a:avLst>
          </a:prstGeom>
          <a:ln>
            <a:tailEnd type="triangle"/>
          </a:ln>
        </p:spPr>
        <p:style>
          <a:lnRef idx="3">
            <a:schemeClr val="dk1"/>
          </a:lnRef>
          <a:fillRef idx="0">
            <a:schemeClr val="dk1"/>
          </a:fillRef>
          <a:effectRef idx="2">
            <a:schemeClr val="dk1"/>
          </a:effectRef>
          <a:fontRef idx="minor">
            <a:schemeClr val="tx1"/>
          </a:fontRef>
        </p:style>
      </p:cxnSp>
      <p:cxnSp>
        <p:nvCxnSpPr>
          <p:cNvPr id="62" name="Elbow Connector 61"/>
          <p:cNvCxnSpPr>
            <a:cxnSpLocks/>
          </p:cNvCxnSpPr>
          <p:nvPr/>
        </p:nvCxnSpPr>
        <p:spPr>
          <a:xfrm rot="16200000" flipH="1">
            <a:off x="2737850" y="1852596"/>
            <a:ext cx="874513" cy="445071"/>
          </a:xfrm>
          <a:prstGeom prst="bentConnector3">
            <a:avLst>
              <a:gd name="adj1" fmla="val 99576"/>
            </a:avLst>
          </a:prstGeom>
          <a:ln>
            <a:tailEnd type="triangle"/>
          </a:ln>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p:txBody>
          <a:bodyPr rtlCol="0">
            <a:noAutofit/>
          </a:bodyPr>
          <a:lstStyle/>
          <a:p>
            <a:r>
              <a:rPr lang="en-IN" dirty="0"/>
              <a:t>Power to grant exemption</a:t>
            </a:r>
          </a:p>
        </p:txBody>
      </p:sp>
      <p:sp>
        <p:nvSpPr>
          <p:cNvPr id="573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fld id="{672EBAEF-6EC5-4CFB-B627-D3691444EAE9}" type="slidenum">
              <a:rPr lang="en-IN" altLang="en-US" smtClean="0"/>
              <a:pPr/>
              <a:t>60</a:t>
            </a:fld>
            <a:endParaRPr lang="en-IN" altLang="en-US"/>
          </a:p>
        </p:txBody>
      </p:sp>
      <p:sp>
        <p:nvSpPr>
          <p:cNvPr id="57353" name="Oval 2"/>
          <p:cNvSpPr>
            <a:spLocks noChangeArrowheads="1"/>
          </p:cNvSpPr>
          <p:nvPr/>
        </p:nvSpPr>
        <p:spPr bwMode="auto">
          <a:xfrm>
            <a:off x="7483079" y="824678"/>
            <a:ext cx="1143000" cy="294084"/>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algn="ctr">
              <a:spcBef>
                <a:spcPct val="0"/>
              </a:spcBef>
              <a:spcAft>
                <a:spcPts val="750"/>
              </a:spcAft>
              <a:buClrTx/>
              <a:buSzTx/>
              <a:buNone/>
            </a:pPr>
            <a:r>
              <a:rPr lang="en-US" altLang="en-US" sz="1200"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S.11 (3)</a:t>
            </a:r>
          </a:p>
        </p:txBody>
      </p:sp>
      <p:sp>
        <p:nvSpPr>
          <p:cNvPr id="6" name="Freeform 5"/>
          <p:cNvSpPr/>
          <p:nvPr/>
        </p:nvSpPr>
        <p:spPr>
          <a:xfrm>
            <a:off x="7175146" y="1958602"/>
            <a:ext cx="34289" cy="257984"/>
          </a:xfrm>
          <a:custGeom>
            <a:avLst/>
            <a:gdLst/>
            <a:ahLst/>
            <a:cxnLst/>
            <a:rect l="0" t="0" r="0" b="0"/>
            <a:pathLst>
              <a:path>
                <a:moveTo>
                  <a:pt x="45720" y="0"/>
                </a:moveTo>
                <a:lnTo>
                  <a:pt x="45720" y="291052"/>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7" name="Freeform 6"/>
          <p:cNvSpPr/>
          <p:nvPr/>
        </p:nvSpPr>
        <p:spPr>
          <a:xfrm>
            <a:off x="6935660" y="1419587"/>
            <a:ext cx="68580" cy="218289"/>
          </a:xfrm>
          <a:custGeom>
            <a:avLst/>
            <a:gdLst/>
            <a:ahLst/>
            <a:cxnLst/>
            <a:rect l="0" t="0" r="0" b="0"/>
            <a:pathLst>
              <a:path>
                <a:moveTo>
                  <a:pt x="45720" y="0"/>
                </a:moveTo>
                <a:lnTo>
                  <a:pt x="45720" y="291052"/>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8" name="Freeform 7"/>
          <p:cNvSpPr/>
          <p:nvPr/>
        </p:nvSpPr>
        <p:spPr>
          <a:xfrm>
            <a:off x="4824212" y="950270"/>
            <a:ext cx="2352568" cy="218289"/>
          </a:xfrm>
          <a:custGeom>
            <a:avLst/>
            <a:gdLst/>
            <a:ahLst/>
            <a:cxnLst/>
            <a:rect l="0" t="0" r="0" b="0"/>
            <a:pathLst>
              <a:path>
                <a:moveTo>
                  <a:pt x="0" y="0"/>
                </a:moveTo>
                <a:lnTo>
                  <a:pt x="0" y="145526"/>
                </a:lnTo>
                <a:lnTo>
                  <a:pt x="3136757" y="145526"/>
                </a:lnTo>
                <a:lnTo>
                  <a:pt x="3136757" y="291052"/>
                </a:lnTo>
              </a:path>
            </a:pathLst>
          </a:custGeom>
          <a:noFill/>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5" name="Freeform 14"/>
          <p:cNvSpPr/>
          <p:nvPr/>
        </p:nvSpPr>
        <p:spPr>
          <a:xfrm>
            <a:off x="2952570" y="950270"/>
            <a:ext cx="1871642" cy="289225"/>
          </a:xfrm>
          <a:custGeom>
            <a:avLst/>
            <a:gdLst/>
            <a:ahLst/>
            <a:cxnLst/>
            <a:rect l="0" t="0" r="0" b="0"/>
            <a:pathLst>
              <a:path>
                <a:moveTo>
                  <a:pt x="2503282" y="0"/>
                </a:moveTo>
                <a:lnTo>
                  <a:pt x="2503282" y="145526"/>
                </a:lnTo>
                <a:lnTo>
                  <a:pt x="0" y="145526"/>
                </a:lnTo>
                <a:lnTo>
                  <a:pt x="0" y="291052"/>
                </a:lnTo>
              </a:path>
            </a:pathLst>
          </a:custGeom>
          <a:noFill/>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6" name="Freeform 15"/>
          <p:cNvSpPr/>
          <p:nvPr/>
        </p:nvSpPr>
        <p:spPr>
          <a:xfrm>
            <a:off x="1425482" y="699661"/>
            <a:ext cx="6161070" cy="246328"/>
          </a:xfrm>
          <a:custGeom>
            <a:avLst/>
            <a:gdLst>
              <a:gd name="connsiteX0" fmla="*/ 0 w 8500852"/>
              <a:gd name="connsiteY0" fmla="*/ 0 h 517067"/>
              <a:gd name="connsiteX1" fmla="*/ 8500852 w 8500852"/>
              <a:gd name="connsiteY1" fmla="*/ 0 h 517067"/>
              <a:gd name="connsiteX2" fmla="*/ 8500852 w 8500852"/>
              <a:gd name="connsiteY2" fmla="*/ 517067 h 517067"/>
              <a:gd name="connsiteX3" fmla="*/ 0 w 8500852"/>
              <a:gd name="connsiteY3" fmla="*/ 517067 h 517067"/>
              <a:gd name="connsiteX4" fmla="*/ 0 w 8500852"/>
              <a:gd name="connsiteY4" fmla="*/ 0 h 517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0852" h="517067">
                <a:moveTo>
                  <a:pt x="0" y="0"/>
                </a:moveTo>
                <a:lnTo>
                  <a:pt x="8500852" y="0"/>
                </a:lnTo>
                <a:lnTo>
                  <a:pt x="8500852" y="517067"/>
                </a:lnTo>
                <a:lnTo>
                  <a:pt x="0" y="517067"/>
                </a:lnTo>
                <a:lnTo>
                  <a:pt x="0" y="0"/>
                </a:lnTo>
                <a:close/>
              </a:path>
            </a:pathLst>
          </a:cu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7620" tIns="7620" rIns="7620" bIns="7620" numCol="1" spcCol="1270" anchor="ctr" anchorCtr="0">
            <a:noAutofit/>
          </a:bodyPr>
          <a:lstStyle/>
          <a:p>
            <a:pPr algn="ctr" defTabSz="533400">
              <a:lnSpc>
                <a:spcPct val="90000"/>
              </a:lnSpc>
              <a:spcBef>
                <a:spcPct val="0"/>
              </a:spcBef>
              <a:spcAft>
                <a:spcPct val="35000"/>
              </a:spcAft>
            </a:pPr>
            <a:r>
              <a:rPr lang="en-US" sz="1350" b="1" dirty="0">
                <a:ea typeface="Cambria Math" panose="02040503050406030204" pitchFamily="18" charset="0"/>
                <a:cs typeface="Arial" pitchFamily="34" charset="0"/>
              </a:rPr>
              <a:t>Government, based on the recommendation of the Council</a:t>
            </a:r>
            <a:endParaRPr lang="en-IN" sz="1350" dirty="0"/>
          </a:p>
        </p:txBody>
      </p:sp>
      <p:sp>
        <p:nvSpPr>
          <p:cNvPr id="17" name="Freeform 16"/>
          <p:cNvSpPr/>
          <p:nvPr/>
        </p:nvSpPr>
        <p:spPr>
          <a:xfrm>
            <a:off x="720032" y="1190509"/>
            <a:ext cx="4465076" cy="461841"/>
          </a:xfrm>
          <a:custGeom>
            <a:avLst/>
            <a:gdLst>
              <a:gd name="connsiteX0" fmla="*/ 0 w 5982463"/>
              <a:gd name="connsiteY0" fmla="*/ 0 h 334702"/>
              <a:gd name="connsiteX1" fmla="*/ 5982463 w 5982463"/>
              <a:gd name="connsiteY1" fmla="*/ 0 h 334702"/>
              <a:gd name="connsiteX2" fmla="*/ 5982463 w 5982463"/>
              <a:gd name="connsiteY2" fmla="*/ 334702 h 334702"/>
              <a:gd name="connsiteX3" fmla="*/ 0 w 5982463"/>
              <a:gd name="connsiteY3" fmla="*/ 334702 h 334702"/>
              <a:gd name="connsiteX4" fmla="*/ 0 w 5982463"/>
              <a:gd name="connsiteY4" fmla="*/ 0 h 334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2463" h="334702">
                <a:moveTo>
                  <a:pt x="0" y="0"/>
                </a:moveTo>
                <a:lnTo>
                  <a:pt x="5982463" y="0"/>
                </a:lnTo>
                <a:lnTo>
                  <a:pt x="5982463" y="334702"/>
                </a:lnTo>
                <a:lnTo>
                  <a:pt x="0" y="334702"/>
                </a:lnTo>
                <a:lnTo>
                  <a:pt x="0" y="0"/>
                </a:lnTo>
                <a:close/>
              </a:path>
            </a:pathLst>
          </a:cu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7620" tIns="7620" rIns="7620" bIns="7620" numCol="1" spcCol="1270" anchor="ctr" anchorCtr="0">
            <a:noAutofit/>
          </a:bodyPr>
          <a:lstStyle/>
          <a:p>
            <a:pPr algn="ctr" defTabSz="533400">
              <a:lnSpc>
                <a:spcPct val="90000"/>
              </a:lnSpc>
              <a:spcBef>
                <a:spcPct val="0"/>
              </a:spcBef>
            </a:pPr>
            <a:r>
              <a:rPr lang="en-US" sz="1350" dirty="0">
                <a:ea typeface="Cambria Math" panose="02040503050406030204" pitchFamily="18" charset="0"/>
                <a:cs typeface="Arial" pitchFamily="34" charset="0"/>
              </a:rPr>
              <a:t>Is satisfied that it is necessary, in the public interest</a:t>
            </a:r>
          </a:p>
          <a:p>
            <a:pPr algn="ctr" defTabSz="533400">
              <a:lnSpc>
                <a:spcPct val="90000"/>
              </a:lnSpc>
              <a:spcBef>
                <a:spcPct val="0"/>
              </a:spcBef>
            </a:pPr>
            <a:r>
              <a:rPr lang="en-US" sz="1350" dirty="0">
                <a:ea typeface="Cambria Math" panose="02040503050406030204" pitchFamily="18" charset="0"/>
                <a:cs typeface="Arial" pitchFamily="34" charset="0"/>
              </a:rPr>
              <a:t>Exempt tax on taxable G/S of any specified description</a:t>
            </a:r>
            <a:endParaRPr lang="en-IN" sz="1350" dirty="0"/>
          </a:p>
        </p:txBody>
      </p:sp>
      <p:sp>
        <p:nvSpPr>
          <p:cNvPr id="20" name="Freeform 19"/>
          <p:cNvSpPr/>
          <p:nvPr/>
        </p:nvSpPr>
        <p:spPr>
          <a:xfrm>
            <a:off x="554080" y="2349286"/>
            <a:ext cx="1742804" cy="308054"/>
          </a:xfrm>
          <a:custGeom>
            <a:avLst/>
            <a:gdLst>
              <a:gd name="connsiteX0" fmla="*/ 0 w 2155226"/>
              <a:gd name="connsiteY0" fmla="*/ 0 h 692980"/>
              <a:gd name="connsiteX1" fmla="*/ 2155226 w 2155226"/>
              <a:gd name="connsiteY1" fmla="*/ 0 h 692980"/>
              <a:gd name="connsiteX2" fmla="*/ 2155226 w 2155226"/>
              <a:gd name="connsiteY2" fmla="*/ 692980 h 692980"/>
              <a:gd name="connsiteX3" fmla="*/ 0 w 2155226"/>
              <a:gd name="connsiteY3" fmla="*/ 692980 h 692980"/>
              <a:gd name="connsiteX4" fmla="*/ 0 w 2155226"/>
              <a:gd name="connsiteY4" fmla="*/ 0 h 69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226" h="692980">
                <a:moveTo>
                  <a:pt x="0" y="0"/>
                </a:moveTo>
                <a:lnTo>
                  <a:pt x="2155226" y="0"/>
                </a:lnTo>
                <a:lnTo>
                  <a:pt x="2155226" y="692980"/>
                </a:lnTo>
                <a:lnTo>
                  <a:pt x="0" y="692980"/>
                </a:lnTo>
                <a:lnTo>
                  <a:pt x="0" y="0"/>
                </a:lnTo>
                <a:close/>
              </a:path>
            </a:pathLst>
          </a:cu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7620" tIns="7620" rIns="7620" bIns="7620" numCol="1" spcCol="1270" anchor="ctr" anchorCtr="0">
            <a:noAutofit/>
          </a:bodyPr>
          <a:lstStyle/>
          <a:p>
            <a:pPr algn="ctr" defTabSz="533400">
              <a:lnSpc>
                <a:spcPct val="90000"/>
              </a:lnSpc>
              <a:spcBef>
                <a:spcPct val="0"/>
              </a:spcBef>
              <a:spcAft>
                <a:spcPct val="35000"/>
              </a:spcAft>
            </a:pPr>
            <a:r>
              <a:rPr lang="en-IN" sz="1200" b="1" dirty="0"/>
              <a:t>By Notification - A</a:t>
            </a:r>
          </a:p>
        </p:txBody>
      </p:sp>
      <p:sp>
        <p:nvSpPr>
          <p:cNvPr id="21" name="Freeform 20"/>
          <p:cNvSpPr/>
          <p:nvPr/>
        </p:nvSpPr>
        <p:spPr>
          <a:xfrm>
            <a:off x="559521" y="2697206"/>
            <a:ext cx="1737364" cy="299946"/>
          </a:xfrm>
          <a:custGeom>
            <a:avLst/>
            <a:gdLst>
              <a:gd name="connsiteX0" fmla="*/ 0 w 2536338"/>
              <a:gd name="connsiteY0" fmla="*/ 0 h 692980"/>
              <a:gd name="connsiteX1" fmla="*/ 2536338 w 2536338"/>
              <a:gd name="connsiteY1" fmla="*/ 0 h 692980"/>
              <a:gd name="connsiteX2" fmla="*/ 2536338 w 2536338"/>
              <a:gd name="connsiteY2" fmla="*/ 692980 h 692980"/>
              <a:gd name="connsiteX3" fmla="*/ 0 w 2536338"/>
              <a:gd name="connsiteY3" fmla="*/ 692980 h 692980"/>
              <a:gd name="connsiteX4" fmla="*/ 0 w 2536338"/>
              <a:gd name="connsiteY4" fmla="*/ 0 h 69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338" h="692980">
                <a:moveTo>
                  <a:pt x="0" y="0"/>
                </a:moveTo>
                <a:lnTo>
                  <a:pt x="2536338" y="0"/>
                </a:lnTo>
                <a:lnTo>
                  <a:pt x="2536338" y="692980"/>
                </a:lnTo>
                <a:lnTo>
                  <a:pt x="0" y="692980"/>
                </a:lnTo>
                <a:lnTo>
                  <a:pt x="0" y="0"/>
                </a:lnTo>
                <a:close/>
              </a:path>
            </a:pathLst>
          </a:cu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7620" tIns="7620" rIns="7620" bIns="7620" numCol="1" spcCol="1270" anchor="ctr" anchorCtr="0">
            <a:noAutofit/>
          </a:bodyPr>
          <a:lstStyle/>
          <a:p>
            <a:pPr algn="ctr" defTabSz="533400">
              <a:lnSpc>
                <a:spcPct val="90000"/>
              </a:lnSpc>
              <a:spcBef>
                <a:spcPct val="0"/>
              </a:spcBef>
              <a:spcAft>
                <a:spcPct val="35000"/>
              </a:spcAft>
            </a:pPr>
            <a:r>
              <a:rPr lang="en-IN" sz="1200" dirty="0"/>
              <a:t>Exempt Generally</a:t>
            </a:r>
          </a:p>
        </p:txBody>
      </p:sp>
      <p:sp>
        <p:nvSpPr>
          <p:cNvPr id="22" name="Freeform 21"/>
          <p:cNvSpPr/>
          <p:nvPr/>
        </p:nvSpPr>
        <p:spPr>
          <a:xfrm>
            <a:off x="3405679" y="2321176"/>
            <a:ext cx="1614980" cy="308054"/>
          </a:xfrm>
          <a:custGeom>
            <a:avLst/>
            <a:gdLst>
              <a:gd name="connsiteX0" fmla="*/ 0 w 2240435"/>
              <a:gd name="connsiteY0" fmla="*/ 0 h 692980"/>
              <a:gd name="connsiteX1" fmla="*/ 2240435 w 2240435"/>
              <a:gd name="connsiteY1" fmla="*/ 0 h 692980"/>
              <a:gd name="connsiteX2" fmla="*/ 2240435 w 2240435"/>
              <a:gd name="connsiteY2" fmla="*/ 692980 h 692980"/>
              <a:gd name="connsiteX3" fmla="*/ 0 w 2240435"/>
              <a:gd name="connsiteY3" fmla="*/ 692980 h 692980"/>
              <a:gd name="connsiteX4" fmla="*/ 0 w 2240435"/>
              <a:gd name="connsiteY4" fmla="*/ 0 h 69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0435" h="692980">
                <a:moveTo>
                  <a:pt x="0" y="0"/>
                </a:moveTo>
                <a:lnTo>
                  <a:pt x="2240435" y="0"/>
                </a:lnTo>
                <a:lnTo>
                  <a:pt x="2240435" y="692980"/>
                </a:lnTo>
                <a:lnTo>
                  <a:pt x="0" y="692980"/>
                </a:lnTo>
                <a:lnTo>
                  <a:pt x="0" y="0"/>
                </a:lnTo>
                <a:close/>
              </a:path>
            </a:pathLst>
          </a:cu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7620" tIns="7620" rIns="7620" bIns="7620" numCol="1" spcCol="1270" anchor="ctr" anchorCtr="0">
            <a:noAutofit/>
          </a:bodyPr>
          <a:lstStyle/>
          <a:p>
            <a:pPr algn="ctr" defTabSz="533400">
              <a:lnSpc>
                <a:spcPct val="90000"/>
              </a:lnSpc>
              <a:spcBef>
                <a:spcPct val="0"/>
              </a:spcBef>
              <a:spcAft>
                <a:spcPct val="35000"/>
              </a:spcAft>
            </a:pPr>
            <a:r>
              <a:rPr lang="en-IN" sz="1200" b="1" dirty="0"/>
              <a:t>By Special Order – B</a:t>
            </a:r>
            <a:endParaRPr lang="en-IN" sz="1200" dirty="0"/>
          </a:p>
        </p:txBody>
      </p:sp>
      <p:sp>
        <p:nvSpPr>
          <p:cNvPr id="23" name="Freeform 22"/>
          <p:cNvSpPr/>
          <p:nvPr/>
        </p:nvSpPr>
        <p:spPr>
          <a:xfrm>
            <a:off x="3407091" y="2697206"/>
            <a:ext cx="1583627" cy="299946"/>
          </a:xfrm>
          <a:custGeom>
            <a:avLst/>
            <a:gdLst>
              <a:gd name="connsiteX0" fmla="*/ 0 w 2930366"/>
              <a:gd name="connsiteY0" fmla="*/ 0 h 692980"/>
              <a:gd name="connsiteX1" fmla="*/ 2930366 w 2930366"/>
              <a:gd name="connsiteY1" fmla="*/ 0 h 692980"/>
              <a:gd name="connsiteX2" fmla="*/ 2930366 w 2930366"/>
              <a:gd name="connsiteY2" fmla="*/ 692980 h 692980"/>
              <a:gd name="connsiteX3" fmla="*/ 0 w 2930366"/>
              <a:gd name="connsiteY3" fmla="*/ 692980 h 692980"/>
              <a:gd name="connsiteX4" fmla="*/ 0 w 2930366"/>
              <a:gd name="connsiteY4" fmla="*/ 0 h 69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366" h="692980">
                <a:moveTo>
                  <a:pt x="0" y="0"/>
                </a:moveTo>
                <a:lnTo>
                  <a:pt x="2930366" y="0"/>
                </a:lnTo>
                <a:lnTo>
                  <a:pt x="2930366" y="692980"/>
                </a:lnTo>
                <a:lnTo>
                  <a:pt x="0" y="692980"/>
                </a:lnTo>
                <a:lnTo>
                  <a:pt x="0" y="0"/>
                </a:lnTo>
                <a:close/>
              </a:path>
            </a:pathLst>
          </a:cu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7620" tIns="7620" rIns="7620" bIns="7620" numCol="1" spcCol="1270" anchor="ctr" anchorCtr="0">
            <a:noAutofit/>
          </a:bodyPr>
          <a:lstStyle/>
          <a:p>
            <a:pPr algn="ctr" defTabSz="533400">
              <a:lnSpc>
                <a:spcPct val="90000"/>
              </a:lnSpc>
              <a:spcBef>
                <a:spcPct val="0"/>
              </a:spcBef>
              <a:spcAft>
                <a:spcPct val="35000"/>
              </a:spcAft>
            </a:pPr>
            <a:r>
              <a:rPr lang="en-IN" sz="1200" dirty="0"/>
              <a:t>Exempt</a:t>
            </a:r>
          </a:p>
        </p:txBody>
      </p:sp>
      <p:sp>
        <p:nvSpPr>
          <p:cNvPr id="24" name="Freeform 23"/>
          <p:cNvSpPr/>
          <p:nvPr/>
        </p:nvSpPr>
        <p:spPr>
          <a:xfrm>
            <a:off x="5944840" y="1177948"/>
            <a:ext cx="2463878" cy="759060"/>
          </a:xfrm>
          <a:custGeom>
            <a:avLst/>
            <a:gdLst>
              <a:gd name="connsiteX0" fmla="*/ 0 w 3936991"/>
              <a:gd name="connsiteY0" fmla="*/ 0 h 334702"/>
              <a:gd name="connsiteX1" fmla="*/ 3936991 w 3936991"/>
              <a:gd name="connsiteY1" fmla="*/ 0 h 334702"/>
              <a:gd name="connsiteX2" fmla="*/ 3936991 w 3936991"/>
              <a:gd name="connsiteY2" fmla="*/ 334702 h 334702"/>
              <a:gd name="connsiteX3" fmla="*/ 0 w 3936991"/>
              <a:gd name="connsiteY3" fmla="*/ 334702 h 334702"/>
              <a:gd name="connsiteX4" fmla="*/ 0 w 3936991"/>
              <a:gd name="connsiteY4" fmla="*/ 0 h 334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6991" h="334702">
                <a:moveTo>
                  <a:pt x="0" y="0"/>
                </a:moveTo>
                <a:lnTo>
                  <a:pt x="3936991" y="0"/>
                </a:lnTo>
                <a:lnTo>
                  <a:pt x="3936991" y="334702"/>
                </a:lnTo>
                <a:lnTo>
                  <a:pt x="0" y="334702"/>
                </a:lnTo>
                <a:lnTo>
                  <a:pt x="0" y="0"/>
                </a:lnTo>
                <a:close/>
              </a:path>
            </a:pathLst>
          </a:cu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7620" tIns="7620" rIns="7620" bIns="7620" numCol="1" spcCol="1270" anchor="ctr" anchorCtr="0">
            <a:noAutofit/>
          </a:bodyPr>
          <a:lstStyle/>
          <a:p>
            <a:pPr algn="ctr" defTabSz="533400">
              <a:lnSpc>
                <a:spcPct val="90000"/>
              </a:lnSpc>
              <a:spcBef>
                <a:spcPct val="0"/>
              </a:spcBef>
            </a:pPr>
            <a:r>
              <a:rPr lang="en-US" sz="1350" dirty="0">
                <a:ea typeface="Cambria Math" panose="02040503050406030204" pitchFamily="18" charset="0"/>
                <a:cs typeface="Arial" pitchFamily="34" charset="0"/>
              </a:rPr>
              <a:t>Considers it necessary</a:t>
            </a:r>
          </a:p>
          <a:p>
            <a:pPr algn="ctr" defTabSz="533400">
              <a:lnSpc>
                <a:spcPct val="90000"/>
              </a:lnSpc>
              <a:spcBef>
                <a:spcPct val="0"/>
              </a:spcBef>
              <a:spcAft>
                <a:spcPct val="35000"/>
              </a:spcAft>
            </a:pPr>
            <a:r>
              <a:rPr lang="en-US" sz="1350" dirty="0">
                <a:ea typeface="Cambria Math" panose="02040503050406030204" pitchFamily="18" charset="0"/>
                <a:cs typeface="Arial" pitchFamily="34" charset="0"/>
              </a:rPr>
              <a:t>to clarify the scope or applicability of A or B</a:t>
            </a:r>
            <a:endParaRPr lang="en-IN" sz="1350" dirty="0"/>
          </a:p>
        </p:txBody>
      </p:sp>
      <p:sp>
        <p:nvSpPr>
          <p:cNvPr id="26" name="Freeform 25"/>
          <p:cNvSpPr/>
          <p:nvPr/>
        </p:nvSpPr>
        <p:spPr>
          <a:xfrm>
            <a:off x="6409951" y="2176827"/>
            <a:ext cx="1578812" cy="295802"/>
          </a:xfrm>
          <a:custGeom>
            <a:avLst/>
            <a:gdLst>
              <a:gd name="connsiteX0" fmla="*/ 0 w 2105082"/>
              <a:gd name="connsiteY0" fmla="*/ 0 h 394403"/>
              <a:gd name="connsiteX1" fmla="*/ 2105082 w 2105082"/>
              <a:gd name="connsiteY1" fmla="*/ 0 h 394403"/>
              <a:gd name="connsiteX2" fmla="*/ 2105082 w 2105082"/>
              <a:gd name="connsiteY2" fmla="*/ 394403 h 394403"/>
              <a:gd name="connsiteX3" fmla="*/ 0 w 2105082"/>
              <a:gd name="connsiteY3" fmla="*/ 394403 h 394403"/>
              <a:gd name="connsiteX4" fmla="*/ 0 w 2105082"/>
              <a:gd name="connsiteY4" fmla="*/ 0 h 394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082" h="394403">
                <a:moveTo>
                  <a:pt x="0" y="0"/>
                </a:moveTo>
                <a:lnTo>
                  <a:pt x="2105082" y="0"/>
                </a:lnTo>
                <a:lnTo>
                  <a:pt x="2105082" y="394403"/>
                </a:lnTo>
                <a:lnTo>
                  <a:pt x="0" y="394403"/>
                </a:lnTo>
                <a:lnTo>
                  <a:pt x="0" y="0"/>
                </a:lnTo>
                <a:close/>
              </a:path>
            </a:pathLst>
          </a:cu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7620" tIns="7620" rIns="7620" bIns="7620" numCol="1" spcCol="1270" anchor="ctr" anchorCtr="0">
            <a:noAutofit/>
          </a:bodyPr>
          <a:lstStyle/>
          <a:p>
            <a:pPr algn="ctr" defTabSz="533400">
              <a:lnSpc>
                <a:spcPct val="90000"/>
              </a:lnSpc>
              <a:spcBef>
                <a:spcPct val="0"/>
              </a:spcBef>
              <a:spcAft>
                <a:spcPct val="35000"/>
              </a:spcAft>
            </a:pPr>
            <a:r>
              <a:rPr lang="en-US" sz="1350" b="1" dirty="0">
                <a:ea typeface="Cambria Math" panose="02040503050406030204" pitchFamily="18" charset="0"/>
                <a:cs typeface="Arial" pitchFamily="34" charset="0"/>
              </a:rPr>
              <a:t>By Notification</a:t>
            </a:r>
            <a:endParaRPr lang="en-IN" sz="1350" dirty="0"/>
          </a:p>
        </p:txBody>
      </p:sp>
      <p:sp>
        <p:nvSpPr>
          <p:cNvPr id="27" name="Freeform 26"/>
          <p:cNvSpPr/>
          <p:nvPr/>
        </p:nvSpPr>
        <p:spPr>
          <a:xfrm>
            <a:off x="6087703" y="2700308"/>
            <a:ext cx="2336549" cy="886250"/>
          </a:xfrm>
          <a:custGeom>
            <a:avLst/>
            <a:gdLst>
              <a:gd name="connsiteX0" fmla="*/ 0 w 3378185"/>
              <a:gd name="connsiteY0" fmla="*/ 0 h 692980"/>
              <a:gd name="connsiteX1" fmla="*/ 3378185 w 3378185"/>
              <a:gd name="connsiteY1" fmla="*/ 0 h 692980"/>
              <a:gd name="connsiteX2" fmla="*/ 3378185 w 3378185"/>
              <a:gd name="connsiteY2" fmla="*/ 692980 h 692980"/>
              <a:gd name="connsiteX3" fmla="*/ 0 w 3378185"/>
              <a:gd name="connsiteY3" fmla="*/ 692980 h 692980"/>
              <a:gd name="connsiteX4" fmla="*/ 0 w 3378185"/>
              <a:gd name="connsiteY4" fmla="*/ 0 h 69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8185" h="692980">
                <a:moveTo>
                  <a:pt x="0" y="0"/>
                </a:moveTo>
                <a:lnTo>
                  <a:pt x="3378185" y="0"/>
                </a:lnTo>
                <a:lnTo>
                  <a:pt x="3378185" y="692980"/>
                </a:lnTo>
                <a:lnTo>
                  <a:pt x="0" y="692980"/>
                </a:lnTo>
                <a:lnTo>
                  <a:pt x="0" y="0"/>
                </a:lnTo>
                <a:close/>
              </a:path>
            </a:pathLst>
          </a:cu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7620" tIns="7620" rIns="7620" bIns="7620" numCol="1" spcCol="1270" anchor="ctr" anchorCtr="0">
            <a:noAutofit/>
          </a:bodyPr>
          <a:lstStyle/>
          <a:p>
            <a:pPr algn="ctr" defTabSz="533400">
              <a:lnSpc>
                <a:spcPct val="90000"/>
              </a:lnSpc>
              <a:spcBef>
                <a:spcPct val="0"/>
              </a:spcBef>
              <a:spcAft>
                <a:spcPct val="35000"/>
              </a:spcAft>
            </a:pPr>
            <a:r>
              <a:rPr lang="en-US" sz="1350" b="1" dirty="0">
                <a:ea typeface="Cambria Math" panose="02040503050406030204" pitchFamily="18" charset="0"/>
                <a:cs typeface="Arial" pitchFamily="34" charset="0"/>
              </a:rPr>
              <a:t>Insert an explanation </a:t>
            </a:r>
            <a:r>
              <a:rPr lang="en-US" sz="1350" dirty="0">
                <a:ea typeface="Cambria Math" panose="02040503050406030204" pitchFamily="18" charset="0"/>
                <a:cs typeface="Arial" pitchFamily="34" charset="0"/>
              </a:rPr>
              <a:t>in A or B, as the case may be, within 1 year (such clarification to have retrospective effect)</a:t>
            </a:r>
            <a:r>
              <a:rPr lang="en-US" sz="1350" b="1" dirty="0">
                <a:ea typeface="Cambria Math" panose="02040503050406030204" pitchFamily="18" charset="0"/>
                <a:cs typeface="Arial" pitchFamily="34" charset="0"/>
              </a:rPr>
              <a:t> </a:t>
            </a:r>
            <a:endParaRPr lang="en-IN" sz="1350" dirty="0"/>
          </a:p>
        </p:txBody>
      </p:sp>
      <p:sp>
        <p:nvSpPr>
          <p:cNvPr id="57354" name="Oval 2"/>
          <p:cNvSpPr>
            <a:spLocks noChangeArrowheads="1"/>
          </p:cNvSpPr>
          <p:nvPr/>
        </p:nvSpPr>
        <p:spPr bwMode="auto">
          <a:xfrm>
            <a:off x="300342" y="2013422"/>
            <a:ext cx="1125140" cy="294085"/>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algn="ctr">
              <a:spcBef>
                <a:spcPct val="0"/>
              </a:spcBef>
              <a:spcAft>
                <a:spcPts val="750"/>
              </a:spcAft>
              <a:buClrTx/>
              <a:buSzTx/>
              <a:buNone/>
            </a:pPr>
            <a:r>
              <a:rPr lang="en-US" altLang="en-US" sz="1200"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S.11 (1)</a:t>
            </a:r>
          </a:p>
        </p:txBody>
      </p:sp>
      <p:sp>
        <p:nvSpPr>
          <p:cNvPr id="57355" name="Oval 2"/>
          <p:cNvSpPr>
            <a:spLocks noChangeArrowheads="1"/>
          </p:cNvSpPr>
          <p:nvPr/>
        </p:nvSpPr>
        <p:spPr bwMode="auto">
          <a:xfrm>
            <a:off x="4094458" y="2021886"/>
            <a:ext cx="1073944" cy="294085"/>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algn="ctr">
              <a:spcBef>
                <a:spcPct val="0"/>
              </a:spcBef>
              <a:spcAft>
                <a:spcPts val="750"/>
              </a:spcAft>
              <a:buClrTx/>
              <a:buSzTx/>
              <a:buNone/>
            </a:pPr>
            <a:r>
              <a:rPr lang="en-US" altLang="en-US" sz="1200"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S.11 (2)</a:t>
            </a:r>
          </a:p>
        </p:txBody>
      </p:sp>
      <p:sp>
        <p:nvSpPr>
          <p:cNvPr id="37" name="Freeform 36"/>
          <p:cNvSpPr/>
          <p:nvPr/>
        </p:nvSpPr>
        <p:spPr>
          <a:xfrm>
            <a:off x="7221687" y="2476106"/>
            <a:ext cx="68580" cy="218289"/>
          </a:xfrm>
          <a:custGeom>
            <a:avLst/>
            <a:gdLst/>
            <a:ahLst/>
            <a:cxnLst/>
            <a:rect l="0" t="0" r="0" b="0"/>
            <a:pathLst>
              <a:path>
                <a:moveTo>
                  <a:pt x="45720" y="0"/>
                </a:moveTo>
                <a:lnTo>
                  <a:pt x="45720" y="291052"/>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50" name="Freeform 49"/>
          <p:cNvSpPr/>
          <p:nvPr/>
        </p:nvSpPr>
        <p:spPr>
          <a:xfrm>
            <a:off x="3412536" y="3246933"/>
            <a:ext cx="1583627" cy="590194"/>
          </a:xfrm>
          <a:custGeom>
            <a:avLst/>
            <a:gdLst>
              <a:gd name="connsiteX0" fmla="*/ 0 w 2930366"/>
              <a:gd name="connsiteY0" fmla="*/ 0 h 692980"/>
              <a:gd name="connsiteX1" fmla="*/ 2930366 w 2930366"/>
              <a:gd name="connsiteY1" fmla="*/ 0 h 692980"/>
              <a:gd name="connsiteX2" fmla="*/ 2930366 w 2930366"/>
              <a:gd name="connsiteY2" fmla="*/ 692980 h 692980"/>
              <a:gd name="connsiteX3" fmla="*/ 0 w 2930366"/>
              <a:gd name="connsiteY3" fmla="*/ 692980 h 692980"/>
              <a:gd name="connsiteX4" fmla="*/ 0 w 2930366"/>
              <a:gd name="connsiteY4" fmla="*/ 0 h 69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366" h="692980">
                <a:moveTo>
                  <a:pt x="0" y="0"/>
                </a:moveTo>
                <a:lnTo>
                  <a:pt x="2930366" y="0"/>
                </a:lnTo>
                <a:lnTo>
                  <a:pt x="2930366" y="692980"/>
                </a:lnTo>
                <a:lnTo>
                  <a:pt x="0" y="692980"/>
                </a:lnTo>
                <a:lnTo>
                  <a:pt x="0" y="0"/>
                </a:lnTo>
                <a:close/>
              </a:path>
            </a:pathLst>
          </a:cu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7620" tIns="7620" rIns="7620" bIns="7620" numCol="1" spcCol="1270" anchor="ctr" anchorCtr="0">
            <a:noAutofit/>
          </a:bodyPr>
          <a:lstStyle/>
          <a:p>
            <a:pPr algn="ctr" defTabSz="600075">
              <a:lnSpc>
                <a:spcPct val="90000"/>
              </a:lnSpc>
              <a:spcAft>
                <a:spcPct val="35000"/>
              </a:spcAft>
            </a:pPr>
            <a:r>
              <a:rPr lang="en-US" sz="1200" dirty="0">
                <a:solidFill>
                  <a:schemeClr val="tx2"/>
                </a:solidFill>
                <a:ea typeface="Cambria Math" panose="02040503050406030204" pitchFamily="18" charset="0"/>
                <a:cs typeface="Arial" pitchFamily="34" charset="0"/>
              </a:rPr>
              <a:t>Under exceptional circumstances, explicitly specified in such Order</a:t>
            </a:r>
            <a:endParaRPr lang="en-IN" sz="1200" dirty="0">
              <a:solidFill>
                <a:schemeClr val="tx2"/>
              </a:solidFill>
            </a:endParaRPr>
          </a:p>
        </p:txBody>
      </p:sp>
      <p:sp>
        <p:nvSpPr>
          <p:cNvPr id="51" name="Freeform 50"/>
          <p:cNvSpPr/>
          <p:nvPr/>
        </p:nvSpPr>
        <p:spPr>
          <a:xfrm>
            <a:off x="3412536" y="4074251"/>
            <a:ext cx="1583627" cy="299946"/>
          </a:xfrm>
          <a:custGeom>
            <a:avLst/>
            <a:gdLst>
              <a:gd name="connsiteX0" fmla="*/ 0 w 2930366"/>
              <a:gd name="connsiteY0" fmla="*/ 0 h 692980"/>
              <a:gd name="connsiteX1" fmla="*/ 2930366 w 2930366"/>
              <a:gd name="connsiteY1" fmla="*/ 0 h 692980"/>
              <a:gd name="connsiteX2" fmla="*/ 2930366 w 2930366"/>
              <a:gd name="connsiteY2" fmla="*/ 692980 h 692980"/>
              <a:gd name="connsiteX3" fmla="*/ 0 w 2930366"/>
              <a:gd name="connsiteY3" fmla="*/ 692980 h 692980"/>
              <a:gd name="connsiteX4" fmla="*/ 0 w 2930366"/>
              <a:gd name="connsiteY4" fmla="*/ 0 h 69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366" h="692980">
                <a:moveTo>
                  <a:pt x="0" y="0"/>
                </a:moveTo>
                <a:lnTo>
                  <a:pt x="2930366" y="0"/>
                </a:lnTo>
                <a:lnTo>
                  <a:pt x="2930366" y="692980"/>
                </a:lnTo>
                <a:lnTo>
                  <a:pt x="0" y="692980"/>
                </a:lnTo>
                <a:lnTo>
                  <a:pt x="0" y="0"/>
                </a:lnTo>
                <a:close/>
              </a:path>
            </a:pathLst>
          </a:cu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7620" tIns="7620" rIns="7620" bIns="7620" numCol="1" spcCol="1270" anchor="ctr" anchorCtr="0">
            <a:noAutofit/>
          </a:bodyPr>
          <a:lstStyle/>
          <a:p>
            <a:pPr algn="ctr" defTabSz="533400">
              <a:lnSpc>
                <a:spcPct val="90000"/>
              </a:lnSpc>
              <a:spcBef>
                <a:spcPct val="0"/>
              </a:spcBef>
              <a:spcAft>
                <a:spcPct val="35000"/>
              </a:spcAft>
            </a:pPr>
            <a:r>
              <a:rPr lang="en-IN" sz="1200" dirty="0"/>
              <a:t>Whole Tax</a:t>
            </a:r>
          </a:p>
        </p:txBody>
      </p:sp>
      <p:sp>
        <p:nvSpPr>
          <p:cNvPr id="52" name="Freeform 51"/>
          <p:cNvSpPr/>
          <p:nvPr/>
        </p:nvSpPr>
        <p:spPr>
          <a:xfrm>
            <a:off x="554080" y="3236050"/>
            <a:ext cx="1876475" cy="495712"/>
          </a:xfrm>
          <a:custGeom>
            <a:avLst/>
            <a:gdLst>
              <a:gd name="connsiteX0" fmla="*/ 0 w 2536338"/>
              <a:gd name="connsiteY0" fmla="*/ 0 h 692980"/>
              <a:gd name="connsiteX1" fmla="*/ 2536338 w 2536338"/>
              <a:gd name="connsiteY1" fmla="*/ 0 h 692980"/>
              <a:gd name="connsiteX2" fmla="*/ 2536338 w 2536338"/>
              <a:gd name="connsiteY2" fmla="*/ 692980 h 692980"/>
              <a:gd name="connsiteX3" fmla="*/ 0 w 2536338"/>
              <a:gd name="connsiteY3" fmla="*/ 692980 h 692980"/>
              <a:gd name="connsiteX4" fmla="*/ 0 w 2536338"/>
              <a:gd name="connsiteY4" fmla="*/ 0 h 69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338" h="692980">
                <a:moveTo>
                  <a:pt x="0" y="0"/>
                </a:moveTo>
                <a:lnTo>
                  <a:pt x="2536338" y="0"/>
                </a:lnTo>
                <a:lnTo>
                  <a:pt x="2536338" y="692980"/>
                </a:lnTo>
                <a:lnTo>
                  <a:pt x="0" y="692980"/>
                </a:lnTo>
                <a:lnTo>
                  <a:pt x="0" y="0"/>
                </a:lnTo>
                <a:close/>
              </a:path>
            </a:pathLst>
          </a:cu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7620" tIns="7620" rIns="7620" bIns="7620" numCol="1" spcCol="1270" anchor="ctr" anchorCtr="0">
            <a:noAutofit/>
          </a:bodyPr>
          <a:lstStyle/>
          <a:p>
            <a:pPr marL="214313" indent="-148829" defTabSz="533400">
              <a:lnSpc>
                <a:spcPct val="90000"/>
              </a:lnSpc>
              <a:spcAft>
                <a:spcPct val="35000"/>
              </a:spcAft>
              <a:buFont typeface="Arial" panose="020B0604020202020204" pitchFamily="34" charset="0"/>
              <a:buChar char="•"/>
            </a:pPr>
            <a:r>
              <a:rPr lang="en-IN" sz="1200" dirty="0"/>
              <a:t>Absolutely </a:t>
            </a:r>
            <a:r>
              <a:rPr lang="en-IN" sz="1050" dirty="0"/>
              <a:t>(not optional); or</a:t>
            </a:r>
          </a:p>
          <a:p>
            <a:pPr marL="214313" indent="-148829" defTabSz="533400">
              <a:lnSpc>
                <a:spcPct val="90000"/>
              </a:lnSpc>
              <a:spcBef>
                <a:spcPct val="0"/>
              </a:spcBef>
              <a:spcAft>
                <a:spcPct val="35000"/>
              </a:spcAft>
              <a:buFont typeface="Arial" panose="020B0604020202020204" pitchFamily="34" charset="0"/>
              <a:buChar char="•"/>
            </a:pPr>
            <a:r>
              <a:rPr lang="en-IN" sz="1200" dirty="0"/>
              <a:t>Subject to conditions</a:t>
            </a:r>
          </a:p>
        </p:txBody>
      </p:sp>
      <p:sp>
        <p:nvSpPr>
          <p:cNvPr id="53" name="Freeform 52"/>
          <p:cNvSpPr/>
          <p:nvPr/>
        </p:nvSpPr>
        <p:spPr>
          <a:xfrm>
            <a:off x="548640" y="3992608"/>
            <a:ext cx="1742805" cy="490853"/>
          </a:xfrm>
          <a:custGeom>
            <a:avLst/>
            <a:gdLst>
              <a:gd name="connsiteX0" fmla="*/ 0 w 2536338"/>
              <a:gd name="connsiteY0" fmla="*/ 0 h 692980"/>
              <a:gd name="connsiteX1" fmla="*/ 2536338 w 2536338"/>
              <a:gd name="connsiteY1" fmla="*/ 0 h 692980"/>
              <a:gd name="connsiteX2" fmla="*/ 2536338 w 2536338"/>
              <a:gd name="connsiteY2" fmla="*/ 692980 h 692980"/>
              <a:gd name="connsiteX3" fmla="*/ 0 w 2536338"/>
              <a:gd name="connsiteY3" fmla="*/ 692980 h 692980"/>
              <a:gd name="connsiteX4" fmla="*/ 0 w 2536338"/>
              <a:gd name="connsiteY4" fmla="*/ 0 h 69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338" h="692980">
                <a:moveTo>
                  <a:pt x="0" y="0"/>
                </a:moveTo>
                <a:lnTo>
                  <a:pt x="2536338" y="0"/>
                </a:lnTo>
                <a:lnTo>
                  <a:pt x="2536338" y="692980"/>
                </a:lnTo>
                <a:lnTo>
                  <a:pt x="0" y="692980"/>
                </a:lnTo>
                <a:lnTo>
                  <a:pt x="0" y="0"/>
                </a:lnTo>
                <a:close/>
              </a:path>
            </a:pathLst>
          </a:cu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7620" tIns="7620" rIns="7620" bIns="7620" numCol="1" spcCol="1270" anchor="ctr" anchorCtr="0">
            <a:noAutofit/>
          </a:bodyPr>
          <a:lstStyle/>
          <a:p>
            <a:pPr marL="214313" indent="-148829" defTabSz="533400">
              <a:lnSpc>
                <a:spcPct val="90000"/>
              </a:lnSpc>
              <a:spcBef>
                <a:spcPct val="0"/>
              </a:spcBef>
              <a:spcAft>
                <a:spcPct val="35000"/>
              </a:spcAft>
              <a:buFont typeface="Arial" panose="020B0604020202020204" pitchFamily="34" charset="0"/>
              <a:buChar char="•"/>
            </a:pPr>
            <a:r>
              <a:rPr lang="en-IN" sz="1200" dirty="0"/>
              <a:t>Whole Tax; or</a:t>
            </a:r>
          </a:p>
          <a:p>
            <a:pPr marL="214313" indent="-148829" defTabSz="533400">
              <a:lnSpc>
                <a:spcPct val="90000"/>
              </a:lnSpc>
              <a:spcBef>
                <a:spcPct val="0"/>
              </a:spcBef>
              <a:spcAft>
                <a:spcPct val="35000"/>
              </a:spcAft>
              <a:buFont typeface="Arial" panose="020B0604020202020204" pitchFamily="34" charset="0"/>
              <a:buChar char="•"/>
            </a:pPr>
            <a:r>
              <a:rPr lang="en-IN" sz="1200" dirty="0"/>
              <a:t>Part tax</a:t>
            </a:r>
          </a:p>
        </p:txBody>
      </p:sp>
      <p:cxnSp>
        <p:nvCxnSpPr>
          <p:cNvPr id="57346" name="Straight Arrow Connector 57345"/>
          <p:cNvCxnSpPr/>
          <p:nvPr/>
        </p:nvCxnSpPr>
        <p:spPr>
          <a:xfrm>
            <a:off x="1420043" y="2997152"/>
            <a:ext cx="0" cy="2388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6" name="Straight Arrow Connector 55"/>
          <p:cNvCxnSpPr/>
          <p:nvPr/>
        </p:nvCxnSpPr>
        <p:spPr>
          <a:xfrm>
            <a:off x="1397728" y="3753710"/>
            <a:ext cx="0" cy="2388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7" name="Straight Arrow Connector 56"/>
          <p:cNvCxnSpPr/>
          <p:nvPr/>
        </p:nvCxnSpPr>
        <p:spPr>
          <a:xfrm>
            <a:off x="4201343" y="3013483"/>
            <a:ext cx="0" cy="2388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8" name="Straight Arrow Connector 57"/>
          <p:cNvCxnSpPr/>
          <p:nvPr/>
        </p:nvCxnSpPr>
        <p:spPr>
          <a:xfrm>
            <a:off x="4212082" y="3851388"/>
            <a:ext cx="0" cy="2388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2" name="Date Placeholder 5">
            <a:extLst>
              <a:ext uri="{FF2B5EF4-FFF2-40B4-BE49-F238E27FC236}">
                <a16:creationId xmlns:a16="http://schemas.microsoft.com/office/drawing/2014/main" id="{AF2F6EFE-7E6F-429F-B438-64562A091A8A}"/>
              </a:ext>
            </a:extLst>
          </p:cNvPr>
          <p:cNvSpPr>
            <a:spLocks noGrp="1"/>
          </p:cNvSpPr>
          <p:nvPr>
            <p:ph type="dt" sz="half" idx="10"/>
          </p:nvPr>
        </p:nvSpPr>
        <p:spPr>
          <a:xfrm>
            <a:off x="77430" y="4723171"/>
            <a:ext cx="2033657" cy="382010"/>
          </a:xfrm>
        </p:spPr>
        <p:txBody>
          <a:bodyPr/>
          <a:lstStyle/>
          <a:p>
            <a:r>
              <a:rPr lang="en-IN" dirty="0">
                <a:solidFill>
                  <a:schemeClr val="tx1"/>
                </a:solidFill>
              </a:rPr>
              <a:t>www.arpanbohra.co.in</a:t>
            </a:r>
          </a:p>
        </p:txBody>
      </p:sp>
    </p:spTree>
    <p:extLst>
      <p:ext uri="{BB962C8B-B14F-4D97-AF65-F5344CB8AC3E}">
        <p14:creationId xmlns:p14="http://schemas.microsoft.com/office/powerpoint/2010/main" val="363028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73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73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73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735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735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3" grpId="0" animBg="1"/>
      <p:bldP spid="16" grpId="0" animBg="1"/>
      <p:bldP spid="17" grpId="0" animBg="1"/>
      <p:bldP spid="20" grpId="0" animBg="1"/>
      <p:bldP spid="21" grpId="0" animBg="1"/>
      <p:bldP spid="22" grpId="0" animBg="1"/>
      <p:bldP spid="23" grpId="0" animBg="1"/>
      <p:bldP spid="24" grpId="0" animBg="1"/>
      <p:bldP spid="26" grpId="0" animBg="1"/>
      <p:bldP spid="27" grpId="0" animBg="1"/>
      <p:bldP spid="57354" grpId="0" animBg="1"/>
      <p:bldP spid="57355" grpId="0" animBg="1"/>
      <p:bldP spid="50" grpId="0" animBg="1"/>
      <p:bldP spid="51" grpId="0" animBg="1"/>
      <p:bldP spid="52" grpId="0" animBg="1"/>
      <p:bldP spid="5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a:defRPr/>
            </a:pPr>
            <a:r>
              <a:rPr lang="en-IN" sz="2400" b="1" dirty="0"/>
              <a:t>Exempt supplies, non-taxable supplies and zero-rated supplies</a:t>
            </a:r>
            <a:endParaRPr lang="en-IN" dirty="0"/>
          </a:p>
        </p:txBody>
      </p:sp>
      <p:sp>
        <p:nvSpPr>
          <p:cNvPr id="16387" name="Content Placeholder 2"/>
          <p:cNvSpPr>
            <a:spLocks noGrp="1"/>
          </p:cNvSpPr>
          <p:nvPr>
            <p:ph idx="1"/>
          </p:nvPr>
        </p:nvSpPr>
        <p:spPr>
          <a:xfrm>
            <a:off x="381001" y="1123950"/>
            <a:ext cx="8382000" cy="3398385"/>
          </a:xfrm>
        </p:spPr>
        <p:txBody>
          <a:bodyPr/>
          <a:lstStyle/>
          <a:p>
            <a:pPr marL="257175" lvl="1" indent="-257175" algn="just">
              <a:spcBef>
                <a:spcPts val="0"/>
              </a:spcBef>
              <a:buFont typeface="Wingdings" panose="05000000000000000000" pitchFamily="2" charset="2"/>
              <a:buChar char="§"/>
              <a:defRPr/>
            </a:pPr>
            <a:r>
              <a:rPr lang="en-IN" altLang="en-US" sz="1800" dirty="0">
                <a:ea typeface="Cambria Math" panose="02040503050406030204" pitchFamily="18" charset="0"/>
                <a:cs typeface="Cambria Math" panose="02040503050406030204" pitchFamily="18" charset="0"/>
              </a:rPr>
              <a:t>Section 2(47) – “exempt supply” means supply of any goods and/ or services</a:t>
            </a:r>
          </a:p>
          <a:p>
            <a:pPr marL="728663" lvl="1" indent="-257175" algn="just">
              <a:spcBef>
                <a:spcPts val="0"/>
              </a:spcBef>
              <a:defRPr/>
            </a:pPr>
            <a:r>
              <a:rPr lang="en-IN" altLang="en-US" sz="1800" dirty="0">
                <a:ea typeface="Cambria Math" panose="02040503050406030204" pitchFamily="18" charset="0"/>
                <a:cs typeface="Cambria Math" panose="02040503050406030204" pitchFamily="18" charset="0"/>
              </a:rPr>
              <a:t>which attract nil rate of tax; or </a:t>
            </a:r>
          </a:p>
          <a:p>
            <a:pPr marL="728663" lvl="1" indent="-257175" algn="just">
              <a:spcBef>
                <a:spcPts val="0"/>
              </a:spcBef>
              <a:defRPr/>
            </a:pPr>
            <a:r>
              <a:rPr lang="en-IN" altLang="en-US" sz="1800" dirty="0">
                <a:ea typeface="Cambria Math" panose="02040503050406030204" pitchFamily="18" charset="0"/>
                <a:cs typeface="Cambria Math" panose="02040503050406030204" pitchFamily="18" charset="0"/>
              </a:rPr>
              <a:t>which may be exempt from tax under </a:t>
            </a:r>
            <a:r>
              <a:rPr lang="en-IN" altLang="en-US" sz="1800" u="sng" dirty="0">
                <a:ea typeface="Cambria Math" panose="02040503050406030204" pitchFamily="18" charset="0"/>
                <a:cs typeface="Cambria Math" panose="02040503050406030204" pitchFamily="18" charset="0"/>
              </a:rPr>
              <a:t>Section 11</a:t>
            </a:r>
            <a:r>
              <a:rPr lang="en-IN" altLang="en-US" sz="1800" dirty="0">
                <a:ea typeface="Cambria Math" panose="02040503050406030204" pitchFamily="18" charset="0"/>
                <a:cs typeface="Cambria Math" panose="02040503050406030204" pitchFamily="18" charset="0"/>
              </a:rPr>
              <a:t> or </a:t>
            </a:r>
            <a:r>
              <a:rPr lang="en-IN" altLang="en-US" sz="1800" u="sng" dirty="0">
                <a:ea typeface="Cambria Math" panose="02040503050406030204" pitchFamily="18" charset="0"/>
                <a:cs typeface="Cambria Math" panose="02040503050406030204" pitchFamily="18" charset="0"/>
              </a:rPr>
              <a:t>Section 6 of IGST Act</a:t>
            </a:r>
          </a:p>
          <a:p>
            <a:pPr marL="731044" lvl="1" indent="-261938" algn="just">
              <a:spcBef>
                <a:spcPts val="0"/>
              </a:spcBef>
              <a:defRPr/>
            </a:pPr>
            <a:r>
              <a:rPr lang="en-IN" altLang="en-US" sz="1800" dirty="0">
                <a:ea typeface="Cambria Math" panose="02040503050406030204" pitchFamily="18" charset="0"/>
                <a:cs typeface="Cambria Math" panose="02040503050406030204" pitchFamily="18" charset="0"/>
              </a:rPr>
              <a:t>and includes non-taxable supply</a:t>
            </a:r>
          </a:p>
          <a:p>
            <a:pPr marL="471488" lvl="1" indent="-257175" algn="just">
              <a:spcBef>
                <a:spcPts val="0"/>
              </a:spcBef>
              <a:defRPr/>
            </a:pPr>
            <a:endParaRPr lang="en-IN" altLang="en-US" sz="1800" dirty="0">
              <a:ea typeface="Cambria Math" panose="02040503050406030204" pitchFamily="18" charset="0"/>
              <a:cs typeface="Cambria Math" panose="02040503050406030204" pitchFamily="18" charset="0"/>
            </a:endParaRPr>
          </a:p>
          <a:p>
            <a:pPr marL="272654" indent="-272654" algn="just">
              <a:spcBef>
                <a:spcPts val="0"/>
              </a:spcBef>
              <a:defRPr/>
            </a:pPr>
            <a:r>
              <a:rPr lang="en-IN" altLang="en-US" sz="1800" dirty="0">
                <a:ea typeface="Cambria Math" panose="02040503050406030204" pitchFamily="18" charset="0"/>
                <a:cs typeface="Cambria Math" panose="02040503050406030204" pitchFamily="18" charset="0"/>
              </a:rPr>
              <a:t>Section 2(78) – “non-taxable supply” means a supply of goods and/or services which is not leviable to tax under this Act or IGST Act</a:t>
            </a:r>
          </a:p>
          <a:p>
            <a:pPr marL="257175" lvl="1" indent="-257175" algn="just">
              <a:spcBef>
                <a:spcPts val="0"/>
              </a:spcBef>
              <a:buFont typeface="Wingdings" panose="05000000000000000000" pitchFamily="2" charset="2"/>
              <a:buChar char="§"/>
              <a:defRPr/>
            </a:pPr>
            <a:endParaRPr lang="en-IN" altLang="en-US" sz="1800" dirty="0">
              <a:ea typeface="Cambria Math" panose="02040503050406030204" pitchFamily="18" charset="0"/>
              <a:cs typeface="Cambria Math" panose="02040503050406030204" pitchFamily="18" charset="0"/>
            </a:endParaRPr>
          </a:p>
          <a:p>
            <a:pPr marL="257175" lvl="1" indent="-257175" algn="just">
              <a:spcBef>
                <a:spcPts val="0"/>
              </a:spcBef>
              <a:buFont typeface="Wingdings" panose="05000000000000000000" pitchFamily="2" charset="2"/>
              <a:buChar char="§"/>
              <a:defRPr/>
            </a:pPr>
            <a:r>
              <a:rPr lang="en-IN" altLang="en-US" sz="1800" dirty="0">
                <a:ea typeface="Cambria Math" panose="02040503050406030204" pitchFamily="18" charset="0"/>
                <a:cs typeface="Cambria Math" panose="02040503050406030204" pitchFamily="18" charset="0"/>
              </a:rPr>
              <a:t>Section 16(1) of IGST Act – “zero-rated supply” means any of the following supplies of goods and/or services, namely -</a:t>
            </a:r>
          </a:p>
          <a:p>
            <a:pPr marL="471488" lvl="1" indent="-257175" algn="just">
              <a:spcBef>
                <a:spcPts val="0"/>
              </a:spcBef>
              <a:buFont typeface="+mj-lt"/>
              <a:buAutoNum type="alphaLcParenR"/>
              <a:defRPr/>
            </a:pPr>
            <a:r>
              <a:rPr lang="en-IN" altLang="en-US" sz="1800" dirty="0">
                <a:ea typeface="Cambria Math" panose="02040503050406030204" pitchFamily="18" charset="0"/>
                <a:cs typeface="Cambria Math" panose="02040503050406030204" pitchFamily="18" charset="0"/>
              </a:rPr>
              <a:t>Export of goods and/or services</a:t>
            </a:r>
          </a:p>
          <a:p>
            <a:pPr marL="471488" lvl="1" indent="-257175" algn="just">
              <a:spcBef>
                <a:spcPts val="0"/>
              </a:spcBef>
              <a:buFont typeface="+mj-lt"/>
              <a:buAutoNum type="alphaLcParenR"/>
              <a:defRPr/>
            </a:pPr>
            <a:r>
              <a:rPr lang="en-IN" altLang="en-US" sz="1800" dirty="0">
                <a:ea typeface="Cambria Math" panose="02040503050406030204" pitchFamily="18" charset="0"/>
                <a:cs typeface="Cambria Math" panose="02040503050406030204" pitchFamily="18" charset="0"/>
              </a:rPr>
              <a:t>Supply of goods and/or services to a SEZ developer or an SEZ unit</a:t>
            </a:r>
          </a:p>
        </p:txBody>
      </p:sp>
      <p:sp>
        <p:nvSpPr>
          <p:cNvPr id="5427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pPr>
              <a:spcBef>
                <a:spcPct val="0"/>
              </a:spcBef>
              <a:buClrTx/>
              <a:buSzTx/>
              <a:buFontTx/>
              <a:buNone/>
            </a:pPr>
            <a:fld id="{9C5DE2F7-3F92-42FE-B654-A70ABEA04469}" type="slidenum">
              <a:rPr lang="en-IN" altLang="en-US">
                <a:solidFill>
                  <a:schemeClr val="bg1"/>
                </a:solidFill>
              </a:rPr>
              <a:pPr>
                <a:spcBef>
                  <a:spcPct val="0"/>
                </a:spcBef>
                <a:buClrTx/>
                <a:buSzTx/>
                <a:buFontTx/>
                <a:buNone/>
              </a:pPr>
              <a:t>61</a:t>
            </a:fld>
            <a:endParaRPr lang="en-IN" altLang="en-US">
              <a:solidFill>
                <a:schemeClr val="bg1"/>
              </a:solidFill>
            </a:endParaRPr>
          </a:p>
        </p:txBody>
      </p:sp>
      <p:sp>
        <p:nvSpPr>
          <p:cNvPr id="6" name="Date Placeholder 5">
            <a:extLst>
              <a:ext uri="{FF2B5EF4-FFF2-40B4-BE49-F238E27FC236}">
                <a16:creationId xmlns:a16="http://schemas.microsoft.com/office/drawing/2014/main" id="{A7862541-F559-4314-987B-F7A795A625AB}"/>
              </a:ext>
            </a:extLst>
          </p:cNvPr>
          <p:cNvSpPr>
            <a:spLocks noGrp="1"/>
          </p:cNvSpPr>
          <p:nvPr>
            <p:ph type="dt" sz="half" idx="10"/>
          </p:nvPr>
        </p:nvSpPr>
        <p:spPr>
          <a:xfrm>
            <a:off x="77430" y="4723171"/>
            <a:ext cx="2033657" cy="382010"/>
          </a:xfrm>
        </p:spPr>
        <p:txBody>
          <a:bodyPr/>
          <a:lstStyle/>
          <a:p>
            <a:r>
              <a:rPr lang="en-IN" dirty="0">
                <a:solidFill>
                  <a:schemeClr val="tx1"/>
                </a:solidFill>
              </a:rPr>
              <a:t>www.arpanbohra.co.in</a:t>
            </a:r>
          </a:p>
        </p:txBody>
      </p:sp>
    </p:spTree>
    <p:extLst>
      <p:ext uri="{BB962C8B-B14F-4D97-AF65-F5344CB8AC3E}">
        <p14:creationId xmlns:p14="http://schemas.microsoft.com/office/powerpoint/2010/main" val="389973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38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8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3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in bg.png"/>
          <p:cNvPicPr>
            <a:picLocks noChangeAspect="1"/>
          </p:cNvPicPr>
          <p:nvPr/>
        </p:nvPicPr>
        <p:blipFill>
          <a:blip r:embed="rId2"/>
          <a:stretch>
            <a:fillRect/>
          </a:stretch>
        </p:blipFill>
        <p:spPr>
          <a:xfrm>
            <a:off x="0" y="0"/>
            <a:ext cx="9144000" cy="5143500"/>
          </a:xfrm>
          <a:prstGeom prst="rect">
            <a:avLst/>
          </a:prstGeom>
        </p:spPr>
      </p:pic>
      <p:grpSp>
        <p:nvGrpSpPr>
          <p:cNvPr id="3" name="Group 2"/>
          <p:cNvGrpSpPr/>
          <p:nvPr/>
        </p:nvGrpSpPr>
        <p:grpSpPr>
          <a:xfrm>
            <a:off x="914400" y="0"/>
            <a:ext cx="8229600" cy="666750"/>
            <a:chOff x="914400" y="0"/>
            <a:chExt cx="8229600" cy="666750"/>
          </a:xfrm>
        </p:grpSpPr>
        <p:sp>
          <p:nvSpPr>
            <p:cNvPr id="4" name="Rounded Rectangle 3"/>
            <p:cNvSpPr/>
            <p:nvPr/>
          </p:nvSpPr>
          <p:spPr>
            <a:xfrm>
              <a:off x="914400" y="0"/>
              <a:ext cx="8229600" cy="66675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5" name="Rectangle 4"/>
            <p:cNvSpPr/>
            <p:nvPr/>
          </p:nvSpPr>
          <p:spPr>
            <a:xfrm>
              <a:off x="1066800" y="0"/>
              <a:ext cx="8077200" cy="6667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b="1" dirty="0">
                  <a:solidFill>
                    <a:schemeClr val="tx1"/>
                  </a:solidFill>
                  <a:latin typeface="Elephant" pitchFamily="18" charset="0"/>
                </a:rPr>
                <a:t>Section 11 of Central Goods and Services Act, 2017</a:t>
              </a:r>
            </a:p>
          </p:txBody>
        </p:sp>
      </p:grpSp>
      <p:sp>
        <p:nvSpPr>
          <p:cNvPr id="6" name="Rounded Rectangle 5"/>
          <p:cNvSpPr/>
          <p:nvPr/>
        </p:nvSpPr>
        <p:spPr>
          <a:xfrm>
            <a:off x="304800" y="1352550"/>
            <a:ext cx="4572000" cy="22098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just"/>
            <a:r>
              <a:rPr lang="en-IN" sz="1400" dirty="0"/>
              <a:t> Where the Government is satisfied that it is necessary in the </a:t>
            </a:r>
            <a:r>
              <a:rPr lang="en-IN" sz="1400" b="1" dirty="0"/>
              <a:t>public interest </a:t>
            </a:r>
            <a:r>
              <a:rPr lang="en-IN" sz="1400" dirty="0"/>
              <a:t>so to do, it may, on the recommendations of the Council, </a:t>
            </a:r>
            <a:r>
              <a:rPr lang="en-IN" sz="1400" b="1" dirty="0"/>
              <a:t>by notification</a:t>
            </a:r>
            <a:r>
              <a:rPr lang="en-IN" sz="1400" dirty="0"/>
              <a:t>, exempt generally, either absolutely or subject to such conditions as may be specified therein, </a:t>
            </a:r>
            <a:r>
              <a:rPr lang="en-IN" sz="1400" b="1" dirty="0"/>
              <a:t>goods or services or both </a:t>
            </a:r>
            <a:r>
              <a:rPr lang="en-IN" sz="1400" dirty="0"/>
              <a:t>of any specified description from the whole or any part of the tax </a:t>
            </a:r>
            <a:r>
              <a:rPr lang="en-IN" sz="1400" dirty="0" err="1"/>
              <a:t>leviable</a:t>
            </a:r>
            <a:r>
              <a:rPr lang="en-IN" sz="1400" dirty="0"/>
              <a:t> thereon with effect from such date as may be specified in such notification.</a:t>
            </a:r>
            <a:endParaRPr lang="en-IN" sz="1400" b="1" dirty="0">
              <a:solidFill>
                <a:schemeClr val="bg1"/>
              </a:solidFill>
            </a:endParaRPr>
          </a:p>
        </p:txBody>
      </p:sp>
      <p:sp>
        <p:nvSpPr>
          <p:cNvPr id="7" name="TextBox 6"/>
          <p:cNvSpPr txBox="1"/>
          <p:nvPr/>
        </p:nvSpPr>
        <p:spPr>
          <a:xfrm>
            <a:off x="381000" y="742950"/>
            <a:ext cx="8686800" cy="369332"/>
          </a:xfrm>
          <a:prstGeom prst="rect">
            <a:avLst/>
          </a:prstGeom>
          <a:noFill/>
        </p:spPr>
        <p:txBody>
          <a:bodyPr wrap="square" rtlCol="0">
            <a:spAutoFit/>
          </a:bodyPr>
          <a:lstStyle/>
          <a:p>
            <a:pPr>
              <a:buFont typeface="Wingdings" pitchFamily="2" charset="2"/>
              <a:buChar char="Ø"/>
            </a:pPr>
            <a:r>
              <a:rPr lang="en-IN" b="1" u="sng" dirty="0"/>
              <a:t> As per Section 11(1)</a:t>
            </a:r>
          </a:p>
        </p:txBody>
      </p:sp>
      <p:pic>
        <p:nvPicPr>
          <p:cNvPr id="8" name="Picture 7" descr="govt.png"/>
          <p:cNvPicPr>
            <a:picLocks noChangeAspect="1"/>
          </p:cNvPicPr>
          <p:nvPr/>
        </p:nvPicPr>
        <p:blipFill>
          <a:blip r:embed="rId3"/>
          <a:stretch>
            <a:fillRect/>
          </a:stretch>
        </p:blipFill>
        <p:spPr>
          <a:xfrm>
            <a:off x="6324600" y="908447"/>
            <a:ext cx="1828800" cy="1739503"/>
          </a:xfrm>
          <a:prstGeom prst="rect">
            <a:avLst/>
          </a:prstGeom>
        </p:spPr>
      </p:pic>
      <p:sp>
        <p:nvSpPr>
          <p:cNvPr id="9" name="TextBox 8"/>
          <p:cNvSpPr txBox="1"/>
          <p:nvPr/>
        </p:nvSpPr>
        <p:spPr>
          <a:xfrm>
            <a:off x="6553200" y="2343150"/>
            <a:ext cx="1600200" cy="307777"/>
          </a:xfrm>
          <a:prstGeom prst="rect">
            <a:avLst/>
          </a:prstGeom>
          <a:noFill/>
        </p:spPr>
        <p:txBody>
          <a:bodyPr wrap="square" rtlCol="0">
            <a:spAutoFit/>
          </a:bodyPr>
          <a:lstStyle/>
          <a:p>
            <a:r>
              <a:rPr lang="en-IN" sz="1400" b="1" dirty="0"/>
              <a:t>GOVERNMENT</a:t>
            </a:r>
          </a:p>
        </p:txBody>
      </p:sp>
      <p:cxnSp>
        <p:nvCxnSpPr>
          <p:cNvPr id="11" name="Straight Arrow Connector 10"/>
          <p:cNvCxnSpPr/>
          <p:nvPr/>
        </p:nvCxnSpPr>
        <p:spPr>
          <a:xfrm rot="5400000">
            <a:off x="7048500" y="2914650"/>
            <a:ext cx="381000" cy="158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6096000" y="3040618"/>
            <a:ext cx="2819400" cy="369332"/>
          </a:xfrm>
          <a:prstGeom prst="rect">
            <a:avLst/>
          </a:prstGeom>
          <a:noFill/>
        </p:spPr>
        <p:txBody>
          <a:bodyPr wrap="square" rtlCol="0">
            <a:spAutoFit/>
          </a:bodyPr>
          <a:lstStyle/>
          <a:p>
            <a:r>
              <a:rPr lang="en-IN" b="1" dirty="0"/>
              <a:t>Exempt by Notification</a:t>
            </a:r>
          </a:p>
        </p:txBody>
      </p:sp>
      <p:cxnSp>
        <p:nvCxnSpPr>
          <p:cNvPr id="13" name="Straight Arrow Connector 12"/>
          <p:cNvCxnSpPr/>
          <p:nvPr/>
        </p:nvCxnSpPr>
        <p:spPr>
          <a:xfrm rot="5400000">
            <a:off x="7047706" y="3599656"/>
            <a:ext cx="381000" cy="158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4" name="Rectangle 13"/>
          <p:cNvSpPr/>
          <p:nvPr/>
        </p:nvSpPr>
        <p:spPr>
          <a:xfrm>
            <a:off x="5867400" y="3867150"/>
            <a:ext cx="12192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dirty="0"/>
              <a:t>Goods</a:t>
            </a:r>
          </a:p>
        </p:txBody>
      </p:sp>
      <p:sp>
        <p:nvSpPr>
          <p:cNvPr id="15" name="Rectangle 14"/>
          <p:cNvSpPr/>
          <p:nvPr/>
        </p:nvSpPr>
        <p:spPr>
          <a:xfrm>
            <a:off x="7543800" y="3867150"/>
            <a:ext cx="12192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dirty="0"/>
              <a:t>Services</a:t>
            </a:r>
          </a:p>
        </p:txBody>
      </p:sp>
      <p:sp>
        <p:nvSpPr>
          <p:cNvPr id="16" name="TextBox 15"/>
          <p:cNvSpPr txBox="1"/>
          <p:nvPr/>
        </p:nvSpPr>
        <p:spPr>
          <a:xfrm>
            <a:off x="7162800" y="3867150"/>
            <a:ext cx="381000" cy="923330"/>
          </a:xfrm>
          <a:prstGeom prst="rect">
            <a:avLst/>
          </a:prstGeom>
          <a:noFill/>
        </p:spPr>
        <p:txBody>
          <a:bodyPr wrap="square" rtlCol="0">
            <a:spAutoFit/>
          </a:bodyPr>
          <a:lstStyle/>
          <a:p>
            <a:r>
              <a:rPr lang="en-IN" dirty="0"/>
              <a:t>AND</a:t>
            </a:r>
          </a:p>
        </p:txBody>
      </p:sp>
      <p:sp>
        <p:nvSpPr>
          <p:cNvPr id="17" name="TextBox 16"/>
          <p:cNvSpPr txBox="1"/>
          <p:nvPr/>
        </p:nvSpPr>
        <p:spPr>
          <a:xfrm>
            <a:off x="228600" y="3932933"/>
            <a:ext cx="1981200" cy="116955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just"/>
            <a:r>
              <a:rPr lang="en-IN" sz="1400" dirty="0"/>
              <a:t>Refer </a:t>
            </a:r>
            <a:r>
              <a:rPr lang="en-IN" sz="1400" b="1" dirty="0"/>
              <a:t>Notification No. 02/2017 </a:t>
            </a:r>
            <a:r>
              <a:rPr lang="en-IN" sz="1400" dirty="0"/>
              <a:t>Central Tax (Rate), as amended from time to time </a:t>
            </a:r>
            <a:r>
              <a:rPr lang="en-IN" sz="1400" b="1" dirty="0"/>
              <a:t>for list of Goods exempted </a:t>
            </a:r>
          </a:p>
        </p:txBody>
      </p:sp>
      <p:sp>
        <p:nvSpPr>
          <p:cNvPr id="18" name="TextBox 17"/>
          <p:cNvSpPr txBox="1"/>
          <p:nvPr/>
        </p:nvSpPr>
        <p:spPr>
          <a:xfrm>
            <a:off x="2667000" y="3916799"/>
            <a:ext cx="1981200" cy="116955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just"/>
            <a:r>
              <a:rPr lang="en-IN" sz="1400" dirty="0"/>
              <a:t>Refer </a:t>
            </a:r>
            <a:r>
              <a:rPr lang="en-IN" sz="1400" b="1" dirty="0"/>
              <a:t>Notification No. 12/2017 </a:t>
            </a:r>
            <a:r>
              <a:rPr lang="en-IN" sz="1400" dirty="0"/>
              <a:t>Central Tax (Rate), as amended from time to time </a:t>
            </a:r>
            <a:r>
              <a:rPr lang="en-IN" sz="1400" b="1" dirty="0"/>
              <a:t>for list of  Services exempted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xempt.png"/>
          <p:cNvPicPr>
            <a:picLocks noChangeAspect="1"/>
          </p:cNvPicPr>
          <p:nvPr/>
        </p:nvPicPr>
        <p:blipFill>
          <a:blip r:embed="rId2"/>
          <a:stretch>
            <a:fillRect/>
          </a:stretch>
        </p:blipFill>
        <p:spPr>
          <a:xfrm>
            <a:off x="0" y="0"/>
            <a:ext cx="9144000" cy="5143500"/>
          </a:xfrm>
          <a:prstGeom prst="rect">
            <a:avLst/>
          </a:prstGeom>
        </p:spPr>
      </p:pic>
      <p:sp>
        <p:nvSpPr>
          <p:cNvPr id="3" name="TextBox 2"/>
          <p:cNvSpPr txBox="1"/>
          <p:nvPr/>
        </p:nvSpPr>
        <p:spPr>
          <a:xfrm>
            <a:off x="2057400" y="819150"/>
            <a:ext cx="1828800" cy="923330"/>
          </a:xfrm>
          <a:prstGeom prst="rect">
            <a:avLst/>
          </a:prstGeom>
          <a:noFill/>
        </p:spPr>
        <p:txBody>
          <a:bodyPr wrap="square" rtlCol="0">
            <a:spAutoFit/>
          </a:bodyPr>
          <a:lstStyle/>
          <a:p>
            <a:r>
              <a:rPr lang="en-IN" b="1" dirty="0"/>
              <a:t>Supplies Taxable at ‘Nil’ Rate of Tax (0% Tax)</a:t>
            </a:r>
          </a:p>
        </p:txBody>
      </p:sp>
      <p:sp>
        <p:nvSpPr>
          <p:cNvPr id="4" name="Rectangle 3"/>
          <p:cNvSpPr/>
          <p:nvPr/>
        </p:nvSpPr>
        <p:spPr>
          <a:xfrm>
            <a:off x="4191000" y="1007805"/>
            <a:ext cx="1752600" cy="2554545"/>
          </a:xfrm>
          <a:prstGeom prst="rect">
            <a:avLst/>
          </a:prstGeom>
        </p:spPr>
        <p:txBody>
          <a:bodyPr wrap="square">
            <a:spAutoFit/>
          </a:bodyPr>
          <a:lstStyle/>
          <a:p>
            <a:r>
              <a:rPr lang="en-IN" sz="1600" b="1" dirty="0"/>
              <a:t>Supplies that are wholly or partially exempted from CGST or IGST, by way of a notification amending Section 11 of CGST Act or Section 6 of IGST Act;</a:t>
            </a:r>
          </a:p>
        </p:txBody>
      </p:sp>
      <p:sp>
        <p:nvSpPr>
          <p:cNvPr id="5" name="Rectangle 4"/>
          <p:cNvSpPr/>
          <p:nvPr/>
        </p:nvSpPr>
        <p:spPr>
          <a:xfrm>
            <a:off x="6248400" y="1236405"/>
            <a:ext cx="1752600" cy="2554545"/>
          </a:xfrm>
          <a:prstGeom prst="rect">
            <a:avLst/>
          </a:prstGeom>
        </p:spPr>
        <p:txBody>
          <a:bodyPr wrap="square">
            <a:spAutoFit/>
          </a:bodyPr>
          <a:lstStyle/>
          <a:p>
            <a:r>
              <a:rPr lang="en-IN" sz="1600" b="1" dirty="0"/>
              <a:t>Non-taxable supplies as defined under Section 2(78) – supplies that are not taxable under the Act (For Example Alcoholic liquor for human consumption.</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in bg.png"/>
          <p:cNvPicPr>
            <a:picLocks noChangeAspect="1"/>
          </p:cNvPicPr>
          <p:nvPr/>
        </p:nvPicPr>
        <p:blipFill>
          <a:blip r:embed="rId2"/>
          <a:stretch>
            <a:fillRect/>
          </a:stretch>
        </p:blipFill>
        <p:spPr>
          <a:xfrm>
            <a:off x="0" y="0"/>
            <a:ext cx="9144000" cy="5143500"/>
          </a:xfrm>
          <a:prstGeom prst="rect">
            <a:avLst/>
          </a:prstGeom>
        </p:spPr>
      </p:pic>
      <p:grpSp>
        <p:nvGrpSpPr>
          <p:cNvPr id="3" name="Group 2"/>
          <p:cNvGrpSpPr/>
          <p:nvPr/>
        </p:nvGrpSpPr>
        <p:grpSpPr>
          <a:xfrm>
            <a:off x="914400" y="0"/>
            <a:ext cx="8229600" cy="666750"/>
            <a:chOff x="914400" y="0"/>
            <a:chExt cx="8229600" cy="666750"/>
          </a:xfrm>
        </p:grpSpPr>
        <p:sp>
          <p:nvSpPr>
            <p:cNvPr id="4" name="Rounded Rectangle 3"/>
            <p:cNvSpPr/>
            <p:nvPr/>
          </p:nvSpPr>
          <p:spPr>
            <a:xfrm>
              <a:off x="914400" y="0"/>
              <a:ext cx="8229600" cy="66675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5" name="Rectangle 4"/>
            <p:cNvSpPr/>
            <p:nvPr/>
          </p:nvSpPr>
          <p:spPr>
            <a:xfrm>
              <a:off x="1066800" y="0"/>
              <a:ext cx="8077200" cy="6667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b="1" dirty="0">
                  <a:solidFill>
                    <a:schemeClr val="tx1"/>
                  </a:solidFill>
                  <a:latin typeface="Elephant" pitchFamily="18" charset="0"/>
                </a:rPr>
                <a:t>Few   Important  Exempt  Services</a:t>
              </a:r>
            </a:p>
          </p:txBody>
        </p:sp>
      </p:grpSp>
      <p:pic>
        <p:nvPicPr>
          <p:cNvPr id="10" name="Picture 9" descr="Charitable org.png"/>
          <p:cNvPicPr>
            <a:picLocks noChangeAspect="1"/>
          </p:cNvPicPr>
          <p:nvPr/>
        </p:nvPicPr>
        <p:blipFill>
          <a:blip r:embed="rId3"/>
          <a:stretch>
            <a:fillRect/>
          </a:stretch>
        </p:blipFill>
        <p:spPr>
          <a:xfrm>
            <a:off x="304800" y="742950"/>
            <a:ext cx="2286000" cy="1982465"/>
          </a:xfrm>
          <a:prstGeom prst="rect">
            <a:avLst/>
          </a:prstGeom>
        </p:spPr>
      </p:pic>
      <p:pic>
        <p:nvPicPr>
          <p:cNvPr id="11" name="Picture 10" descr="education.png"/>
          <p:cNvPicPr>
            <a:picLocks noChangeAspect="1"/>
          </p:cNvPicPr>
          <p:nvPr/>
        </p:nvPicPr>
        <p:blipFill>
          <a:blip r:embed="rId4"/>
          <a:stretch>
            <a:fillRect/>
          </a:stretch>
        </p:blipFill>
        <p:spPr>
          <a:xfrm>
            <a:off x="3505200" y="1276350"/>
            <a:ext cx="1981200" cy="1981200"/>
          </a:xfrm>
          <a:prstGeom prst="rect">
            <a:avLst/>
          </a:prstGeom>
        </p:spPr>
      </p:pic>
      <p:pic>
        <p:nvPicPr>
          <p:cNvPr id="12" name="Picture 11" descr="hospital.png"/>
          <p:cNvPicPr>
            <a:picLocks noChangeAspect="1"/>
          </p:cNvPicPr>
          <p:nvPr/>
        </p:nvPicPr>
        <p:blipFill>
          <a:blip r:embed="rId5"/>
          <a:stretch>
            <a:fillRect/>
          </a:stretch>
        </p:blipFill>
        <p:spPr>
          <a:xfrm>
            <a:off x="6019800" y="2190750"/>
            <a:ext cx="3333166" cy="1752600"/>
          </a:xfrm>
          <a:prstGeom prst="rect">
            <a:avLst/>
          </a:prstGeom>
        </p:spPr>
      </p:pic>
      <p:sp>
        <p:nvSpPr>
          <p:cNvPr id="13" name="TextBox 12"/>
          <p:cNvSpPr txBox="1"/>
          <p:nvPr/>
        </p:nvSpPr>
        <p:spPr>
          <a:xfrm>
            <a:off x="381000" y="2724150"/>
            <a:ext cx="2362200" cy="646331"/>
          </a:xfrm>
          <a:prstGeom prst="rect">
            <a:avLst/>
          </a:prstGeom>
          <a:solidFill>
            <a:srgbClr val="FFC000"/>
          </a:solidFill>
        </p:spPr>
        <p:txBody>
          <a:bodyPr wrap="square" rtlCol="0">
            <a:spAutoFit/>
          </a:bodyPr>
          <a:lstStyle/>
          <a:p>
            <a:r>
              <a:rPr lang="en-IN" dirty="0"/>
              <a:t>Services by way of Charitable Activities</a:t>
            </a:r>
          </a:p>
        </p:txBody>
      </p:sp>
      <p:sp>
        <p:nvSpPr>
          <p:cNvPr id="14" name="TextBox 13"/>
          <p:cNvSpPr txBox="1"/>
          <p:nvPr/>
        </p:nvSpPr>
        <p:spPr>
          <a:xfrm>
            <a:off x="3276600" y="3409950"/>
            <a:ext cx="2743200" cy="646331"/>
          </a:xfrm>
          <a:prstGeom prst="rect">
            <a:avLst/>
          </a:prstGeom>
          <a:solidFill>
            <a:srgbClr val="FFC000"/>
          </a:solidFill>
        </p:spPr>
        <p:txBody>
          <a:bodyPr wrap="square" rtlCol="0">
            <a:spAutoFit/>
          </a:bodyPr>
          <a:lstStyle/>
          <a:p>
            <a:r>
              <a:rPr lang="en-IN" dirty="0"/>
              <a:t>Services by way of Educational Institutions</a:t>
            </a:r>
          </a:p>
        </p:txBody>
      </p:sp>
      <p:sp>
        <p:nvSpPr>
          <p:cNvPr id="15" name="TextBox 14"/>
          <p:cNvSpPr txBox="1"/>
          <p:nvPr/>
        </p:nvSpPr>
        <p:spPr>
          <a:xfrm>
            <a:off x="6400800" y="3867150"/>
            <a:ext cx="2743200" cy="646331"/>
          </a:xfrm>
          <a:prstGeom prst="rect">
            <a:avLst/>
          </a:prstGeom>
          <a:solidFill>
            <a:srgbClr val="FFC000"/>
          </a:solidFill>
        </p:spPr>
        <p:txBody>
          <a:bodyPr wrap="square" rtlCol="0">
            <a:spAutoFit/>
          </a:bodyPr>
          <a:lstStyle/>
          <a:p>
            <a:r>
              <a:rPr lang="en-IN" dirty="0"/>
              <a:t>Services by way of Health Care and ambulance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in bg.png"/>
          <p:cNvPicPr>
            <a:picLocks noChangeAspect="1"/>
          </p:cNvPicPr>
          <p:nvPr/>
        </p:nvPicPr>
        <p:blipFill>
          <a:blip r:embed="rId2"/>
          <a:stretch>
            <a:fillRect/>
          </a:stretch>
        </p:blipFill>
        <p:spPr>
          <a:xfrm>
            <a:off x="0" y="0"/>
            <a:ext cx="9144000" cy="5143500"/>
          </a:xfrm>
          <a:prstGeom prst="rect">
            <a:avLst/>
          </a:prstGeom>
        </p:spPr>
      </p:pic>
      <p:grpSp>
        <p:nvGrpSpPr>
          <p:cNvPr id="3" name="Group 2"/>
          <p:cNvGrpSpPr/>
          <p:nvPr/>
        </p:nvGrpSpPr>
        <p:grpSpPr>
          <a:xfrm>
            <a:off x="914400" y="0"/>
            <a:ext cx="8229600" cy="666750"/>
            <a:chOff x="914400" y="0"/>
            <a:chExt cx="8229600" cy="666750"/>
          </a:xfrm>
        </p:grpSpPr>
        <p:sp>
          <p:nvSpPr>
            <p:cNvPr id="4" name="Rounded Rectangle 3"/>
            <p:cNvSpPr/>
            <p:nvPr/>
          </p:nvSpPr>
          <p:spPr>
            <a:xfrm>
              <a:off x="914400" y="0"/>
              <a:ext cx="8229600" cy="66675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5" name="Rectangle 4"/>
            <p:cNvSpPr/>
            <p:nvPr/>
          </p:nvSpPr>
          <p:spPr>
            <a:xfrm>
              <a:off x="1066800" y="0"/>
              <a:ext cx="8077200" cy="6667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b="1" dirty="0">
                  <a:solidFill>
                    <a:schemeClr val="tx1"/>
                  </a:solidFill>
                  <a:latin typeface="Elephant" pitchFamily="18" charset="0"/>
                </a:rPr>
                <a:t>Other   Important  Exempt  Services</a:t>
              </a:r>
            </a:p>
          </p:txBody>
        </p:sp>
      </p:grpSp>
      <p:sp>
        <p:nvSpPr>
          <p:cNvPr id="6" name="TextBox 5"/>
          <p:cNvSpPr txBox="1"/>
          <p:nvPr/>
        </p:nvSpPr>
        <p:spPr>
          <a:xfrm>
            <a:off x="838200" y="1047750"/>
            <a:ext cx="7162800" cy="2585323"/>
          </a:xfrm>
          <a:prstGeom prst="rect">
            <a:avLst/>
          </a:prstGeom>
          <a:noFill/>
        </p:spPr>
        <p:txBody>
          <a:bodyPr wrap="square" rtlCol="0">
            <a:spAutoFit/>
          </a:bodyPr>
          <a:lstStyle/>
          <a:p>
            <a:pPr>
              <a:buFont typeface="Wingdings" pitchFamily="2" charset="2"/>
              <a:buChar char="q"/>
            </a:pPr>
            <a:r>
              <a:rPr lang="en-IN" dirty="0"/>
              <a:t> Service of transportation of passengers</a:t>
            </a:r>
          </a:p>
          <a:p>
            <a:endParaRPr lang="en-IN" dirty="0"/>
          </a:p>
          <a:p>
            <a:pPr>
              <a:buFont typeface="Wingdings" pitchFamily="2" charset="2"/>
              <a:buChar char="q"/>
            </a:pPr>
            <a:r>
              <a:rPr lang="en-IN" dirty="0"/>
              <a:t> Transmission or distribution of electricity by an electricity transmission or distribution utility</a:t>
            </a:r>
          </a:p>
          <a:p>
            <a:endParaRPr lang="en-IN" dirty="0"/>
          </a:p>
          <a:p>
            <a:pPr>
              <a:buFont typeface="Wingdings" pitchFamily="2" charset="2"/>
              <a:buChar char="q"/>
            </a:pPr>
            <a:r>
              <a:rPr lang="en-IN" dirty="0"/>
              <a:t> Services of religious ceremony</a:t>
            </a:r>
          </a:p>
          <a:p>
            <a:pPr>
              <a:buFont typeface="Wingdings" pitchFamily="2" charset="2"/>
              <a:buChar char="q"/>
            </a:pPr>
            <a:endParaRPr lang="en-IN" dirty="0"/>
          </a:p>
          <a:p>
            <a:pPr>
              <a:buFont typeface="Wingdings" pitchFamily="2" charset="2"/>
              <a:buChar char="q"/>
            </a:pPr>
            <a:r>
              <a:rPr lang="en-IN" dirty="0"/>
              <a:t> Services by a hotel, inn, guest house having declared tariff less than one thousand rupees per day</a:t>
            </a:r>
          </a:p>
        </p:txBody>
      </p:sp>
      <p:sp>
        <p:nvSpPr>
          <p:cNvPr id="7" name="TextBox 6"/>
          <p:cNvSpPr txBox="1"/>
          <p:nvPr/>
        </p:nvSpPr>
        <p:spPr>
          <a:xfrm>
            <a:off x="304800" y="4019550"/>
            <a:ext cx="85344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IN" dirty="0">
                <a:solidFill>
                  <a:srgbClr val="FFFF00"/>
                </a:solidFill>
              </a:rPr>
              <a:t>To view Complete List of Exempt Services, refer Notification No. 12/2017 central Tax (Rate) as amended from time to time.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descr="plain bg.png"/>
          <p:cNvPicPr>
            <a:picLocks noChangeAspect="1"/>
          </p:cNvPicPr>
          <p:nvPr/>
        </p:nvPicPr>
        <p:blipFill>
          <a:blip r:embed="rId2" cstate="print"/>
          <a:stretch>
            <a:fillRect/>
          </a:stretch>
        </p:blipFill>
        <p:spPr>
          <a:xfrm>
            <a:off x="0" y="0"/>
            <a:ext cx="9144000" cy="5143500"/>
          </a:xfrm>
          <a:prstGeom prst="rect">
            <a:avLst/>
          </a:prstGeom>
        </p:spPr>
      </p:pic>
      <p:sp>
        <p:nvSpPr>
          <p:cNvPr id="5" name="TextBox 4"/>
          <p:cNvSpPr txBox="1"/>
          <p:nvPr/>
        </p:nvSpPr>
        <p:spPr>
          <a:xfrm>
            <a:off x="0" y="285750"/>
            <a:ext cx="5410200" cy="917079"/>
          </a:xfrm>
          <a:prstGeom prst="right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400" b="1" i="1" dirty="0">
                <a:latin typeface="Constantia" pitchFamily="18" charset="0"/>
              </a:rPr>
              <a:t>Reasons for Exemptions of Goods</a:t>
            </a:r>
          </a:p>
        </p:txBody>
      </p:sp>
      <p:sp>
        <p:nvSpPr>
          <p:cNvPr id="6" name="TextBox 5"/>
          <p:cNvSpPr txBox="1"/>
          <p:nvPr/>
        </p:nvSpPr>
        <p:spPr>
          <a:xfrm>
            <a:off x="2743200" y="2647949"/>
            <a:ext cx="1295400" cy="1188720"/>
          </a:xfrm>
          <a:prstGeom prst="rect">
            <a:avLst/>
          </a:prstGeom>
          <a:ln>
            <a:solidFill>
              <a:schemeClr val="accent5">
                <a:lumMod val="60000"/>
                <a:lumOff val="40000"/>
              </a:schemeClr>
            </a:solidFill>
          </a:ln>
          <a:effectLst>
            <a:outerShdw blurRad="40000" dist="20000" dir="5400000" rotWithShape="0">
              <a:srgbClr val="000000">
                <a:alpha val="38000"/>
              </a:srgbClr>
            </a:outerShdw>
            <a:softEdge rad="31750"/>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400" b="1" i="1" dirty="0">
                <a:solidFill>
                  <a:schemeClr val="accent5">
                    <a:lumMod val="50000"/>
                  </a:schemeClr>
                </a:solidFill>
                <a:latin typeface="Constantia" pitchFamily="18" charset="0"/>
              </a:rPr>
              <a:t>In the interest of the public</a:t>
            </a:r>
          </a:p>
          <a:p>
            <a:pPr algn="ctr"/>
            <a:endParaRPr lang="en-US" sz="1400" i="1" dirty="0">
              <a:solidFill>
                <a:schemeClr val="accent5">
                  <a:lumMod val="50000"/>
                </a:schemeClr>
              </a:solidFill>
              <a:latin typeface="Constantia" pitchFamily="18" charset="0"/>
            </a:endParaRPr>
          </a:p>
        </p:txBody>
      </p:sp>
      <p:sp>
        <p:nvSpPr>
          <p:cNvPr id="7" name="TextBox 6"/>
          <p:cNvSpPr txBox="1"/>
          <p:nvPr/>
        </p:nvSpPr>
        <p:spPr>
          <a:xfrm>
            <a:off x="4038600" y="2266949"/>
            <a:ext cx="1295400" cy="1554480"/>
          </a:xfrm>
          <a:prstGeom prst="rect">
            <a:avLst/>
          </a:prstGeom>
          <a:solidFill>
            <a:schemeClr val="accent5">
              <a:lumMod val="40000"/>
              <a:lumOff val="60000"/>
            </a:schemeClr>
          </a:solidFill>
          <a:ln>
            <a:solidFill>
              <a:schemeClr val="accent5">
                <a:lumMod val="75000"/>
              </a:schemeClr>
            </a:solidFill>
          </a:ln>
          <a:effectLst>
            <a:outerShdw blurRad="40000" dist="20000" dir="5400000" rotWithShape="0">
              <a:srgbClr val="000000">
                <a:alpha val="38000"/>
              </a:srgbClr>
            </a:outerShdw>
            <a:softEdge rad="31750"/>
          </a:effectLst>
        </p:spPr>
        <p:style>
          <a:lnRef idx="1">
            <a:schemeClr val="accent4"/>
          </a:lnRef>
          <a:fillRef idx="2">
            <a:schemeClr val="accent4"/>
          </a:fillRef>
          <a:effectRef idx="1">
            <a:schemeClr val="accent4"/>
          </a:effectRef>
          <a:fontRef idx="minor">
            <a:schemeClr val="dk1"/>
          </a:fontRef>
        </p:style>
        <p:txBody>
          <a:bodyPr wrap="square" rtlCol="0" anchor="t" anchorCtr="0">
            <a:spAutoFit/>
          </a:bodyPr>
          <a:lstStyle/>
          <a:p>
            <a:pPr algn="ctr"/>
            <a:r>
              <a:rPr lang="en-US" sz="1400" b="1" i="1" dirty="0">
                <a:solidFill>
                  <a:schemeClr val="accent5">
                    <a:lumMod val="50000"/>
                  </a:schemeClr>
                </a:solidFill>
                <a:latin typeface="Constantia" pitchFamily="18" charset="0"/>
              </a:rPr>
              <a:t>As per  GST Council’s recommendation</a:t>
            </a:r>
          </a:p>
          <a:p>
            <a:pPr algn="ctr"/>
            <a:endParaRPr lang="en-US" sz="1400" b="1" i="1" dirty="0">
              <a:solidFill>
                <a:schemeClr val="accent5">
                  <a:lumMod val="50000"/>
                </a:schemeClr>
              </a:solidFill>
              <a:latin typeface="Constantia" pitchFamily="18" charset="0"/>
            </a:endParaRPr>
          </a:p>
        </p:txBody>
      </p:sp>
      <p:sp>
        <p:nvSpPr>
          <p:cNvPr id="8" name="TextBox 7"/>
          <p:cNvSpPr txBox="1"/>
          <p:nvPr/>
        </p:nvSpPr>
        <p:spPr>
          <a:xfrm>
            <a:off x="6629400" y="1352550"/>
            <a:ext cx="1371600" cy="2468880"/>
          </a:xfrm>
          <a:prstGeom prst="rect">
            <a:avLst/>
          </a:prstGeom>
          <a:solidFill>
            <a:schemeClr val="accent5">
              <a:lumMod val="75000"/>
            </a:schemeClr>
          </a:solidFill>
          <a:ln>
            <a:solidFill>
              <a:schemeClr val="accent5">
                <a:lumMod val="75000"/>
              </a:schemeClr>
            </a:solidFill>
          </a:ln>
          <a:effectLst>
            <a:outerShdw blurRad="40000" dist="20000" dir="5400000" rotWithShape="0">
              <a:srgbClr val="000000">
                <a:alpha val="38000"/>
              </a:srgbClr>
            </a:outerShdw>
            <a:softEdge rad="31750"/>
          </a:effectLst>
        </p:spPr>
        <p:style>
          <a:lnRef idx="1">
            <a:schemeClr val="accent4"/>
          </a:lnRef>
          <a:fillRef idx="2">
            <a:schemeClr val="accent4"/>
          </a:fillRef>
          <a:effectRef idx="1">
            <a:schemeClr val="accent4"/>
          </a:effectRef>
          <a:fontRef idx="minor">
            <a:schemeClr val="dk1"/>
          </a:fontRef>
        </p:style>
        <p:txBody>
          <a:bodyPr wrap="square" rtlCol="0" anchor="t" anchorCtr="0">
            <a:spAutoFit/>
          </a:bodyPr>
          <a:lstStyle/>
          <a:p>
            <a:pPr algn="ctr"/>
            <a:r>
              <a:rPr lang="en-US" sz="1400" b="1" i="1" dirty="0">
                <a:solidFill>
                  <a:schemeClr val="bg1"/>
                </a:solidFill>
                <a:latin typeface="Constantia" pitchFamily="18" charset="0"/>
              </a:rPr>
              <a:t>The exemption is allowed on specific goods through an official notification</a:t>
            </a:r>
          </a:p>
        </p:txBody>
      </p:sp>
      <p:sp>
        <p:nvSpPr>
          <p:cNvPr id="10" name="TextBox 9"/>
          <p:cNvSpPr txBox="1"/>
          <p:nvPr/>
        </p:nvSpPr>
        <p:spPr>
          <a:xfrm>
            <a:off x="5334000" y="1809750"/>
            <a:ext cx="1295400" cy="2011680"/>
          </a:xfrm>
          <a:prstGeom prst="rect">
            <a:avLst/>
          </a:prstGeom>
          <a:solidFill>
            <a:schemeClr val="accent5">
              <a:lumMod val="60000"/>
              <a:lumOff val="40000"/>
            </a:schemeClr>
          </a:solidFill>
          <a:ln>
            <a:solidFill>
              <a:schemeClr val="accent5">
                <a:lumMod val="75000"/>
              </a:schemeClr>
            </a:solidFill>
          </a:ln>
          <a:effectLst>
            <a:outerShdw blurRad="40000" dist="20000" dir="5400000" rotWithShape="0">
              <a:srgbClr val="000000">
                <a:alpha val="38000"/>
              </a:srgbClr>
            </a:outerShdw>
            <a:softEdge rad="31750"/>
          </a:effectLst>
        </p:spPr>
        <p:style>
          <a:lnRef idx="1">
            <a:schemeClr val="accent4"/>
          </a:lnRef>
          <a:fillRef idx="2">
            <a:schemeClr val="accent4"/>
          </a:fillRef>
          <a:effectRef idx="1">
            <a:schemeClr val="accent4"/>
          </a:effectRef>
          <a:fontRef idx="minor">
            <a:schemeClr val="dk1"/>
          </a:fontRef>
        </p:style>
        <p:txBody>
          <a:bodyPr wrap="square" rtlCol="0" anchor="t" anchorCtr="0">
            <a:spAutoFit/>
          </a:bodyPr>
          <a:lstStyle/>
          <a:p>
            <a:pPr algn="ctr"/>
            <a:r>
              <a:rPr lang="en-US" sz="1400" b="1" i="1" dirty="0">
                <a:solidFill>
                  <a:schemeClr val="accent5">
                    <a:lumMod val="50000"/>
                  </a:schemeClr>
                </a:solidFill>
                <a:latin typeface="Constantia" pitchFamily="18" charset="0"/>
              </a:rPr>
              <a:t>The exemption is granted by the Government through a special order</a:t>
            </a:r>
          </a:p>
        </p:txBody>
      </p:sp>
      <p:cxnSp>
        <p:nvCxnSpPr>
          <p:cNvPr id="12" name="Straight Connector 11"/>
          <p:cNvCxnSpPr/>
          <p:nvPr/>
        </p:nvCxnSpPr>
        <p:spPr>
          <a:xfrm>
            <a:off x="0" y="3867150"/>
            <a:ext cx="9144000" cy="0"/>
          </a:xfrm>
          <a:prstGeom prst="line">
            <a:avLst/>
          </a:prstGeom>
        </p:spPr>
        <p:style>
          <a:lnRef idx="3">
            <a:schemeClr val="accent1"/>
          </a:lnRef>
          <a:fillRef idx="0">
            <a:schemeClr val="accent1"/>
          </a:fillRef>
          <a:effectRef idx="2">
            <a:schemeClr val="accent1"/>
          </a:effectRef>
          <a:fontRef idx="minor">
            <a:schemeClr val="tx1"/>
          </a:fontRef>
        </p:style>
      </p:cxnSp>
      <p:sp>
        <p:nvSpPr>
          <p:cNvPr id="13" name="TextBox 12"/>
          <p:cNvSpPr txBox="1"/>
          <p:nvPr/>
        </p:nvSpPr>
        <p:spPr>
          <a:xfrm>
            <a:off x="0" y="4503420"/>
            <a:ext cx="7955280" cy="640080"/>
          </a:xfrm>
          <a:prstGeom prst="flowChartAlternateProcess">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endParaRPr lang="en-US" dirty="0"/>
          </a:p>
        </p:txBody>
      </p:sp>
      <p:sp>
        <p:nvSpPr>
          <p:cNvPr id="14" name="TextBox 13"/>
          <p:cNvSpPr txBox="1"/>
          <p:nvPr/>
        </p:nvSpPr>
        <p:spPr>
          <a:xfrm>
            <a:off x="0" y="4503420"/>
            <a:ext cx="7863840" cy="640080"/>
          </a:xfrm>
          <a:prstGeom prst="rect">
            <a:avLst/>
          </a:prstGeom>
          <a:solidFill>
            <a:srgbClr val="FFC000"/>
          </a:solidFill>
        </p:spPr>
        <p:txBody>
          <a:bodyPr wrap="square" rtlCol="0">
            <a:spAutoFit/>
          </a:bodyPr>
          <a:lstStyle/>
          <a:p>
            <a:pPr algn="ctr"/>
            <a:r>
              <a:rPr lang="en-US" sz="2400" b="1" i="1" dirty="0">
                <a:latin typeface="Baskerville Old Face" pitchFamily="18" charset="0"/>
              </a:rPr>
              <a:t>EXEMPTIONS OF GOODS</a:t>
            </a:r>
          </a:p>
        </p:txBody>
      </p:sp>
      <p:pic>
        <p:nvPicPr>
          <p:cNvPr id="15" name="Picture 14" descr="image-removebg-preview (6).png"/>
          <p:cNvPicPr>
            <a:picLocks noChangeAspect="1"/>
          </p:cNvPicPr>
          <p:nvPr/>
        </p:nvPicPr>
        <p:blipFill>
          <a:blip r:embed="rId3" cstate="print"/>
          <a:stretch>
            <a:fillRect/>
          </a:stretch>
        </p:blipFill>
        <p:spPr>
          <a:xfrm>
            <a:off x="838200" y="1581150"/>
            <a:ext cx="1976541" cy="2057400"/>
          </a:xfrm>
          <a:prstGeom prst="rect">
            <a:avLst/>
          </a:prstGeom>
        </p:spPr>
      </p:pic>
      <p:cxnSp>
        <p:nvCxnSpPr>
          <p:cNvPr id="17" name="Straight Connector 16"/>
          <p:cNvCxnSpPr/>
          <p:nvPr/>
        </p:nvCxnSpPr>
        <p:spPr>
          <a:xfrm>
            <a:off x="0" y="1885950"/>
            <a:ext cx="2286000" cy="0"/>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descr="plain bg.png"/>
          <p:cNvPicPr>
            <a:picLocks noChangeAspect="1"/>
          </p:cNvPicPr>
          <p:nvPr/>
        </p:nvPicPr>
        <p:blipFill>
          <a:blip r:embed="rId2" cstate="print"/>
          <a:stretch>
            <a:fillRect/>
          </a:stretch>
        </p:blipFill>
        <p:spPr>
          <a:xfrm>
            <a:off x="0" y="0"/>
            <a:ext cx="9144000" cy="5143500"/>
          </a:xfrm>
          <a:prstGeom prst="rect">
            <a:avLst/>
          </a:prstGeom>
        </p:spPr>
      </p:pic>
      <p:sp>
        <p:nvSpPr>
          <p:cNvPr id="13" name="TextBox 12"/>
          <p:cNvSpPr txBox="1"/>
          <p:nvPr/>
        </p:nvSpPr>
        <p:spPr>
          <a:xfrm>
            <a:off x="1188720" y="0"/>
            <a:ext cx="7955280" cy="640080"/>
          </a:xfrm>
          <a:prstGeom prst="flowChartAlternateProcess">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endParaRPr lang="en-US" dirty="0"/>
          </a:p>
        </p:txBody>
      </p:sp>
      <p:sp>
        <p:nvSpPr>
          <p:cNvPr id="14" name="TextBox 13"/>
          <p:cNvSpPr txBox="1"/>
          <p:nvPr/>
        </p:nvSpPr>
        <p:spPr>
          <a:xfrm>
            <a:off x="1280160" y="0"/>
            <a:ext cx="7863840" cy="640080"/>
          </a:xfrm>
          <a:prstGeom prst="rect">
            <a:avLst/>
          </a:prstGeom>
          <a:solidFill>
            <a:srgbClr val="FFC000"/>
          </a:solidFill>
        </p:spPr>
        <p:txBody>
          <a:bodyPr wrap="square" rtlCol="0">
            <a:spAutoFit/>
          </a:bodyPr>
          <a:lstStyle/>
          <a:p>
            <a:pPr algn="ctr"/>
            <a:r>
              <a:rPr lang="en-US" sz="2800" b="1" i="1" dirty="0">
                <a:latin typeface="Baskerville Old Face" pitchFamily="18" charset="0"/>
              </a:rPr>
              <a:t>Few Important Exempt Goods.</a:t>
            </a:r>
          </a:p>
        </p:txBody>
      </p:sp>
      <p:pic>
        <p:nvPicPr>
          <p:cNvPr id="19" name="Picture 18" descr="image-removebg-preview (7).png"/>
          <p:cNvPicPr>
            <a:picLocks noChangeAspect="1"/>
          </p:cNvPicPr>
          <p:nvPr/>
        </p:nvPicPr>
        <p:blipFill>
          <a:blip r:embed="rId3" cstate="print"/>
          <a:stretch>
            <a:fillRect/>
          </a:stretch>
        </p:blipFill>
        <p:spPr>
          <a:xfrm>
            <a:off x="914400" y="895350"/>
            <a:ext cx="1447800" cy="1447800"/>
          </a:xfrm>
          <a:prstGeom prst="rect">
            <a:avLst/>
          </a:prstGeom>
        </p:spPr>
      </p:pic>
      <p:pic>
        <p:nvPicPr>
          <p:cNvPr id="20" name="Picture 19" descr="image-removebg-preview (8).png"/>
          <p:cNvPicPr>
            <a:picLocks noChangeAspect="1"/>
          </p:cNvPicPr>
          <p:nvPr/>
        </p:nvPicPr>
        <p:blipFill>
          <a:blip r:embed="rId4" cstate="print"/>
          <a:stretch>
            <a:fillRect/>
          </a:stretch>
        </p:blipFill>
        <p:spPr>
          <a:xfrm>
            <a:off x="2971800" y="1504950"/>
            <a:ext cx="1447800" cy="1447800"/>
          </a:xfrm>
          <a:prstGeom prst="rect">
            <a:avLst/>
          </a:prstGeom>
        </p:spPr>
      </p:pic>
      <p:pic>
        <p:nvPicPr>
          <p:cNvPr id="21" name="Picture 20" descr="image-removebg-preview (9).png"/>
          <p:cNvPicPr>
            <a:picLocks noChangeAspect="1"/>
          </p:cNvPicPr>
          <p:nvPr/>
        </p:nvPicPr>
        <p:blipFill>
          <a:blip r:embed="rId5" cstate="print"/>
          <a:stretch>
            <a:fillRect/>
          </a:stretch>
        </p:blipFill>
        <p:spPr>
          <a:xfrm>
            <a:off x="5105400" y="2114550"/>
            <a:ext cx="1219200" cy="1219200"/>
          </a:xfrm>
          <a:prstGeom prst="rect">
            <a:avLst/>
          </a:prstGeom>
        </p:spPr>
      </p:pic>
      <p:pic>
        <p:nvPicPr>
          <p:cNvPr id="23" name="Picture 22" descr="image-removebg-preview (10).png"/>
          <p:cNvPicPr>
            <a:picLocks noChangeAspect="1"/>
          </p:cNvPicPr>
          <p:nvPr/>
        </p:nvPicPr>
        <p:blipFill>
          <a:blip r:embed="rId6" cstate="print"/>
          <a:stretch>
            <a:fillRect/>
          </a:stretch>
        </p:blipFill>
        <p:spPr>
          <a:xfrm>
            <a:off x="7010400" y="2705100"/>
            <a:ext cx="1314450" cy="1314450"/>
          </a:xfrm>
          <a:prstGeom prst="rect">
            <a:avLst/>
          </a:prstGeom>
        </p:spPr>
      </p:pic>
      <p:sp>
        <p:nvSpPr>
          <p:cNvPr id="24" name="TextBox 23"/>
          <p:cNvSpPr txBox="1"/>
          <p:nvPr/>
        </p:nvSpPr>
        <p:spPr>
          <a:xfrm>
            <a:off x="457200" y="2343150"/>
            <a:ext cx="1981200" cy="954107"/>
          </a:xfrm>
          <a:prstGeom prst="rect">
            <a:avLst/>
          </a:prstGeom>
          <a:solidFill>
            <a:srgbClr val="FFC000"/>
          </a:solidFill>
        </p:spPr>
        <p:txBody>
          <a:bodyPr wrap="square" rtlCol="0">
            <a:spAutoFit/>
          </a:bodyPr>
          <a:lstStyle/>
          <a:p>
            <a:pPr algn="ctr"/>
            <a:r>
              <a:rPr lang="en-US" sz="1400" b="1" dirty="0">
                <a:latin typeface="Constantia" pitchFamily="18" charset="0"/>
              </a:rPr>
              <a:t>Fresh fruits &amp; Vegetables </a:t>
            </a:r>
          </a:p>
          <a:p>
            <a:pPr algn="ctr"/>
            <a:r>
              <a:rPr lang="en-US" sz="1400" dirty="0">
                <a:latin typeface="Constantia" pitchFamily="18" charset="0"/>
              </a:rPr>
              <a:t>(Other than frozen &amp; processed)</a:t>
            </a:r>
          </a:p>
        </p:txBody>
      </p:sp>
      <p:sp>
        <p:nvSpPr>
          <p:cNvPr id="25" name="TextBox 24"/>
          <p:cNvSpPr txBox="1"/>
          <p:nvPr/>
        </p:nvSpPr>
        <p:spPr>
          <a:xfrm>
            <a:off x="2895600" y="3028950"/>
            <a:ext cx="1600200" cy="523220"/>
          </a:xfrm>
          <a:prstGeom prst="rect">
            <a:avLst/>
          </a:prstGeom>
          <a:solidFill>
            <a:srgbClr val="FFC000"/>
          </a:solidFill>
        </p:spPr>
        <p:txBody>
          <a:bodyPr wrap="square" rtlCol="0">
            <a:spAutoFit/>
          </a:bodyPr>
          <a:lstStyle/>
          <a:p>
            <a:pPr algn="ctr"/>
            <a:r>
              <a:rPr lang="en-US" sz="1400" b="1" dirty="0">
                <a:latin typeface="Constantia" pitchFamily="18" charset="0"/>
              </a:rPr>
              <a:t>Silk worm laying cocoon.</a:t>
            </a:r>
          </a:p>
        </p:txBody>
      </p:sp>
      <p:sp>
        <p:nvSpPr>
          <p:cNvPr id="26" name="TextBox 25"/>
          <p:cNvSpPr txBox="1"/>
          <p:nvPr/>
        </p:nvSpPr>
        <p:spPr>
          <a:xfrm>
            <a:off x="5029200" y="3409950"/>
            <a:ext cx="1600200" cy="307777"/>
          </a:xfrm>
          <a:prstGeom prst="rect">
            <a:avLst/>
          </a:prstGeom>
          <a:solidFill>
            <a:srgbClr val="FFC000"/>
          </a:solidFill>
        </p:spPr>
        <p:txBody>
          <a:bodyPr wrap="square" rtlCol="0">
            <a:spAutoFit/>
          </a:bodyPr>
          <a:lstStyle/>
          <a:p>
            <a:pPr algn="ctr"/>
            <a:r>
              <a:rPr lang="en-US" sz="1400" b="1" dirty="0">
                <a:latin typeface="Constantia" pitchFamily="18" charset="0"/>
              </a:rPr>
              <a:t>Betel Leaves</a:t>
            </a:r>
          </a:p>
        </p:txBody>
      </p:sp>
      <p:sp>
        <p:nvSpPr>
          <p:cNvPr id="27" name="TextBox 26"/>
          <p:cNvSpPr txBox="1"/>
          <p:nvPr/>
        </p:nvSpPr>
        <p:spPr>
          <a:xfrm>
            <a:off x="7010400" y="4019550"/>
            <a:ext cx="1600200" cy="523220"/>
          </a:xfrm>
          <a:prstGeom prst="rect">
            <a:avLst/>
          </a:prstGeom>
          <a:solidFill>
            <a:srgbClr val="FFC000"/>
          </a:solidFill>
        </p:spPr>
        <p:txBody>
          <a:bodyPr wrap="square" rtlCol="0">
            <a:spAutoFit/>
          </a:bodyPr>
          <a:lstStyle/>
          <a:p>
            <a:pPr algn="ctr"/>
            <a:r>
              <a:rPr lang="en-US" sz="1400" b="1" dirty="0">
                <a:latin typeface="Constantia" pitchFamily="18" charset="0"/>
              </a:rPr>
              <a:t>Firewood Or Fuel Wood</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in bg.png"/>
          <p:cNvPicPr>
            <a:picLocks noChangeAspect="1"/>
          </p:cNvPicPr>
          <p:nvPr/>
        </p:nvPicPr>
        <p:blipFill>
          <a:blip r:embed="rId2" cstate="print"/>
          <a:stretch>
            <a:fillRect/>
          </a:stretch>
        </p:blipFill>
        <p:spPr>
          <a:xfrm>
            <a:off x="0" y="0"/>
            <a:ext cx="9144000" cy="5143500"/>
          </a:xfrm>
          <a:prstGeom prst="rect">
            <a:avLst/>
          </a:prstGeom>
        </p:spPr>
      </p:pic>
      <p:sp>
        <p:nvSpPr>
          <p:cNvPr id="3" name="TextBox 2"/>
          <p:cNvSpPr txBox="1"/>
          <p:nvPr/>
        </p:nvSpPr>
        <p:spPr>
          <a:xfrm>
            <a:off x="1188720" y="0"/>
            <a:ext cx="7955280" cy="640080"/>
          </a:xfrm>
          <a:prstGeom prst="flowChartAlternateProcess">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endParaRPr lang="en-US" dirty="0"/>
          </a:p>
        </p:txBody>
      </p:sp>
      <p:sp>
        <p:nvSpPr>
          <p:cNvPr id="4" name="TextBox 3"/>
          <p:cNvSpPr txBox="1"/>
          <p:nvPr/>
        </p:nvSpPr>
        <p:spPr>
          <a:xfrm>
            <a:off x="1280160" y="0"/>
            <a:ext cx="7863840" cy="640080"/>
          </a:xfrm>
          <a:prstGeom prst="rect">
            <a:avLst/>
          </a:prstGeom>
          <a:solidFill>
            <a:srgbClr val="FFC000"/>
          </a:solidFill>
        </p:spPr>
        <p:txBody>
          <a:bodyPr wrap="square" rtlCol="0">
            <a:spAutoFit/>
          </a:bodyPr>
          <a:lstStyle/>
          <a:p>
            <a:pPr algn="ctr"/>
            <a:r>
              <a:rPr lang="en-US" sz="2800" b="1" i="1" dirty="0">
                <a:latin typeface="Baskerville Old Face" pitchFamily="18" charset="0"/>
              </a:rPr>
              <a:t>Other Important Exempt Goods.</a:t>
            </a:r>
          </a:p>
        </p:txBody>
      </p:sp>
      <p:sp>
        <p:nvSpPr>
          <p:cNvPr id="5" name="TextBox 4"/>
          <p:cNvSpPr txBox="1"/>
          <p:nvPr/>
        </p:nvSpPr>
        <p:spPr>
          <a:xfrm>
            <a:off x="1371600" y="666750"/>
            <a:ext cx="5867400" cy="3338735"/>
          </a:xfrm>
          <a:prstGeom prst="rect">
            <a:avLst/>
          </a:prstGeom>
          <a:noFill/>
        </p:spPr>
        <p:txBody>
          <a:bodyPr wrap="square" rtlCol="0">
            <a:spAutoFit/>
          </a:bodyPr>
          <a:lstStyle/>
          <a:p>
            <a:pPr>
              <a:lnSpc>
                <a:spcPct val="200000"/>
              </a:lnSpc>
              <a:buFont typeface="Wingdings" pitchFamily="2" charset="2"/>
              <a:buChar char="q"/>
            </a:pPr>
            <a:r>
              <a:rPr lang="en-US" dirty="0"/>
              <a:t>Coffee beans not roasted</a:t>
            </a:r>
          </a:p>
          <a:p>
            <a:pPr>
              <a:lnSpc>
                <a:spcPct val="200000"/>
              </a:lnSpc>
              <a:buFont typeface="Wingdings" pitchFamily="2" charset="2"/>
              <a:buChar char="q"/>
            </a:pPr>
            <a:r>
              <a:rPr lang="en-US" dirty="0"/>
              <a:t>All types of Contraceptives</a:t>
            </a:r>
          </a:p>
          <a:p>
            <a:pPr>
              <a:lnSpc>
                <a:spcPct val="200000"/>
              </a:lnSpc>
              <a:buFont typeface="Wingdings" pitchFamily="2" charset="2"/>
              <a:buChar char="q"/>
            </a:pPr>
            <a:r>
              <a:rPr lang="en-US" dirty="0"/>
              <a:t>Organic manure other than those bearing a brand name</a:t>
            </a:r>
          </a:p>
          <a:p>
            <a:pPr>
              <a:lnSpc>
                <a:spcPct val="200000"/>
              </a:lnSpc>
              <a:buFont typeface="Wingdings" pitchFamily="2" charset="2"/>
              <a:buChar char="q"/>
            </a:pPr>
            <a:r>
              <a:rPr lang="en-US" dirty="0"/>
              <a:t>Wood Charcoal</a:t>
            </a:r>
          </a:p>
          <a:p>
            <a:pPr>
              <a:lnSpc>
                <a:spcPct val="200000"/>
              </a:lnSpc>
              <a:buFont typeface="Wingdings" pitchFamily="2" charset="2"/>
              <a:buChar char="q"/>
            </a:pPr>
            <a:r>
              <a:rPr lang="en-US" dirty="0" err="1"/>
              <a:t>Puja</a:t>
            </a:r>
            <a:r>
              <a:rPr lang="en-US" dirty="0"/>
              <a:t> </a:t>
            </a:r>
            <a:r>
              <a:rPr lang="en-US" dirty="0" err="1"/>
              <a:t>Samagri</a:t>
            </a:r>
            <a:endParaRPr lang="en-US" dirty="0"/>
          </a:p>
          <a:p>
            <a:pPr>
              <a:lnSpc>
                <a:spcPct val="200000"/>
              </a:lnSpc>
              <a:buFont typeface="Wingdings" pitchFamily="2" charset="2"/>
              <a:buChar char="q"/>
            </a:pPr>
            <a:r>
              <a:rPr lang="en-US" dirty="0"/>
              <a:t>Coconut Coir </a:t>
            </a:r>
            <a:r>
              <a:rPr lang="en-US" dirty="0" err="1"/>
              <a:t>Fibre</a:t>
            </a:r>
            <a:endParaRPr lang="en-US" dirty="0"/>
          </a:p>
        </p:txBody>
      </p:sp>
      <p:sp>
        <p:nvSpPr>
          <p:cNvPr id="6" name="TextBox 5"/>
          <p:cNvSpPr txBox="1"/>
          <p:nvPr/>
        </p:nvSpPr>
        <p:spPr>
          <a:xfrm>
            <a:off x="609600" y="4171950"/>
            <a:ext cx="7772400" cy="646331"/>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latin typeface="Constantia" pitchFamily="18" charset="0"/>
              </a:rPr>
              <a:t>To view Complete list of Exempt Goods, refer </a:t>
            </a:r>
            <a:r>
              <a:rPr lang="en-US" dirty="0">
                <a:solidFill>
                  <a:srgbClr val="002060"/>
                </a:solidFill>
                <a:latin typeface="Constantia" pitchFamily="18" charset="0"/>
              </a:rPr>
              <a:t>Notification No. 2/2017- central tax(rate)</a:t>
            </a:r>
            <a:r>
              <a:rPr lang="en-US" dirty="0">
                <a:latin typeface="Constantia" pitchFamily="18" charset="0"/>
              </a:rPr>
              <a:t> as amended from time to time.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2" name="Picture 1" descr="plain bg.png">
            <a:extLst>
              <a:ext uri="{FF2B5EF4-FFF2-40B4-BE49-F238E27FC236}">
                <a16:creationId xmlns:a16="http://schemas.microsoft.com/office/drawing/2014/main" id="{B83EBEA9-34BC-0E06-0C25-FB865B75A698}"/>
              </a:ext>
            </a:extLst>
          </p:cNvPr>
          <p:cNvPicPr>
            <a:picLocks noChangeAspect="1"/>
          </p:cNvPicPr>
          <p:nvPr/>
        </p:nvPicPr>
        <p:blipFill>
          <a:blip r:embed="rId3" cstate="print"/>
          <a:stretch>
            <a:fillRect/>
          </a:stretch>
        </p:blipFill>
        <p:spPr>
          <a:xfrm>
            <a:off x="0" y="0"/>
            <a:ext cx="9144000" cy="4019550"/>
          </a:xfrm>
          <a:prstGeom prst="rect">
            <a:avLst/>
          </a:prstGeom>
        </p:spPr>
      </p:pic>
      <p:sp>
        <p:nvSpPr>
          <p:cNvPr id="111" name="Google Shape;111;p15"/>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IN" sz="7200" dirty="0">
                <a:solidFill>
                  <a:schemeClr val="tx1"/>
                </a:solidFill>
                <a:latin typeface="Cavolini" panose="03000502040302020204" pitchFamily="66" charset="0"/>
                <a:cs typeface="Cavolini" panose="03000502040302020204" pitchFamily="66" charset="0"/>
              </a:rPr>
              <a:t>Thank You</a:t>
            </a:r>
            <a:endParaRPr dirty="0">
              <a:solidFill>
                <a:schemeClr val="tx1"/>
              </a:solidFill>
              <a:latin typeface="Cavolini" panose="03000502040302020204" pitchFamily="66" charset="0"/>
              <a:cs typeface="Cavolini" panose="03000502040302020204" pitchFamily="66" charset="0"/>
            </a:endParaRPr>
          </a:p>
        </p:txBody>
      </p:sp>
      <p:sp>
        <p:nvSpPr>
          <p:cNvPr id="3" name="Subtitle 2">
            <a:extLst>
              <a:ext uri="{FF2B5EF4-FFF2-40B4-BE49-F238E27FC236}">
                <a16:creationId xmlns:a16="http://schemas.microsoft.com/office/drawing/2014/main" id="{2283F2D1-43B4-4105-86AF-F7E90DF63451}"/>
              </a:ext>
            </a:extLst>
          </p:cNvPr>
          <p:cNvSpPr>
            <a:spLocks noGrp="1"/>
          </p:cNvSpPr>
          <p:nvPr>
            <p:ph type="subTitle" idx="1"/>
          </p:nvPr>
        </p:nvSpPr>
        <p:spPr>
          <a:xfrm>
            <a:off x="685800" y="4225463"/>
            <a:ext cx="7772400" cy="784800"/>
          </a:xfrm>
        </p:spPr>
        <p:txBody>
          <a:bodyPr/>
          <a:lstStyle/>
          <a:p>
            <a:r>
              <a:rPr lang="en-IN" sz="1200" dirty="0">
                <a:solidFill>
                  <a:schemeClr val="tx1">
                    <a:lumMod val="50000"/>
                  </a:schemeClr>
                </a:solidFill>
                <a:latin typeface="Cavolini" panose="03000502040302020204" pitchFamily="66" charset="0"/>
                <a:cs typeface="Cavolini" panose="03000502040302020204" pitchFamily="66" charset="0"/>
              </a:rPr>
              <a:t>CA ARPAN BOHRA</a:t>
            </a:r>
          </a:p>
          <a:p>
            <a:r>
              <a:rPr lang="en-US" sz="1200" b="0" dirty="0">
                <a:solidFill>
                  <a:schemeClr val="tx1">
                    <a:lumMod val="50000"/>
                  </a:schemeClr>
                </a:solidFill>
                <a:latin typeface="Cavolini" panose="03000502040302020204" pitchFamily="66" charset="0"/>
                <a:cs typeface="Cavolini" panose="03000502040302020204" pitchFamily="66" charset="0"/>
              </a:rPr>
              <a:t>+91-9</a:t>
            </a:r>
            <a:r>
              <a:rPr lang="en-IN" sz="1200" b="0" dirty="0">
                <a:solidFill>
                  <a:schemeClr val="tx1">
                    <a:lumMod val="50000"/>
                  </a:schemeClr>
                </a:solidFill>
                <a:latin typeface="Cavolini" panose="03000502040302020204" pitchFamily="66" charset="0"/>
                <a:cs typeface="Cavolini" panose="03000502040302020204" pitchFamily="66" charset="0"/>
              </a:rPr>
              <a:t>030499151</a:t>
            </a:r>
            <a:endParaRPr lang="en-IN" sz="1200" dirty="0">
              <a:solidFill>
                <a:schemeClr val="tx1">
                  <a:lumMod val="50000"/>
                </a:schemeClr>
              </a:solidFill>
              <a:latin typeface="Cavolini" panose="03000502040302020204" pitchFamily="66" charset="0"/>
              <a:cs typeface="Cavolini" panose="03000502040302020204" pitchFamily="66" charset="0"/>
            </a:endParaRPr>
          </a:p>
          <a:p>
            <a:r>
              <a:rPr lang="en-IN" sz="1200" dirty="0">
                <a:solidFill>
                  <a:schemeClr val="tx1">
                    <a:lumMod val="50000"/>
                  </a:schemeClr>
                </a:solidFill>
                <a:latin typeface="Cavolini" panose="03000502040302020204" pitchFamily="66" charset="0"/>
                <a:cs typeface="Cavolini" panose="03000502040302020204" pitchFamily="66" charset="0"/>
              </a:rPr>
              <a:t>ab@arpanbohra.co.in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in bg.png"/>
          <p:cNvPicPr>
            <a:picLocks noChangeAspect="1"/>
          </p:cNvPicPr>
          <p:nvPr/>
        </p:nvPicPr>
        <p:blipFill>
          <a:blip r:embed="rId2"/>
          <a:stretch>
            <a:fillRect/>
          </a:stretch>
        </p:blipFill>
        <p:spPr>
          <a:xfrm>
            <a:off x="3" y="0"/>
            <a:ext cx="9143998" cy="5143500"/>
          </a:xfrm>
          <a:prstGeom prst="rect">
            <a:avLst/>
          </a:prstGeom>
        </p:spPr>
      </p:pic>
      <p:grpSp>
        <p:nvGrpSpPr>
          <p:cNvPr id="8" name="Group 7"/>
          <p:cNvGrpSpPr/>
          <p:nvPr/>
        </p:nvGrpSpPr>
        <p:grpSpPr>
          <a:xfrm>
            <a:off x="914400" y="0"/>
            <a:ext cx="8229600" cy="666750"/>
            <a:chOff x="914400" y="0"/>
            <a:chExt cx="8229600" cy="666750"/>
          </a:xfrm>
        </p:grpSpPr>
        <p:sp>
          <p:nvSpPr>
            <p:cNvPr id="7" name="Rounded Rectangle 6"/>
            <p:cNvSpPr/>
            <p:nvPr/>
          </p:nvSpPr>
          <p:spPr>
            <a:xfrm>
              <a:off x="914400" y="0"/>
              <a:ext cx="8229600" cy="66675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5" name="Rectangle 4"/>
            <p:cNvSpPr/>
            <p:nvPr/>
          </p:nvSpPr>
          <p:spPr>
            <a:xfrm>
              <a:off x="1066800" y="0"/>
              <a:ext cx="8077200" cy="6667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b="1" dirty="0">
                  <a:solidFill>
                    <a:schemeClr val="tx1"/>
                  </a:solidFill>
                  <a:latin typeface="Elephant" pitchFamily="18" charset="0"/>
                </a:rPr>
                <a:t>Section 9(4) of Central Goods and Services Act, 2017</a:t>
              </a:r>
            </a:p>
          </p:txBody>
        </p:sp>
      </p:grpSp>
      <p:pic>
        <p:nvPicPr>
          <p:cNvPr id="9" name="Picture 8" descr="man icon.png"/>
          <p:cNvPicPr>
            <a:picLocks noChangeAspect="1"/>
          </p:cNvPicPr>
          <p:nvPr/>
        </p:nvPicPr>
        <p:blipFill>
          <a:blip r:embed="rId3"/>
          <a:stretch>
            <a:fillRect/>
          </a:stretch>
        </p:blipFill>
        <p:spPr>
          <a:xfrm>
            <a:off x="6705601" y="608657"/>
            <a:ext cx="1600201" cy="1980445"/>
          </a:xfrm>
          <a:prstGeom prst="rect">
            <a:avLst/>
          </a:prstGeom>
        </p:spPr>
      </p:pic>
      <p:pic>
        <p:nvPicPr>
          <p:cNvPr id="10" name="Picture 9" descr="man_blue.png"/>
          <p:cNvPicPr>
            <a:picLocks noChangeAspect="1"/>
          </p:cNvPicPr>
          <p:nvPr/>
        </p:nvPicPr>
        <p:blipFill>
          <a:blip r:embed="rId4"/>
          <a:stretch>
            <a:fillRect/>
          </a:stretch>
        </p:blipFill>
        <p:spPr>
          <a:xfrm>
            <a:off x="685799" y="666750"/>
            <a:ext cx="2362201" cy="1621288"/>
          </a:xfrm>
          <a:prstGeom prst="rect">
            <a:avLst/>
          </a:prstGeom>
        </p:spPr>
      </p:pic>
      <p:sp>
        <p:nvSpPr>
          <p:cNvPr id="11" name="TextBox 10"/>
          <p:cNvSpPr txBox="1"/>
          <p:nvPr/>
        </p:nvSpPr>
        <p:spPr>
          <a:xfrm>
            <a:off x="990600" y="2263974"/>
            <a:ext cx="2514601" cy="307777"/>
          </a:xfrm>
          <a:prstGeom prst="rect">
            <a:avLst/>
          </a:prstGeom>
          <a:noFill/>
        </p:spPr>
        <p:txBody>
          <a:bodyPr wrap="square" rtlCol="0">
            <a:spAutoFit/>
          </a:bodyPr>
          <a:lstStyle/>
          <a:p>
            <a:r>
              <a:rPr lang="en-IN" sz="1400" b="1" dirty="0">
                <a:solidFill>
                  <a:srgbClr val="FF0000"/>
                </a:solidFill>
              </a:rPr>
              <a:t>Unregistered Supplier</a:t>
            </a:r>
          </a:p>
        </p:txBody>
      </p:sp>
      <p:sp>
        <p:nvSpPr>
          <p:cNvPr id="12" name="TextBox 11"/>
          <p:cNvSpPr txBox="1"/>
          <p:nvPr/>
        </p:nvSpPr>
        <p:spPr>
          <a:xfrm>
            <a:off x="6553201" y="2343151"/>
            <a:ext cx="2514601" cy="307777"/>
          </a:xfrm>
          <a:prstGeom prst="rect">
            <a:avLst/>
          </a:prstGeom>
          <a:noFill/>
        </p:spPr>
        <p:txBody>
          <a:bodyPr wrap="square" rtlCol="0">
            <a:spAutoFit/>
          </a:bodyPr>
          <a:lstStyle/>
          <a:p>
            <a:r>
              <a:rPr lang="en-IN" sz="1400" b="1" dirty="0">
                <a:solidFill>
                  <a:srgbClr val="FF0000"/>
                </a:solidFill>
              </a:rPr>
              <a:t>Registered Receiver</a:t>
            </a:r>
          </a:p>
        </p:txBody>
      </p:sp>
      <p:cxnSp>
        <p:nvCxnSpPr>
          <p:cNvPr id="14" name="Straight Arrow Connector 13"/>
          <p:cNvCxnSpPr/>
          <p:nvPr/>
        </p:nvCxnSpPr>
        <p:spPr>
          <a:xfrm>
            <a:off x="3048001" y="1809750"/>
            <a:ext cx="3429001" cy="1588"/>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429000" y="1428750"/>
            <a:ext cx="2819401" cy="307777"/>
          </a:xfrm>
          <a:prstGeom prst="rect">
            <a:avLst/>
          </a:prstGeom>
          <a:noFill/>
        </p:spPr>
        <p:txBody>
          <a:bodyPr wrap="square" rtlCol="0">
            <a:spAutoFit/>
          </a:bodyPr>
          <a:lstStyle/>
          <a:p>
            <a:r>
              <a:rPr lang="en-IN" sz="1400" b="1" dirty="0"/>
              <a:t>Supplied Goods/services or both</a:t>
            </a:r>
          </a:p>
        </p:txBody>
      </p:sp>
      <p:sp>
        <p:nvSpPr>
          <p:cNvPr id="16" name="TextBox 15"/>
          <p:cNvSpPr txBox="1"/>
          <p:nvPr/>
        </p:nvSpPr>
        <p:spPr>
          <a:xfrm>
            <a:off x="3505201" y="2038351"/>
            <a:ext cx="2819401" cy="307777"/>
          </a:xfrm>
          <a:prstGeom prst="rect">
            <a:avLst/>
          </a:prstGeom>
          <a:noFill/>
        </p:spPr>
        <p:txBody>
          <a:bodyPr wrap="square" rtlCol="0">
            <a:spAutoFit/>
          </a:bodyPr>
          <a:lstStyle/>
          <a:p>
            <a:r>
              <a:rPr lang="en-IN" sz="1400" b="1" dirty="0"/>
              <a:t>Makes payment without GST</a:t>
            </a:r>
          </a:p>
        </p:txBody>
      </p:sp>
      <p:cxnSp>
        <p:nvCxnSpPr>
          <p:cNvPr id="17" name="Straight Arrow Connector 16"/>
          <p:cNvCxnSpPr/>
          <p:nvPr/>
        </p:nvCxnSpPr>
        <p:spPr>
          <a:xfrm rot="10800000">
            <a:off x="3048001" y="1962150"/>
            <a:ext cx="3429001" cy="1588"/>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pic>
        <p:nvPicPr>
          <p:cNvPr id="20" name="Picture 19" descr="govt.png"/>
          <p:cNvPicPr>
            <a:picLocks noChangeAspect="1"/>
          </p:cNvPicPr>
          <p:nvPr/>
        </p:nvPicPr>
        <p:blipFill>
          <a:blip r:embed="rId5" cstate="print"/>
          <a:stretch>
            <a:fillRect/>
          </a:stretch>
        </p:blipFill>
        <p:spPr>
          <a:xfrm>
            <a:off x="4343400" y="3320802"/>
            <a:ext cx="1295401" cy="1232148"/>
          </a:xfrm>
          <a:prstGeom prst="rect">
            <a:avLst/>
          </a:prstGeom>
        </p:spPr>
      </p:pic>
      <p:cxnSp>
        <p:nvCxnSpPr>
          <p:cNvPr id="22" name="Straight Connector 21"/>
          <p:cNvCxnSpPr/>
          <p:nvPr/>
        </p:nvCxnSpPr>
        <p:spPr>
          <a:xfrm rot="5400000">
            <a:off x="7200902" y="2913857"/>
            <a:ext cx="533400" cy="158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162801" y="3128486"/>
            <a:ext cx="1600201" cy="738664"/>
          </a:xfrm>
          <a:prstGeom prst="rect">
            <a:avLst/>
          </a:prstGeom>
          <a:noFill/>
        </p:spPr>
        <p:txBody>
          <a:bodyPr wrap="square" rtlCol="0">
            <a:spAutoFit/>
          </a:bodyPr>
          <a:lstStyle/>
          <a:p>
            <a:r>
              <a:rPr lang="en-IN" sz="1400" b="1" dirty="0"/>
              <a:t>Responsibility to deposit tax </a:t>
            </a:r>
          </a:p>
          <a:p>
            <a:r>
              <a:rPr lang="en-IN" sz="1400" b="1" dirty="0"/>
              <a:t>with Govt</a:t>
            </a:r>
          </a:p>
        </p:txBody>
      </p:sp>
      <p:cxnSp>
        <p:nvCxnSpPr>
          <p:cNvPr id="25" name="Straight Arrow Connector 24"/>
          <p:cNvCxnSpPr/>
          <p:nvPr/>
        </p:nvCxnSpPr>
        <p:spPr>
          <a:xfrm rot="10800000">
            <a:off x="5638800" y="4398961"/>
            <a:ext cx="1828800" cy="1588"/>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572001" y="4552950"/>
            <a:ext cx="2514601" cy="307777"/>
          </a:xfrm>
          <a:prstGeom prst="rect">
            <a:avLst/>
          </a:prstGeom>
          <a:noFill/>
        </p:spPr>
        <p:txBody>
          <a:bodyPr wrap="square" rtlCol="0">
            <a:spAutoFit/>
          </a:bodyPr>
          <a:lstStyle/>
          <a:p>
            <a:r>
              <a:rPr lang="en-IN" sz="1400" b="1" dirty="0">
                <a:solidFill>
                  <a:srgbClr val="FF0000"/>
                </a:solidFill>
              </a:rPr>
              <a:t>Government</a:t>
            </a:r>
          </a:p>
        </p:txBody>
      </p:sp>
      <p:sp>
        <p:nvSpPr>
          <p:cNvPr id="31" name="Rounded Rectangle 30"/>
          <p:cNvSpPr/>
          <p:nvPr/>
        </p:nvSpPr>
        <p:spPr>
          <a:xfrm>
            <a:off x="152401" y="2724150"/>
            <a:ext cx="3733801" cy="241935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500" i="1" dirty="0"/>
              <a:t>“The </a:t>
            </a:r>
            <a:r>
              <a:rPr lang="en-IN" sz="1500" b="1" dirty="0">
                <a:solidFill>
                  <a:srgbClr val="FFFF00"/>
                </a:solidFill>
              </a:rPr>
              <a:t>central tax</a:t>
            </a:r>
            <a:r>
              <a:rPr lang="en-IN" sz="1500" dirty="0"/>
              <a:t> </a:t>
            </a:r>
            <a:r>
              <a:rPr lang="en-IN" sz="1500" i="1" dirty="0"/>
              <a:t>in respect of the supply of taxable goods or services or both by a supplier, who is </a:t>
            </a:r>
            <a:r>
              <a:rPr lang="en-IN" sz="1500" b="1" dirty="0">
                <a:solidFill>
                  <a:srgbClr val="FFFF00"/>
                </a:solidFill>
              </a:rPr>
              <a:t>not registered, to a registered person </a:t>
            </a:r>
            <a:r>
              <a:rPr lang="en-IN" sz="1500" b="1" dirty="0">
                <a:solidFill>
                  <a:schemeClr val="bg1"/>
                </a:solidFill>
              </a:rPr>
              <a:t>shall be paid by such person on reverse charge basis </a:t>
            </a:r>
            <a:r>
              <a:rPr lang="en-IN" sz="1500" i="1" dirty="0"/>
              <a:t>as the recipient and </a:t>
            </a:r>
            <a:r>
              <a:rPr lang="en-IN" sz="1500" b="1" dirty="0">
                <a:solidFill>
                  <a:srgbClr val="FFFF00"/>
                </a:solidFill>
              </a:rPr>
              <a:t>all the provisions of this Act shall apply to such recipient </a:t>
            </a:r>
            <a:r>
              <a:rPr lang="en-IN" sz="1500" i="1" dirty="0"/>
              <a:t>as if he is the person liable for paying the tax in relation to the supply of such goods or services or both.”</a:t>
            </a:r>
            <a:endParaRPr lang="en-IN" sz="1500" dirty="0">
              <a:solidFill>
                <a:schemeClr val="bg1"/>
              </a:solidFill>
            </a:endParaRPr>
          </a:p>
        </p:txBody>
      </p:sp>
      <p:cxnSp>
        <p:nvCxnSpPr>
          <p:cNvPr id="32" name="Straight Connector 31"/>
          <p:cNvCxnSpPr/>
          <p:nvPr/>
        </p:nvCxnSpPr>
        <p:spPr>
          <a:xfrm rot="5400000">
            <a:off x="7201695" y="4133056"/>
            <a:ext cx="533400" cy="158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meline Template.png"/>
          <p:cNvPicPr>
            <a:picLocks noChangeAspect="1"/>
          </p:cNvPicPr>
          <p:nvPr/>
        </p:nvPicPr>
        <p:blipFill>
          <a:blip r:embed="rId2"/>
          <a:stretch>
            <a:fillRect/>
          </a:stretch>
        </p:blipFill>
        <p:spPr>
          <a:xfrm>
            <a:off x="0" y="0"/>
            <a:ext cx="9144000" cy="5143500"/>
          </a:xfrm>
          <a:prstGeom prst="rect">
            <a:avLst/>
          </a:prstGeom>
        </p:spPr>
      </p:pic>
      <p:sp>
        <p:nvSpPr>
          <p:cNvPr id="3" name="TextBox 2"/>
          <p:cNvSpPr txBox="1"/>
          <p:nvPr/>
        </p:nvSpPr>
        <p:spPr>
          <a:xfrm>
            <a:off x="1066801" y="1276350"/>
            <a:ext cx="1295401" cy="369332"/>
          </a:xfrm>
          <a:prstGeom prst="rect">
            <a:avLst/>
          </a:prstGeom>
          <a:noFill/>
        </p:spPr>
        <p:txBody>
          <a:bodyPr wrap="square" rtlCol="0">
            <a:spAutoFit/>
          </a:bodyPr>
          <a:lstStyle/>
          <a:p>
            <a:r>
              <a:rPr lang="en-IN" dirty="0">
                <a:solidFill>
                  <a:schemeClr val="bg1"/>
                </a:solidFill>
              </a:rPr>
              <a:t>28/06/2017</a:t>
            </a:r>
          </a:p>
        </p:txBody>
      </p:sp>
      <p:sp>
        <p:nvSpPr>
          <p:cNvPr id="4" name="TextBox 3"/>
          <p:cNvSpPr txBox="1"/>
          <p:nvPr/>
        </p:nvSpPr>
        <p:spPr>
          <a:xfrm>
            <a:off x="381000" y="2647951"/>
            <a:ext cx="2514601" cy="492443"/>
          </a:xfrm>
          <a:prstGeom prst="rect">
            <a:avLst/>
          </a:prstGeom>
          <a:noFill/>
        </p:spPr>
        <p:txBody>
          <a:bodyPr wrap="square" rtlCol="0">
            <a:spAutoFit/>
          </a:bodyPr>
          <a:lstStyle/>
          <a:p>
            <a:r>
              <a:rPr lang="en-IN" sz="1300" b="1" dirty="0">
                <a:solidFill>
                  <a:srgbClr val="FFFF00"/>
                </a:solidFill>
              </a:rPr>
              <a:t>Notification no. 8/2017 – Central Tax (Rate)</a:t>
            </a:r>
          </a:p>
        </p:txBody>
      </p:sp>
      <p:sp>
        <p:nvSpPr>
          <p:cNvPr id="5" name="TextBox 4"/>
          <p:cNvSpPr txBox="1"/>
          <p:nvPr/>
        </p:nvSpPr>
        <p:spPr>
          <a:xfrm>
            <a:off x="304800" y="3050620"/>
            <a:ext cx="3048000" cy="2092881"/>
          </a:xfrm>
          <a:prstGeom prst="rect">
            <a:avLst/>
          </a:prstGeom>
          <a:noFill/>
        </p:spPr>
        <p:txBody>
          <a:bodyPr wrap="square" rtlCol="0">
            <a:spAutoFit/>
          </a:bodyPr>
          <a:lstStyle/>
          <a:p>
            <a:r>
              <a:rPr lang="en-IN" sz="1500" dirty="0">
                <a:solidFill>
                  <a:schemeClr val="bg1"/>
                </a:solidFill>
              </a:rPr>
              <a:t>Tax payable on RCM was </a:t>
            </a:r>
            <a:r>
              <a:rPr lang="en-IN" sz="1200" b="1" dirty="0">
                <a:solidFill>
                  <a:srgbClr val="FFFF00"/>
                </a:solidFill>
              </a:rPr>
              <a:t>Exempted;</a:t>
            </a:r>
          </a:p>
          <a:p>
            <a:r>
              <a:rPr lang="en-IN" sz="1200" b="1" dirty="0">
                <a:solidFill>
                  <a:srgbClr val="FFFF00"/>
                </a:solidFill>
              </a:rPr>
              <a:t> </a:t>
            </a:r>
          </a:p>
          <a:p>
            <a:r>
              <a:rPr lang="en-IN" sz="1300" b="1" dirty="0">
                <a:solidFill>
                  <a:srgbClr val="FFFF00"/>
                </a:solidFill>
              </a:rPr>
              <a:t>1</a:t>
            </a:r>
            <a:r>
              <a:rPr lang="en-IN" sz="1300" b="1" baseline="30000" dirty="0">
                <a:solidFill>
                  <a:srgbClr val="FFFF00"/>
                </a:solidFill>
              </a:rPr>
              <a:t>st</a:t>
            </a:r>
            <a:r>
              <a:rPr lang="en-IN" sz="1300" b="1" dirty="0">
                <a:solidFill>
                  <a:srgbClr val="FFFF00"/>
                </a:solidFill>
              </a:rPr>
              <a:t> PROVISIO</a:t>
            </a:r>
          </a:p>
          <a:p>
            <a:r>
              <a:rPr lang="en-IN" sz="1500" dirty="0">
                <a:solidFill>
                  <a:schemeClr val="bg1"/>
                </a:solidFill>
              </a:rPr>
              <a:t>Exemption was constricted to </a:t>
            </a:r>
            <a:r>
              <a:rPr lang="en-IN" sz="1500" b="1" dirty="0">
                <a:solidFill>
                  <a:schemeClr val="bg1"/>
                </a:solidFill>
              </a:rPr>
              <a:t>Rs. 5000/- </a:t>
            </a:r>
            <a:r>
              <a:rPr lang="en-IN" sz="1500" dirty="0">
                <a:solidFill>
                  <a:schemeClr val="bg1"/>
                </a:solidFill>
              </a:rPr>
              <a:t>of aggregate value of  supplies from any or all the</a:t>
            </a:r>
          </a:p>
          <a:p>
            <a:r>
              <a:rPr lang="en-IN" sz="1500" dirty="0">
                <a:solidFill>
                  <a:schemeClr val="bg1"/>
                </a:solidFill>
              </a:rPr>
              <a:t> suppliers </a:t>
            </a:r>
            <a:r>
              <a:rPr lang="en-IN" sz="1500" b="1" dirty="0">
                <a:solidFill>
                  <a:schemeClr val="bg1"/>
                </a:solidFill>
              </a:rPr>
              <a:t>within a day</a:t>
            </a:r>
          </a:p>
          <a:p>
            <a:endParaRPr lang="en-IN" sz="1500" b="1" dirty="0">
              <a:solidFill>
                <a:schemeClr val="bg1"/>
              </a:solidFill>
            </a:endParaRPr>
          </a:p>
          <a:p>
            <a:endParaRPr lang="en-IN" sz="1500" b="1" dirty="0">
              <a:solidFill>
                <a:schemeClr val="bg1"/>
              </a:solidFill>
            </a:endParaRPr>
          </a:p>
        </p:txBody>
      </p:sp>
      <p:sp>
        <p:nvSpPr>
          <p:cNvPr id="7" name="TextBox 6"/>
          <p:cNvSpPr txBox="1"/>
          <p:nvPr/>
        </p:nvSpPr>
        <p:spPr>
          <a:xfrm>
            <a:off x="3810001" y="1276350"/>
            <a:ext cx="1295401" cy="369332"/>
          </a:xfrm>
          <a:prstGeom prst="rect">
            <a:avLst/>
          </a:prstGeom>
          <a:noFill/>
        </p:spPr>
        <p:txBody>
          <a:bodyPr wrap="square" rtlCol="0">
            <a:spAutoFit/>
          </a:bodyPr>
          <a:lstStyle/>
          <a:p>
            <a:r>
              <a:rPr lang="en-IN" dirty="0">
                <a:solidFill>
                  <a:schemeClr val="bg1"/>
                </a:solidFill>
              </a:rPr>
              <a:t>13/10/2017</a:t>
            </a:r>
          </a:p>
        </p:txBody>
      </p:sp>
      <p:sp>
        <p:nvSpPr>
          <p:cNvPr id="8" name="TextBox 7"/>
          <p:cNvSpPr txBox="1"/>
          <p:nvPr/>
        </p:nvSpPr>
        <p:spPr>
          <a:xfrm>
            <a:off x="3200400" y="2647951"/>
            <a:ext cx="2743200" cy="492443"/>
          </a:xfrm>
          <a:prstGeom prst="rect">
            <a:avLst/>
          </a:prstGeom>
          <a:noFill/>
        </p:spPr>
        <p:txBody>
          <a:bodyPr wrap="square" rtlCol="0">
            <a:spAutoFit/>
          </a:bodyPr>
          <a:lstStyle/>
          <a:p>
            <a:r>
              <a:rPr lang="en-IN" sz="1300" b="1" dirty="0">
                <a:solidFill>
                  <a:srgbClr val="FFFF00"/>
                </a:solidFill>
              </a:rPr>
              <a:t>Notification no. 38/2017 – Central Tax (Rate)</a:t>
            </a:r>
          </a:p>
        </p:txBody>
      </p:sp>
      <p:sp>
        <p:nvSpPr>
          <p:cNvPr id="9" name="TextBox 8"/>
          <p:cNvSpPr txBox="1"/>
          <p:nvPr/>
        </p:nvSpPr>
        <p:spPr>
          <a:xfrm>
            <a:off x="3352801" y="3257550"/>
            <a:ext cx="2819401" cy="1477328"/>
          </a:xfrm>
          <a:prstGeom prst="rect">
            <a:avLst/>
          </a:prstGeom>
          <a:noFill/>
        </p:spPr>
        <p:txBody>
          <a:bodyPr wrap="square" rtlCol="0">
            <a:spAutoFit/>
          </a:bodyPr>
          <a:lstStyle/>
          <a:p>
            <a:r>
              <a:rPr lang="en-IN" sz="1500" dirty="0">
                <a:solidFill>
                  <a:schemeClr val="bg1"/>
                </a:solidFill>
              </a:rPr>
              <a:t>The first Proviso was </a:t>
            </a:r>
            <a:r>
              <a:rPr lang="en-IN" sz="1500" b="1" dirty="0">
                <a:solidFill>
                  <a:schemeClr val="bg1"/>
                </a:solidFill>
              </a:rPr>
              <a:t>Omitted;</a:t>
            </a:r>
          </a:p>
          <a:p>
            <a:r>
              <a:rPr lang="en-IN" sz="1500" dirty="0">
                <a:solidFill>
                  <a:schemeClr val="bg1"/>
                </a:solidFill>
              </a:rPr>
              <a:t>The Exemption was made applicable </a:t>
            </a:r>
            <a:r>
              <a:rPr lang="en-IN" sz="1500" b="1" dirty="0">
                <a:solidFill>
                  <a:schemeClr val="bg1"/>
                </a:solidFill>
              </a:rPr>
              <a:t>to all Registered persons  up to 31/03/2018</a:t>
            </a:r>
          </a:p>
          <a:p>
            <a:endParaRPr lang="en-IN" sz="1500" b="1" dirty="0">
              <a:solidFill>
                <a:schemeClr val="bg1"/>
              </a:solidFill>
            </a:endParaRPr>
          </a:p>
          <a:p>
            <a:endParaRPr lang="en-IN" sz="1500" b="1" dirty="0">
              <a:solidFill>
                <a:schemeClr val="bg1"/>
              </a:solidFill>
            </a:endParaRPr>
          </a:p>
        </p:txBody>
      </p:sp>
      <p:sp>
        <p:nvSpPr>
          <p:cNvPr id="10" name="TextBox 9"/>
          <p:cNvSpPr txBox="1"/>
          <p:nvPr/>
        </p:nvSpPr>
        <p:spPr>
          <a:xfrm>
            <a:off x="5943600" y="2647951"/>
            <a:ext cx="2743200" cy="492443"/>
          </a:xfrm>
          <a:prstGeom prst="rect">
            <a:avLst/>
          </a:prstGeom>
          <a:noFill/>
        </p:spPr>
        <p:txBody>
          <a:bodyPr wrap="square" rtlCol="0">
            <a:spAutoFit/>
          </a:bodyPr>
          <a:lstStyle/>
          <a:p>
            <a:r>
              <a:rPr lang="en-IN" sz="1300" b="1" dirty="0">
                <a:solidFill>
                  <a:srgbClr val="FFFF00"/>
                </a:solidFill>
              </a:rPr>
              <a:t>Notification no. 10/2018 – Central Tax (Rate)</a:t>
            </a:r>
          </a:p>
        </p:txBody>
      </p:sp>
      <p:sp>
        <p:nvSpPr>
          <p:cNvPr id="11" name="TextBox 10"/>
          <p:cNvSpPr txBox="1"/>
          <p:nvPr/>
        </p:nvSpPr>
        <p:spPr>
          <a:xfrm>
            <a:off x="6553201" y="1276350"/>
            <a:ext cx="1295401" cy="369332"/>
          </a:xfrm>
          <a:prstGeom prst="rect">
            <a:avLst/>
          </a:prstGeom>
          <a:noFill/>
        </p:spPr>
        <p:txBody>
          <a:bodyPr wrap="square" rtlCol="0">
            <a:spAutoFit/>
          </a:bodyPr>
          <a:lstStyle/>
          <a:p>
            <a:r>
              <a:rPr lang="en-IN" dirty="0">
                <a:solidFill>
                  <a:schemeClr val="bg1"/>
                </a:solidFill>
              </a:rPr>
              <a:t>23/03/2018</a:t>
            </a:r>
          </a:p>
        </p:txBody>
      </p:sp>
      <p:sp>
        <p:nvSpPr>
          <p:cNvPr id="12" name="TextBox 11"/>
          <p:cNvSpPr txBox="1"/>
          <p:nvPr/>
        </p:nvSpPr>
        <p:spPr>
          <a:xfrm>
            <a:off x="6324602" y="3105150"/>
            <a:ext cx="2286000" cy="1477328"/>
          </a:xfrm>
          <a:prstGeom prst="rect">
            <a:avLst/>
          </a:prstGeom>
          <a:noFill/>
        </p:spPr>
        <p:txBody>
          <a:bodyPr wrap="square" rtlCol="0">
            <a:spAutoFit/>
          </a:bodyPr>
          <a:lstStyle/>
          <a:p>
            <a:endParaRPr lang="en-IN" sz="1500" b="1" dirty="0">
              <a:solidFill>
                <a:schemeClr val="bg1"/>
              </a:solidFill>
            </a:endParaRPr>
          </a:p>
          <a:p>
            <a:r>
              <a:rPr lang="en-IN" sz="1500" dirty="0">
                <a:solidFill>
                  <a:schemeClr val="bg1"/>
                </a:solidFill>
              </a:rPr>
              <a:t>The Exemption was extended </a:t>
            </a:r>
            <a:r>
              <a:rPr lang="en-IN" sz="1500" b="1" dirty="0">
                <a:solidFill>
                  <a:schemeClr val="bg1"/>
                </a:solidFill>
              </a:rPr>
              <a:t>up</a:t>
            </a:r>
            <a:r>
              <a:rPr lang="en-IN" sz="1500" dirty="0">
                <a:solidFill>
                  <a:schemeClr val="bg1"/>
                </a:solidFill>
              </a:rPr>
              <a:t> </a:t>
            </a:r>
            <a:r>
              <a:rPr lang="en-IN" sz="1500" b="1" dirty="0">
                <a:solidFill>
                  <a:schemeClr val="bg1"/>
                </a:solidFill>
              </a:rPr>
              <a:t>to   30/06/2018</a:t>
            </a:r>
          </a:p>
          <a:p>
            <a:endParaRPr lang="en-IN" sz="1500" b="1" dirty="0">
              <a:solidFill>
                <a:schemeClr val="bg1"/>
              </a:solidFill>
            </a:endParaRPr>
          </a:p>
          <a:p>
            <a:endParaRPr lang="en-IN" sz="1500" b="1" dirty="0">
              <a:solidFill>
                <a:schemeClr val="bg1"/>
              </a:solidFill>
            </a:endParaRPr>
          </a:p>
        </p:txBody>
      </p:sp>
      <p:sp>
        <p:nvSpPr>
          <p:cNvPr id="13" name="Rectangle 12"/>
          <p:cNvSpPr/>
          <p:nvPr/>
        </p:nvSpPr>
        <p:spPr>
          <a:xfrm>
            <a:off x="1600199" y="0"/>
            <a:ext cx="7543801" cy="5143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2000" b="1" dirty="0">
                <a:latin typeface="Elephant" pitchFamily="18" charset="0"/>
              </a:rPr>
              <a:t>EVOLUTION   of   SECTION   9(4)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meline Template.png"/>
          <p:cNvPicPr>
            <a:picLocks noChangeAspect="1"/>
          </p:cNvPicPr>
          <p:nvPr/>
        </p:nvPicPr>
        <p:blipFill>
          <a:blip r:embed="rId2"/>
          <a:stretch>
            <a:fillRect/>
          </a:stretch>
        </p:blipFill>
        <p:spPr>
          <a:xfrm>
            <a:off x="0" y="0"/>
            <a:ext cx="9144000" cy="5143500"/>
          </a:xfrm>
          <a:prstGeom prst="rect">
            <a:avLst/>
          </a:prstGeom>
        </p:spPr>
      </p:pic>
      <p:sp>
        <p:nvSpPr>
          <p:cNvPr id="3" name="TextBox 2"/>
          <p:cNvSpPr txBox="1"/>
          <p:nvPr/>
        </p:nvSpPr>
        <p:spPr>
          <a:xfrm>
            <a:off x="1066801" y="1276350"/>
            <a:ext cx="1295401" cy="369332"/>
          </a:xfrm>
          <a:prstGeom prst="rect">
            <a:avLst/>
          </a:prstGeom>
          <a:noFill/>
        </p:spPr>
        <p:txBody>
          <a:bodyPr wrap="square" rtlCol="0">
            <a:spAutoFit/>
          </a:bodyPr>
          <a:lstStyle/>
          <a:p>
            <a:r>
              <a:rPr lang="en-IN" dirty="0">
                <a:solidFill>
                  <a:schemeClr val="bg1"/>
                </a:solidFill>
              </a:rPr>
              <a:t>29/06/2018</a:t>
            </a:r>
          </a:p>
        </p:txBody>
      </p:sp>
      <p:sp>
        <p:nvSpPr>
          <p:cNvPr id="4" name="TextBox 3"/>
          <p:cNvSpPr txBox="1"/>
          <p:nvPr/>
        </p:nvSpPr>
        <p:spPr>
          <a:xfrm>
            <a:off x="380999" y="2647951"/>
            <a:ext cx="2667001" cy="492443"/>
          </a:xfrm>
          <a:prstGeom prst="rect">
            <a:avLst/>
          </a:prstGeom>
          <a:noFill/>
        </p:spPr>
        <p:txBody>
          <a:bodyPr wrap="square" rtlCol="0">
            <a:spAutoFit/>
          </a:bodyPr>
          <a:lstStyle/>
          <a:p>
            <a:r>
              <a:rPr lang="en-IN" sz="1300" b="1" dirty="0">
                <a:solidFill>
                  <a:srgbClr val="FFFF00"/>
                </a:solidFill>
              </a:rPr>
              <a:t>Notification no. 12/2018 – Central Tax (Rate)</a:t>
            </a:r>
          </a:p>
        </p:txBody>
      </p:sp>
      <p:sp>
        <p:nvSpPr>
          <p:cNvPr id="5" name="TextBox 4"/>
          <p:cNvSpPr txBox="1"/>
          <p:nvPr/>
        </p:nvSpPr>
        <p:spPr>
          <a:xfrm>
            <a:off x="457200" y="3333751"/>
            <a:ext cx="2362201" cy="1015663"/>
          </a:xfrm>
          <a:prstGeom prst="rect">
            <a:avLst/>
          </a:prstGeom>
          <a:noFill/>
        </p:spPr>
        <p:txBody>
          <a:bodyPr wrap="square" rtlCol="0">
            <a:spAutoFit/>
          </a:bodyPr>
          <a:lstStyle/>
          <a:p>
            <a:r>
              <a:rPr lang="en-IN" sz="1500" dirty="0">
                <a:solidFill>
                  <a:schemeClr val="bg1"/>
                </a:solidFill>
              </a:rPr>
              <a:t>The Exemption was further extended up to </a:t>
            </a:r>
            <a:r>
              <a:rPr lang="en-IN" sz="1500" b="1" dirty="0">
                <a:solidFill>
                  <a:schemeClr val="bg1"/>
                </a:solidFill>
              </a:rPr>
              <a:t>30/09/2018</a:t>
            </a:r>
          </a:p>
          <a:p>
            <a:endParaRPr lang="en-IN" sz="1500" b="1" dirty="0">
              <a:solidFill>
                <a:schemeClr val="bg1"/>
              </a:solidFill>
            </a:endParaRPr>
          </a:p>
          <a:p>
            <a:endParaRPr lang="en-IN" sz="1500" b="1" dirty="0">
              <a:solidFill>
                <a:schemeClr val="bg1"/>
              </a:solidFill>
            </a:endParaRPr>
          </a:p>
        </p:txBody>
      </p:sp>
      <p:sp>
        <p:nvSpPr>
          <p:cNvPr id="7" name="TextBox 6"/>
          <p:cNvSpPr txBox="1"/>
          <p:nvPr/>
        </p:nvSpPr>
        <p:spPr>
          <a:xfrm>
            <a:off x="3810001" y="1276350"/>
            <a:ext cx="1295401" cy="369332"/>
          </a:xfrm>
          <a:prstGeom prst="rect">
            <a:avLst/>
          </a:prstGeom>
          <a:noFill/>
        </p:spPr>
        <p:txBody>
          <a:bodyPr wrap="square" rtlCol="0">
            <a:spAutoFit/>
          </a:bodyPr>
          <a:lstStyle/>
          <a:p>
            <a:r>
              <a:rPr lang="en-IN" dirty="0">
                <a:solidFill>
                  <a:schemeClr val="bg1"/>
                </a:solidFill>
              </a:rPr>
              <a:t>06/08/2018</a:t>
            </a:r>
          </a:p>
        </p:txBody>
      </p:sp>
      <p:sp>
        <p:nvSpPr>
          <p:cNvPr id="10" name="TextBox 9"/>
          <p:cNvSpPr txBox="1"/>
          <p:nvPr/>
        </p:nvSpPr>
        <p:spPr>
          <a:xfrm>
            <a:off x="5943600" y="2647951"/>
            <a:ext cx="2743200" cy="502061"/>
          </a:xfrm>
          <a:prstGeom prst="rect">
            <a:avLst/>
          </a:prstGeom>
          <a:noFill/>
        </p:spPr>
        <p:txBody>
          <a:bodyPr wrap="square" rtlCol="0">
            <a:spAutoFit/>
          </a:bodyPr>
          <a:lstStyle/>
          <a:p>
            <a:r>
              <a:rPr lang="en-IN" sz="1300" b="1" dirty="0">
                <a:solidFill>
                  <a:srgbClr val="FFFF00"/>
                </a:solidFill>
              </a:rPr>
              <a:t>The Central Goods and services Tax (Amendment) Act, 2018</a:t>
            </a:r>
          </a:p>
        </p:txBody>
      </p:sp>
      <p:sp>
        <p:nvSpPr>
          <p:cNvPr id="11" name="TextBox 10"/>
          <p:cNvSpPr txBox="1"/>
          <p:nvPr/>
        </p:nvSpPr>
        <p:spPr>
          <a:xfrm>
            <a:off x="6553201" y="1276350"/>
            <a:ext cx="1295401" cy="369332"/>
          </a:xfrm>
          <a:prstGeom prst="rect">
            <a:avLst/>
          </a:prstGeom>
          <a:noFill/>
        </p:spPr>
        <p:txBody>
          <a:bodyPr wrap="square" rtlCol="0">
            <a:spAutoFit/>
          </a:bodyPr>
          <a:lstStyle/>
          <a:p>
            <a:r>
              <a:rPr lang="en-IN" dirty="0">
                <a:solidFill>
                  <a:schemeClr val="bg1"/>
                </a:solidFill>
              </a:rPr>
              <a:t>29/08/2018</a:t>
            </a:r>
          </a:p>
        </p:txBody>
      </p:sp>
      <p:sp>
        <p:nvSpPr>
          <p:cNvPr id="13" name="TextBox 12"/>
          <p:cNvSpPr txBox="1"/>
          <p:nvPr/>
        </p:nvSpPr>
        <p:spPr>
          <a:xfrm>
            <a:off x="3428999" y="3333751"/>
            <a:ext cx="2362201" cy="1015663"/>
          </a:xfrm>
          <a:prstGeom prst="rect">
            <a:avLst/>
          </a:prstGeom>
          <a:noFill/>
        </p:spPr>
        <p:txBody>
          <a:bodyPr wrap="square" rtlCol="0">
            <a:spAutoFit/>
          </a:bodyPr>
          <a:lstStyle/>
          <a:p>
            <a:r>
              <a:rPr lang="en-IN" sz="1500" dirty="0">
                <a:solidFill>
                  <a:schemeClr val="bg1"/>
                </a:solidFill>
              </a:rPr>
              <a:t>The Exemption was further extended up to </a:t>
            </a:r>
            <a:r>
              <a:rPr lang="en-IN" sz="1500" b="1" dirty="0">
                <a:solidFill>
                  <a:schemeClr val="bg1"/>
                </a:solidFill>
              </a:rPr>
              <a:t>30/09/2019</a:t>
            </a:r>
          </a:p>
          <a:p>
            <a:endParaRPr lang="en-IN" sz="1500" b="1" dirty="0">
              <a:solidFill>
                <a:schemeClr val="bg1"/>
              </a:solidFill>
            </a:endParaRPr>
          </a:p>
          <a:p>
            <a:endParaRPr lang="en-IN" sz="1500" b="1" dirty="0">
              <a:solidFill>
                <a:schemeClr val="bg1"/>
              </a:solidFill>
            </a:endParaRPr>
          </a:p>
        </p:txBody>
      </p:sp>
      <p:sp>
        <p:nvSpPr>
          <p:cNvPr id="15" name="TextBox 14"/>
          <p:cNvSpPr txBox="1"/>
          <p:nvPr/>
        </p:nvSpPr>
        <p:spPr>
          <a:xfrm>
            <a:off x="3124199" y="2647951"/>
            <a:ext cx="2667001" cy="492443"/>
          </a:xfrm>
          <a:prstGeom prst="rect">
            <a:avLst/>
          </a:prstGeom>
          <a:noFill/>
        </p:spPr>
        <p:txBody>
          <a:bodyPr wrap="square" rtlCol="0">
            <a:spAutoFit/>
          </a:bodyPr>
          <a:lstStyle/>
          <a:p>
            <a:r>
              <a:rPr lang="en-IN" sz="1300" b="1" dirty="0">
                <a:solidFill>
                  <a:srgbClr val="FFFF00"/>
                </a:solidFill>
              </a:rPr>
              <a:t>Notification no. 12/2018 – Central Tax (Rate)</a:t>
            </a:r>
          </a:p>
        </p:txBody>
      </p:sp>
      <p:sp>
        <p:nvSpPr>
          <p:cNvPr id="16" name="TextBox 15"/>
          <p:cNvSpPr txBox="1"/>
          <p:nvPr/>
        </p:nvSpPr>
        <p:spPr>
          <a:xfrm>
            <a:off x="6324599" y="3463320"/>
            <a:ext cx="2362201" cy="553998"/>
          </a:xfrm>
          <a:prstGeom prst="rect">
            <a:avLst/>
          </a:prstGeom>
          <a:noFill/>
        </p:spPr>
        <p:txBody>
          <a:bodyPr wrap="square" rtlCol="0">
            <a:spAutoFit/>
          </a:bodyPr>
          <a:lstStyle/>
          <a:p>
            <a:r>
              <a:rPr lang="en-IN" sz="1500" b="1" dirty="0">
                <a:solidFill>
                  <a:schemeClr val="bg1"/>
                </a:solidFill>
              </a:rPr>
              <a:t>Substituted Section 9(4)</a:t>
            </a:r>
          </a:p>
          <a:p>
            <a:endParaRPr lang="en-IN" sz="1500" b="1" dirty="0">
              <a:solidFill>
                <a:schemeClr val="bg1"/>
              </a:solidFill>
            </a:endParaRPr>
          </a:p>
        </p:txBody>
      </p:sp>
      <p:sp>
        <p:nvSpPr>
          <p:cNvPr id="17" name="Rectangle 16"/>
          <p:cNvSpPr/>
          <p:nvPr/>
        </p:nvSpPr>
        <p:spPr>
          <a:xfrm>
            <a:off x="1600199" y="0"/>
            <a:ext cx="7543801" cy="5143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2000" b="1" dirty="0">
                <a:latin typeface="Elephant" pitchFamily="18" charset="0"/>
              </a:rPr>
              <a:t>EVOLUTION   of   SECTION   9(4)</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Aspect</Template>
  <TotalTime>4013</TotalTime>
  <Words>5751</Words>
  <Application>Microsoft Office PowerPoint</Application>
  <PresentationFormat>On-screen Show (16:9)</PresentationFormat>
  <Paragraphs>686</Paragraphs>
  <Slides>69</Slides>
  <Notes>10</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69</vt:i4>
      </vt:variant>
    </vt:vector>
  </HeadingPairs>
  <TitlesOfParts>
    <vt:vector size="90" baseType="lpstr">
      <vt:lpstr>Adobe Garamond Pro Bold</vt:lpstr>
      <vt:lpstr>Adobe Heiti Std R</vt:lpstr>
      <vt:lpstr>Aileron Heavy</vt:lpstr>
      <vt:lpstr>Aileron Regular</vt:lpstr>
      <vt:lpstr>Aileron Regular Bold</vt:lpstr>
      <vt:lpstr>Algerian</vt:lpstr>
      <vt:lpstr>Aptos</vt:lpstr>
      <vt:lpstr>Arial</vt:lpstr>
      <vt:lpstr>Arial Narrow</vt:lpstr>
      <vt:lpstr>Baskerville Old Face</vt:lpstr>
      <vt:lpstr>Bookman Old Style</vt:lpstr>
      <vt:lpstr>Britannic Bold</vt:lpstr>
      <vt:lpstr>Calibri</vt:lpstr>
      <vt:lpstr>Cambria Math</vt:lpstr>
      <vt:lpstr>Cavolini</vt:lpstr>
      <vt:lpstr>Constantia</vt:lpstr>
      <vt:lpstr>Elephant</vt:lpstr>
      <vt:lpstr>Poppins</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Rule 47A</vt:lpstr>
      <vt:lpstr>PowerPoint Presentation</vt:lpstr>
      <vt:lpstr>RCM Liability &amp; ITC Statement</vt:lpstr>
      <vt:lpstr>PowerPoint Presentation</vt:lpstr>
      <vt:lpstr>PowerPoint Presentation</vt:lpstr>
      <vt:lpstr>PowerPoint Presentation</vt:lpstr>
      <vt:lpstr>PowerPoint Presentation</vt:lpstr>
      <vt:lpstr>PowerPoint Presentation</vt:lpstr>
      <vt:lpstr>Power to grant exemption</vt:lpstr>
      <vt:lpstr>Exempt supplies, non-taxable supplies and zero-rated supplies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Arpan Bohra</cp:lastModifiedBy>
  <cp:revision>91</cp:revision>
  <dcterms:created xsi:type="dcterms:W3CDTF">2006-08-16T00:00:00Z</dcterms:created>
  <dcterms:modified xsi:type="dcterms:W3CDTF">2025-11-25T09:39:15Z</dcterms:modified>
</cp:coreProperties>
</file>