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316" r:id="rId3"/>
    <p:sldId id="309" r:id="rId4"/>
    <p:sldId id="326" r:id="rId5"/>
    <p:sldId id="257" r:id="rId6"/>
    <p:sldId id="317" r:id="rId7"/>
    <p:sldId id="297" r:id="rId8"/>
    <p:sldId id="260" r:id="rId9"/>
    <p:sldId id="261" r:id="rId10"/>
    <p:sldId id="263" r:id="rId11"/>
    <p:sldId id="264" r:id="rId12"/>
    <p:sldId id="318" r:id="rId13"/>
    <p:sldId id="310" r:id="rId14"/>
    <p:sldId id="312" r:id="rId15"/>
    <p:sldId id="298" r:id="rId16"/>
    <p:sldId id="265" r:id="rId17"/>
    <p:sldId id="323" r:id="rId18"/>
    <p:sldId id="266" r:id="rId19"/>
    <p:sldId id="299" r:id="rId20"/>
    <p:sldId id="267" r:id="rId21"/>
    <p:sldId id="268" r:id="rId22"/>
    <p:sldId id="269" r:id="rId23"/>
    <p:sldId id="300" r:id="rId24"/>
    <p:sldId id="277" r:id="rId25"/>
    <p:sldId id="302" r:id="rId26"/>
    <p:sldId id="270" r:id="rId27"/>
    <p:sldId id="271" r:id="rId28"/>
    <p:sldId id="313" r:id="rId29"/>
    <p:sldId id="272" r:id="rId30"/>
    <p:sldId id="273" r:id="rId31"/>
    <p:sldId id="274" r:id="rId32"/>
    <p:sldId id="319" r:id="rId33"/>
    <p:sldId id="320" r:id="rId34"/>
    <p:sldId id="282" r:id="rId35"/>
    <p:sldId id="283" r:id="rId36"/>
    <p:sldId id="303" r:id="rId37"/>
    <p:sldId id="321" r:id="rId38"/>
    <p:sldId id="322" r:id="rId39"/>
    <p:sldId id="305" r:id="rId40"/>
    <p:sldId id="325" r:id="rId41"/>
    <p:sldId id="306" r:id="rId42"/>
    <p:sldId id="291" r:id="rId43"/>
    <p:sldId id="292" r:id="rId44"/>
    <p:sldId id="307" r:id="rId45"/>
    <p:sldId id="293" r:id="rId46"/>
    <p:sldId id="294" r:id="rId47"/>
    <p:sldId id="295" r:id="rId48"/>
    <p:sldId id="296" r:id="rId49"/>
    <p:sldId id="315" r:id="rId50"/>
    <p:sldId id="308" r:id="rId5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Remarks &amp; Intro to CIRP" id="{72631D54-BBD2-FE1C-1D55-305D24F5F451}">
          <p14:sldIdLst>
            <p14:sldId id="256"/>
            <p14:sldId id="316"/>
            <p14:sldId id="309"/>
          </p14:sldIdLst>
        </p14:section>
        <p14:section name="I - Appointment" id="{9E621B18-EC67-5542-9BE1-2A9B9179F0DC}">
          <p14:sldIdLst>
            <p14:sldId id="326"/>
            <p14:sldId id="257"/>
            <p14:sldId id="317"/>
          </p14:sldIdLst>
        </p14:section>
        <p14:section name="II - Settling in as RP &amp; Taking Control" id="{64207A62-7D06-D095-E262-FCDEE6B19935}">
          <p14:sldIdLst>
            <p14:sldId id="297"/>
            <p14:sldId id="260"/>
            <p14:sldId id="261"/>
            <p14:sldId id="263"/>
            <p14:sldId id="264"/>
            <p14:sldId id="318"/>
            <p14:sldId id="310"/>
            <p14:sldId id="312"/>
          </p14:sldIdLst>
        </p14:section>
        <p14:section name="III - Resolution Efforts" id="{9FB7F3CF-B4CD-D2A1-E26F-8BA835963470}">
          <p14:sldIdLst>
            <p14:sldId id="298"/>
            <p14:sldId id="265"/>
            <p14:sldId id="323"/>
            <p14:sldId id="266"/>
            <p14:sldId id="299"/>
            <p14:sldId id="267"/>
            <p14:sldId id="268"/>
            <p14:sldId id="269"/>
            <p14:sldId id="300"/>
            <p14:sldId id="277"/>
            <p14:sldId id="302"/>
          </p14:sldIdLst>
        </p14:section>
        <p14:section name="Key Challenges &amp; RP's Role" id="{01C30E61-A124-DD5D-A777-E8861DA894F0}">
          <p14:sldIdLst>
            <p14:sldId id="270"/>
            <p14:sldId id="271"/>
            <p14:sldId id="313"/>
            <p14:sldId id="272"/>
            <p14:sldId id="273"/>
            <p14:sldId id="274"/>
            <p14:sldId id="319"/>
            <p14:sldId id="320"/>
            <p14:sldId id="282"/>
            <p14:sldId id="283"/>
          </p14:sldIdLst>
        </p14:section>
        <p14:section name="Managing Outcomes" id="{66A26BFB-1078-2EA5-54CB-654304D8B0B5}">
          <p14:sldIdLst>
            <p14:sldId id="303"/>
            <p14:sldId id="321"/>
            <p14:sldId id="322"/>
          </p14:sldIdLst>
        </p14:section>
        <p14:section name="IV - Post-Approval Implementation" id="{996A3E1F-D615-F580-90D7-5F72B42D2C60}">
          <p14:sldIdLst>
            <p14:sldId id="305"/>
            <p14:sldId id="325"/>
          </p14:sldIdLst>
        </p14:section>
        <p14:section name="Key Learnings" id="{095F17F1-EF34-B2F0-9005-59A4B7DBEBBA}">
          <p14:sldIdLst>
            <p14:sldId id="306"/>
            <p14:sldId id="291"/>
            <p14:sldId id="292"/>
            <p14:sldId id="307"/>
            <p14:sldId id="293"/>
            <p14:sldId id="294"/>
            <p14:sldId id="295"/>
            <p14:sldId id="296"/>
            <p14:sldId id="315"/>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45"/>
    <p:restoredTop sz="94610"/>
  </p:normalViewPr>
  <p:slideViewPr>
    <p:cSldViewPr snapToGrid="0" snapToObjects="1">
      <p:cViewPr varScale="1">
        <p:scale>
          <a:sx n="86" d="100"/>
          <a:sy n="86" d="100"/>
        </p:scale>
        <p:origin x="5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BS Chennai Office" userId="6e2c97926b200782" providerId="LiveId" clId="{660CBBA2-1CC6-57BF-BE68-F541CBD7924F}"/>
    <pc:docChg chg="undo redo custSel addSld delSld modSld sldOrd addSection delSection modSection">
      <pc:chgData name="PBS Chennai Office" userId="6e2c97926b200782" providerId="LiveId" clId="{660CBBA2-1CC6-57BF-BE68-F541CBD7924F}" dt="2026-10-23T17:11:42.940" v="3078" actId="20577"/>
      <pc:docMkLst>
        <pc:docMk/>
      </pc:docMkLst>
      <pc:sldChg chg="modSp mod">
        <pc:chgData name="PBS Chennai Office" userId="6e2c97926b200782" providerId="LiveId" clId="{660CBBA2-1CC6-57BF-BE68-F541CBD7924F}" dt="2026-10-23T13:58:34.195" v="165" actId="20577"/>
        <pc:sldMkLst>
          <pc:docMk/>
          <pc:sldMk cId="0" sldId="256"/>
        </pc:sldMkLst>
        <pc:spChg chg="mod">
          <ac:chgData name="PBS Chennai Office" userId="6e2c97926b200782" providerId="LiveId" clId="{660CBBA2-1CC6-57BF-BE68-F541CBD7924F}" dt="2026-10-23T13:55:46.150" v="69" actId="27636"/>
          <ac:spMkLst>
            <pc:docMk/>
            <pc:sldMk cId="0" sldId="256"/>
            <ac:spMk id="4" creationId="{00000000-0000-0000-0000-000000000000}"/>
          </ac:spMkLst>
        </pc:spChg>
        <pc:spChg chg="mod">
          <ac:chgData name="PBS Chennai Office" userId="6e2c97926b200782" providerId="LiveId" clId="{660CBBA2-1CC6-57BF-BE68-F541CBD7924F}" dt="2026-10-23T13:58:34.195" v="165" actId="20577"/>
          <ac:spMkLst>
            <pc:docMk/>
            <pc:sldMk cId="0" sldId="256"/>
            <ac:spMk id="6" creationId="{00000000-0000-0000-0000-000000000000}"/>
          </ac:spMkLst>
        </pc:spChg>
      </pc:sldChg>
      <pc:sldChg chg="modSp mod">
        <pc:chgData name="PBS Chennai Office" userId="6e2c97926b200782" providerId="LiveId" clId="{660CBBA2-1CC6-57BF-BE68-F541CBD7924F}" dt="2026-10-23T15:03:47.953" v="506" actId="20577"/>
        <pc:sldMkLst>
          <pc:docMk/>
          <pc:sldMk cId="0" sldId="257"/>
        </pc:sldMkLst>
        <pc:spChg chg="mod">
          <ac:chgData name="PBS Chennai Office" userId="6e2c97926b200782" providerId="LiveId" clId="{660CBBA2-1CC6-57BF-BE68-F541CBD7924F}" dt="2026-10-23T15:03:03.736" v="495" actId="5793"/>
          <ac:spMkLst>
            <pc:docMk/>
            <pc:sldMk cId="0" sldId="257"/>
            <ac:spMk id="2" creationId="{00000000-0000-0000-0000-000000000000}"/>
          </ac:spMkLst>
        </pc:spChg>
        <pc:spChg chg="mod">
          <ac:chgData name="PBS Chennai Office" userId="6e2c97926b200782" providerId="LiveId" clId="{660CBBA2-1CC6-57BF-BE68-F541CBD7924F}" dt="2026-10-23T15:03:47.953" v="506" actId="20577"/>
          <ac:spMkLst>
            <pc:docMk/>
            <pc:sldMk cId="0" sldId="257"/>
            <ac:spMk id="3" creationId="{00000000-0000-0000-0000-000000000000}"/>
          </ac:spMkLst>
        </pc:spChg>
        <pc:spChg chg="mod">
          <ac:chgData name="PBS Chennai Office" userId="6e2c97926b200782" providerId="LiveId" clId="{660CBBA2-1CC6-57BF-BE68-F541CBD7924F}" dt="2026-10-23T15:03:25.106" v="498" actId="20577"/>
          <ac:spMkLst>
            <pc:docMk/>
            <pc:sldMk cId="0" sldId="257"/>
            <ac:spMk id="5" creationId="{00000000-0000-0000-0000-000000000000}"/>
          </ac:spMkLst>
        </pc:spChg>
      </pc:sldChg>
      <pc:sldChg chg="modSp mod">
        <pc:chgData name="PBS Chennai Office" userId="6e2c97926b200782" providerId="LiveId" clId="{660CBBA2-1CC6-57BF-BE68-F541CBD7924F}" dt="2026-10-23T15:16:18.758" v="698" actId="313"/>
        <pc:sldMkLst>
          <pc:docMk/>
          <pc:sldMk cId="0" sldId="260"/>
        </pc:sldMkLst>
        <pc:spChg chg="mod">
          <ac:chgData name="PBS Chennai Office" userId="6e2c97926b200782" providerId="LiveId" clId="{660CBBA2-1CC6-57BF-BE68-F541CBD7924F}" dt="2026-10-23T15:12:52.679" v="636" actId="5793"/>
          <ac:spMkLst>
            <pc:docMk/>
            <pc:sldMk cId="0" sldId="260"/>
            <ac:spMk id="2" creationId="{00000000-0000-0000-0000-000000000000}"/>
          </ac:spMkLst>
        </pc:spChg>
        <pc:spChg chg="mod">
          <ac:chgData name="PBS Chennai Office" userId="6e2c97926b200782" providerId="LiveId" clId="{660CBBA2-1CC6-57BF-BE68-F541CBD7924F}" dt="2026-10-23T15:14:10.683" v="640" actId="20577"/>
          <ac:spMkLst>
            <pc:docMk/>
            <pc:sldMk cId="0" sldId="260"/>
            <ac:spMk id="15" creationId="{00000000-0000-0000-0000-000000000000}"/>
          </ac:spMkLst>
        </pc:spChg>
        <pc:spChg chg="mod">
          <ac:chgData name="PBS Chennai Office" userId="6e2c97926b200782" providerId="LiveId" clId="{660CBBA2-1CC6-57BF-BE68-F541CBD7924F}" dt="2026-10-23T15:14:24.786" v="642" actId="20577"/>
          <ac:spMkLst>
            <pc:docMk/>
            <pc:sldMk cId="0" sldId="260"/>
            <ac:spMk id="21" creationId="{00000000-0000-0000-0000-000000000000}"/>
          </ac:spMkLst>
        </pc:spChg>
        <pc:spChg chg="mod">
          <ac:chgData name="PBS Chennai Office" userId="6e2c97926b200782" providerId="LiveId" clId="{660CBBA2-1CC6-57BF-BE68-F541CBD7924F}" dt="2026-10-23T15:16:18.758" v="698" actId="313"/>
          <ac:spMkLst>
            <pc:docMk/>
            <pc:sldMk cId="0" sldId="260"/>
            <ac:spMk id="28" creationId="{00000000-0000-0000-0000-000000000000}"/>
          </ac:spMkLst>
        </pc:spChg>
        <pc:spChg chg="mod">
          <ac:chgData name="PBS Chennai Office" userId="6e2c97926b200782" providerId="LiveId" clId="{660CBBA2-1CC6-57BF-BE68-F541CBD7924F}" dt="2026-10-23T15:15:05.303" v="646" actId="14100"/>
          <ac:spMkLst>
            <pc:docMk/>
            <pc:sldMk cId="0" sldId="260"/>
            <ac:spMk id="29" creationId="{00000000-0000-0000-0000-000000000000}"/>
          </ac:spMkLst>
        </pc:spChg>
      </pc:sldChg>
      <pc:sldChg chg="modSp mod ord">
        <pc:chgData name="PBS Chennai Office" userId="6e2c97926b200782" providerId="LiveId" clId="{660CBBA2-1CC6-57BF-BE68-F541CBD7924F}" dt="2026-10-23T15:49:38.672" v="1354" actId="313"/>
        <pc:sldMkLst>
          <pc:docMk/>
          <pc:sldMk cId="0" sldId="261"/>
        </pc:sldMkLst>
        <pc:spChg chg="mod">
          <ac:chgData name="PBS Chennai Office" userId="6e2c97926b200782" providerId="LiveId" clId="{660CBBA2-1CC6-57BF-BE68-F541CBD7924F}" dt="2026-10-23T15:17:06.029" v="706" actId="20577"/>
          <ac:spMkLst>
            <pc:docMk/>
            <pc:sldMk cId="0" sldId="261"/>
            <ac:spMk id="2" creationId="{00000000-0000-0000-0000-000000000000}"/>
          </ac:spMkLst>
        </pc:spChg>
        <pc:spChg chg="mod">
          <ac:chgData name="PBS Chennai Office" userId="6e2c97926b200782" providerId="LiveId" clId="{660CBBA2-1CC6-57BF-BE68-F541CBD7924F}" dt="2026-10-23T15:49:38.672" v="1354" actId="313"/>
          <ac:spMkLst>
            <pc:docMk/>
            <pc:sldMk cId="0" sldId="261"/>
            <ac:spMk id="3" creationId="{00000000-0000-0000-0000-000000000000}"/>
          </ac:spMkLst>
        </pc:spChg>
      </pc:sldChg>
      <pc:sldChg chg="modSp mod ord">
        <pc:chgData name="PBS Chennai Office" userId="6e2c97926b200782" providerId="LiveId" clId="{660CBBA2-1CC6-57BF-BE68-F541CBD7924F}" dt="2026-10-23T15:50:05.703" v="1370" actId="20577"/>
        <pc:sldMkLst>
          <pc:docMk/>
          <pc:sldMk cId="0" sldId="263"/>
        </pc:sldMkLst>
        <pc:spChg chg="mod">
          <ac:chgData name="PBS Chennai Office" userId="6e2c97926b200782" providerId="LiveId" clId="{660CBBA2-1CC6-57BF-BE68-F541CBD7924F}" dt="2026-10-23T15:18:23.171" v="734" actId="5793"/>
          <ac:spMkLst>
            <pc:docMk/>
            <pc:sldMk cId="0" sldId="263"/>
            <ac:spMk id="2" creationId="{00000000-0000-0000-0000-000000000000}"/>
          </ac:spMkLst>
        </pc:spChg>
        <pc:spChg chg="mod">
          <ac:chgData name="PBS Chennai Office" userId="6e2c97926b200782" providerId="LiveId" clId="{660CBBA2-1CC6-57BF-BE68-F541CBD7924F}" dt="2026-10-23T15:50:05.703" v="1370" actId="20577"/>
          <ac:spMkLst>
            <pc:docMk/>
            <pc:sldMk cId="0" sldId="263"/>
            <ac:spMk id="3" creationId="{00000000-0000-0000-0000-000000000000}"/>
          </ac:spMkLst>
        </pc:spChg>
        <pc:spChg chg="mod">
          <ac:chgData name="PBS Chennai Office" userId="6e2c97926b200782" providerId="LiveId" clId="{660CBBA2-1CC6-57BF-BE68-F541CBD7924F}" dt="2026-10-23T15:18:13.120" v="729" actId="20577"/>
          <ac:spMkLst>
            <pc:docMk/>
            <pc:sldMk cId="0" sldId="263"/>
            <ac:spMk id="5" creationId="{00000000-0000-0000-0000-000000000000}"/>
          </ac:spMkLst>
        </pc:spChg>
      </pc:sldChg>
      <pc:sldChg chg="modSp mod ord">
        <pc:chgData name="PBS Chennai Office" userId="6e2c97926b200782" providerId="LiveId" clId="{660CBBA2-1CC6-57BF-BE68-F541CBD7924F}" dt="2026-10-23T15:24:40.144" v="1100" actId="20578"/>
        <pc:sldMkLst>
          <pc:docMk/>
          <pc:sldMk cId="0" sldId="264"/>
        </pc:sldMkLst>
        <pc:spChg chg="mod">
          <ac:chgData name="PBS Chennai Office" userId="6e2c97926b200782" providerId="LiveId" clId="{660CBBA2-1CC6-57BF-BE68-F541CBD7924F}" dt="2026-10-23T15:24:14.276" v="1098" actId="5793"/>
          <ac:spMkLst>
            <pc:docMk/>
            <pc:sldMk cId="0" sldId="264"/>
            <ac:spMk id="2" creationId="{00000000-0000-0000-0000-000000000000}"/>
          </ac:spMkLst>
        </pc:spChg>
        <pc:spChg chg="mod">
          <ac:chgData name="PBS Chennai Office" userId="6e2c97926b200782" providerId="LiveId" clId="{660CBBA2-1CC6-57BF-BE68-F541CBD7924F}" dt="2026-10-23T15:23:36.743" v="1093" actId="20577"/>
          <ac:spMkLst>
            <pc:docMk/>
            <pc:sldMk cId="0" sldId="264"/>
            <ac:spMk id="5" creationId="{00000000-0000-0000-0000-000000000000}"/>
          </ac:spMkLst>
        </pc:spChg>
      </pc:sldChg>
      <pc:sldChg chg="modSp mod">
        <pc:chgData name="PBS Chennai Office" userId="6e2c97926b200782" providerId="LiveId" clId="{660CBBA2-1CC6-57BF-BE68-F541CBD7924F}" dt="2026-10-23T16:02:22.036" v="1646" actId="20577"/>
        <pc:sldMkLst>
          <pc:docMk/>
          <pc:sldMk cId="0" sldId="265"/>
        </pc:sldMkLst>
        <pc:spChg chg="mod">
          <ac:chgData name="PBS Chennai Office" userId="6e2c97926b200782" providerId="LiveId" clId="{660CBBA2-1CC6-57BF-BE68-F541CBD7924F}" dt="2026-10-23T15:58:12.060" v="1558" actId="20577"/>
          <ac:spMkLst>
            <pc:docMk/>
            <pc:sldMk cId="0" sldId="265"/>
            <ac:spMk id="2" creationId="{00000000-0000-0000-0000-000000000000}"/>
          </ac:spMkLst>
        </pc:spChg>
        <pc:spChg chg="mod">
          <ac:chgData name="PBS Chennai Office" userId="6e2c97926b200782" providerId="LiveId" clId="{660CBBA2-1CC6-57BF-BE68-F541CBD7924F}" dt="2026-10-23T16:02:22.036" v="1646" actId="20577"/>
          <ac:spMkLst>
            <pc:docMk/>
            <pc:sldMk cId="0" sldId="265"/>
            <ac:spMk id="3" creationId="{00000000-0000-0000-0000-000000000000}"/>
          </ac:spMkLst>
        </pc:spChg>
        <pc:spChg chg="mod">
          <ac:chgData name="PBS Chennai Office" userId="6e2c97926b200782" providerId="LiveId" clId="{660CBBA2-1CC6-57BF-BE68-F541CBD7924F}" dt="2026-10-23T15:54:07.370" v="1432" actId="20577"/>
          <ac:spMkLst>
            <pc:docMk/>
            <pc:sldMk cId="0" sldId="265"/>
            <ac:spMk id="5" creationId="{00000000-0000-0000-0000-000000000000}"/>
          </ac:spMkLst>
        </pc:spChg>
      </pc:sldChg>
      <pc:sldChg chg="modSp mod">
        <pc:chgData name="PBS Chennai Office" userId="6e2c97926b200782" providerId="LiveId" clId="{660CBBA2-1CC6-57BF-BE68-F541CBD7924F}" dt="2026-10-23T16:15:00.396" v="1851" actId="20577"/>
        <pc:sldMkLst>
          <pc:docMk/>
          <pc:sldMk cId="0" sldId="266"/>
        </pc:sldMkLst>
        <pc:spChg chg="mod">
          <ac:chgData name="PBS Chennai Office" userId="6e2c97926b200782" providerId="LiveId" clId="{660CBBA2-1CC6-57BF-BE68-F541CBD7924F}" dt="2026-10-23T15:57:49.933" v="1516" actId="404"/>
          <ac:spMkLst>
            <pc:docMk/>
            <pc:sldMk cId="0" sldId="266"/>
            <ac:spMk id="2" creationId="{00000000-0000-0000-0000-000000000000}"/>
          </ac:spMkLst>
        </pc:spChg>
        <pc:spChg chg="mod">
          <ac:chgData name="PBS Chennai Office" userId="6e2c97926b200782" providerId="LiveId" clId="{660CBBA2-1CC6-57BF-BE68-F541CBD7924F}" dt="2026-10-23T16:03:08.158" v="1699" actId="20577"/>
          <ac:spMkLst>
            <pc:docMk/>
            <pc:sldMk cId="0" sldId="266"/>
            <ac:spMk id="3" creationId="{00000000-0000-0000-0000-000000000000}"/>
          </ac:spMkLst>
        </pc:spChg>
        <pc:spChg chg="mod">
          <ac:chgData name="PBS Chennai Office" userId="6e2c97926b200782" providerId="LiveId" clId="{660CBBA2-1CC6-57BF-BE68-F541CBD7924F}" dt="2026-10-23T16:15:00.396" v="1851" actId="20577"/>
          <ac:spMkLst>
            <pc:docMk/>
            <pc:sldMk cId="0" sldId="266"/>
            <ac:spMk id="5" creationId="{00000000-0000-0000-0000-000000000000}"/>
          </ac:spMkLst>
        </pc:spChg>
      </pc:sldChg>
      <pc:sldChg chg="modSp mod">
        <pc:chgData name="PBS Chennai Office" userId="6e2c97926b200782" providerId="LiveId" clId="{660CBBA2-1CC6-57BF-BE68-F541CBD7924F}" dt="2026-10-23T16:15:24.099" v="1854" actId="20577"/>
        <pc:sldMkLst>
          <pc:docMk/>
          <pc:sldMk cId="0" sldId="267"/>
        </pc:sldMkLst>
        <pc:spChg chg="mod">
          <ac:chgData name="PBS Chennai Office" userId="6e2c97926b200782" providerId="LiveId" clId="{660CBBA2-1CC6-57BF-BE68-F541CBD7924F}" dt="2026-10-23T16:06:07.700" v="1737" actId="404"/>
          <ac:spMkLst>
            <pc:docMk/>
            <pc:sldMk cId="0" sldId="267"/>
            <ac:spMk id="2" creationId="{00000000-0000-0000-0000-000000000000}"/>
          </ac:spMkLst>
        </pc:spChg>
        <pc:spChg chg="mod">
          <ac:chgData name="PBS Chennai Office" userId="6e2c97926b200782" providerId="LiveId" clId="{660CBBA2-1CC6-57BF-BE68-F541CBD7924F}" dt="2026-10-23T16:08:09.189" v="1759" actId="20577"/>
          <ac:spMkLst>
            <pc:docMk/>
            <pc:sldMk cId="0" sldId="267"/>
            <ac:spMk id="3" creationId="{00000000-0000-0000-0000-000000000000}"/>
          </ac:spMkLst>
        </pc:spChg>
        <pc:spChg chg="mod">
          <ac:chgData name="PBS Chennai Office" userId="6e2c97926b200782" providerId="LiveId" clId="{660CBBA2-1CC6-57BF-BE68-F541CBD7924F}" dt="2026-10-23T16:15:24.099" v="1854" actId="20577"/>
          <ac:spMkLst>
            <pc:docMk/>
            <pc:sldMk cId="0" sldId="267"/>
            <ac:spMk id="5" creationId="{00000000-0000-0000-0000-000000000000}"/>
          </ac:spMkLst>
        </pc:spChg>
      </pc:sldChg>
      <pc:sldChg chg="modSp mod">
        <pc:chgData name="PBS Chennai Office" userId="6e2c97926b200782" providerId="LiveId" clId="{660CBBA2-1CC6-57BF-BE68-F541CBD7924F}" dt="2026-10-23T16:15:29.463" v="1856" actId="20577"/>
        <pc:sldMkLst>
          <pc:docMk/>
          <pc:sldMk cId="0" sldId="268"/>
        </pc:sldMkLst>
        <pc:spChg chg="mod">
          <ac:chgData name="PBS Chennai Office" userId="6e2c97926b200782" providerId="LiveId" clId="{660CBBA2-1CC6-57BF-BE68-F541CBD7924F}" dt="2026-10-23T16:08:32.188" v="1762" actId="20577"/>
          <ac:spMkLst>
            <pc:docMk/>
            <pc:sldMk cId="0" sldId="268"/>
            <ac:spMk id="2" creationId="{00000000-0000-0000-0000-000000000000}"/>
          </ac:spMkLst>
        </pc:spChg>
        <pc:spChg chg="mod">
          <ac:chgData name="PBS Chennai Office" userId="6e2c97926b200782" providerId="LiveId" clId="{660CBBA2-1CC6-57BF-BE68-F541CBD7924F}" dt="2026-10-23T16:10:01.077" v="1778" actId="113"/>
          <ac:spMkLst>
            <pc:docMk/>
            <pc:sldMk cId="0" sldId="268"/>
            <ac:spMk id="3" creationId="{00000000-0000-0000-0000-000000000000}"/>
          </ac:spMkLst>
        </pc:spChg>
        <pc:spChg chg="mod">
          <ac:chgData name="PBS Chennai Office" userId="6e2c97926b200782" providerId="LiveId" clId="{660CBBA2-1CC6-57BF-BE68-F541CBD7924F}" dt="2026-10-23T16:15:29.463" v="1856" actId="20577"/>
          <ac:spMkLst>
            <pc:docMk/>
            <pc:sldMk cId="0" sldId="268"/>
            <ac:spMk id="5" creationId="{00000000-0000-0000-0000-000000000000}"/>
          </ac:spMkLst>
        </pc:spChg>
      </pc:sldChg>
      <pc:sldChg chg="modSp mod">
        <pc:chgData name="PBS Chennai Office" userId="6e2c97926b200782" providerId="LiveId" clId="{660CBBA2-1CC6-57BF-BE68-F541CBD7924F}" dt="2026-10-23T16:15:37.618" v="1858" actId="20577"/>
        <pc:sldMkLst>
          <pc:docMk/>
          <pc:sldMk cId="0" sldId="269"/>
        </pc:sldMkLst>
        <pc:spChg chg="mod">
          <ac:chgData name="PBS Chennai Office" userId="6e2c97926b200782" providerId="LiveId" clId="{660CBBA2-1CC6-57BF-BE68-F541CBD7924F}" dt="2026-10-23T16:10:44.366" v="1781" actId="20577"/>
          <ac:spMkLst>
            <pc:docMk/>
            <pc:sldMk cId="0" sldId="269"/>
            <ac:spMk id="2" creationId="{00000000-0000-0000-0000-000000000000}"/>
          </ac:spMkLst>
        </pc:spChg>
        <pc:spChg chg="mod">
          <ac:chgData name="PBS Chennai Office" userId="6e2c97926b200782" providerId="LiveId" clId="{660CBBA2-1CC6-57BF-BE68-F541CBD7924F}" dt="2026-10-23T16:15:37.618" v="1858" actId="20577"/>
          <ac:spMkLst>
            <pc:docMk/>
            <pc:sldMk cId="0" sldId="269"/>
            <ac:spMk id="5" creationId="{00000000-0000-0000-0000-000000000000}"/>
          </ac:spMkLst>
        </pc:spChg>
      </pc:sldChg>
      <pc:sldChg chg="modSp mod">
        <pc:chgData name="PBS Chennai Office" userId="6e2c97926b200782" providerId="LiveId" clId="{660CBBA2-1CC6-57BF-BE68-F541CBD7924F}" dt="2026-10-23T16:26:20.232" v="2343" actId="20577"/>
        <pc:sldMkLst>
          <pc:docMk/>
          <pc:sldMk cId="0" sldId="270"/>
        </pc:sldMkLst>
        <pc:spChg chg="mod">
          <ac:chgData name="PBS Chennai Office" userId="6e2c97926b200782" providerId="LiveId" clId="{660CBBA2-1CC6-57BF-BE68-F541CBD7924F}" dt="2026-10-23T16:26:20.232" v="2343" actId="20577"/>
          <ac:spMkLst>
            <pc:docMk/>
            <pc:sldMk cId="0" sldId="270"/>
            <ac:spMk id="3" creationId="{00000000-0000-0000-0000-000000000000}"/>
          </ac:spMkLst>
        </pc:spChg>
        <pc:spChg chg="mod">
          <ac:chgData name="PBS Chennai Office" userId="6e2c97926b200782" providerId="LiveId" clId="{660CBBA2-1CC6-57BF-BE68-F541CBD7924F}" dt="2026-10-23T16:25:44.810" v="2307" actId="20577"/>
          <ac:spMkLst>
            <pc:docMk/>
            <pc:sldMk cId="0" sldId="270"/>
            <ac:spMk id="5" creationId="{00000000-0000-0000-0000-000000000000}"/>
          </ac:spMkLst>
        </pc:spChg>
      </pc:sldChg>
      <pc:sldChg chg="modSp mod">
        <pc:chgData name="PBS Chennai Office" userId="6e2c97926b200782" providerId="LiveId" clId="{660CBBA2-1CC6-57BF-BE68-F541CBD7924F}" dt="2026-10-23T16:30:51.576" v="2425" actId="20577"/>
        <pc:sldMkLst>
          <pc:docMk/>
          <pc:sldMk cId="0" sldId="271"/>
        </pc:sldMkLst>
        <pc:spChg chg="mod">
          <ac:chgData name="PBS Chennai Office" userId="6e2c97926b200782" providerId="LiveId" clId="{660CBBA2-1CC6-57BF-BE68-F541CBD7924F}" dt="2026-10-23T16:30:51.576" v="2425" actId="20577"/>
          <ac:spMkLst>
            <pc:docMk/>
            <pc:sldMk cId="0" sldId="271"/>
            <ac:spMk id="2" creationId="{00000000-0000-0000-0000-000000000000}"/>
          </ac:spMkLst>
        </pc:spChg>
        <pc:spChg chg="mod">
          <ac:chgData name="PBS Chennai Office" userId="6e2c97926b200782" providerId="LiveId" clId="{660CBBA2-1CC6-57BF-BE68-F541CBD7924F}" dt="2026-10-23T16:28:48.759" v="2360" actId="20577"/>
          <ac:spMkLst>
            <pc:docMk/>
            <pc:sldMk cId="0" sldId="271"/>
            <ac:spMk id="5" creationId="{00000000-0000-0000-0000-000000000000}"/>
          </ac:spMkLst>
        </pc:spChg>
      </pc:sldChg>
      <pc:sldChg chg="modSp mod">
        <pc:chgData name="PBS Chennai Office" userId="6e2c97926b200782" providerId="LiveId" clId="{660CBBA2-1CC6-57BF-BE68-F541CBD7924F}" dt="2026-10-23T16:31:15.655" v="2433" actId="20577"/>
        <pc:sldMkLst>
          <pc:docMk/>
          <pc:sldMk cId="0" sldId="272"/>
        </pc:sldMkLst>
        <pc:spChg chg="mod">
          <ac:chgData name="PBS Chennai Office" userId="6e2c97926b200782" providerId="LiveId" clId="{660CBBA2-1CC6-57BF-BE68-F541CBD7924F}" dt="2026-10-23T16:31:03.808" v="2431" actId="5793"/>
          <ac:spMkLst>
            <pc:docMk/>
            <pc:sldMk cId="0" sldId="272"/>
            <ac:spMk id="2" creationId="{00000000-0000-0000-0000-000000000000}"/>
          </ac:spMkLst>
        </pc:spChg>
        <pc:spChg chg="mod">
          <ac:chgData name="PBS Chennai Office" userId="6e2c97926b200782" providerId="LiveId" clId="{660CBBA2-1CC6-57BF-BE68-F541CBD7924F}" dt="2026-10-23T16:31:15.655" v="2433" actId="20577"/>
          <ac:spMkLst>
            <pc:docMk/>
            <pc:sldMk cId="0" sldId="272"/>
            <ac:spMk id="5" creationId="{00000000-0000-0000-0000-000000000000}"/>
          </ac:spMkLst>
        </pc:spChg>
      </pc:sldChg>
      <pc:sldChg chg="modSp mod">
        <pc:chgData name="PBS Chennai Office" userId="6e2c97926b200782" providerId="LiveId" clId="{660CBBA2-1CC6-57BF-BE68-F541CBD7924F}" dt="2026-10-23T16:33:19.141" v="2455" actId="20577"/>
        <pc:sldMkLst>
          <pc:docMk/>
          <pc:sldMk cId="0" sldId="273"/>
        </pc:sldMkLst>
        <pc:spChg chg="mod">
          <ac:chgData name="PBS Chennai Office" userId="6e2c97926b200782" providerId="LiveId" clId="{660CBBA2-1CC6-57BF-BE68-F541CBD7924F}" dt="2026-10-23T16:32:42.720" v="2451" actId="20577"/>
          <ac:spMkLst>
            <pc:docMk/>
            <pc:sldMk cId="0" sldId="273"/>
            <ac:spMk id="3" creationId="{00000000-0000-0000-0000-000000000000}"/>
          </ac:spMkLst>
        </pc:spChg>
        <pc:spChg chg="mod">
          <ac:chgData name="PBS Chennai Office" userId="6e2c97926b200782" providerId="LiveId" clId="{660CBBA2-1CC6-57BF-BE68-F541CBD7924F}" dt="2026-10-23T16:33:19.141" v="2455" actId="20577"/>
          <ac:spMkLst>
            <pc:docMk/>
            <pc:sldMk cId="0" sldId="273"/>
            <ac:spMk id="5" creationId="{00000000-0000-0000-0000-000000000000}"/>
          </ac:spMkLst>
        </pc:spChg>
      </pc:sldChg>
      <pc:sldChg chg="modSp mod ord">
        <pc:chgData name="PBS Chennai Office" userId="6e2c97926b200782" providerId="LiveId" clId="{660CBBA2-1CC6-57BF-BE68-F541CBD7924F}" dt="2026-10-23T16:34:50.353" v="2463" actId="20578"/>
        <pc:sldMkLst>
          <pc:docMk/>
          <pc:sldMk cId="0" sldId="274"/>
        </pc:sldMkLst>
        <pc:spChg chg="mod">
          <ac:chgData name="PBS Chennai Office" userId="6e2c97926b200782" providerId="LiveId" clId="{660CBBA2-1CC6-57BF-BE68-F541CBD7924F}" dt="2026-10-23T16:34:01.295" v="2460" actId="20577"/>
          <ac:spMkLst>
            <pc:docMk/>
            <pc:sldMk cId="0" sldId="274"/>
            <ac:spMk id="5" creationId="{00000000-0000-0000-0000-000000000000}"/>
          </ac:spMkLst>
        </pc:spChg>
      </pc:sldChg>
      <pc:sldChg chg="modSp mod">
        <pc:chgData name="PBS Chennai Office" userId="6e2c97926b200782" providerId="LiveId" clId="{660CBBA2-1CC6-57BF-BE68-F541CBD7924F}" dt="2026-10-23T16:18:52.876" v="2072" actId="20577"/>
        <pc:sldMkLst>
          <pc:docMk/>
          <pc:sldMk cId="1821381014" sldId="277"/>
        </pc:sldMkLst>
        <pc:spChg chg="mod">
          <ac:chgData name="PBS Chennai Office" userId="6e2c97926b200782" providerId="LiveId" clId="{660CBBA2-1CC6-57BF-BE68-F541CBD7924F}" dt="2026-10-23T16:18:52.876" v="2072" actId="20577"/>
          <ac:spMkLst>
            <pc:docMk/>
            <pc:sldMk cId="1821381014" sldId="277"/>
            <ac:spMk id="2" creationId="{00000000-0000-0000-0000-000000000000}"/>
          </ac:spMkLst>
        </pc:spChg>
        <pc:spChg chg="mod">
          <ac:chgData name="PBS Chennai Office" userId="6e2c97926b200782" providerId="LiveId" clId="{660CBBA2-1CC6-57BF-BE68-F541CBD7924F}" dt="2026-10-23T16:18:19.968" v="2038" actId="20577"/>
          <ac:spMkLst>
            <pc:docMk/>
            <pc:sldMk cId="1821381014" sldId="277"/>
            <ac:spMk id="3" creationId="{00000000-0000-0000-0000-000000000000}"/>
          </ac:spMkLst>
        </pc:spChg>
        <pc:spChg chg="mod">
          <ac:chgData name="PBS Chennai Office" userId="6e2c97926b200782" providerId="LiveId" clId="{660CBBA2-1CC6-57BF-BE68-F541CBD7924F}" dt="2026-10-23T16:16:04.781" v="1862" actId="20577"/>
          <ac:spMkLst>
            <pc:docMk/>
            <pc:sldMk cId="1821381014" sldId="277"/>
            <ac:spMk id="5" creationId="{00000000-0000-0000-0000-000000000000}"/>
          </ac:spMkLst>
        </pc:spChg>
      </pc:sldChg>
      <pc:sldChg chg="del">
        <pc:chgData name="PBS Chennai Office" userId="6e2c97926b200782" providerId="LiveId" clId="{660CBBA2-1CC6-57BF-BE68-F541CBD7924F}" dt="2026-10-23T16:24:11.536" v="2304" actId="2696"/>
        <pc:sldMkLst>
          <pc:docMk/>
          <pc:sldMk cId="0" sldId="280"/>
        </pc:sldMkLst>
      </pc:sldChg>
      <pc:sldChg chg="modSp mod ord">
        <pc:chgData name="PBS Chennai Office" userId="6e2c97926b200782" providerId="LiveId" clId="{660CBBA2-1CC6-57BF-BE68-F541CBD7924F}" dt="2026-10-23T16:52:19.972" v="2869" actId="33524"/>
        <pc:sldMkLst>
          <pc:docMk/>
          <pc:sldMk cId="0" sldId="282"/>
        </pc:sldMkLst>
        <pc:spChg chg="mod">
          <ac:chgData name="PBS Chennai Office" userId="6e2c97926b200782" providerId="LiveId" clId="{660CBBA2-1CC6-57BF-BE68-F541CBD7924F}" dt="2026-10-23T16:52:19.972" v="2869" actId="33524"/>
          <ac:spMkLst>
            <pc:docMk/>
            <pc:sldMk cId="0" sldId="282"/>
            <ac:spMk id="3" creationId="{00000000-0000-0000-0000-000000000000}"/>
          </ac:spMkLst>
        </pc:spChg>
        <pc:spChg chg="mod">
          <ac:chgData name="PBS Chennai Office" userId="6e2c97926b200782" providerId="LiveId" clId="{660CBBA2-1CC6-57BF-BE68-F541CBD7924F}" dt="2026-10-23T16:49:28.915" v="2729" actId="20577"/>
          <ac:spMkLst>
            <pc:docMk/>
            <pc:sldMk cId="0" sldId="282"/>
            <ac:spMk id="5" creationId="{00000000-0000-0000-0000-000000000000}"/>
          </ac:spMkLst>
        </pc:spChg>
      </pc:sldChg>
      <pc:sldChg chg="modSp mod ord">
        <pc:chgData name="PBS Chennai Office" userId="6e2c97926b200782" providerId="LiveId" clId="{660CBBA2-1CC6-57BF-BE68-F541CBD7924F}" dt="2026-10-23T16:52:36.426" v="2870" actId="20577"/>
        <pc:sldMkLst>
          <pc:docMk/>
          <pc:sldMk cId="0" sldId="283"/>
        </pc:sldMkLst>
        <pc:spChg chg="mod">
          <ac:chgData name="PBS Chennai Office" userId="6e2c97926b200782" providerId="LiveId" clId="{660CBBA2-1CC6-57BF-BE68-F541CBD7924F}" dt="2026-10-23T16:50:40.326" v="2775" actId="20577"/>
          <ac:spMkLst>
            <pc:docMk/>
            <pc:sldMk cId="0" sldId="283"/>
            <ac:spMk id="2" creationId="{00000000-0000-0000-0000-000000000000}"/>
          </ac:spMkLst>
        </pc:spChg>
        <pc:spChg chg="mod">
          <ac:chgData name="PBS Chennai Office" userId="6e2c97926b200782" providerId="LiveId" clId="{660CBBA2-1CC6-57BF-BE68-F541CBD7924F}" dt="2026-10-23T16:52:36.426" v="2870" actId="20577"/>
          <ac:spMkLst>
            <pc:docMk/>
            <pc:sldMk cId="0" sldId="283"/>
            <ac:spMk id="3" creationId="{00000000-0000-0000-0000-000000000000}"/>
          </ac:spMkLst>
        </pc:spChg>
        <pc:spChg chg="mod">
          <ac:chgData name="PBS Chennai Office" userId="6e2c97926b200782" providerId="LiveId" clId="{660CBBA2-1CC6-57BF-BE68-F541CBD7924F}" dt="2026-10-23T16:50:34.273" v="2774" actId="20577"/>
          <ac:spMkLst>
            <pc:docMk/>
            <pc:sldMk cId="0" sldId="283"/>
            <ac:spMk id="5" creationId="{00000000-0000-0000-0000-000000000000}"/>
          </ac:spMkLst>
        </pc:spChg>
      </pc:sldChg>
      <pc:sldChg chg="modSp mod">
        <pc:chgData name="PBS Chennai Office" userId="6e2c97926b200782" providerId="LiveId" clId="{660CBBA2-1CC6-57BF-BE68-F541CBD7924F}" dt="2026-10-23T17:04:19.307" v="3017" actId="20577"/>
        <pc:sldMkLst>
          <pc:docMk/>
          <pc:sldMk cId="0" sldId="291"/>
        </pc:sldMkLst>
        <pc:spChg chg="mod">
          <ac:chgData name="PBS Chennai Office" userId="6e2c97926b200782" providerId="LiveId" clId="{660CBBA2-1CC6-57BF-BE68-F541CBD7924F}" dt="2026-10-23T17:02:16.446" v="3015" actId="20577"/>
          <ac:spMkLst>
            <pc:docMk/>
            <pc:sldMk cId="0" sldId="291"/>
            <ac:spMk id="3" creationId="{00000000-0000-0000-0000-000000000000}"/>
          </ac:spMkLst>
        </pc:spChg>
        <pc:spChg chg="mod">
          <ac:chgData name="PBS Chennai Office" userId="6e2c97926b200782" providerId="LiveId" clId="{660CBBA2-1CC6-57BF-BE68-F541CBD7924F}" dt="2026-10-23T17:04:19.307" v="3017" actId="20577"/>
          <ac:spMkLst>
            <pc:docMk/>
            <pc:sldMk cId="0" sldId="291"/>
            <ac:spMk id="5" creationId="{00000000-0000-0000-0000-000000000000}"/>
          </ac:spMkLst>
        </pc:spChg>
      </pc:sldChg>
      <pc:sldChg chg="modSp mod">
        <pc:chgData name="PBS Chennai Office" userId="6e2c97926b200782" providerId="LiveId" clId="{660CBBA2-1CC6-57BF-BE68-F541CBD7924F}" dt="2026-10-23T17:04:24.341" v="3019" actId="20577"/>
        <pc:sldMkLst>
          <pc:docMk/>
          <pc:sldMk cId="0" sldId="292"/>
        </pc:sldMkLst>
        <pc:spChg chg="mod">
          <ac:chgData name="PBS Chennai Office" userId="6e2c97926b200782" providerId="LiveId" clId="{660CBBA2-1CC6-57BF-BE68-F541CBD7924F}" dt="2026-10-23T17:04:24.341" v="3019" actId="20577"/>
          <ac:spMkLst>
            <pc:docMk/>
            <pc:sldMk cId="0" sldId="292"/>
            <ac:spMk id="5" creationId="{00000000-0000-0000-0000-000000000000}"/>
          </ac:spMkLst>
        </pc:spChg>
      </pc:sldChg>
      <pc:sldChg chg="modSp mod">
        <pc:chgData name="PBS Chennai Office" userId="6e2c97926b200782" providerId="LiveId" clId="{660CBBA2-1CC6-57BF-BE68-F541CBD7924F}" dt="2026-10-23T17:06:51.397" v="3037" actId="13926"/>
        <pc:sldMkLst>
          <pc:docMk/>
          <pc:sldMk cId="0" sldId="293"/>
        </pc:sldMkLst>
        <pc:spChg chg="mod">
          <ac:chgData name="PBS Chennai Office" userId="6e2c97926b200782" providerId="LiveId" clId="{660CBBA2-1CC6-57BF-BE68-F541CBD7924F}" dt="2026-10-23T17:06:51.397" v="3037" actId="13926"/>
          <ac:spMkLst>
            <pc:docMk/>
            <pc:sldMk cId="0" sldId="293"/>
            <ac:spMk id="3" creationId="{00000000-0000-0000-0000-000000000000}"/>
          </ac:spMkLst>
        </pc:spChg>
        <pc:spChg chg="mod">
          <ac:chgData name="PBS Chennai Office" userId="6e2c97926b200782" providerId="LiveId" clId="{660CBBA2-1CC6-57BF-BE68-F541CBD7924F}" dt="2026-10-23T17:06:12.025" v="3036" actId="20577"/>
          <ac:spMkLst>
            <pc:docMk/>
            <pc:sldMk cId="0" sldId="293"/>
            <ac:spMk id="5" creationId="{00000000-0000-0000-0000-000000000000}"/>
          </ac:spMkLst>
        </pc:spChg>
      </pc:sldChg>
      <pc:sldChg chg="modSp mod">
        <pc:chgData name="PBS Chennai Office" userId="6e2c97926b200782" providerId="LiveId" clId="{660CBBA2-1CC6-57BF-BE68-F541CBD7924F}" dt="2026-10-23T17:07:32.517" v="3041" actId="20577"/>
        <pc:sldMkLst>
          <pc:docMk/>
          <pc:sldMk cId="0" sldId="294"/>
        </pc:sldMkLst>
        <pc:spChg chg="mod">
          <ac:chgData name="PBS Chennai Office" userId="6e2c97926b200782" providerId="LiveId" clId="{660CBBA2-1CC6-57BF-BE68-F541CBD7924F}" dt="2026-10-23T17:07:22.982" v="3039" actId="13926"/>
          <ac:spMkLst>
            <pc:docMk/>
            <pc:sldMk cId="0" sldId="294"/>
            <ac:spMk id="3" creationId="{00000000-0000-0000-0000-000000000000}"/>
          </ac:spMkLst>
        </pc:spChg>
        <pc:spChg chg="mod">
          <ac:chgData name="PBS Chennai Office" userId="6e2c97926b200782" providerId="LiveId" clId="{660CBBA2-1CC6-57BF-BE68-F541CBD7924F}" dt="2026-10-23T17:07:32.517" v="3041" actId="20577"/>
          <ac:spMkLst>
            <pc:docMk/>
            <pc:sldMk cId="0" sldId="294"/>
            <ac:spMk id="5" creationId="{00000000-0000-0000-0000-000000000000}"/>
          </ac:spMkLst>
        </pc:spChg>
      </pc:sldChg>
      <pc:sldChg chg="modSp mod">
        <pc:chgData name="PBS Chennai Office" userId="6e2c97926b200782" providerId="LiveId" clId="{660CBBA2-1CC6-57BF-BE68-F541CBD7924F}" dt="2026-10-23T17:09:08.707" v="3049" actId="20577"/>
        <pc:sldMkLst>
          <pc:docMk/>
          <pc:sldMk cId="0" sldId="295"/>
        </pc:sldMkLst>
        <pc:spChg chg="mod">
          <ac:chgData name="PBS Chennai Office" userId="6e2c97926b200782" providerId="LiveId" clId="{660CBBA2-1CC6-57BF-BE68-F541CBD7924F}" dt="2026-10-23T17:09:00.271" v="3048" actId="13926"/>
          <ac:spMkLst>
            <pc:docMk/>
            <pc:sldMk cId="0" sldId="295"/>
            <ac:spMk id="3" creationId="{00000000-0000-0000-0000-000000000000}"/>
          </ac:spMkLst>
        </pc:spChg>
        <pc:spChg chg="mod">
          <ac:chgData name="PBS Chennai Office" userId="6e2c97926b200782" providerId="LiveId" clId="{660CBBA2-1CC6-57BF-BE68-F541CBD7924F}" dt="2026-10-23T17:09:08.707" v="3049" actId="20577"/>
          <ac:spMkLst>
            <pc:docMk/>
            <pc:sldMk cId="0" sldId="295"/>
            <ac:spMk id="5" creationId="{00000000-0000-0000-0000-000000000000}"/>
          </ac:spMkLst>
        </pc:spChg>
      </pc:sldChg>
      <pc:sldChg chg="modSp mod">
        <pc:chgData name="PBS Chennai Office" userId="6e2c97926b200782" providerId="LiveId" clId="{660CBBA2-1CC6-57BF-BE68-F541CBD7924F}" dt="2026-10-23T17:11:36.607" v="3076" actId="20577"/>
        <pc:sldMkLst>
          <pc:docMk/>
          <pc:sldMk cId="0" sldId="296"/>
        </pc:sldMkLst>
        <pc:spChg chg="mod">
          <ac:chgData name="PBS Chennai Office" userId="6e2c97926b200782" providerId="LiveId" clId="{660CBBA2-1CC6-57BF-BE68-F541CBD7924F}" dt="2026-10-23T17:10:10.896" v="3050" actId="13926"/>
          <ac:spMkLst>
            <pc:docMk/>
            <pc:sldMk cId="0" sldId="296"/>
            <ac:spMk id="3" creationId="{00000000-0000-0000-0000-000000000000}"/>
          </ac:spMkLst>
        </pc:spChg>
        <pc:spChg chg="mod">
          <ac:chgData name="PBS Chennai Office" userId="6e2c97926b200782" providerId="LiveId" clId="{660CBBA2-1CC6-57BF-BE68-F541CBD7924F}" dt="2026-10-23T17:11:36.607" v="3076" actId="20577"/>
          <ac:spMkLst>
            <pc:docMk/>
            <pc:sldMk cId="0" sldId="296"/>
            <ac:spMk id="5" creationId="{00000000-0000-0000-0000-000000000000}"/>
          </ac:spMkLst>
        </pc:spChg>
      </pc:sldChg>
      <pc:sldChg chg="modSp mod">
        <pc:chgData name="PBS Chennai Office" userId="6e2c97926b200782" providerId="LiveId" clId="{660CBBA2-1CC6-57BF-BE68-F541CBD7924F}" dt="2026-10-23T15:12:25.626" v="629" actId="13926"/>
        <pc:sldMkLst>
          <pc:docMk/>
          <pc:sldMk cId="3610558241" sldId="297"/>
        </pc:sldMkLst>
        <pc:spChg chg="mod">
          <ac:chgData name="PBS Chennai Office" userId="6e2c97926b200782" providerId="LiveId" clId="{660CBBA2-1CC6-57BF-BE68-F541CBD7924F}" dt="2026-10-23T15:12:25.626" v="629" actId="13926"/>
          <ac:spMkLst>
            <pc:docMk/>
            <pc:sldMk cId="3610558241" sldId="297"/>
            <ac:spMk id="3" creationId="{9ECA3CB4-C8A4-36E7-8DC5-8270068E165A}"/>
          </ac:spMkLst>
        </pc:spChg>
      </pc:sldChg>
      <pc:sldChg chg="modSp mod">
        <pc:chgData name="PBS Chennai Office" userId="6e2c97926b200782" providerId="LiveId" clId="{660CBBA2-1CC6-57BF-BE68-F541CBD7924F}" dt="2026-10-23T15:55:53.353" v="1505" actId="20577"/>
        <pc:sldMkLst>
          <pc:docMk/>
          <pc:sldMk cId="2020718782" sldId="298"/>
        </pc:sldMkLst>
        <pc:spChg chg="mod">
          <ac:chgData name="PBS Chennai Office" userId="6e2c97926b200782" providerId="LiveId" clId="{660CBBA2-1CC6-57BF-BE68-F541CBD7924F}" dt="2026-10-23T15:55:53.353" v="1505" actId="20577"/>
          <ac:spMkLst>
            <pc:docMk/>
            <pc:sldMk cId="2020718782" sldId="298"/>
            <ac:spMk id="3" creationId="{5ED5FAF4-E011-5795-6E8B-4CF2EC56EF9A}"/>
          </ac:spMkLst>
        </pc:spChg>
        <pc:spChg chg="mod">
          <ac:chgData name="PBS Chennai Office" userId="6e2c97926b200782" providerId="LiveId" clId="{660CBBA2-1CC6-57BF-BE68-F541CBD7924F}" dt="2026-10-23T15:53:56.272" v="1430" actId="20577"/>
          <ac:spMkLst>
            <pc:docMk/>
            <pc:sldMk cId="2020718782" sldId="298"/>
            <ac:spMk id="5" creationId="{00000000-0000-0000-0000-000000000000}"/>
          </ac:spMkLst>
        </pc:spChg>
      </pc:sldChg>
      <pc:sldChg chg="modSp mod">
        <pc:chgData name="PBS Chennai Office" userId="6e2c97926b200782" providerId="LiveId" clId="{660CBBA2-1CC6-57BF-BE68-F541CBD7924F}" dt="2026-10-23T16:15:08.479" v="1852" actId="20577"/>
        <pc:sldMkLst>
          <pc:docMk/>
          <pc:sldMk cId="659931134" sldId="299"/>
        </pc:sldMkLst>
        <pc:spChg chg="mod">
          <ac:chgData name="PBS Chennai Office" userId="6e2c97926b200782" providerId="LiveId" clId="{660CBBA2-1CC6-57BF-BE68-F541CBD7924F}" dt="2026-10-23T16:04:09.029" v="1725" actId="20577"/>
          <ac:spMkLst>
            <pc:docMk/>
            <pc:sldMk cId="659931134" sldId="299"/>
            <ac:spMk id="3" creationId="{53975226-E007-29E7-D52E-14D0457DD9BB}"/>
          </ac:spMkLst>
        </pc:spChg>
        <pc:spChg chg="mod">
          <ac:chgData name="PBS Chennai Office" userId="6e2c97926b200782" providerId="LiveId" clId="{660CBBA2-1CC6-57BF-BE68-F541CBD7924F}" dt="2026-10-23T16:15:08.479" v="1852" actId="20577"/>
          <ac:spMkLst>
            <pc:docMk/>
            <pc:sldMk cId="659931134" sldId="299"/>
            <ac:spMk id="5" creationId="{00000000-0000-0000-0000-000000000000}"/>
          </ac:spMkLst>
        </pc:spChg>
      </pc:sldChg>
      <pc:sldChg chg="modSp mod">
        <pc:chgData name="PBS Chennai Office" userId="6e2c97926b200782" providerId="LiveId" clId="{660CBBA2-1CC6-57BF-BE68-F541CBD7924F}" dt="2026-10-23T16:15:48.536" v="1860" actId="20577"/>
        <pc:sldMkLst>
          <pc:docMk/>
          <pc:sldMk cId="304400731" sldId="300"/>
        </pc:sldMkLst>
        <pc:spChg chg="mod">
          <ac:chgData name="PBS Chennai Office" userId="6e2c97926b200782" providerId="LiveId" clId="{660CBBA2-1CC6-57BF-BE68-F541CBD7924F}" dt="2026-10-23T16:11:36.144" v="1811" actId="5793"/>
          <ac:spMkLst>
            <pc:docMk/>
            <pc:sldMk cId="304400731" sldId="300"/>
            <ac:spMk id="3" creationId="{864CD1CA-D55E-57D4-404B-A9D82C8BA2DE}"/>
          </ac:spMkLst>
        </pc:spChg>
        <pc:spChg chg="mod">
          <ac:chgData name="PBS Chennai Office" userId="6e2c97926b200782" providerId="LiveId" clId="{660CBBA2-1CC6-57BF-BE68-F541CBD7924F}" dt="2026-10-23T16:15:48.536" v="1860" actId="20577"/>
          <ac:spMkLst>
            <pc:docMk/>
            <pc:sldMk cId="304400731" sldId="300"/>
            <ac:spMk id="5" creationId="{00000000-0000-0000-0000-000000000000}"/>
          </ac:spMkLst>
        </pc:spChg>
      </pc:sldChg>
      <pc:sldChg chg="modSp mod">
        <pc:chgData name="PBS Chennai Office" userId="6e2c97926b200782" providerId="LiveId" clId="{660CBBA2-1CC6-57BF-BE68-F541CBD7924F}" dt="2026-10-23T16:20:56.858" v="2301" actId="20577"/>
        <pc:sldMkLst>
          <pc:docMk/>
          <pc:sldMk cId="2478675973" sldId="302"/>
        </pc:sldMkLst>
        <pc:spChg chg="mod">
          <ac:chgData name="PBS Chennai Office" userId="6e2c97926b200782" providerId="LiveId" clId="{660CBBA2-1CC6-57BF-BE68-F541CBD7924F}" dt="2026-10-23T16:19:06.002" v="2095" actId="20577"/>
          <ac:spMkLst>
            <pc:docMk/>
            <pc:sldMk cId="2478675973" sldId="302"/>
            <ac:spMk id="2" creationId="{887C15F3-289F-D67D-4F0F-362F8382BA04}"/>
          </ac:spMkLst>
        </pc:spChg>
        <pc:spChg chg="mod">
          <ac:chgData name="PBS Chennai Office" userId="6e2c97926b200782" providerId="LiveId" clId="{660CBBA2-1CC6-57BF-BE68-F541CBD7924F}" dt="2026-10-23T16:20:56.858" v="2301" actId="20577"/>
          <ac:spMkLst>
            <pc:docMk/>
            <pc:sldMk cId="2478675973" sldId="302"/>
            <ac:spMk id="3" creationId="{E83AA0C1-9873-9E27-F4F2-B0D778EEB81B}"/>
          </ac:spMkLst>
        </pc:spChg>
        <pc:spChg chg="mod">
          <ac:chgData name="PBS Chennai Office" userId="6e2c97926b200782" providerId="LiveId" clId="{660CBBA2-1CC6-57BF-BE68-F541CBD7924F}" dt="2026-10-23T16:18:28.277" v="2040" actId="20577"/>
          <ac:spMkLst>
            <pc:docMk/>
            <pc:sldMk cId="2478675973" sldId="302"/>
            <ac:spMk id="5" creationId="{00000000-0000-0000-0000-000000000000}"/>
          </ac:spMkLst>
        </pc:spChg>
      </pc:sldChg>
      <pc:sldChg chg="modSp mod">
        <pc:chgData name="PBS Chennai Office" userId="6e2c97926b200782" providerId="LiveId" clId="{660CBBA2-1CC6-57BF-BE68-F541CBD7924F}" dt="2026-10-23T16:53:17.954" v="2872" actId="20577"/>
        <pc:sldMkLst>
          <pc:docMk/>
          <pc:sldMk cId="369438285" sldId="303"/>
        </pc:sldMkLst>
        <pc:spChg chg="mod">
          <ac:chgData name="PBS Chennai Office" userId="6e2c97926b200782" providerId="LiveId" clId="{660CBBA2-1CC6-57BF-BE68-F541CBD7924F}" dt="2026-10-23T16:40:31.718" v="2659" actId="27636"/>
          <ac:spMkLst>
            <pc:docMk/>
            <pc:sldMk cId="369438285" sldId="303"/>
            <ac:spMk id="3" creationId="{70F3E6EC-7E71-5AEB-A7AB-86CE4F8D5FA0}"/>
          </ac:spMkLst>
        </pc:spChg>
        <pc:spChg chg="mod">
          <ac:chgData name="PBS Chennai Office" userId="6e2c97926b200782" providerId="LiveId" clId="{660CBBA2-1CC6-57BF-BE68-F541CBD7924F}" dt="2026-10-23T16:53:17.954" v="2872" actId="20577"/>
          <ac:spMkLst>
            <pc:docMk/>
            <pc:sldMk cId="369438285" sldId="303"/>
            <ac:spMk id="5" creationId="{00000000-0000-0000-0000-000000000000}"/>
          </ac:spMkLst>
        </pc:spChg>
      </pc:sldChg>
      <pc:sldChg chg="del">
        <pc:chgData name="PBS Chennai Office" userId="6e2c97926b200782" providerId="LiveId" clId="{660CBBA2-1CC6-57BF-BE68-F541CBD7924F}" dt="2026-10-23T16:55:32.308" v="2880" actId="2696"/>
        <pc:sldMkLst>
          <pc:docMk/>
          <pc:sldMk cId="2605288183" sldId="304"/>
        </pc:sldMkLst>
      </pc:sldChg>
      <pc:sldChg chg="modSp mod ord">
        <pc:chgData name="PBS Chennai Office" userId="6e2c97926b200782" providerId="LiveId" clId="{660CBBA2-1CC6-57BF-BE68-F541CBD7924F}" dt="2026-10-23T16:56:22.600" v="2887" actId="13926"/>
        <pc:sldMkLst>
          <pc:docMk/>
          <pc:sldMk cId="1721448132" sldId="305"/>
        </pc:sldMkLst>
        <pc:spChg chg="mod">
          <ac:chgData name="PBS Chennai Office" userId="6e2c97926b200782" providerId="LiveId" clId="{660CBBA2-1CC6-57BF-BE68-F541CBD7924F}" dt="2026-10-23T16:56:22.600" v="2887" actId="13926"/>
          <ac:spMkLst>
            <pc:docMk/>
            <pc:sldMk cId="1721448132" sldId="305"/>
            <ac:spMk id="3" creationId="{0DE96B5F-D81E-6954-F6CD-EF3C810FDE30}"/>
          </ac:spMkLst>
        </pc:spChg>
        <pc:spChg chg="mod">
          <ac:chgData name="PBS Chennai Office" userId="6e2c97926b200782" providerId="LiveId" clId="{660CBBA2-1CC6-57BF-BE68-F541CBD7924F}" dt="2026-10-23T16:55:54.063" v="2884" actId="20577"/>
          <ac:spMkLst>
            <pc:docMk/>
            <pc:sldMk cId="1721448132" sldId="305"/>
            <ac:spMk id="5" creationId="{00000000-0000-0000-0000-000000000000}"/>
          </ac:spMkLst>
        </pc:spChg>
      </pc:sldChg>
      <pc:sldChg chg="modSp mod ord">
        <pc:chgData name="PBS Chennai Office" userId="6e2c97926b200782" providerId="LiveId" clId="{660CBBA2-1CC6-57BF-BE68-F541CBD7924F}" dt="2026-10-23T17:00:21.765" v="2966" actId="20577"/>
        <pc:sldMkLst>
          <pc:docMk/>
          <pc:sldMk cId="3559329249" sldId="306"/>
        </pc:sldMkLst>
        <pc:spChg chg="mod">
          <ac:chgData name="PBS Chennai Office" userId="6e2c97926b200782" providerId="LiveId" clId="{660CBBA2-1CC6-57BF-BE68-F541CBD7924F}" dt="2026-10-23T17:00:13.048" v="2964" actId="13926"/>
          <ac:spMkLst>
            <pc:docMk/>
            <pc:sldMk cId="3559329249" sldId="306"/>
            <ac:spMk id="3" creationId="{B192CCEC-2125-04C2-9DD6-044E6BD4A6F9}"/>
          </ac:spMkLst>
        </pc:spChg>
        <pc:spChg chg="mod">
          <ac:chgData name="PBS Chennai Office" userId="6e2c97926b200782" providerId="LiveId" clId="{660CBBA2-1CC6-57BF-BE68-F541CBD7924F}" dt="2026-10-23T17:00:21.765" v="2966" actId="20577"/>
          <ac:spMkLst>
            <pc:docMk/>
            <pc:sldMk cId="3559329249" sldId="306"/>
            <ac:spMk id="5" creationId="{00000000-0000-0000-0000-000000000000}"/>
          </ac:spMkLst>
        </pc:spChg>
      </pc:sldChg>
      <pc:sldChg chg="modSp mod">
        <pc:chgData name="PBS Chennai Office" userId="6e2c97926b200782" providerId="LiveId" clId="{660CBBA2-1CC6-57BF-BE68-F541CBD7924F}" dt="2026-10-23T17:06:58.989" v="3038" actId="13926"/>
        <pc:sldMkLst>
          <pc:docMk/>
          <pc:sldMk cId="1426193985" sldId="307"/>
        </pc:sldMkLst>
        <pc:spChg chg="mod">
          <ac:chgData name="PBS Chennai Office" userId="6e2c97926b200782" providerId="LiveId" clId="{660CBBA2-1CC6-57BF-BE68-F541CBD7924F}" dt="2026-10-23T17:06:58.989" v="3038" actId="13926"/>
          <ac:spMkLst>
            <pc:docMk/>
            <pc:sldMk cId="1426193985" sldId="307"/>
            <ac:spMk id="3" creationId="{1A784300-A051-5263-4FC5-7DD35CB809AA}"/>
          </ac:spMkLst>
        </pc:spChg>
        <pc:spChg chg="mod">
          <ac:chgData name="PBS Chennai Office" userId="6e2c97926b200782" providerId="LiveId" clId="{660CBBA2-1CC6-57BF-BE68-F541CBD7924F}" dt="2026-10-23T17:05:06.757" v="3021" actId="20577"/>
          <ac:spMkLst>
            <pc:docMk/>
            <pc:sldMk cId="1426193985" sldId="307"/>
            <ac:spMk id="5" creationId="{00000000-0000-0000-0000-000000000000}"/>
          </ac:spMkLst>
        </pc:spChg>
      </pc:sldChg>
      <pc:sldChg chg="addSp delSp modSp mod">
        <pc:chgData name="PBS Chennai Office" userId="6e2c97926b200782" providerId="LiveId" clId="{660CBBA2-1CC6-57BF-BE68-F541CBD7924F}" dt="2026-10-23T17:01:09.345" v="3010" actId="13926"/>
        <pc:sldMkLst>
          <pc:docMk/>
          <pc:sldMk cId="4018948477" sldId="308"/>
        </pc:sldMkLst>
        <pc:spChg chg="mod">
          <ac:chgData name="PBS Chennai Office" userId="6e2c97926b200782" providerId="LiveId" clId="{660CBBA2-1CC6-57BF-BE68-F541CBD7924F}" dt="2026-10-23T17:01:09.345" v="3010" actId="13926"/>
          <ac:spMkLst>
            <pc:docMk/>
            <pc:sldMk cId="4018948477" sldId="308"/>
            <ac:spMk id="3" creationId="{2126644D-8E26-DBCC-C78C-B30A08AE46EF}"/>
          </ac:spMkLst>
        </pc:spChg>
        <pc:spChg chg="add del mod">
          <ac:chgData name="PBS Chennai Office" userId="6e2c97926b200782" providerId="LiveId" clId="{660CBBA2-1CC6-57BF-BE68-F541CBD7924F}" dt="2026-10-23T17:00:44.200" v="2970" actId="20577"/>
          <ac:spMkLst>
            <pc:docMk/>
            <pc:sldMk cId="4018948477" sldId="308"/>
            <ac:spMk id="5" creationId="{00000000-0000-0000-0000-000000000000}"/>
          </ac:spMkLst>
        </pc:spChg>
      </pc:sldChg>
      <pc:sldChg chg="modSp mod ord">
        <pc:chgData name="PBS Chennai Office" userId="6e2c97926b200782" providerId="LiveId" clId="{660CBBA2-1CC6-57BF-BE68-F541CBD7924F}" dt="2026-10-23T14:59:21.200" v="363" actId="20578"/>
        <pc:sldMkLst>
          <pc:docMk/>
          <pc:sldMk cId="0" sldId="309"/>
        </pc:sldMkLst>
        <pc:spChg chg="mod">
          <ac:chgData name="PBS Chennai Office" userId="6e2c97926b200782" providerId="LiveId" clId="{660CBBA2-1CC6-57BF-BE68-F541CBD7924F}" dt="2026-10-23T14:56:21.643" v="322" actId="5793"/>
          <ac:spMkLst>
            <pc:docMk/>
            <pc:sldMk cId="0" sldId="309"/>
            <ac:spMk id="3" creationId="{00000000-0000-0000-0000-000000000000}"/>
          </ac:spMkLst>
        </pc:spChg>
        <pc:spChg chg="mod">
          <ac:chgData name="PBS Chennai Office" userId="6e2c97926b200782" providerId="LiveId" clId="{660CBBA2-1CC6-57BF-BE68-F541CBD7924F}" dt="2026-10-23T14:56:42.940" v="323" actId="13926"/>
          <ac:spMkLst>
            <pc:docMk/>
            <pc:sldMk cId="0" sldId="309"/>
            <ac:spMk id="8" creationId="{00000000-0000-0000-0000-000000000000}"/>
          </ac:spMkLst>
        </pc:spChg>
        <pc:spChg chg="mod">
          <ac:chgData name="PBS Chennai Office" userId="6e2c97926b200782" providerId="LiveId" clId="{660CBBA2-1CC6-57BF-BE68-F541CBD7924F}" dt="2026-10-23T14:56:46.456" v="324" actId="13926"/>
          <ac:spMkLst>
            <pc:docMk/>
            <pc:sldMk cId="0" sldId="309"/>
            <ac:spMk id="12" creationId="{00000000-0000-0000-0000-000000000000}"/>
          </ac:spMkLst>
        </pc:spChg>
        <pc:spChg chg="mod">
          <ac:chgData name="PBS Chennai Office" userId="6e2c97926b200782" providerId="LiveId" clId="{660CBBA2-1CC6-57BF-BE68-F541CBD7924F}" dt="2026-10-23T14:56:49.632" v="325" actId="13926"/>
          <ac:spMkLst>
            <pc:docMk/>
            <pc:sldMk cId="0" sldId="309"/>
            <ac:spMk id="16" creationId="{00000000-0000-0000-0000-000000000000}"/>
          </ac:spMkLst>
        </pc:spChg>
        <pc:spChg chg="mod">
          <ac:chgData name="PBS Chennai Office" userId="6e2c97926b200782" providerId="LiveId" clId="{660CBBA2-1CC6-57BF-BE68-F541CBD7924F}" dt="2026-10-23T14:57:08.001" v="328" actId="13926"/>
          <ac:spMkLst>
            <pc:docMk/>
            <pc:sldMk cId="0" sldId="309"/>
            <ac:spMk id="19" creationId="{00000000-0000-0000-0000-000000000000}"/>
          </ac:spMkLst>
        </pc:spChg>
        <pc:spChg chg="mod">
          <ac:chgData name="PBS Chennai Office" userId="6e2c97926b200782" providerId="LiveId" clId="{660CBBA2-1CC6-57BF-BE68-F541CBD7924F}" dt="2026-10-23T14:57:03.588" v="327" actId="13926"/>
          <ac:spMkLst>
            <pc:docMk/>
            <pc:sldMk cId="0" sldId="309"/>
            <ac:spMk id="23" creationId="{00000000-0000-0000-0000-000000000000}"/>
          </ac:spMkLst>
        </pc:spChg>
        <pc:spChg chg="mod">
          <ac:chgData name="PBS Chennai Office" userId="6e2c97926b200782" providerId="LiveId" clId="{660CBBA2-1CC6-57BF-BE68-F541CBD7924F}" dt="2026-10-23T14:56:53.357" v="326" actId="13926"/>
          <ac:spMkLst>
            <pc:docMk/>
            <pc:sldMk cId="0" sldId="309"/>
            <ac:spMk id="27" creationId="{00000000-0000-0000-0000-000000000000}"/>
          </ac:spMkLst>
        </pc:spChg>
        <pc:spChg chg="mod">
          <ac:chgData name="PBS Chennai Office" userId="6e2c97926b200782" providerId="LiveId" clId="{660CBBA2-1CC6-57BF-BE68-F541CBD7924F}" dt="2026-10-23T14:57:44.011" v="338" actId="20577"/>
          <ac:spMkLst>
            <pc:docMk/>
            <pc:sldMk cId="0" sldId="309"/>
            <ac:spMk id="29" creationId="{00000000-0000-0000-0000-000000000000}"/>
          </ac:spMkLst>
        </pc:spChg>
        <pc:spChg chg="mod">
          <ac:chgData name="PBS Chennai Office" userId="6e2c97926b200782" providerId="LiveId" clId="{660CBBA2-1CC6-57BF-BE68-F541CBD7924F}" dt="2026-10-23T14:55:48.992" v="313" actId="20577"/>
          <ac:spMkLst>
            <pc:docMk/>
            <pc:sldMk cId="0" sldId="309"/>
            <ac:spMk id="31" creationId="{00000000-0000-0000-0000-000000000000}"/>
          </ac:spMkLst>
        </pc:spChg>
      </pc:sldChg>
      <pc:sldChg chg="modSp mod ord">
        <pc:chgData name="PBS Chennai Office" userId="6e2c97926b200782" providerId="LiveId" clId="{660CBBA2-1CC6-57BF-BE68-F541CBD7924F}" dt="2026-10-23T15:50:21.339" v="1374" actId="20577"/>
        <pc:sldMkLst>
          <pc:docMk/>
          <pc:sldMk cId="0" sldId="310"/>
        </pc:sldMkLst>
        <pc:spChg chg="mod">
          <ac:chgData name="PBS Chennai Office" userId="6e2c97926b200782" providerId="LiveId" clId="{660CBBA2-1CC6-57BF-BE68-F541CBD7924F}" dt="2026-10-23T15:30:16.653" v="1301" actId="5793"/>
          <ac:spMkLst>
            <pc:docMk/>
            <pc:sldMk cId="0" sldId="310"/>
            <ac:spMk id="3" creationId="{00000000-0000-0000-0000-000000000000}"/>
          </ac:spMkLst>
        </pc:spChg>
        <pc:spChg chg="mod">
          <ac:chgData name="PBS Chennai Office" userId="6e2c97926b200782" providerId="LiveId" clId="{660CBBA2-1CC6-57BF-BE68-F541CBD7924F}" dt="2026-10-23T15:50:21.339" v="1374" actId="20577"/>
          <ac:spMkLst>
            <pc:docMk/>
            <pc:sldMk cId="0" sldId="310"/>
            <ac:spMk id="4" creationId="{00000000-0000-0000-0000-000000000000}"/>
          </ac:spMkLst>
        </pc:spChg>
        <pc:spChg chg="mod">
          <ac:chgData name="PBS Chennai Office" userId="6e2c97926b200782" providerId="LiveId" clId="{660CBBA2-1CC6-57BF-BE68-F541CBD7924F}" dt="2026-10-23T15:46:59.037" v="1333" actId="115"/>
          <ac:spMkLst>
            <pc:docMk/>
            <pc:sldMk cId="0" sldId="310"/>
            <ac:spMk id="8" creationId="{00000000-0000-0000-0000-000000000000}"/>
          </ac:spMkLst>
        </pc:spChg>
        <pc:spChg chg="mod">
          <ac:chgData name="PBS Chennai Office" userId="6e2c97926b200782" providerId="LiveId" clId="{660CBBA2-1CC6-57BF-BE68-F541CBD7924F}" dt="2026-10-23T15:46:31.997" v="1330" actId="20577"/>
          <ac:spMkLst>
            <pc:docMk/>
            <pc:sldMk cId="0" sldId="310"/>
            <ac:spMk id="9" creationId="{00000000-0000-0000-0000-000000000000}"/>
          </ac:spMkLst>
        </pc:spChg>
        <pc:spChg chg="mod">
          <ac:chgData name="PBS Chennai Office" userId="6e2c97926b200782" providerId="LiveId" clId="{660CBBA2-1CC6-57BF-BE68-F541CBD7924F}" dt="2026-10-23T15:47:07.538" v="1335" actId="20577"/>
          <ac:spMkLst>
            <pc:docMk/>
            <pc:sldMk cId="0" sldId="310"/>
            <ac:spMk id="11" creationId="{00000000-0000-0000-0000-000000000000}"/>
          </ac:spMkLst>
        </pc:spChg>
        <pc:spChg chg="mod">
          <ac:chgData name="PBS Chennai Office" userId="6e2c97926b200782" providerId="LiveId" clId="{660CBBA2-1CC6-57BF-BE68-F541CBD7924F}" dt="2026-10-23T15:46:50.794" v="1331" actId="115"/>
          <ac:spMkLst>
            <pc:docMk/>
            <pc:sldMk cId="0" sldId="310"/>
            <ac:spMk id="14" creationId="{00000000-0000-0000-0000-000000000000}"/>
          </ac:spMkLst>
        </pc:spChg>
        <pc:spChg chg="mod">
          <ac:chgData name="PBS Chennai Office" userId="6e2c97926b200782" providerId="LiveId" clId="{660CBBA2-1CC6-57BF-BE68-F541CBD7924F}" dt="2026-10-23T15:29:49.481" v="1258" actId="20577"/>
          <ac:spMkLst>
            <pc:docMk/>
            <pc:sldMk cId="0" sldId="310"/>
            <ac:spMk id="18" creationId="{00000000-0000-0000-0000-000000000000}"/>
          </ac:spMkLst>
        </pc:spChg>
      </pc:sldChg>
      <pc:sldChg chg="modSp mod ord">
        <pc:chgData name="PBS Chennai Office" userId="6e2c97926b200782" providerId="LiveId" clId="{660CBBA2-1CC6-57BF-BE68-F541CBD7924F}" dt="2026-10-23T15:52:08.838" v="1412" actId="20577"/>
        <pc:sldMkLst>
          <pc:docMk/>
          <pc:sldMk cId="0" sldId="312"/>
        </pc:sldMkLst>
        <pc:spChg chg="mod">
          <ac:chgData name="PBS Chennai Office" userId="6e2c97926b200782" providerId="LiveId" clId="{660CBBA2-1CC6-57BF-BE68-F541CBD7924F}" dt="2026-10-23T15:48:59.267" v="1351" actId="20577"/>
          <ac:spMkLst>
            <pc:docMk/>
            <pc:sldMk cId="0" sldId="312"/>
            <ac:spMk id="3" creationId="{00000000-0000-0000-0000-000000000000}"/>
          </ac:spMkLst>
        </pc:spChg>
        <pc:spChg chg="mod">
          <ac:chgData name="PBS Chennai Office" userId="6e2c97926b200782" providerId="LiveId" clId="{660CBBA2-1CC6-57BF-BE68-F541CBD7924F}" dt="2026-10-23T15:49:17.708" v="1353" actId="13926"/>
          <ac:spMkLst>
            <pc:docMk/>
            <pc:sldMk cId="0" sldId="312"/>
            <ac:spMk id="4" creationId="{00000000-0000-0000-0000-000000000000}"/>
          </ac:spMkLst>
        </pc:spChg>
        <pc:spChg chg="mod">
          <ac:chgData name="PBS Chennai Office" userId="6e2c97926b200782" providerId="LiveId" clId="{660CBBA2-1CC6-57BF-BE68-F541CBD7924F}" dt="2026-10-23T15:50:47.762" v="1395" actId="122"/>
          <ac:spMkLst>
            <pc:docMk/>
            <pc:sldMk cId="0" sldId="312"/>
            <ac:spMk id="8" creationId="{00000000-0000-0000-0000-000000000000}"/>
          </ac:spMkLst>
        </pc:spChg>
        <pc:spChg chg="mod">
          <ac:chgData name="PBS Chennai Office" userId="6e2c97926b200782" providerId="LiveId" clId="{660CBBA2-1CC6-57BF-BE68-F541CBD7924F}" dt="2026-10-23T15:51:51.145" v="1411" actId="20577"/>
          <ac:spMkLst>
            <pc:docMk/>
            <pc:sldMk cId="0" sldId="312"/>
            <ac:spMk id="11" creationId="{00000000-0000-0000-0000-000000000000}"/>
          </ac:spMkLst>
        </pc:spChg>
        <pc:spChg chg="mod">
          <ac:chgData name="PBS Chennai Office" userId="6e2c97926b200782" providerId="LiveId" clId="{660CBBA2-1CC6-57BF-BE68-F541CBD7924F}" dt="2026-10-23T15:52:08.838" v="1412" actId="20577"/>
          <ac:spMkLst>
            <pc:docMk/>
            <pc:sldMk cId="0" sldId="312"/>
            <ac:spMk id="12" creationId="{00000000-0000-0000-0000-000000000000}"/>
          </ac:spMkLst>
        </pc:spChg>
        <pc:spChg chg="mod">
          <ac:chgData name="PBS Chennai Office" userId="6e2c97926b200782" providerId="LiveId" clId="{660CBBA2-1CC6-57BF-BE68-F541CBD7924F}" dt="2026-10-23T15:48:47.636" v="1339" actId="20577"/>
          <ac:spMkLst>
            <pc:docMk/>
            <pc:sldMk cId="0" sldId="312"/>
            <ac:spMk id="14" creationId="{00000000-0000-0000-0000-000000000000}"/>
          </ac:spMkLst>
        </pc:spChg>
      </pc:sldChg>
      <pc:sldChg chg="modSp mod">
        <pc:chgData name="PBS Chennai Office" userId="6e2c97926b200782" providerId="LiveId" clId="{660CBBA2-1CC6-57BF-BE68-F541CBD7924F}" dt="2026-10-23T16:30:31.491" v="2422" actId="122"/>
        <pc:sldMkLst>
          <pc:docMk/>
          <pc:sldMk cId="0" sldId="313"/>
        </pc:sldMkLst>
        <pc:spChg chg="mod">
          <ac:chgData name="PBS Chennai Office" userId="6e2c97926b200782" providerId="LiveId" clId="{660CBBA2-1CC6-57BF-BE68-F541CBD7924F}" dt="2026-10-23T16:28:14.891" v="2358" actId="5793"/>
          <ac:spMkLst>
            <pc:docMk/>
            <pc:sldMk cId="0" sldId="313"/>
            <ac:spMk id="3" creationId="{00000000-0000-0000-0000-000000000000}"/>
          </ac:spMkLst>
        </pc:spChg>
        <pc:spChg chg="mod">
          <ac:chgData name="PBS Chennai Office" userId="6e2c97926b200782" providerId="LiveId" clId="{660CBBA2-1CC6-57BF-BE68-F541CBD7924F}" dt="2026-10-23T16:28:04.425" v="2354" actId="20577"/>
          <ac:spMkLst>
            <pc:docMk/>
            <pc:sldMk cId="0" sldId="313"/>
            <ac:spMk id="4" creationId="{00000000-0000-0000-0000-000000000000}"/>
          </ac:spMkLst>
        </pc:spChg>
        <pc:spChg chg="mod">
          <ac:chgData name="PBS Chennai Office" userId="6e2c97926b200782" providerId="LiveId" clId="{660CBBA2-1CC6-57BF-BE68-F541CBD7924F}" dt="2026-10-23T16:27:11.377" v="2350" actId="20577"/>
          <ac:spMkLst>
            <pc:docMk/>
            <pc:sldMk cId="0" sldId="313"/>
            <ac:spMk id="11" creationId="{00000000-0000-0000-0000-000000000000}"/>
          </ac:spMkLst>
        </pc:spChg>
        <pc:spChg chg="mod">
          <ac:chgData name="PBS Chennai Office" userId="6e2c97926b200782" providerId="LiveId" clId="{660CBBA2-1CC6-57BF-BE68-F541CBD7924F}" dt="2026-10-23T16:30:31.491" v="2422" actId="122"/>
          <ac:spMkLst>
            <pc:docMk/>
            <pc:sldMk cId="0" sldId="313"/>
            <ac:spMk id="14" creationId="{00000000-0000-0000-0000-000000000000}"/>
          </ac:spMkLst>
        </pc:spChg>
        <pc:spChg chg="mod">
          <ac:chgData name="PBS Chennai Office" userId="6e2c97926b200782" providerId="LiveId" clId="{660CBBA2-1CC6-57BF-BE68-F541CBD7924F}" dt="2026-10-23T16:29:48.729" v="2373" actId="20577"/>
          <ac:spMkLst>
            <pc:docMk/>
            <pc:sldMk cId="0" sldId="313"/>
            <ac:spMk id="16" creationId="{00000000-0000-0000-0000-000000000000}"/>
          </ac:spMkLst>
        </pc:spChg>
      </pc:sldChg>
      <pc:sldChg chg="modSp mod">
        <pc:chgData name="PBS Chennai Office" userId="6e2c97926b200782" providerId="LiveId" clId="{660CBBA2-1CC6-57BF-BE68-F541CBD7924F}" dt="2026-10-23T17:11:42.940" v="3078" actId="20577"/>
        <pc:sldMkLst>
          <pc:docMk/>
          <pc:sldMk cId="0" sldId="315"/>
        </pc:sldMkLst>
        <pc:spChg chg="mod">
          <ac:chgData name="PBS Chennai Office" userId="6e2c97926b200782" providerId="LiveId" clId="{660CBBA2-1CC6-57BF-BE68-F541CBD7924F}" dt="2026-10-23T17:10:31.196" v="3056" actId="5793"/>
          <ac:spMkLst>
            <pc:docMk/>
            <pc:sldMk cId="0" sldId="315"/>
            <ac:spMk id="4" creationId="{00000000-0000-0000-0000-000000000000}"/>
          </ac:spMkLst>
        </pc:spChg>
        <pc:spChg chg="mod">
          <ac:chgData name="PBS Chennai Office" userId="6e2c97926b200782" providerId="LiveId" clId="{660CBBA2-1CC6-57BF-BE68-F541CBD7924F}" dt="2026-10-23T17:11:02.721" v="3073" actId="255"/>
          <ac:spMkLst>
            <pc:docMk/>
            <pc:sldMk cId="0" sldId="315"/>
            <ac:spMk id="30" creationId="{00000000-0000-0000-0000-000000000000}"/>
          </ac:spMkLst>
        </pc:spChg>
        <pc:spChg chg="mod">
          <ac:chgData name="PBS Chennai Office" userId="6e2c97926b200782" providerId="LiveId" clId="{660CBBA2-1CC6-57BF-BE68-F541CBD7924F}" dt="2026-10-23T17:11:16.090" v="3074" actId="255"/>
          <ac:spMkLst>
            <pc:docMk/>
            <pc:sldMk cId="0" sldId="315"/>
            <ac:spMk id="36" creationId="{00000000-0000-0000-0000-000000000000}"/>
          </ac:spMkLst>
        </pc:spChg>
        <pc:spChg chg="mod">
          <ac:chgData name="PBS Chennai Office" userId="6e2c97926b200782" providerId="LiveId" clId="{660CBBA2-1CC6-57BF-BE68-F541CBD7924F}" dt="2026-10-23T17:11:42.940" v="3078" actId="20577"/>
          <ac:spMkLst>
            <pc:docMk/>
            <pc:sldMk cId="0" sldId="315"/>
            <ac:spMk id="38" creationId="{00000000-0000-0000-0000-000000000000}"/>
          </ac:spMkLst>
        </pc:spChg>
      </pc:sldChg>
      <pc:sldChg chg="modSp mod ord">
        <pc:chgData name="PBS Chennai Office" userId="6e2c97926b200782" providerId="LiveId" clId="{660CBBA2-1CC6-57BF-BE68-F541CBD7924F}" dt="2026-10-23T14:55:44.725" v="312" actId="20577"/>
        <pc:sldMkLst>
          <pc:docMk/>
          <pc:sldMk cId="0" sldId="316"/>
        </pc:sldMkLst>
        <pc:spChg chg="mod">
          <ac:chgData name="PBS Chennai Office" userId="6e2c97926b200782" providerId="LiveId" clId="{660CBBA2-1CC6-57BF-BE68-F541CBD7924F}" dt="2026-10-23T13:59:14.903" v="167" actId="20577"/>
          <ac:spMkLst>
            <pc:docMk/>
            <pc:sldMk cId="0" sldId="316"/>
            <ac:spMk id="7" creationId="{00000000-0000-0000-0000-000000000000}"/>
          </ac:spMkLst>
        </pc:spChg>
        <pc:spChg chg="mod">
          <ac:chgData name="PBS Chennai Office" userId="6e2c97926b200782" providerId="LiveId" clId="{660CBBA2-1CC6-57BF-BE68-F541CBD7924F}" dt="2026-10-23T14:03:29.228" v="234" actId="20577"/>
          <ac:spMkLst>
            <pc:docMk/>
            <pc:sldMk cId="0" sldId="316"/>
            <ac:spMk id="11" creationId="{00000000-0000-0000-0000-000000000000}"/>
          </ac:spMkLst>
        </pc:spChg>
        <pc:spChg chg="mod">
          <ac:chgData name="PBS Chennai Office" userId="6e2c97926b200782" providerId="LiveId" clId="{660CBBA2-1CC6-57BF-BE68-F541CBD7924F}" dt="2026-10-23T14:04:06.168" v="283" actId="20577"/>
          <ac:spMkLst>
            <pc:docMk/>
            <pc:sldMk cId="0" sldId="316"/>
            <ac:spMk id="14" creationId="{00000000-0000-0000-0000-000000000000}"/>
          </ac:spMkLst>
        </pc:spChg>
        <pc:spChg chg="mod">
          <ac:chgData name="PBS Chennai Office" userId="6e2c97926b200782" providerId="LiveId" clId="{660CBBA2-1CC6-57BF-BE68-F541CBD7924F}" dt="2026-10-23T14:04:51.545" v="303" actId="20577"/>
          <ac:spMkLst>
            <pc:docMk/>
            <pc:sldMk cId="0" sldId="316"/>
            <ac:spMk id="16" creationId="{00000000-0000-0000-0000-000000000000}"/>
          </ac:spMkLst>
        </pc:spChg>
        <pc:spChg chg="mod">
          <ac:chgData name="PBS Chennai Office" userId="6e2c97926b200782" providerId="LiveId" clId="{660CBBA2-1CC6-57BF-BE68-F541CBD7924F}" dt="2026-10-23T14:04:38.061" v="285" actId="20577"/>
          <ac:spMkLst>
            <pc:docMk/>
            <pc:sldMk cId="0" sldId="316"/>
            <ac:spMk id="17" creationId="{00000000-0000-0000-0000-000000000000}"/>
          </ac:spMkLst>
        </pc:spChg>
        <pc:spChg chg="mod">
          <ac:chgData name="PBS Chennai Office" userId="6e2c97926b200782" providerId="LiveId" clId="{660CBBA2-1CC6-57BF-BE68-F541CBD7924F}" dt="2026-10-23T14:05:30.158" v="304" actId="207"/>
          <ac:spMkLst>
            <pc:docMk/>
            <pc:sldMk cId="0" sldId="316"/>
            <ac:spMk id="22" creationId="{00000000-0000-0000-0000-000000000000}"/>
          </ac:spMkLst>
        </pc:spChg>
        <pc:spChg chg="mod">
          <ac:chgData name="PBS Chennai Office" userId="6e2c97926b200782" providerId="LiveId" clId="{660CBBA2-1CC6-57BF-BE68-F541CBD7924F}" dt="2026-10-23T14:05:30.158" v="304" actId="207"/>
          <ac:spMkLst>
            <pc:docMk/>
            <pc:sldMk cId="0" sldId="316"/>
            <ac:spMk id="23" creationId="{00000000-0000-0000-0000-000000000000}"/>
          </ac:spMkLst>
        </pc:spChg>
        <pc:spChg chg="mod">
          <ac:chgData name="PBS Chennai Office" userId="6e2c97926b200782" providerId="LiveId" clId="{660CBBA2-1CC6-57BF-BE68-F541CBD7924F}" dt="2026-10-23T14:55:44.725" v="312" actId="20577"/>
          <ac:spMkLst>
            <pc:docMk/>
            <pc:sldMk cId="0" sldId="316"/>
            <ac:spMk id="25" creationId="{00000000-0000-0000-0000-000000000000}"/>
          </ac:spMkLst>
        </pc:spChg>
      </pc:sldChg>
      <pc:sldChg chg="modSp mod">
        <pc:chgData name="PBS Chennai Office" userId="6e2c97926b200782" providerId="LiveId" clId="{660CBBA2-1CC6-57BF-BE68-F541CBD7924F}" dt="2026-10-23T15:06:52.061" v="598" actId="20577"/>
        <pc:sldMkLst>
          <pc:docMk/>
          <pc:sldMk cId="0" sldId="317"/>
        </pc:sldMkLst>
        <pc:spChg chg="mod">
          <ac:chgData name="PBS Chennai Office" userId="6e2c97926b200782" providerId="LiveId" clId="{660CBBA2-1CC6-57BF-BE68-F541CBD7924F}" dt="2026-10-23T15:06:08.217" v="571" actId="20577"/>
          <ac:spMkLst>
            <pc:docMk/>
            <pc:sldMk cId="0" sldId="317"/>
            <ac:spMk id="6" creationId="{00000000-0000-0000-0000-000000000000}"/>
          </ac:spMkLst>
        </pc:spChg>
        <pc:spChg chg="mod">
          <ac:chgData name="PBS Chennai Office" userId="6e2c97926b200782" providerId="LiveId" clId="{660CBBA2-1CC6-57BF-BE68-F541CBD7924F}" dt="2026-10-23T15:06:52.061" v="598" actId="20577"/>
          <ac:spMkLst>
            <pc:docMk/>
            <pc:sldMk cId="0" sldId="317"/>
            <ac:spMk id="7" creationId="{00000000-0000-0000-0000-000000000000}"/>
          </ac:spMkLst>
        </pc:spChg>
        <pc:spChg chg="mod">
          <ac:chgData name="PBS Chennai Office" userId="6e2c97926b200782" providerId="LiveId" clId="{660CBBA2-1CC6-57BF-BE68-F541CBD7924F}" dt="2026-10-23T15:05:42.943" v="539" actId="20577"/>
          <ac:spMkLst>
            <pc:docMk/>
            <pc:sldMk cId="0" sldId="317"/>
            <ac:spMk id="9" creationId="{00000000-0000-0000-0000-000000000000}"/>
          </ac:spMkLst>
        </pc:spChg>
        <pc:spChg chg="mod">
          <ac:chgData name="PBS Chennai Office" userId="6e2c97926b200782" providerId="LiveId" clId="{660CBBA2-1CC6-57BF-BE68-F541CBD7924F}" dt="2026-10-23T15:05:22.609" v="521" actId="20577"/>
          <ac:spMkLst>
            <pc:docMk/>
            <pc:sldMk cId="0" sldId="317"/>
            <ac:spMk id="10" creationId="{00000000-0000-0000-0000-000000000000}"/>
          </ac:spMkLst>
        </pc:spChg>
        <pc:spChg chg="mod">
          <ac:chgData name="PBS Chennai Office" userId="6e2c97926b200782" providerId="LiveId" clId="{660CBBA2-1CC6-57BF-BE68-F541CBD7924F}" dt="2026-10-23T15:04:33.352" v="512" actId="20577"/>
          <ac:spMkLst>
            <pc:docMk/>
            <pc:sldMk cId="0" sldId="317"/>
            <ac:spMk id="19" creationId="{00000000-0000-0000-0000-000000000000}"/>
          </ac:spMkLst>
        </pc:spChg>
        <pc:spChg chg="mod">
          <ac:chgData name="PBS Chennai Office" userId="6e2c97926b200782" providerId="LiveId" clId="{660CBBA2-1CC6-57BF-BE68-F541CBD7924F}" dt="2026-10-23T15:03:58.890" v="507" actId="20577"/>
          <ac:spMkLst>
            <pc:docMk/>
            <pc:sldMk cId="0" sldId="317"/>
            <ac:spMk id="21" creationId="{00000000-0000-0000-0000-000000000000}"/>
          </ac:spMkLst>
        </pc:spChg>
      </pc:sldChg>
      <pc:sldChg chg="addSp delSp modSp mod ord">
        <pc:chgData name="PBS Chennai Office" userId="6e2c97926b200782" providerId="LiveId" clId="{660CBBA2-1CC6-57BF-BE68-F541CBD7924F}" dt="2026-10-23T15:29:44.854" v="1256" actId="20578"/>
        <pc:sldMkLst>
          <pc:docMk/>
          <pc:sldMk cId="0" sldId="318"/>
        </pc:sldMkLst>
        <pc:spChg chg="del mod">
          <ac:chgData name="PBS Chennai Office" userId="6e2c97926b200782" providerId="LiveId" clId="{660CBBA2-1CC6-57BF-BE68-F541CBD7924F}" dt="2026-10-23T15:26:08.230" v="1136" actId="478"/>
          <ac:spMkLst>
            <pc:docMk/>
            <pc:sldMk cId="0" sldId="318"/>
            <ac:spMk id="3" creationId="{00000000-0000-0000-0000-000000000000}"/>
          </ac:spMkLst>
        </pc:spChg>
        <pc:spChg chg="mod">
          <ac:chgData name="PBS Chennai Office" userId="6e2c97926b200782" providerId="LiveId" clId="{660CBBA2-1CC6-57BF-BE68-F541CBD7924F}" dt="2026-10-23T15:27:10.478" v="1160" actId="20577"/>
          <ac:spMkLst>
            <pc:docMk/>
            <pc:sldMk cId="0" sldId="318"/>
            <ac:spMk id="6" creationId="{00000000-0000-0000-0000-000000000000}"/>
          </ac:spMkLst>
        </pc:spChg>
        <pc:spChg chg="mod">
          <ac:chgData name="PBS Chennai Office" userId="6e2c97926b200782" providerId="LiveId" clId="{660CBBA2-1CC6-57BF-BE68-F541CBD7924F}" dt="2026-10-23T15:27:29.346" v="1177" actId="20577"/>
          <ac:spMkLst>
            <pc:docMk/>
            <pc:sldMk cId="0" sldId="318"/>
            <ac:spMk id="7" creationId="{00000000-0000-0000-0000-000000000000}"/>
          </ac:spMkLst>
        </pc:spChg>
        <pc:spChg chg="mod">
          <ac:chgData name="PBS Chennai Office" userId="6e2c97926b200782" providerId="LiveId" clId="{660CBBA2-1CC6-57BF-BE68-F541CBD7924F}" dt="2026-10-23T15:28:15.535" v="1180" actId="13926"/>
          <ac:spMkLst>
            <pc:docMk/>
            <pc:sldMk cId="0" sldId="318"/>
            <ac:spMk id="10" creationId="{00000000-0000-0000-0000-000000000000}"/>
          </ac:spMkLst>
        </pc:spChg>
        <pc:spChg chg="mod">
          <ac:chgData name="PBS Chennai Office" userId="6e2c97926b200782" providerId="LiveId" clId="{660CBBA2-1CC6-57BF-BE68-F541CBD7924F}" dt="2026-10-23T15:28:30.389" v="1181" actId="13926"/>
          <ac:spMkLst>
            <pc:docMk/>
            <pc:sldMk cId="0" sldId="318"/>
            <ac:spMk id="16" creationId="{00000000-0000-0000-0000-000000000000}"/>
          </ac:spMkLst>
        </pc:spChg>
        <pc:spChg chg="mod">
          <ac:chgData name="PBS Chennai Office" userId="6e2c97926b200782" providerId="LiveId" clId="{660CBBA2-1CC6-57BF-BE68-F541CBD7924F}" dt="2026-10-23T15:29:24.740" v="1254" actId="20577"/>
          <ac:spMkLst>
            <pc:docMk/>
            <pc:sldMk cId="0" sldId="318"/>
            <ac:spMk id="19" creationId="{00000000-0000-0000-0000-000000000000}"/>
          </ac:spMkLst>
        </pc:spChg>
        <pc:spChg chg="mod">
          <ac:chgData name="PBS Chennai Office" userId="6e2c97926b200782" providerId="LiveId" clId="{660CBBA2-1CC6-57BF-BE68-F541CBD7924F}" dt="2026-10-23T15:24:46.171" v="1102" actId="20577"/>
          <ac:spMkLst>
            <pc:docMk/>
            <pc:sldMk cId="0" sldId="318"/>
            <ac:spMk id="21" creationId="{00000000-0000-0000-0000-000000000000}"/>
          </ac:spMkLst>
        </pc:spChg>
        <pc:spChg chg="add mod">
          <ac:chgData name="PBS Chennai Office" userId="6e2c97926b200782" providerId="LiveId" clId="{660CBBA2-1CC6-57BF-BE68-F541CBD7924F}" dt="2026-10-23T15:25:32.611" v="1115"/>
          <ac:spMkLst>
            <pc:docMk/>
            <pc:sldMk cId="0" sldId="318"/>
            <ac:spMk id="22" creationId="{8BD102A6-8EDC-03C0-A00D-F8CA1C5889EB}"/>
          </ac:spMkLst>
        </pc:spChg>
        <pc:spChg chg="add mod">
          <ac:chgData name="PBS Chennai Office" userId="6e2c97926b200782" providerId="LiveId" clId="{660CBBA2-1CC6-57BF-BE68-F541CBD7924F}" dt="2026-10-23T15:26:52.234" v="1142" actId="120"/>
          <ac:spMkLst>
            <pc:docMk/>
            <pc:sldMk cId="0" sldId="318"/>
            <ac:spMk id="23" creationId="{0CF5C22B-8719-2020-9B21-8CCB10D7EA7C}"/>
          </ac:spMkLst>
        </pc:spChg>
      </pc:sldChg>
      <pc:sldChg chg="modSp mod ord">
        <pc:chgData name="PBS Chennai Office" userId="6e2c97926b200782" providerId="LiveId" clId="{660CBBA2-1CC6-57BF-BE68-F541CBD7924F}" dt="2026-10-23T16:50:03.221" v="2772" actId="1035"/>
        <pc:sldMkLst>
          <pc:docMk/>
          <pc:sldMk cId="0" sldId="319"/>
        </pc:sldMkLst>
        <pc:spChg chg="mod">
          <ac:chgData name="PBS Chennai Office" userId="6e2c97926b200782" providerId="LiveId" clId="{660CBBA2-1CC6-57BF-BE68-F541CBD7924F}" dt="2026-10-23T16:50:03.221" v="2772" actId="1035"/>
          <ac:spMkLst>
            <pc:docMk/>
            <pc:sldMk cId="0" sldId="319"/>
            <ac:spMk id="3" creationId="{00000000-0000-0000-0000-000000000000}"/>
          </ac:spMkLst>
        </pc:spChg>
        <pc:spChg chg="mod">
          <ac:chgData name="PBS Chennai Office" userId="6e2c97926b200782" providerId="LiveId" clId="{660CBBA2-1CC6-57BF-BE68-F541CBD7924F}" dt="2026-10-23T16:36:05.677" v="2476" actId="20577"/>
          <ac:spMkLst>
            <pc:docMk/>
            <pc:sldMk cId="0" sldId="319"/>
            <ac:spMk id="5" creationId="{00000000-0000-0000-0000-000000000000}"/>
          </ac:spMkLst>
        </pc:spChg>
        <pc:spChg chg="mod">
          <ac:chgData name="PBS Chennai Office" userId="6e2c97926b200782" providerId="LiveId" clId="{660CBBA2-1CC6-57BF-BE68-F541CBD7924F}" dt="2026-10-23T16:36:46.582" v="2487" actId="20577"/>
          <ac:spMkLst>
            <pc:docMk/>
            <pc:sldMk cId="0" sldId="319"/>
            <ac:spMk id="8" creationId="{00000000-0000-0000-0000-000000000000}"/>
          </ac:spMkLst>
        </pc:spChg>
        <pc:spChg chg="mod">
          <ac:chgData name="PBS Chennai Office" userId="6e2c97926b200782" providerId="LiveId" clId="{660CBBA2-1CC6-57BF-BE68-F541CBD7924F}" dt="2026-10-23T16:37:07.448" v="2506" actId="20577"/>
          <ac:spMkLst>
            <pc:docMk/>
            <pc:sldMk cId="0" sldId="319"/>
            <ac:spMk id="14" creationId="{00000000-0000-0000-0000-000000000000}"/>
          </ac:spMkLst>
        </pc:spChg>
      </pc:sldChg>
      <pc:sldChg chg="modSp mod ord">
        <pc:chgData name="PBS Chennai Office" userId="6e2c97926b200782" providerId="LiveId" clId="{660CBBA2-1CC6-57BF-BE68-F541CBD7924F}" dt="2026-10-23T16:49:52.297" v="2751" actId="1036"/>
        <pc:sldMkLst>
          <pc:docMk/>
          <pc:sldMk cId="0" sldId="320"/>
        </pc:sldMkLst>
        <pc:spChg chg="mod">
          <ac:chgData name="PBS Chennai Office" userId="6e2c97926b200782" providerId="LiveId" clId="{660CBBA2-1CC6-57BF-BE68-F541CBD7924F}" dt="2026-10-23T16:49:52.297" v="2751" actId="1036"/>
          <ac:spMkLst>
            <pc:docMk/>
            <pc:sldMk cId="0" sldId="320"/>
            <ac:spMk id="3" creationId="{00000000-0000-0000-0000-000000000000}"/>
          </ac:spMkLst>
        </pc:spChg>
        <pc:spChg chg="mod">
          <ac:chgData name="PBS Chennai Office" userId="6e2c97926b200782" providerId="LiveId" clId="{660CBBA2-1CC6-57BF-BE68-F541CBD7924F}" dt="2026-10-23T16:38:06.438" v="2563" actId="20577"/>
          <ac:spMkLst>
            <pc:docMk/>
            <pc:sldMk cId="0" sldId="320"/>
            <ac:spMk id="13" creationId="{00000000-0000-0000-0000-000000000000}"/>
          </ac:spMkLst>
        </pc:spChg>
      </pc:sldChg>
      <pc:sldChg chg="modSp mod">
        <pc:chgData name="PBS Chennai Office" userId="6e2c97926b200782" providerId="LiveId" clId="{660CBBA2-1CC6-57BF-BE68-F541CBD7924F}" dt="2026-10-23T16:53:23.750" v="2874" actId="20577"/>
        <pc:sldMkLst>
          <pc:docMk/>
          <pc:sldMk cId="0" sldId="321"/>
        </pc:sldMkLst>
        <pc:spChg chg="mod">
          <ac:chgData name="PBS Chennai Office" userId="6e2c97926b200782" providerId="LiveId" clId="{660CBBA2-1CC6-57BF-BE68-F541CBD7924F}" dt="2026-10-23T16:41:51.733" v="2716" actId="20577"/>
          <ac:spMkLst>
            <pc:docMk/>
            <pc:sldMk cId="0" sldId="321"/>
            <ac:spMk id="12" creationId="{00000000-0000-0000-0000-000000000000}"/>
          </ac:spMkLst>
        </pc:spChg>
        <pc:spChg chg="mod">
          <ac:chgData name="PBS Chennai Office" userId="6e2c97926b200782" providerId="LiveId" clId="{660CBBA2-1CC6-57BF-BE68-F541CBD7924F}" dt="2026-10-23T16:41:05.702" v="2660" actId="113"/>
          <ac:spMkLst>
            <pc:docMk/>
            <pc:sldMk cId="0" sldId="321"/>
            <ac:spMk id="27" creationId="{00000000-0000-0000-0000-000000000000}"/>
          </ac:spMkLst>
        </pc:spChg>
        <pc:spChg chg="mod">
          <ac:chgData name="PBS Chennai Office" userId="6e2c97926b200782" providerId="LiveId" clId="{660CBBA2-1CC6-57BF-BE68-F541CBD7924F}" dt="2026-10-23T16:53:23.750" v="2874" actId="20577"/>
          <ac:spMkLst>
            <pc:docMk/>
            <pc:sldMk cId="0" sldId="321"/>
            <ac:spMk id="29" creationId="{00000000-0000-0000-0000-000000000000}"/>
          </ac:spMkLst>
        </pc:spChg>
      </pc:sldChg>
      <pc:sldChg chg="modSp mod ord">
        <pc:chgData name="PBS Chennai Office" userId="6e2c97926b200782" providerId="LiveId" clId="{660CBBA2-1CC6-57BF-BE68-F541CBD7924F}" dt="2026-10-23T16:53:35.276" v="2876" actId="20577"/>
        <pc:sldMkLst>
          <pc:docMk/>
          <pc:sldMk cId="0" sldId="322"/>
        </pc:sldMkLst>
        <pc:spChg chg="mod">
          <ac:chgData name="PBS Chennai Office" userId="6e2c97926b200782" providerId="LiveId" clId="{660CBBA2-1CC6-57BF-BE68-F541CBD7924F}" dt="2026-10-23T16:39:01.584" v="2567" actId="20577"/>
          <ac:spMkLst>
            <pc:docMk/>
            <pc:sldMk cId="0" sldId="322"/>
            <ac:spMk id="3" creationId="{00000000-0000-0000-0000-000000000000}"/>
          </ac:spMkLst>
        </pc:spChg>
        <pc:spChg chg="mod">
          <ac:chgData name="PBS Chennai Office" userId="6e2c97926b200782" providerId="LiveId" clId="{660CBBA2-1CC6-57BF-BE68-F541CBD7924F}" dt="2026-10-23T16:44:02.062" v="2720" actId="20577"/>
          <ac:spMkLst>
            <pc:docMk/>
            <pc:sldMk cId="0" sldId="322"/>
            <ac:spMk id="21" creationId="{00000000-0000-0000-0000-000000000000}"/>
          </ac:spMkLst>
        </pc:spChg>
        <pc:spChg chg="mod">
          <ac:chgData name="PBS Chennai Office" userId="6e2c97926b200782" providerId="LiveId" clId="{660CBBA2-1CC6-57BF-BE68-F541CBD7924F}" dt="2026-10-23T16:53:35.276" v="2876" actId="20577"/>
          <ac:spMkLst>
            <pc:docMk/>
            <pc:sldMk cId="0" sldId="322"/>
            <ac:spMk id="23" creationId="{00000000-0000-0000-0000-000000000000}"/>
          </ac:spMkLst>
        </pc:spChg>
      </pc:sldChg>
      <pc:sldChg chg="addSp modSp mod ord">
        <pc:chgData name="PBS Chennai Office" userId="6e2c97926b200782" providerId="LiveId" clId="{660CBBA2-1CC6-57BF-BE68-F541CBD7924F}" dt="2026-10-23T16:14:13.640" v="1848" actId="5793"/>
        <pc:sldMkLst>
          <pc:docMk/>
          <pc:sldMk cId="0" sldId="323"/>
        </pc:sldMkLst>
        <pc:spChg chg="mod">
          <ac:chgData name="PBS Chennai Office" userId="6e2c97926b200782" providerId="LiveId" clId="{660CBBA2-1CC6-57BF-BE68-F541CBD7924F}" dt="2026-10-23T16:14:13.640" v="1848" actId="5793"/>
          <ac:spMkLst>
            <pc:docMk/>
            <pc:sldMk cId="0" sldId="323"/>
            <ac:spMk id="3" creationId="{00000000-0000-0000-0000-000000000000}"/>
          </ac:spMkLst>
        </pc:spChg>
        <pc:spChg chg="mod">
          <ac:chgData name="PBS Chennai Office" userId="6e2c97926b200782" providerId="LiveId" clId="{660CBBA2-1CC6-57BF-BE68-F541CBD7924F}" dt="2026-10-23T16:13:10.729" v="1820" actId="20577"/>
          <ac:spMkLst>
            <pc:docMk/>
            <pc:sldMk cId="0" sldId="323"/>
            <ac:spMk id="18" creationId="{00000000-0000-0000-0000-000000000000}"/>
          </ac:spMkLst>
        </pc:spChg>
        <pc:spChg chg="add mod">
          <ac:chgData name="PBS Chennai Office" userId="6e2c97926b200782" providerId="LiveId" clId="{660CBBA2-1CC6-57BF-BE68-F541CBD7924F}" dt="2026-10-23T16:13:58.571" v="1842"/>
          <ac:spMkLst>
            <pc:docMk/>
            <pc:sldMk cId="0" sldId="323"/>
            <ac:spMk id="19" creationId="{7693B7FB-FF8E-24E8-EC20-4F4091929D8F}"/>
          </ac:spMkLst>
        </pc:spChg>
      </pc:sldChg>
      <pc:sldChg chg="del">
        <pc:chgData name="PBS Chennai Office" userId="6e2c97926b200782" providerId="LiveId" clId="{660CBBA2-1CC6-57BF-BE68-F541CBD7924F}" dt="2026-10-23T16:55:20.033" v="2878" actId="2696"/>
        <pc:sldMkLst>
          <pc:docMk/>
          <pc:sldMk cId="0" sldId="324"/>
        </pc:sldMkLst>
      </pc:sldChg>
      <pc:sldChg chg="modSp mod">
        <pc:chgData name="PBS Chennai Office" userId="6e2c97926b200782" providerId="LiveId" clId="{660CBBA2-1CC6-57BF-BE68-F541CBD7924F}" dt="2026-10-23T16:59:11.640" v="2953" actId="20577"/>
        <pc:sldMkLst>
          <pc:docMk/>
          <pc:sldMk cId="0" sldId="325"/>
        </pc:sldMkLst>
        <pc:spChg chg="mod">
          <ac:chgData name="PBS Chennai Office" userId="6e2c97926b200782" providerId="LiveId" clId="{660CBBA2-1CC6-57BF-BE68-F541CBD7924F}" dt="2026-10-23T16:56:46.606" v="2888" actId="20577"/>
          <ac:spMkLst>
            <pc:docMk/>
            <pc:sldMk cId="0" sldId="325"/>
            <ac:spMk id="7" creationId="{00000000-0000-0000-0000-000000000000}"/>
          </ac:spMkLst>
        </pc:spChg>
        <pc:spChg chg="mod">
          <ac:chgData name="PBS Chennai Office" userId="6e2c97926b200782" providerId="LiveId" clId="{660CBBA2-1CC6-57BF-BE68-F541CBD7924F}" dt="2026-10-23T16:58:58.458" v="2913" actId="20577"/>
          <ac:spMkLst>
            <pc:docMk/>
            <pc:sldMk cId="0" sldId="325"/>
            <ac:spMk id="18" creationId="{00000000-0000-0000-0000-000000000000}"/>
          </ac:spMkLst>
        </pc:spChg>
        <pc:spChg chg="mod">
          <ac:chgData name="PBS Chennai Office" userId="6e2c97926b200782" providerId="LiveId" clId="{660CBBA2-1CC6-57BF-BE68-F541CBD7924F}" dt="2026-10-23T16:59:11.640" v="2953" actId="20577"/>
          <ac:spMkLst>
            <pc:docMk/>
            <pc:sldMk cId="0" sldId="325"/>
            <ac:spMk id="19" creationId="{00000000-0000-0000-0000-000000000000}"/>
          </ac:spMkLst>
        </pc:spChg>
        <pc:spChg chg="mod">
          <ac:chgData name="PBS Chennai Office" userId="6e2c97926b200782" providerId="LiveId" clId="{660CBBA2-1CC6-57BF-BE68-F541CBD7924F}" dt="2026-10-23T16:57:22.219" v="2889" actId="20577"/>
          <ac:spMkLst>
            <pc:docMk/>
            <pc:sldMk cId="0" sldId="325"/>
            <ac:spMk id="21" creationId="{00000000-0000-0000-0000-000000000000}"/>
          </ac:spMkLst>
        </pc:spChg>
      </pc:sldChg>
      <pc:sldChg chg="modSp add mod ord">
        <pc:chgData name="PBS Chennai Office" userId="6e2c97926b200782" providerId="LiveId" clId="{660CBBA2-1CC6-57BF-BE68-F541CBD7924F}" dt="2026-10-23T15:10:24.043" v="620" actId="13926"/>
        <pc:sldMkLst>
          <pc:docMk/>
          <pc:sldMk cId="179482964" sldId="326"/>
        </pc:sldMkLst>
        <pc:spChg chg="mod">
          <ac:chgData name="PBS Chennai Office" userId="6e2c97926b200782" providerId="LiveId" clId="{660CBBA2-1CC6-57BF-BE68-F541CBD7924F}" dt="2026-10-23T15:10:24.043" v="620" actId="13926"/>
          <ac:spMkLst>
            <pc:docMk/>
            <pc:sldMk cId="179482964" sldId="326"/>
            <ac:spMk id="3" creationId="{3D2403DB-4C45-4582-5AB0-77190735CF9A}"/>
          </ac:spMkLst>
        </pc:spChg>
        <pc:spChg chg="mod">
          <ac:chgData name="PBS Chennai Office" userId="6e2c97926b200782" providerId="LiveId" clId="{660CBBA2-1CC6-57BF-BE68-F541CBD7924F}" dt="2026-10-23T14:59:31.764" v="364" actId="20577"/>
          <ac:spMkLst>
            <pc:docMk/>
            <pc:sldMk cId="179482964" sldId="326"/>
            <ac:spMk id="5" creationId="{E14A11AA-2F9F-8852-A528-404EEC433F3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8625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B652B-9A61-C1FE-E7BE-534CE1A862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16577-6908-92B1-D0B2-B3CAA4C75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6447D-7364-E364-91FB-02182AFACF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5E2577-F74D-6D3F-F646-E37DAA4BC91C}"/>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950619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00327-DA4A-486A-91A2-C204A1094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55EE1-4232-A4CF-F97F-CD7EB88DC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6158F-481D-7D18-AEE2-F10F9ED4C5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C02205-7C06-D995-863B-F4B4992DC1E5}"/>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138689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972CA-474E-2F51-81B9-A831C5E65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15D7B-0212-3119-E3A8-A84B87645E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65F62-D002-9BDB-B5E6-C2E7F83FFD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B0C6C-6624-DBC2-FF61-61F2A00E8E4A}"/>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176230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6D2C3-F6B6-7D42-C3A2-12C411B20D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6419BC-C13D-7CB5-8DEF-C1853F44D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D856FF-7104-E184-D0CD-4AC0A5059C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E2FD91-20D6-6A9E-20F2-1D63134EC337}"/>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349271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B85B9-3E8E-1210-A6D7-28AD9A136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360D5-5A9B-6B0B-E127-62F2A0E1D6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1203B6-1D9B-B3A4-B995-1E65F8A0CD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5735F5-A341-7AD3-FA59-7F7E1DC9FCC0}"/>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740719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2456305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8F319-D265-74EC-267C-BECA79895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C10D2-EADB-59BC-D20C-B015A0FC4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CB526-7761-9D72-A44C-8AE0CA1664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A9963A-B6FF-5EE6-7DF5-33CD9F4555C1}"/>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2269682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6C9CC-9062-59F0-9385-3775AB85D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10E7F-1C04-C376-62C2-BF5F767EF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BEDA75-2353-57DA-A136-BB3BE96D35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E64BC0-D15B-4E5D-F32D-7ED62CB4AF76}"/>
              </a:ext>
            </a:extLst>
          </p:cNvPr>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5449201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40331-CCCD-5C43-F5FB-478AC402D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6141BC-0C63-1CDD-EFA1-D4525462F9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33ABA-7207-CF4A-06D7-000EEFF534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76A2AE-9FFD-A0BF-72DE-8CA85A1F45B5}"/>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4027321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79B7B-2FB4-ABA1-2CC0-96335DB2C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D5054-F2AC-694D-49D2-37D09C056B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CA98B-CD32-61D6-6631-6433BBD2DF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58C1DA-3AB7-59D0-ACBF-F07558753FC4}"/>
              </a:ext>
            </a:extLst>
          </p:cNvPr>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895882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F6FDC-5D43-F993-BC51-2BA1A54984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0191B-7813-ABD5-357B-AAB0E58D5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C6191-0BCE-FF33-F6EC-9CE587DA9A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F68F10-AD3C-1F7C-0972-BF5115FA1BCF}"/>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32488381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B4C87-FE57-8C47-84CA-F7B73A1D6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05DF2-670A-555E-CF61-3C534FBA5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C8D56-94F2-50BE-0F51-EA849AFA7A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AB20D8-05BE-9AEC-DA08-3C0DEFDEFDA0}"/>
              </a:ext>
            </a:extLst>
          </p:cNvPr>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974017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
    <p:bg>
      <p:bgPr>
        <a:solidFill>
          <a:schemeClr val="accent1"/>
        </a:solidFill>
        <a:effectLst/>
      </p:bgPr>
    </p:bg>
    <p:spTree>
      <p:nvGrpSpPr>
        <p:cNvPr id="1" name=""/>
        <p:cNvGrpSpPr/>
        <p:nvPr/>
      </p:nvGrpSpPr>
      <p:grpSpPr>
        <a:xfrm>
          <a:off x="0" y="0"/>
          <a:ext cx="0" cy="0"/>
          <a:chOff x="0" y="0"/>
          <a:chExt cx="0" cy="0"/>
        </a:xfrm>
      </p:grpSpPr>
      <p:sp>
        <p:nvSpPr>
          <p:cNvPr id="2" name="Shape 0"/>
          <p:cNvSpPr/>
          <p:nvPr/>
        </p:nvSpPr>
        <p:spPr>
          <a:xfrm>
            <a:off x="365760" y="365760"/>
            <a:ext cx="11460175" cy="6126480"/>
          </a:xfrm>
          <a:prstGeom prst="rect">
            <a:avLst/>
          </a:prstGeom>
          <a:ln w="19050">
            <a:solidFill>
              <a:schemeClr val="accent2"/>
            </a:solidFill>
            <a:prstDash val="solid"/>
          </a:ln>
        </p:spPr>
        <p:txBody>
          <a:bodyPr/>
          <a:lstStyle/>
          <a:p>
            <a:endParaRPr lang="en-US"/>
          </a:p>
        </p:txBody>
      </p:sp>
      <p:sp>
        <p:nvSpPr>
          <p:cNvPr id="3" name="Shape 1"/>
          <p:cNvSpPr/>
          <p:nvPr/>
        </p:nvSpPr>
        <p:spPr>
          <a:xfrm>
            <a:off x="502920" y="502920"/>
            <a:ext cx="11185855" cy="5852160"/>
          </a:xfrm>
          <a:prstGeom prst="rect">
            <a:avLst/>
          </a:prstGeom>
          <a:ln w="6350">
            <a:solidFill>
              <a:schemeClr val="accent2"/>
            </a:solidFill>
            <a:prstDash val="solid"/>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SLIDE">
    <p:bg>
      <p:bgPr>
        <a:solidFill>
          <a:schemeClr val="accent1"/>
        </a:solidFill>
        <a:effectLst/>
      </p:bgPr>
    </p:bg>
    <p:spTree>
      <p:nvGrpSpPr>
        <p:cNvPr id="1" name=""/>
        <p:cNvGrpSpPr/>
        <p:nvPr/>
      </p:nvGrpSpPr>
      <p:grpSpPr>
        <a:xfrm>
          <a:off x="0" y="0"/>
          <a:ext cx="0" cy="0"/>
          <a:chOff x="0" y="0"/>
          <a:chExt cx="0" cy="0"/>
        </a:xfrm>
      </p:grpSpPr>
      <p:sp>
        <p:nvSpPr>
          <p:cNvPr id="2" name="Shape 0"/>
          <p:cNvSpPr/>
          <p:nvPr/>
        </p:nvSpPr>
        <p:spPr>
          <a:xfrm>
            <a:off x="0" y="3246120"/>
            <a:ext cx="12191695" cy="36576"/>
          </a:xfrm>
          <a:prstGeom prst="rect">
            <a:avLst/>
          </a:prstGeom>
          <a:solidFill>
            <a:schemeClr val="accent2"/>
          </a:solidFill>
          <a:ln/>
        </p:spPr>
        <p:txBody>
          <a:bodyPr/>
          <a:lstStyle/>
          <a:p>
            <a:endParaRPr lang="en-US"/>
          </a:p>
        </p:txBody>
      </p:sp>
      <p:sp>
        <p:nvSpPr>
          <p:cNvPr id="3" name="Shape 1"/>
          <p:cNvSpPr/>
          <p:nvPr/>
        </p:nvSpPr>
        <p:spPr>
          <a:xfrm>
            <a:off x="365760" y="365760"/>
            <a:ext cx="11460175" cy="6126480"/>
          </a:xfrm>
          <a:prstGeom prst="rect">
            <a:avLst/>
          </a:prstGeom>
          <a:ln w="12700">
            <a:solidFill>
              <a:schemeClr val="accent2"/>
            </a:solidFill>
            <a:prstDash val="solid"/>
          </a:ln>
        </p:spPr>
        <p:txBody>
          <a:bodyPr/>
          <a:lstStyle/>
          <a:p>
            <a:endParaRPr lang="en-US"/>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chemeClr val="accent1"/>
          </a:solidFill>
          <a:ln/>
        </p:spPr>
        <p:txBody>
          <a:bodyPr/>
          <a:lstStyle/>
          <a:p>
            <a:endParaRPr lang="en-US"/>
          </a:p>
        </p:txBody>
      </p:sp>
      <p:sp>
        <p:nvSpPr>
          <p:cNvPr id="3" name="Shape 1"/>
          <p:cNvSpPr/>
          <p:nvPr/>
        </p:nvSpPr>
        <p:spPr>
          <a:xfrm>
            <a:off x="256032" y="0"/>
            <a:ext cx="45720" cy="6858000"/>
          </a:xfrm>
          <a:prstGeom prst="rect">
            <a:avLst/>
          </a:prstGeom>
          <a:solidFill>
            <a:schemeClr val="accent2"/>
          </a:solidFill>
          <a:ln/>
        </p:spPr>
        <p:txBody>
          <a:bodyPr/>
          <a:lstStyle/>
          <a:p>
            <a:endParaRPr lang="en-US"/>
          </a:p>
        </p:txBody>
      </p:sp>
      <p:sp>
        <p:nvSpPr>
          <p:cNvPr id="4" name="Shape 2"/>
          <p:cNvSpPr/>
          <p:nvPr/>
        </p:nvSpPr>
        <p:spPr>
          <a:xfrm>
            <a:off x="640080" y="6419088"/>
            <a:ext cx="10881360" cy="0"/>
          </a:xfrm>
          <a:prstGeom prst="line">
            <a:avLst/>
          </a:prstGeom>
          <a:noFill/>
          <a:ln w="9525">
            <a:solidFill>
              <a:srgbClr val="D9D4C7"/>
            </a:solidFill>
            <a:prstDash val="solid"/>
          </a:ln>
        </p:spPr>
        <p:txBody>
          <a:bodyPr/>
          <a:lstStyle/>
          <a:p>
            <a:endParaRPr lang="en-US"/>
          </a:p>
        </p:txBody>
      </p:sp>
      <p:sp>
        <p:nvSpPr>
          <p:cNvPr id="5" name="Shape 3"/>
          <p:cNvSpPr/>
          <p:nvPr/>
        </p:nvSpPr>
        <p:spPr>
          <a:xfrm>
            <a:off x="640080" y="1389888"/>
            <a:ext cx="1188720" cy="45720"/>
          </a:xfrm>
          <a:prstGeom prst="rect">
            <a:avLst/>
          </a:prstGeom>
          <a:solidFill>
            <a:schemeClr val="accent2"/>
          </a:solidFill>
          <a:ln/>
        </p:spPr>
        <p:txBody>
          <a:bodyPr/>
          <a:lstStyle/>
          <a:p>
            <a:endParaRPr lang="en-US"/>
          </a:p>
        </p:txBody>
      </p:sp>
      <p:sp>
        <p:nvSpPr>
          <p:cNvPr id="6" name="Text 4"/>
          <p:cNvSpPr>
            <a:spLocks noGrp="1"/>
          </p:cNvSpPr>
          <p:nvPr>
            <p:ph type="title" idx="104" hasCustomPrompt="1"/>
          </p:nvPr>
        </p:nvSpPr>
        <p:spPr>
          <a:xfrm>
            <a:off x="640080" y="274320"/>
            <a:ext cx="10881360" cy="1051560"/>
          </a:xfrm>
          <a:prstGeom prst="rect">
            <a:avLst/>
          </a:prstGeom>
          <a:noFill/>
          <a:ln/>
        </p:spPr>
        <p:txBody>
          <a:bodyPr wrap="square" rtlCol="0"/>
          <a:lstStyle>
            <a:lvl1pPr marL="0" indent="0" algn="l">
              <a:buNone/>
              <a:defRPr lang="en-US" sz="2600" b="1" dirty="0">
                <a:solidFill>
                  <a:schemeClr val="accent1"/>
                </a:solidFill>
              </a:defRPr>
            </a:lvl1pPr>
          </a:lstStyle>
          <a:p>
            <a:pPr marL="0" indent="0" algn="l">
              <a:buNone/>
            </a:pPr>
            <a:endParaRPr lang="en-US" sz="2600" dirty="0"/>
          </a:p>
        </p:txBody>
      </p:sp>
      <p:sp>
        <p:nvSpPr>
          <p:cNvPr id="25" name="Slide Number Placeholder 0"/>
          <p:cNvSpPr>
            <a:spLocks noGrp="1"/>
          </p:cNvSpPr>
          <p:nvPr>
            <p:ph type="sldNum" sz="quarter" idx="4294967295"/>
          </p:nvPr>
        </p:nvSpPr>
        <p:spPr>
          <a:xfrm>
            <a:off x="10972800" y="6473952"/>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NOTITLE">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chemeClr val="accent1"/>
          </a:solidFill>
          <a:ln/>
        </p:spPr>
        <p:txBody>
          <a:bodyPr/>
          <a:lstStyle/>
          <a:p>
            <a:endParaRPr lang="en-US"/>
          </a:p>
        </p:txBody>
      </p:sp>
      <p:sp>
        <p:nvSpPr>
          <p:cNvPr id="3" name="Shape 1"/>
          <p:cNvSpPr/>
          <p:nvPr/>
        </p:nvSpPr>
        <p:spPr>
          <a:xfrm>
            <a:off x="256032" y="0"/>
            <a:ext cx="45720" cy="6858000"/>
          </a:xfrm>
          <a:prstGeom prst="rect">
            <a:avLst/>
          </a:prstGeom>
          <a:solidFill>
            <a:schemeClr val="accent2"/>
          </a:solidFill>
          <a:ln/>
        </p:spPr>
        <p:txBody>
          <a:bodyPr/>
          <a:lstStyle/>
          <a:p>
            <a:endParaRPr lang="en-US"/>
          </a:p>
        </p:txBody>
      </p:sp>
      <p:sp>
        <p:nvSpPr>
          <p:cNvPr id="4" name="Shape 2"/>
          <p:cNvSpPr/>
          <p:nvPr/>
        </p:nvSpPr>
        <p:spPr>
          <a:xfrm>
            <a:off x="640080" y="6419088"/>
            <a:ext cx="10881360" cy="0"/>
          </a:xfrm>
          <a:prstGeom prst="line">
            <a:avLst/>
          </a:prstGeom>
          <a:noFill/>
          <a:ln w="9525">
            <a:solidFill>
              <a:srgbClr val="D9D4C7"/>
            </a:solidFill>
            <a:prstDash val="solid"/>
          </a:ln>
        </p:spPr>
        <p:txBody>
          <a:bodyPr/>
          <a:lstStyle/>
          <a:p>
            <a:endParaRPr lang="en-US"/>
          </a:p>
        </p:txBody>
      </p:sp>
      <p:sp>
        <p:nvSpPr>
          <p:cNvPr id="25" name="Slide Number Placeholder 0"/>
          <p:cNvSpPr>
            <a:spLocks noGrp="1"/>
          </p:cNvSpPr>
          <p:nvPr>
            <p:ph type="sldNum" sz="quarter" idx="4294967295"/>
          </p:nvPr>
        </p:nvSpPr>
        <p:spPr>
          <a:xfrm>
            <a:off x="10972800" y="6473952"/>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picpedia.org/highway-signs/r/real-estate.htm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Icon Ring"/>
          <p:cNvSpPr/>
          <p:nvPr/>
        </p:nvSpPr>
        <p:spPr>
          <a:xfrm>
            <a:off x="8869680" y="2011680"/>
            <a:ext cx="2651760" cy="2651760"/>
          </a:xfrm>
          <a:prstGeom prst="ellipse">
            <a:avLst/>
          </a:prstGeom>
          <a:ln w="25400">
            <a:solidFill>
              <a:schemeClr val="accent2"/>
            </a:solidFill>
            <a:prstDash val="solid"/>
          </a:ln>
        </p:spPr>
        <p:txBody>
          <a:bodyPr/>
          <a:lstStyle/>
          <a:p>
            <a:endParaRPr lang="en-IN"/>
          </a:p>
        </p:txBody>
      </p:sp>
      <p:pic>
        <p:nvPicPr>
          <p:cNvPr id="3" name="Scales Icon"/>
          <p:cNvPicPr>
            <a:picLocks noChangeAspect="1"/>
          </p:cNvPicPr>
          <p:nvPr/>
        </p:nvPicPr>
        <p:blipFill>
          <a:blip r:embed="rId3">
            <a:extLst>
              <a:ext uri="{837473B0-CC2E-450A-ABE3-18F120FF3D39}">
                <a1611:picAttrSrcUrl xmlns:a1611="http://schemas.microsoft.com/office/drawing/2016/11/main" r:id="rId4"/>
              </a:ext>
            </a:extLst>
          </a:blip>
          <a:srcRect/>
          <a:stretch/>
        </p:blipFill>
        <p:spPr>
          <a:xfrm>
            <a:off x="9418320" y="2820048"/>
            <a:ext cx="1554480" cy="1035024"/>
          </a:xfrm>
          <a:prstGeom prst="rect">
            <a:avLst/>
          </a:prstGeom>
        </p:spPr>
      </p:pic>
      <p:sp>
        <p:nvSpPr>
          <p:cNvPr id="4" name="Deck Title"/>
          <p:cNvSpPr txBox="1"/>
          <p:nvPr/>
        </p:nvSpPr>
        <p:spPr>
          <a:xfrm>
            <a:off x="914400" y="1737360"/>
            <a:ext cx="7829550" cy="2103120"/>
          </a:xfrm>
          <a:prstGeom prst="rect">
            <a:avLst/>
          </a:prstGeom>
          <a:noFill/>
          <a:ln/>
        </p:spPr>
        <p:txBody>
          <a:bodyPr wrap="square" lIns="0" tIns="0" rIns="0" bIns="0" rtlCol="0" anchor="b">
            <a:normAutofit fontScale="92500"/>
          </a:bodyPr>
          <a:lstStyle/>
          <a:p>
            <a:pPr marL="0" indent="0" algn="just">
              <a:lnSpc>
                <a:spcPct val="150000"/>
              </a:lnSpc>
              <a:buNone/>
            </a:pPr>
            <a:r>
              <a:rPr lang="en-US" sz="3600" b="1" dirty="0">
                <a:solidFill>
                  <a:srgbClr val="FFFFFF"/>
                </a:solidFill>
              </a:rPr>
              <a:t>END-TO-END CASE SIMULATION -</a:t>
            </a:r>
          </a:p>
          <a:p>
            <a:pPr marL="0" indent="0" algn="just">
              <a:lnSpc>
                <a:spcPct val="110000"/>
              </a:lnSpc>
              <a:buNone/>
            </a:pPr>
            <a:r>
              <a:rPr lang="en-US" sz="3200" b="1" dirty="0">
                <a:solidFill>
                  <a:srgbClr val="FFFFFF"/>
                </a:solidFill>
              </a:rPr>
              <a:t>	</a:t>
            </a:r>
            <a:r>
              <a:rPr sz="3200" b="1" dirty="0">
                <a:solidFill>
                  <a:srgbClr val="FFFFFF"/>
                </a:solidFill>
              </a:rPr>
              <a:t>FROM INITIATION OF CIRP </a:t>
            </a:r>
            <a:r>
              <a:rPr lang="en-US" sz="3200" b="1" dirty="0">
                <a:solidFill>
                  <a:srgbClr val="FFFFFF"/>
                </a:solidFill>
              </a:rPr>
              <a:t>			</a:t>
            </a:r>
            <a:r>
              <a:rPr sz="3200" b="1" dirty="0">
                <a:solidFill>
                  <a:srgbClr val="FFFFFF"/>
                </a:solidFill>
              </a:rPr>
              <a:t>TILL APPROV</a:t>
            </a:r>
            <a:r>
              <a:rPr lang="en-US" sz="3200" b="1" dirty="0">
                <a:solidFill>
                  <a:srgbClr val="FFFFFF"/>
                </a:solidFill>
              </a:rPr>
              <a:t>AL OF THE</a:t>
            </a:r>
            <a:r>
              <a:rPr sz="3200" b="1" dirty="0">
                <a:solidFill>
                  <a:srgbClr val="FFFFFF"/>
                </a:solidFill>
              </a:rPr>
              <a:t> RESOLUTION PLAN</a:t>
            </a:r>
            <a:endParaRPr lang="en-US" sz="3600" b="1" dirty="0"/>
          </a:p>
        </p:txBody>
      </p:sp>
      <p:sp>
        <p:nvSpPr>
          <p:cNvPr id="5" name="Gold Rule"/>
          <p:cNvSpPr/>
          <p:nvPr/>
        </p:nvSpPr>
        <p:spPr>
          <a:xfrm>
            <a:off x="914400" y="4023360"/>
            <a:ext cx="1463040" cy="54864"/>
          </a:xfrm>
          <a:prstGeom prst="rect">
            <a:avLst/>
          </a:prstGeom>
          <a:solidFill>
            <a:schemeClr val="accent2"/>
          </a:solidFill>
          <a:ln/>
        </p:spPr>
        <p:txBody>
          <a:bodyPr/>
          <a:lstStyle/>
          <a:p>
            <a:endParaRPr lang="en-IN"/>
          </a:p>
        </p:txBody>
      </p:sp>
      <p:sp>
        <p:nvSpPr>
          <p:cNvPr id="6" name="Deck Subtitle"/>
          <p:cNvSpPr txBox="1"/>
          <p:nvPr/>
        </p:nvSpPr>
        <p:spPr>
          <a:xfrm>
            <a:off x="914400" y="4251960"/>
            <a:ext cx="7315200" cy="1192102"/>
          </a:xfrm>
          <a:prstGeom prst="rect">
            <a:avLst/>
          </a:prstGeom>
          <a:noFill/>
          <a:ln/>
        </p:spPr>
        <p:txBody>
          <a:bodyPr wrap="square" lIns="0" tIns="0" rIns="0" bIns="0" rtlCol="0" anchor="t">
            <a:normAutofit fontScale="25000" lnSpcReduction="20000"/>
          </a:bodyPr>
          <a:lstStyle/>
          <a:p>
            <a:pPr marL="0" indent="0">
              <a:lnSpc>
                <a:spcPct val="170000"/>
              </a:lnSpc>
              <a:buNone/>
            </a:pPr>
            <a:r>
              <a:rPr lang="en-US" sz="8000" dirty="0">
                <a:solidFill>
                  <a:srgbClr val="FFFFFF"/>
                </a:solidFill>
              </a:rPr>
              <a:t>Presented </a:t>
            </a:r>
            <a:r>
              <a:rPr sz="8000" dirty="0">
                <a:solidFill>
                  <a:srgbClr val="FFFFFF"/>
                </a:solidFill>
              </a:rPr>
              <a:t>By CA IP Karthik Natarajan </a:t>
            </a:r>
            <a:endParaRPr lang="en-IN" sz="8000" dirty="0">
              <a:solidFill>
                <a:srgbClr val="FFFFFF"/>
              </a:solidFill>
            </a:endParaRPr>
          </a:p>
          <a:p>
            <a:pPr marL="0" indent="0">
              <a:lnSpc>
                <a:spcPct val="170000"/>
              </a:lnSpc>
              <a:buNone/>
            </a:pPr>
            <a:r>
              <a:rPr lang="en-IN" sz="8000" dirty="0">
                <a:solidFill>
                  <a:srgbClr val="FFFFFF"/>
                </a:solidFill>
              </a:rPr>
              <a:t>Workshop Conducted by the Hyderabad Branch of SIRC of ICAI</a:t>
            </a:r>
          </a:p>
          <a:p>
            <a:pPr marL="0" indent="0">
              <a:buNone/>
            </a:pPr>
            <a:r>
              <a:rPr lang="en-IN" sz="8000" dirty="0">
                <a:solidFill>
                  <a:srgbClr val="FFFFFF"/>
                </a:solidFill>
              </a:rPr>
              <a:t>October 25, 2026</a:t>
            </a:r>
            <a:endParaRPr lang="en-US" sz="4400" dirty="0">
              <a:solidFill>
                <a:schemeClr val="bg2"/>
              </a:solidFill>
            </a:endParaRPr>
          </a:p>
        </p:txBody>
      </p:sp>
      <p:sp>
        <p:nvSpPr>
          <p:cNvPr id="8" name="TextBox 7"/>
          <p:cNvSpPr txBox="1"/>
          <p:nvPr/>
        </p:nvSpPr>
        <p:spPr>
          <a:xfrm>
            <a:off x="11064240" y="6473952"/>
            <a:ext cx="457200" cy="219456"/>
          </a:xfrm>
          <a:prstGeom prst="rect">
            <a:avLst/>
          </a:prstGeom>
          <a:noFill/>
        </p:spPr>
        <p:txBody>
          <a:bodyPr wrap="square">
            <a:normAutofit fontScale="92500" lnSpcReduction="10000"/>
          </a:bodyPr>
          <a:lstStyle/>
          <a:p>
            <a:pPr algn="r"/>
            <a:r>
              <a:rPr sz="1000">
                <a:solidFill>
                  <a:srgbClr val="FFFFFF"/>
                </a:solidFill>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03504" y="384048"/>
            <a:ext cx="10789920" cy="658368"/>
          </a:xfrm>
          <a:prstGeom prst="rect">
            <a:avLst/>
          </a:prstGeom>
          <a:noFill/>
        </p:spPr>
        <p:txBody>
          <a:bodyPr wrap="square" lIns="137160" tIns="82296" rIns="137160">
            <a:normAutofit/>
          </a:bodyPr>
          <a:lstStyle/>
          <a:p>
            <a:pPr>
              <a:spcAft>
                <a:spcPts val="700"/>
              </a:spcAft>
            </a:pPr>
            <a:r>
              <a:rPr sz="2900" b="1">
                <a:solidFill>
                  <a:srgbClr val="112B4A"/>
                </a:solidFill>
                <a:latin typeface="Aptos"/>
              </a:rPr>
              <a:t>CIRP PROCESS | STATUTORY TIMELINE</a:t>
            </a: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1298448"/>
            <a:ext cx="10881360" cy="437043"/>
          </a:xfrm>
          <a:prstGeom prst="rect">
            <a:avLst/>
          </a:prstGeom>
          <a:noFill/>
        </p:spPr>
        <p:txBody>
          <a:bodyPr wrap="square" lIns="137160" tIns="82296" rIns="137160">
            <a:normAutofit/>
          </a:bodyPr>
          <a:lstStyle/>
          <a:p>
            <a:pPr>
              <a:spcAft>
                <a:spcPts val="700"/>
              </a:spcAft>
            </a:pPr>
            <a:r>
              <a:rPr sz="1600" b="0" dirty="0">
                <a:solidFill>
                  <a:srgbClr val="5B6269"/>
                </a:solidFill>
                <a:latin typeface="Aptos"/>
              </a:rPr>
              <a:t>Indicative IBC process milestones, not a representation that every deadline was met in this case.</a:t>
            </a:r>
          </a:p>
        </p:txBody>
      </p:sp>
      <p:sp>
        <p:nvSpPr>
          <p:cNvPr id="6" name="Rounded Rectangle 5"/>
          <p:cNvSpPr/>
          <p:nvPr/>
        </p:nvSpPr>
        <p:spPr>
          <a:xfrm>
            <a:off x="685800" y="1828800"/>
            <a:ext cx="10744200" cy="611124"/>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892807"/>
            <a:ext cx="2743200" cy="556260"/>
          </a:xfrm>
          <a:prstGeom prst="rect">
            <a:avLst/>
          </a:prstGeom>
          <a:noFill/>
        </p:spPr>
        <p:txBody>
          <a:bodyPr wrap="square" lIns="137160" tIns="82296" rIns="137160">
            <a:normAutofit/>
          </a:bodyPr>
          <a:lstStyle/>
          <a:p>
            <a:pPr>
              <a:spcAft>
                <a:spcPts val="700"/>
              </a:spcAft>
            </a:pPr>
            <a:r>
              <a:rPr sz="1600" b="1" dirty="0">
                <a:solidFill>
                  <a:srgbClr val="112B4A"/>
                </a:solidFill>
                <a:latin typeface="Aptos"/>
              </a:rPr>
              <a:t>T</a:t>
            </a:r>
            <a:r>
              <a:rPr lang="en-US" sz="1600" b="1" dirty="0">
                <a:solidFill>
                  <a:srgbClr val="112B4A"/>
                </a:solidFill>
                <a:latin typeface="Aptos"/>
              </a:rPr>
              <a:t> </a:t>
            </a:r>
            <a:r>
              <a:rPr sz="1600" b="1" dirty="0">
                <a:solidFill>
                  <a:srgbClr val="112B4A"/>
                </a:solidFill>
                <a:latin typeface="Aptos"/>
              </a:rPr>
              <a:t>0 | Admission</a:t>
            </a:r>
          </a:p>
        </p:txBody>
      </p:sp>
      <p:sp>
        <p:nvSpPr>
          <p:cNvPr id="8" name="TextBox 7"/>
          <p:cNvSpPr txBox="1"/>
          <p:nvPr/>
        </p:nvSpPr>
        <p:spPr>
          <a:xfrm>
            <a:off x="3520440" y="1892807"/>
            <a:ext cx="7562088" cy="360099"/>
          </a:xfrm>
          <a:prstGeom prst="rect">
            <a:avLst/>
          </a:prstGeom>
          <a:noFill/>
        </p:spPr>
        <p:txBody>
          <a:bodyPr wrap="square" lIns="137160" tIns="82296" rIns="137160">
            <a:normAutofit/>
          </a:bodyPr>
          <a:lstStyle/>
          <a:p>
            <a:pPr>
              <a:spcAft>
                <a:spcPts val="700"/>
              </a:spcAft>
            </a:pPr>
            <a:r>
              <a:rPr sz="1500" b="0" dirty="0">
                <a:solidFill>
                  <a:srgbClr val="222C39"/>
                </a:solidFill>
                <a:latin typeface="Aptos"/>
              </a:rPr>
              <a:t>Section 7 admission; moratorium, IRP appointment and public announcement. </a:t>
            </a:r>
          </a:p>
        </p:txBody>
      </p:sp>
      <p:sp>
        <p:nvSpPr>
          <p:cNvPr id="9" name="Rounded Rectangle 8"/>
          <p:cNvSpPr/>
          <p:nvPr/>
        </p:nvSpPr>
        <p:spPr>
          <a:xfrm>
            <a:off x="685800" y="2586228"/>
            <a:ext cx="10744200" cy="611124"/>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2650235"/>
            <a:ext cx="2743200" cy="556260"/>
          </a:xfrm>
          <a:prstGeom prst="rect">
            <a:avLst/>
          </a:prstGeom>
          <a:noFill/>
        </p:spPr>
        <p:txBody>
          <a:bodyPr wrap="square" lIns="137160" tIns="82296" rIns="137160">
            <a:normAutofit/>
          </a:bodyPr>
          <a:lstStyle/>
          <a:p>
            <a:pPr>
              <a:spcAft>
                <a:spcPts val="700"/>
              </a:spcAft>
            </a:pPr>
            <a:r>
              <a:rPr sz="1600" b="1">
                <a:solidFill>
                  <a:srgbClr val="112B4A"/>
                </a:solidFill>
                <a:latin typeface="Aptos"/>
              </a:rPr>
              <a:t>By day 14–30</a:t>
            </a:r>
          </a:p>
        </p:txBody>
      </p:sp>
      <p:sp>
        <p:nvSpPr>
          <p:cNvPr id="11" name="TextBox 10"/>
          <p:cNvSpPr txBox="1"/>
          <p:nvPr/>
        </p:nvSpPr>
        <p:spPr>
          <a:xfrm>
            <a:off x="3520440" y="2650235"/>
            <a:ext cx="7562088" cy="537972"/>
          </a:xfrm>
          <a:prstGeom prst="rect">
            <a:avLst/>
          </a:prstGeom>
          <a:noFill/>
        </p:spPr>
        <p:txBody>
          <a:bodyPr wrap="square" lIns="137160" tIns="82296" rIns="137160">
            <a:normAutofit fontScale="92500" lnSpcReduction="10000"/>
          </a:bodyPr>
          <a:lstStyle/>
          <a:p>
            <a:pPr>
              <a:spcAft>
                <a:spcPts val="700"/>
              </a:spcAft>
            </a:pPr>
            <a:r>
              <a:rPr sz="1500" b="0" dirty="0">
                <a:solidFill>
                  <a:srgbClr val="222C39"/>
                </a:solidFill>
                <a:latin typeface="Aptos"/>
              </a:rPr>
              <a:t>Public announcement / claims timetable; CoC constitution and initial creditor verification</a:t>
            </a:r>
            <a:r>
              <a:rPr lang="en-US" sz="1500" dirty="0">
                <a:solidFill>
                  <a:srgbClr val="222C39"/>
                </a:solidFill>
                <a:latin typeface="Aptos"/>
              </a:rPr>
              <a:t>;</a:t>
            </a:r>
            <a:r>
              <a:rPr lang="en-US" sz="1500" b="0" dirty="0">
                <a:solidFill>
                  <a:srgbClr val="222C39"/>
                </a:solidFill>
                <a:latin typeface="Aptos"/>
              </a:rPr>
              <a:t> taking custody of assets; appointment of valuers</a:t>
            </a:r>
            <a:endParaRPr sz="1500" b="0" dirty="0">
              <a:solidFill>
                <a:srgbClr val="222C39"/>
              </a:solidFill>
              <a:latin typeface="Aptos"/>
            </a:endParaRPr>
          </a:p>
        </p:txBody>
      </p:sp>
      <p:sp>
        <p:nvSpPr>
          <p:cNvPr id="12" name="Rounded Rectangle 11"/>
          <p:cNvSpPr/>
          <p:nvPr/>
        </p:nvSpPr>
        <p:spPr>
          <a:xfrm>
            <a:off x="685800" y="3343656"/>
            <a:ext cx="10744200" cy="611124"/>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8680" y="3407664"/>
            <a:ext cx="2743200" cy="556260"/>
          </a:xfrm>
          <a:prstGeom prst="rect">
            <a:avLst/>
          </a:prstGeom>
          <a:noFill/>
        </p:spPr>
        <p:txBody>
          <a:bodyPr wrap="square" lIns="137160" tIns="82296" rIns="137160">
            <a:normAutofit/>
          </a:bodyPr>
          <a:lstStyle/>
          <a:p>
            <a:pPr>
              <a:spcAft>
                <a:spcPts val="700"/>
              </a:spcAft>
            </a:pPr>
            <a:r>
              <a:rPr sz="1600" b="1">
                <a:solidFill>
                  <a:srgbClr val="112B4A"/>
                </a:solidFill>
                <a:latin typeface="Aptos"/>
              </a:rPr>
              <a:t>By day 60–115</a:t>
            </a:r>
          </a:p>
        </p:txBody>
      </p:sp>
      <p:sp>
        <p:nvSpPr>
          <p:cNvPr id="14" name="TextBox 13"/>
          <p:cNvSpPr txBox="1"/>
          <p:nvPr/>
        </p:nvSpPr>
        <p:spPr>
          <a:xfrm>
            <a:off x="3520440" y="3407664"/>
            <a:ext cx="7562088" cy="537972"/>
          </a:xfrm>
          <a:prstGeom prst="rect">
            <a:avLst/>
          </a:prstGeom>
          <a:noFill/>
        </p:spPr>
        <p:txBody>
          <a:bodyPr wrap="square" lIns="137160" tIns="82296" rIns="137160">
            <a:normAutofit fontScale="92500" lnSpcReduction="10000"/>
          </a:bodyPr>
          <a:lstStyle/>
          <a:p>
            <a:pPr>
              <a:spcAft>
                <a:spcPts val="700"/>
              </a:spcAft>
            </a:pPr>
            <a:r>
              <a:rPr sz="1500" b="0" dirty="0">
                <a:solidFill>
                  <a:srgbClr val="222C39"/>
                </a:solidFill>
                <a:latin typeface="Aptos"/>
              </a:rPr>
              <a:t>Information Memorandum and invitation for Expressions of Interest; preparation of RFRP and evaluation matrix, subject to statutory milestones</a:t>
            </a:r>
            <a:r>
              <a:rPr lang="en-US" sz="1500" b="0" dirty="0">
                <a:solidFill>
                  <a:srgbClr val="222C39"/>
                </a:solidFill>
                <a:latin typeface="Aptos"/>
              </a:rPr>
              <a:t>; determination of PUFE transactions</a:t>
            </a:r>
            <a:endParaRPr sz="1500" b="0" dirty="0">
              <a:solidFill>
                <a:srgbClr val="222C39"/>
              </a:solidFill>
              <a:latin typeface="Aptos"/>
            </a:endParaRPr>
          </a:p>
        </p:txBody>
      </p:sp>
      <p:sp>
        <p:nvSpPr>
          <p:cNvPr id="15" name="Rounded Rectangle 14"/>
          <p:cNvSpPr/>
          <p:nvPr/>
        </p:nvSpPr>
        <p:spPr>
          <a:xfrm>
            <a:off x="685800" y="4101084"/>
            <a:ext cx="10744200" cy="611124"/>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68680" y="4165092"/>
            <a:ext cx="2743200" cy="556260"/>
          </a:xfrm>
          <a:prstGeom prst="rect">
            <a:avLst/>
          </a:prstGeom>
          <a:noFill/>
        </p:spPr>
        <p:txBody>
          <a:bodyPr wrap="square" lIns="137160" tIns="82296" rIns="137160">
            <a:normAutofit/>
          </a:bodyPr>
          <a:lstStyle/>
          <a:p>
            <a:pPr>
              <a:spcAft>
                <a:spcPts val="700"/>
              </a:spcAft>
            </a:pPr>
            <a:r>
              <a:rPr sz="1600" b="1" dirty="0">
                <a:solidFill>
                  <a:srgbClr val="112B4A"/>
                </a:solidFill>
                <a:latin typeface="Aptos"/>
              </a:rPr>
              <a:t>180 days</a:t>
            </a:r>
          </a:p>
        </p:txBody>
      </p:sp>
      <p:sp>
        <p:nvSpPr>
          <p:cNvPr id="17" name="TextBox 16"/>
          <p:cNvSpPr txBox="1"/>
          <p:nvPr/>
        </p:nvSpPr>
        <p:spPr>
          <a:xfrm>
            <a:off x="3520440" y="4165092"/>
            <a:ext cx="7562088" cy="537972"/>
          </a:xfrm>
          <a:prstGeom prst="rect">
            <a:avLst/>
          </a:prstGeom>
          <a:noFill/>
        </p:spPr>
        <p:txBody>
          <a:bodyPr wrap="square" lIns="137160" tIns="82296" rIns="137160">
            <a:normAutofit fontScale="92500" lnSpcReduction="10000"/>
          </a:bodyPr>
          <a:lstStyle/>
          <a:p>
            <a:pPr>
              <a:spcAft>
                <a:spcPts val="700"/>
              </a:spcAft>
            </a:pPr>
            <a:r>
              <a:rPr sz="1500" b="0" dirty="0">
                <a:solidFill>
                  <a:srgbClr val="222C39"/>
                </a:solidFill>
                <a:latin typeface="Aptos"/>
              </a:rPr>
              <a:t>Section 12 </a:t>
            </a:r>
            <a:r>
              <a:rPr lang="en-US" sz="1500" b="0" dirty="0">
                <a:solidFill>
                  <a:srgbClr val="222C39"/>
                </a:solidFill>
                <a:latin typeface="Aptos"/>
              </a:rPr>
              <a:t>- </a:t>
            </a:r>
            <a:r>
              <a:rPr sz="1500" b="0" dirty="0">
                <a:solidFill>
                  <a:srgbClr val="222C39"/>
                </a:solidFill>
                <a:latin typeface="Aptos"/>
              </a:rPr>
              <a:t>ordinary CIRP period; an extension of up to 90 days requires the prescribed CoC majority and adjudicatory approval.</a:t>
            </a:r>
          </a:p>
        </p:txBody>
      </p:sp>
      <p:sp>
        <p:nvSpPr>
          <p:cNvPr id="18" name="Rounded Rectangle 17"/>
          <p:cNvSpPr/>
          <p:nvPr/>
        </p:nvSpPr>
        <p:spPr>
          <a:xfrm>
            <a:off x="685800" y="4858512"/>
            <a:ext cx="10744200" cy="611124"/>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68680" y="4922520"/>
            <a:ext cx="2743200" cy="556260"/>
          </a:xfrm>
          <a:prstGeom prst="rect">
            <a:avLst/>
          </a:prstGeom>
          <a:noFill/>
        </p:spPr>
        <p:txBody>
          <a:bodyPr wrap="square" lIns="137160" tIns="82296" rIns="137160">
            <a:normAutofit/>
          </a:bodyPr>
          <a:lstStyle/>
          <a:p>
            <a:pPr>
              <a:spcAft>
                <a:spcPts val="700"/>
              </a:spcAft>
            </a:pPr>
            <a:r>
              <a:rPr sz="1600" b="1">
                <a:solidFill>
                  <a:srgbClr val="112B4A"/>
                </a:solidFill>
                <a:latin typeface="Aptos"/>
              </a:rPr>
              <a:t>330-day outer framework</a:t>
            </a:r>
          </a:p>
        </p:txBody>
      </p:sp>
      <p:sp>
        <p:nvSpPr>
          <p:cNvPr id="20" name="TextBox 19"/>
          <p:cNvSpPr txBox="1"/>
          <p:nvPr/>
        </p:nvSpPr>
        <p:spPr>
          <a:xfrm>
            <a:off x="3520440" y="4922520"/>
            <a:ext cx="7562088" cy="537972"/>
          </a:xfrm>
          <a:prstGeom prst="rect">
            <a:avLst/>
          </a:prstGeom>
          <a:noFill/>
        </p:spPr>
        <p:txBody>
          <a:bodyPr wrap="square" lIns="137160" tIns="82296" rIns="137160">
            <a:normAutofit fontScale="92500" lnSpcReduction="10000"/>
          </a:bodyPr>
          <a:lstStyle/>
          <a:p>
            <a:pPr>
              <a:spcAft>
                <a:spcPts val="700"/>
              </a:spcAft>
            </a:pPr>
            <a:r>
              <a:rPr sz="1500" b="0">
                <a:solidFill>
                  <a:srgbClr val="222C39"/>
                </a:solidFill>
                <a:latin typeface="Aptos"/>
              </a:rPr>
              <a:t>Includes litigation time under Section 12, subject to judicially recognised exceptions. Case milestones extended due to disputes and judicial proceedings.</a:t>
            </a:r>
          </a:p>
        </p:txBody>
      </p:sp>
      <p:sp>
        <p:nvSpPr>
          <p:cNvPr id="21" name="Rounded Rectangle 20"/>
          <p:cNvSpPr/>
          <p:nvPr/>
        </p:nvSpPr>
        <p:spPr>
          <a:xfrm>
            <a:off x="685800" y="5615940"/>
            <a:ext cx="10744200" cy="611124"/>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68680" y="5679948"/>
            <a:ext cx="2743200" cy="556260"/>
          </a:xfrm>
          <a:prstGeom prst="rect">
            <a:avLst/>
          </a:prstGeom>
          <a:solidFill>
            <a:schemeClr val="bg2">
              <a:lumMod val="75000"/>
            </a:schemeClr>
          </a:solidFill>
        </p:spPr>
        <p:txBody>
          <a:bodyPr wrap="square" lIns="137160" tIns="82296" rIns="137160">
            <a:normAutofit fontScale="92500" lnSpcReduction="10000"/>
          </a:bodyPr>
          <a:lstStyle/>
          <a:p>
            <a:pPr>
              <a:spcAft>
                <a:spcPts val="700"/>
              </a:spcAft>
            </a:pPr>
            <a:r>
              <a:rPr sz="1600" b="1">
                <a:solidFill>
                  <a:srgbClr val="112B4A"/>
                </a:solidFill>
                <a:latin typeface="Aptos"/>
              </a:rPr>
              <a:t>Plan approval → implementation</a:t>
            </a:r>
          </a:p>
        </p:txBody>
      </p:sp>
      <p:sp>
        <p:nvSpPr>
          <p:cNvPr id="23" name="TextBox 22"/>
          <p:cNvSpPr txBox="1"/>
          <p:nvPr/>
        </p:nvSpPr>
        <p:spPr>
          <a:xfrm>
            <a:off x="3520440" y="5679948"/>
            <a:ext cx="7562088" cy="537972"/>
          </a:xfrm>
          <a:prstGeom prst="rect">
            <a:avLst/>
          </a:prstGeom>
          <a:solidFill>
            <a:schemeClr val="bg2">
              <a:lumMod val="75000"/>
            </a:schemeClr>
          </a:solidFill>
        </p:spPr>
        <p:txBody>
          <a:bodyPr wrap="square" lIns="137160" tIns="82296" rIns="137160">
            <a:normAutofit fontScale="92500" lnSpcReduction="10000"/>
          </a:bodyPr>
          <a:lstStyle/>
          <a:p>
            <a:pPr>
              <a:spcAft>
                <a:spcPts val="700"/>
              </a:spcAft>
            </a:pPr>
            <a:r>
              <a:rPr sz="1500" b="0" dirty="0">
                <a:solidFill>
                  <a:srgbClr val="222C39"/>
                </a:solidFill>
                <a:latin typeface="Aptos"/>
              </a:rPr>
              <a:t>CoC vote under Section 30(4), filing and Hon’ble NCLT approval under Section 31; transition to the plan’s monitoring and implementation regime.</a:t>
            </a:r>
          </a:p>
        </p:txBody>
      </p:sp>
      <p:sp>
        <p:nvSpPr>
          <p:cNvPr id="24" name="Rectangle 2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1064240" y="6473952"/>
            <a:ext cx="457200" cy="219456"/>
          </a:xfrm>
          <a:prstGeom prst="rect">
            <a:avLst/>
          </a:prstGeom>
          <a:noFill/>
        </p:spPr>
        <p:txBody>
          <a:bodyPr wrap="square">
            <a:normAutofit fontScale="92500" lnSpcReduction="10000"/>
          </a:bodyPr>
          <a:lstStyle/>
          <a:p>
            <a:pPr algn="r"/>
            <a:r>
              <a:rPr lang="en-IN" sz="1000" dirty="0">
                <a:solidFill>
                  <a:srgbClr val="122B4A"/>
                </a:solidFill>
              </a:rPr>
              <a:t>2</a:t>
            </a:r>
            <a:endParaRPr sz="1000" dirty="0">
              <a:solidFill>
                <a:srgbClr val="122B4A"/>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770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002060"/>
              </a:solidFill>
            </a:endParaRPr>
          </a:p>
        </p:txBody>
      </p:sp>
      <p:sp>
        <p:nvSpPr>
          <p:cNvPr id="3" name="TextBox 2"/>
          <p:cNvSpPr txBox="1"/>
          <p:nvPr/>
        </p:nvSpPr>
        <p:spPr>
          <a:xfrm>
            <a:off x="502920" y="338328"/>
            <a:ext cx="11155680" cy="532453"/>
          </a:xfrm>
          <a:prstGeom prst="rect">
            <a:avLst/>
          </a:prstGeom>
          <a:noFill/>
        </p:spPr>
        <p:txBody>
          <a:bodyPr wrap="square" lIns="73152" tIns="54864">
            <a:normAutofit lnSpcReduction="10000"/>
          </a:bodyPr>
          <a:lstStyle/>
          <a:p>
            <a:pPr>
              <a:spcAft>
                <a:spcPts val="500"/>
              </a:spcAft>
              <a:defRPr sz="2600" b="1">
                <a:solidFill>
                  <a:srgbClr val="142744"/>
                </a:solidFill>
                <a:latin typeface="Aptos"/>
              </a:defRPr>
            </a:pPr>
            <a:r>
              <a:rPr lang="en-US" sz="2900" dirty="0">
                <a:solidFill>
                  <a:srgbClr val="002060"/>
                </a:solidFill>
              </a:rPr>
              <a:t>CIRP WORKFLOW - IRP/RP DUTIES…</a:t>
            </a:r>
          </a:p>
        </p:txBody>
      </p:sp>
      <p:sp>
        <p:nvSpPr>
          <p:cNvPr id="4" name="TextBox 3"/>
          <p:cNvSpPr txBox="1"/>
          <p:nvPr/>
        </p:nvSpPr>
        <p:spPr>
          <a:xfrm>
            <a:off x="530352" y="957112"/>
            <a:ext cx="10972800" cy="409343"/>
          </a:xfrm>
          <a:prstGeom prst="rect">
            <a:avLst/>
          </a:prstGeom>
          <a:noFill/>
        </p:spPr>
        <p:txBody>
          <a:bodyPr wrap="square" lIns="73152" tIns="54864">
            <a:normAutofit fontScale="77500" lnSpcReduction="20000"/>
          </a:bodyPr>
          <a:lstStyle/>
          <a:p>
            <a:pPr>
              <a:spcAft>
                <a:spcPts val="500"/>
              </a:spcAft>
              <a:defRPr sz="1200" b="0">
                <a:solidFill>
                  <a:srgbClr val="505B69"/>
                </a:solidFill>
                <a:latin typeface="Aptos"/>
              </a:defRPr>
            </a:pPr>
            <a:r>
              <a:rPr sz="2900" b="1" dirty="0">
                <a:solidFill>
                  <a:srgbClr val="002060"/>
                </a:solidFill>
              </a:rPr>
              <a:t>IBC, 2016 and CIRP Regulations, 2016</a:t>
            </a:r>
          </a:p>
        </p:txBody>
      </p:sp>
      <p:sp>
        <p:nvSpPr>
          <p:cNvPr id="7" name="Rounded Rectangle 6"/>
          <p:cNvSpPr/>
          <p:nvPr/>
        </p:nvSpPr>
        <p:spPr>
          <a:xfrm>
            <a:off x="594360" y="1508760"/>
            <a:ext cx="3520440" cy="146304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002060"/>
              </a:solidFill>
            </a:endParaRPr>
          </a:p>
        </p:txBody>
      </p:sp>
      <p:sp>
        <p:nvSpPr>
          <p:cNvPr id="8" name="TextBox 7"/>
          <p:cNvSpPr txBox="1"/>
          <p:nvPr/>
        </p:nvSpPr>
        <p:spPr>
          <a:xfrm>
            <a:off x="713232" y="1618488"/>
            <a:ext cx="3282696"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2000" dirty="0">
                <a:solidFill>
                  <a:srgbClr val="002060"/>
                </a:solidFill>
              </a:rPr>
              <a:t>1 </a:t>
            </a:r>
            <a:r>
              <a:rPr sz="2000" dirty="0">
                <a:solidFill>
                  <a:srgbClr val="002060"/>
                </a:solidFill>
                <a:highlight>
                  <a:srgbClr val="FFFF00"/>
                </a:highlight>
              </a:rPr>
              <a:t>Assume control</a:t>
            </a:r>
          </a:p>
        </p:txBody>
      </p:sp>
      <p:sp>
        <p:nvSpPr>
          <p:cNvPr id="9" name="TextBox 8"/>
          <p:cNvSpPr txBox="1"/>
          <p:nvPr/>
        </p:nvSpPr>
        <p:spPr>
          <a:xfrm>
            <a:off x="713232" y="2048255"/>
            <a:ext cx="3282696" cy="781240"/>
          </a:xfrm>
          <a:prstGeom prst="rect">
            <a:avLst/>
          </a:prstGeom>
          <a:noFill/>
        </p:spPr>
        <p:txBody>
          <a:bodyPr wrap="square" lIns="73152" tIns="54864">
            <a:normAutofit/>
          </a:bodyPr>
          <a:lstStyle/>
          <a:p>
            <a:pPr>
              <a:spcAft>
                <a:spcPts val="500"/>
              </a:spcAft>
              <a:defRPr sz="1200" b="0">
                <a:solidFill>
                  <a:srgbClr val="505B69"/>
                </a:solidFill>
                <a:latin typeface="Aptos"/>
              </a:defRPr>
            </a:pPr>
            <a:r>
              <a:rPr lang="en-IN" sz="2000" dirty="0">
                <a:solidFill>
                  <a:srgbClr val="002060"/>
                </a:solidFill>
              </a:rPr>
              <a:t>S</a:t>
            </a:r>
            <a:r>
              <a:rPr sz="2000" dirty="0">
                <a:solidFill>
                  <a:srgbClr val="002060"/>
                </a:solidFill>
              </a:rPr>
              <a:t>. 17–20, 23</a:t>
            </a:r>
          </a:p>
          <a:p>
            <a:pPr>
              <a:spcAft>
                <a:spcPts val="500"/>
              </a:spcAft>
              <a:defRPr sz="1200" b="0">
                <a:solidFill>
                  <a:srgbClr val="505B69"/>
                </a:solidFill>
                <a:latin typeface="Aptos"/>
              </a:defRPr>
            </a:pPr>
            <a:r>
              <a:rPr sz="2000" dirty="0">
                <a:solidFill>
                  <a:srgbClr val="002060"/>
                </a:solidFill>
              </a:rPr>
              <a:t>Reg. 4D: project bank a/c</a:t>
            </a:r>
          </a:p>
        </p:txBody>
      </p:sp>
      <p:cxnSp>
        <p:nvCxnSpPr>
          <p:cNvPr id="10" name="Connector 9"/>
          <p:cNvCxnSpPr/>
          <p:nvPr/>
        </p:nvCxnSpPr>
        <p:spPr>
          <a:xfrm>
            <a:off x="4133088" y="2240280"/>
            <a:ext cx="274320" cy="0"/>
          </a:xfrm>
          <a:prstGeom prst="line">
            <a:avLst/>
          </a:prstGeom>
          <a:ln w="25400">
            <a:solidFill>
              <a:srgbClr val="17707F"/>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4453128" y="1508760"/>
            <a:ext cx="3520440" cy="146304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002060"/>
              </a:solidFill>
            </a:endParaRPr>
          </a:p>
        </p:txBody>
      </p:sp>
      <p:sp>
        <p:nvSpPr>
          <p:cNvPr id="12" name="TextBox 11"/>
          <p:cNvSpPr txBox="1"/>
          <p:nvPr/>
        </p:nvSpPr>
        <p:spPr>
          <a:xfrm>
            <a:off x="4572000" y="1618488"/>
            <a:ext cx="3282696"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2000" dirty="0">
                <a:solidFill>
                  <a:srgbClr val="002060"/>
                </a:solidFill>
              </a:rPr>
              <a:t>2 </a:t>
            </a:r>
            <a:r>
              <a:rPr sz="2000" dirty="0">
                <a:solidFill>
                  <a:srgbClr val="002060"/>
                </a:solidFill>
                <a:highlight>
                  <a:srgbClr val="FFFF00"/>
                </a:highlight>
              </a:rPr>
              <a:t>Verify claims</a:t>
            </a:r>
          </a:p>
        </p:txBody>
      </p:sp>
      <p:sp>
        <p:nvSpPr>
          <p:cNvPr id="13" name="TextBox 12"/>
          <p:cNvSpPr txBox="1"/>
          <p:nvPr/>
        </p:nvSpPr>
        <p:spPr>
          <a:xfrm>
            <a:off x="4572000" y="2048255"/>
            <a:ext cx="3282696" cy="781240"/>
          </a:xfrm>
          <a:prstGeom prst="rect">
            <a:avLst/>
          </a:prstGeom>
          <a:noFill/>
        </p:spPr>
        <p:txBody>
          <a:bodyPr wrap="square" lIns="73152" tIns="54864">
            <a:normAutofit/>
          </a:bodyPr>
          <a:lstStyle/>
          <a:p>
            <a:pPr>
              <a:spcAft>
                <a:spcPts val="500"/>
              </a:spcAft>
              <a:defRPr sz="1200" b="0">
                <a:solidFill>
                  <a:srgbClr val="505B69"/>
                </a:solidFill>
                <a:latin typeface="Aptos"/>
              </a:defRPr>
            </a:pPr>
            <a:r>
              <a:rPr lang="en-IN" sz="2000" dirty="0">
                <a:solidFill>
                  <a:srgbClr val="002060"/>
                </a:solidFill>
              </a:rPr>
              <a:t>S.</a:t>
            </a:r>
            <a:r>
              <a:rPr sz="2000" dirty="0">
                <a:solidFill>
                  <a:srgbClr val="002060"/>
                </a:solidFill>
              </a:rPr>
              <a:t> 18, 21</a:t>
            </a:r>
          </a:p>
          <a:p>
            <a:pPr>
              <a:spcAft>
                <a:spcPts val="500"/>
              </a:spcAft>
              <a:defRPr sz="1200" b="0">
                <a:solidFill>
                  <a:srgbClr val="505B69"/>
                </a:solidFill>
                <a:latin typeface="Aptos"/>
              </a:defRPr>
            </a:pPr>
            <a:r>
              <a:rPr sz="2000" dirty="0">
                <a:solidFill>
                  <a:srgbClr val="002060"/>
                </a:solidFill>
              </a:rPr>
              <a:t>Regs. 8A, 12–14, 16A</a:t>
            </a:r>
          </a:p>
        </p:txBody>
      </p:sp>
      <p:cxnSp>
        <p:nvCxnSpPr>
          <p:cNvPr id="14" name="Connector 13"/>
          <p:cNvCxnSpPr/>
          <p:nvPr/>
        </p:nvCxnSpPr>
        <p:spPr>
          <a:xfrm>
            <a:off x="7991856" y="2240280"/>
            <a:ext cx="274319" cy="0"/>
          </a:xfrm>
          <a:prstGeom prst="line">
            <a:avLst/>
          </a:prstGeom>
          <a:ln w="25400">
            <a:solidFill>
              <a:srgbClr val="17707F"/>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8311896" y="1508760"/>
            <a:ext cx="3520440" cy="146304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002060"/>
              </a:solidFill>
            </a:endParaRPr>
          </a:p>
        </p:txBody>
      </p:sp>
      <p:sp>
        <p:nvSpPr>
          <p:cNvPr id="16" name="TextBox 15"/>
          <p:cNvSpPr txBox="1"/>
          <p:nvPr/>
        </p:nvSpPr>
        <p:spPr>
          <a:xfrm>
            <a:off x="8430768" y="1618488"/>
            <a:ext cx="3282696"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2000" dirty="0">
                <a:solidFill>
                  <a:srgbClr val="002060"/>
                </a:solidFill>
              </a:rPr>
              <a:t>3 </a:t>
            </a:r>
            <a:r>
              <a:rPr sz="2000" dirty="0">
                <a:solidFill>
                  <a:srgbClr val="002060"/>
                </a:solidFill>
                <a:highlight>
                  <a:srgbClr val="FFFF00"/>
                </a:highlight>
              </a:rPr>
              <a:t>Secure &amp; assess</a:t>
            </a:r>
          </a:p>
        </p:txBody>
      </p:sp>
      <p:sp>
        <p:nvSpPr>
          <p:cNvPr id="17" name="TextBox 16"/>
          <p:cNvSpPr txBox="1"/>
          <p:nvPr/>
        </p:nvSpPr>
        <p:spPr>
          <a:xfrm>
            <a:off x="8430768" y="2048255"/>
            <a:ext cx="3282696" cy="781240"/>
          </a:xfrm>
          <a:prstGeom prst="rect">
            <a:avLst/>
          </a:prstGeom>
          <a:noFill/>
        </p:spPr>
        <p:txBody>
          <a:bodyPr wrap="square" lIns="73152" tIns="54864">
            <a:normAutofit/>
          </a:bodyPr>
          <a:lstStyle/>
          <a:p>
            <a:pPr>
              <a:spcAft>
                <a:spcPts val="500"/>
              </a:spcAft>
              <a:defRPr sz="1200" b="0">
                <a:solidFill>
                  <a:srgbClr val="505B69"/>
                </a:solidFill>
                <a:latin typeface="Aptos"/>
              </a:defRPr>
            </a:pPr>
            <a:r>
              <a:rPr lang="en-IN" sz="2000" dirty="0">
                <a:solidFill>
                  <a:srgbClr val="002060"/>
                </a:solidFill>
              </a:rPr>
              <a:t>S</a:t>
            </a:r>
            <a:r>
              <a:rPr sz="2000" dirty="0">
                <a:solidFill>
                  <a:srgbClr val="002060"/>
                </a:solidFill>
              </a:rPr>
              <a:t>. 20, 25</a:t>
            </a:r>
          </a:p>
          <a:p>
            <a:pPr>
              <a:spcAft>
                <a:spcPts val="500"/>
              </a:spcAft>
              <a:defRPr sz="1200" b="0">
                <a:solidFill>
                  <a:srgbClr val="505B69"/>
                </a:solidFill>
                <a:latin typeface="Aptos"/>
              </a:defRPr>
            </a:pPr>
            <a:r>
              <a:rPr sz="2000" dirty="0">
                <a:solidFill>
                  <a:srgbClr val="002060"/>
                </a:solidFill>
              </a:rPr>
              <a:t>Regs. 27, 35, 36</a:t>
            </a:r>
          </a:p>
        </p:txBody>
      </p:sp>
      <p:sp>
        <p:nvSpPr>
          <p:cNvPr id="18" name="Rounded Rectangle 17"/>
          <p:cNvSpPr/>
          <p:nvPr/>
        </p:nvSpPr>
        <p:spPr>
          <a:xfrm>
            <a:off x="594360" y="3474720"/>
            <a:ext cx="3520440" cy="146304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002060"/>
              </a:solidFill>
            </a:endParaRPr>
          </a:p>
        </p:txBody>
      </p:sp>
      <p:sp>
        <p:nvSpPr>
          <p:cNvPr id="19" name="TextBox 18"/>
          <p:cNvSpPr txBox="1"/>
          <p:nvPr/>
        </p:nvSpPr>
        <p:spPr>
          <a:xfrm>
            <a:off x="713232" y="3584448"/>
            <a:ext cx="3282696"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2000" dirty="0">
                <a:solidFill>
                  <a:srgbClr val="002060"/>
                </a:solidFill>
              </a:rPr>
              <a:t>4 </a:t>
            </a:r>
            <a:r>
              <a:rPr sz="2000" dirty="0">
                <a:solidFill>
                  <a:srgbClr val="002060"/>
                </a:solidFill>
                <a:highlight>
                  <a:srgbClr val="FFFF00"/>
                </a:highlight>
              </a:rPr>
              <a:t>Run CoC</a:t>
            </a:r>
          </a:p>
        </p:txBody>
      </p:sp>
      <p:sp>
        <p:nvSpPr>
          <p:cNvPr id="20" name="TextBox 19"/>
          <p:cNvSpPr txBox="1"/>
          <p:nvPr/>
        </p:nvSpPr>
        <p:spPr>
          <a:xfrm>
            <a:off x="713232" y="4014215"/>
            <a:ext cx="3282696" cy="781240"/>
          </a:xfrm>
          <a:prstGeom prst="rect">
            <a:avLst/>
          </a:prstGeom>
          <a:noFill/>
        </p:spPr>
        <p:txBody>
          <a:bodyPr wrap="square" lIns="73152" tIns="54864">
            <a:normAutofit/>
          </a:bodyPr>
          <a:lstStyle/>
          <a:p>
            <a:pPr>
              <a:spcAft>
                <a:spcPts val="500"/>
              </a:spcAft>
              <a:defRPr sz="1200" b="0">
                <a:solidFill>
                  <a:srgbClr val="505B69"/>
                </a:solidFill>
                <a:latin typeface="Aptos"/>
              </a:defRPr>
            </a:pPr>
            <a:r>
              <a:rPr lang="en-IN" sz="2000" dirty="0">
                <a:solidFill>
                  <a:srgbClr val="002060"/>
                </a:solidFill>
              </a:rPr>
              <a:t>S</a:t>
            </a:r>
            <a:r>
              <a:rPr sz="2000" dirty="0">
                <a:solidFill>
                  <a:srgbClr val="002060"/>
                </a:solidFill>
              </a:rPr>
              <a:t>. 21–24</a:t>
            </a:r>
          </a:p>
          <a:p>
            <a:pPr>
              <a:spcAft>
                <a:spcPts val="500"/>
              </a:spcAft>
              <a:defRPr sz="1200" b="0">
                <a:solidFill>
                  <a:srgbClr val="505B69"/>
                </a:solidFill>
                <a:latin typeface="Aptos"/>
              </a:defRPr>
            </a:pPr>
            <a:r>
              <a:rPr sz="2000" dirty="0">
                <a:solidFill>
                  <a:srgbClr val="002060"/>
                </a:solidFill>
              </a:rPr>
              <a:t>Regs. 17–26, 31B</a:t>
            </a:r>
          </a:p>
        </p:txBody>
      </p:sp>
      <p:cxnSp>
        <p:nvCxnSpPr>
          <p:cNvPr id="21" name="Connector 20"/>
          <p:cNvCxnSpPr/>
          <p:nvPr/>
        </p:nvCxnSpPr>
        <p:spPr>
          <a:xfrm>
            <a:off x="4133088" y="4206240"/>
            <a:ext cx="274320" cy="0"/>
          </a:xfrm>
          <a:prstGeom prst="line">
            <a:avLst/>
          </a:prstGeom>
          <a:ln w="25400">
            <a:solidFill>
              <a:srgbClr val="17707F"/>
            </a:solidFill>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4453128" y="3474720"/>
            <a:ext cx="3520440" cy="146304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002060"/>
              </a:solidFill>
            </a:endParaRPr>
          </a:p>
        </p:txBody>
      </p:sp>
      <p:sp>
        <p:nvSpPr>
          <p:cNvPr id="23" name="TextBox 22"/>
          <p:cNvSpPr txBox="1"/>
          <p:nvPr/>
        </p:nvSpPr>
        <p:spPr>
          <a:xfrm>
            <a:off x="4572000" y="3584448"/>
            <a:ext cx="3282696"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2000" dirty="0">
                <a:solidFill>
                  <a:srgbClr val="002060"/>
                </a:solidFill>
              </a:rPr>
              <a:t>5 </a:t>
            </a:r>
            <a:r>
              <a:rPr sz="2000" dirty="0">
                <a:solidFill>
                  <a:srgbClr val="002060"/>
                </a:solidFill>
                <a:highlight>
                  <a:srgbClr val="FFFF00"/>
                </a:highlight>
              </a:rPr>
              <a:t>Invite plans</a:t>
            </a:r>
          </a:p>
        </p:txBody>
      </p:sp>
      <p:sp>
        <p:nvSpPr>
          <p:cNvPr id="24" name="TextBox 23"/>
          <p:cNvSpPr txBox="1"/>
          <p:nvPr/>
        </p:nvSpPr>
        <p:spPr>
          <a:xfrm>
            <a:off x="4572000" y="4014215"/>
            <a:ext cx="3282696" cy="781240"/>
          </a:xfrm>
          <a:prstGeom prst="rect">
            <a:avLst/>
          </a:prstGeom>
          <a:noFill/>
        </p:spPr>
        <p:txBody>
          <a:bodyPr wrap="square" lIns="73152" tIns="54864">
            <a:normAutofit/>
          </a:bodyPr>
          <a:lstStyle/>
          <a:p>
            <a:pPr>
              <a:spcAft>
                <a:spcPts val="500"/>
              </a:spcAft>
              <a:defRPr sz="1200" b="0">
                <a:solidFill>
                  <a:srgbClr val="505B69"/>
                </a:solidFill>
                <a:latin typeface="Aptos"/>
              </a:defRPr>
            </a:pPr>
            <a:r>
              <a:rPr lang="en-IN" sz="2000" dirty="0">
                <a:solidFill>
                  <a:srgbClr val="002060"/>
                </a:solidFill>
              </a:rPr>
              <a:t>S</a:t>
            </a:r>
            <a:r>
              <a:rPr sz="2000" dirty="0">
                <a:solidFill>
                  <a:srgbClr val="002060"/>
                </a:solidFill>
              </a:rPr>
              <a:t>. 25, 29–30</a:t>
            </a:r>
          </a:p>
          <a:p>
            <a:pPr>
              <a:spcAft>
                <a:spcPts val="500"/>
              </a:spcAft>
              <a:defRPr sz="1200" b="0">
                <a:solidFill>
                  <a:srgbClr val="505B69"/>
                </a:solidFill>
                <a:latin typeface="Aptos"/>
              </a:defRPr>
            </a:pPr>
            <a:r>
              <a:rPr sz="2000" dirty="0">
                <a:solidFill>
                  <a:srgbClr val="002060"/>
                </a:solidFill>
              </a:rPr>
              <a:t>Regs. 36A–36B</a:t>
            </a:r>
          </a:p>
        </p:txBody>
      </p:sp>
      <p:cxnSp>
        <p:nvCxnSpPr>
          <p:cNvPr id="25" name="Connector 24"/>
          <p:cNvCxnSpPr/>
          <p:nvPr/>
        </p:nvCxnSpPr>
        <p:spPr>
          <a:xfrm>
            <a:off x="7991856" y="4206240"/>
            <a:ext cx="274319" cy="0"/>
          </a:xfrm>
          <a:prstGeom prst="line">
            <a:avLst/>
          </a:prstGeom>
          <a:ln w="25400">
            <a:solidFill>
              <a:srgbClr val="17707F"/>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8311896" y="3474720"/>
            <a:ext cx="3520440" cy="146304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002060"/>
              </a:solidFill>
            </a:endParaRPr>
          </a:p>
        </p:txBody>
      </p:sp>
      <p:sp>
        <p:nvSpPr>
          <p:cNvPr id="27" name="TextBox 26"/>
          <p:cNvSpPr txBox="1"/>
          <p:nvPr/>
        </p:nvSpPr>
        <p:spPr>
          <a:xfrm>
            <a:off x="8430768" y="3584448"/>
            <a:ext cx="3282696"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2000" dirty="0">
                <a:solidFill>
                  <a:srgbClr val="002060"/>
                </a:solidFill>
              </a:rPr>
              <a:t>6 </a:t>
            </a:r>
            <a:r>
              <a:rPr sz="2000" dirty="0">
                <a:solidFill>
                  <a:srgbClr val="002060"/>
                </a:solidFill>
                <a:highlight>
                  <a:srgbClr val="FFFF00"/>
                </a:highlight>
              </a:rPr>
              <a:t>Test &amp; approve</a:t>
            </a:r>
          </a:p>
        </p:txBody>
      </p:sp>
      <p:sp>
        <p:nvSpPr>
          <p:cNvPr id="28" name="TextBox 27"/>
          <p:cNvSpPr txBox="1"/>
          <p:nvPr/>
        </p:nvSpPr>
        <p:spPr>
          <a:xfrm>
            <a:off x="8430768" y="4014215"/>
            <a:ext cx="3282696" cy="781240"/>
          </a:xfrm>
          <a:prstGeom prst="rect">
            <a:avLst/>
          </a:prstGeom>
          <a:noFill/>
        </p:spPr>
        <p:txBody>
          <a:bodyPr wrap="square" lIns="73152" tIns="54864">
            <a:normAutofit/>
          </a:bodyPr>
          <a:lstStyle/>
          <a:p>
            <a:pPr>
              <a:spcAft>
                <a:spcPts val="500"/>
              </a:spcAft>
              <a:defRPr sz="1200" b="0">
                <a:solidFill>
                  <a:srgbClr val="505B69"/>
                </a:solidFill>
                <a:latin typeface="Aptos"/>
              </a:defRPr>
            </a:pPr>
            <a:r>
              <a:rPr lang="en-IN" sz="2000" dirty="0">
                <a:solidFill>
                  <a:srgbClr val="002060"/>
                </a:solidFill>
              </a:rPr>
              <a:t>S</a:t>
            </a:r>
            <a:r>
              <a:rPr sz="2000" dirty="0">
                <a:solidFill>
                  <a:srgbClr val="002060"/>
                </a:solidFill>
              </a:rPr>
              <a:t>. 29A, 30–31</a:t>
            </a:r>
          </a:p>
          <a:p>
            <a:pPr>
              <a:spcAft>
                <a:spcPts val="500"/>
              </a:spcAft>
              <a:defRPr sz="1200" b="0">
                <a:solidFill>
                  <a:srgbClr val="505B69"/>
                </a:solidFill>
                <a:latin typeface="Aptos"/>
              </a:defRPr>
            </a:pPr>
            <a:r>
              <a:rPr sz="2000" dirty="0">
                <a:solidFill>
                  <a:srgbClr val="002060"/>
                </a:solidFill>
              </a:rPr>
              <a:t>Regs. 38–39</a:t>
            </a:r>
          </a:p>
        </p:txBody>
      </p:sp>
      <p:sp>
        <p:nvSpPr>
          <p:cNvPr id="29" name="TextBox 28"/>
          <p:cNvSpPr txBox="1"/>
          <p:nvPr/>
        </p:nvSpPr>
        <p:spPr>
          <a:xfrm>
            <a:off x="658368" y="5166360"/>
            <a:ext cx="10972800" cy="822960"/>
          </a:xfrm>
          <a:prstGeom prst="rect">
            <a:avLst/>
          </a:prstGeom>
          <a:solidFill>
            <a:srgbClr val="F8F5EE"/>
          </a:solidFill>
          <a:ln w="21590">
            <a:solidFill>
              <a:srgbClr val="B9924B"/>
            </a:solidFill>
          </a:ln>
        </p:spPr>
        <p:txBody>
          <a:bodyPr wrap="square" lIns="164592" tIns="54864" rIns="146304">
            <a:normAutofit fontScale="92500"/>
          </a:bodyPr>
          <a:lstStyle/>
          <a:p>
            <a:pPr algn="ctr">
              <a:spcAft>
                <a:spcPts val="500"/>
              </a:spcAft>
              <a:defRPr sz="1500" b="1">
                <a:solidFill>
                  <a:srgbClr val="142744"/>
                </a:solidFill>
                <a:latin typeface="Aptos"/>
              </a:defRPr>
            </a:pPr>
            <a:r>
              <a:rPr sz="1700" dirty="0">
                <a:solidFill>
                  <a:srgbClr val="122B4A"/>
                </a:solidFill>
              </a:rPr>
              <a:t>Across all stages</a:t>
            </a:r>
            <a:r>
              <a:rPr lang="en-US" sz="1700" dirty="0">
                <a:solidFill>
                  <a:srgbClr val="122B4A"/>
                </a:solidFill>
              </a:rPr>
              <a:t>-</a:t>
            </a:r>
            <a:r>
              <a:rPr sz="1700" dirty="0">
                <a:solidFill>
                  <a:srgbClr val="122B4A"/>
                </a:solidFill>
              </a:rPr>
              <a:t> </a:t>
            </a:r>
            <a:endParaRPr lang="en-US" sz="1700" dirty="0">
              <a:solidFill>
                <a:srgbClr val="122B4A"/>
              </a:solidFill>
            </a:endParaRPr>
          </a:p>
          <a:p>
            <a:pPr algn="ctr">
              <a:spcAft>
                <a:spcPts val="500"/>
              </a:spcAft>
              <a:defRPr sz="1500" b="1">
                <a:solidFill>
                  <a:srgbClr val="142744"/>
                </a:solidFill>
                <a:latin typeface="Aptos"/>
              </a:defRPr>
            </a:pPr>
            <a:r>
              <a:rPr lang="en-US" sz="1700" dirty="0">
                <a:solidFill>
                  <a:srgbClr val="122B4A"/>
                </a:solidFill>
                <a:highlight>
                  <a:srgbClr val="00FF00"/>
                </a:highlight>
              </a:rPr>
              <a:t>P</a:t>
            </a:r>
            <a:r>
              <a:rPr sz="1700" dirty="0">
                <a:solidFill>
                  <a:srgbClr val="122B4A"/>
                </a:solidFill>
                <a:highlight>
                  <a:srgbClr val="00FF00"/>
                </a:highlight>
              </a:rPr>
              <a:t>reserve value, </a:t>
            </a:r>
            <a:r>
              <a:rPr lang="en-US" sz="1700" dirty="0">
                <a:solidFill>
                  <a:srgbClr val="122B4A"/>
                </a:solidFill>
                <a:highlight>
                  <a:srgbClr val="00FF00"/>
                </a:highlight>
              </a:rPr>
              <a:t>C</a:t>
            </a:r>
            <a:r>
              <a:rPr sz="1700" dirty="0">
                <a:solidFill>
                  <a:srgbClr val="122B4A"/>
                </a:solidFill>
                <a:highlight>
                  <a:srgbClr val="00FF00"/>
                </a:highlight>
              </a:rPr>
              <a:t>ommunicate with stakeholders, </a:t>
            </a:r>
            <a:r>
              <a:rPr lang="en-US" sz="1700" dirty="0">
                <a:solidFill>
                  <a:srgbClr val="122B4A"/>
                </a:solidFill>
                <a:highlight>
                  <a:srgbClr val="00FF00"/>
                </a:highlight>
              </a:rPr>
              <a:t>D</a:t>
            </a:r>
            <a:r>
              <a:rPr sz="1700" dirty="0">
                <a:solidFill>
                  <a:srgbClr val="122B4A"/>
                </a:solidFill>
                <a:highlight>
                  <a:srgbClr val="00FF00"/>
                </a:highlight>
              </a:rPr>
              <a:t>ocument decisions, </a:t>
            </a:r>
            <a:r>
              <a:rPr lang="en-US" sz="1700" dirty="0">
                <a:solidFill>
                  <a:srgbClr val="122B4A"/>
                </a:solidFill>
                <a:highlight>
                  <a:srgbClr val="00FF00"/>
                </a:highlight>
              </a:rPr>
              <a:t>M</a:t>
            </a:r>
            <a:r>
              <a:rPr sz="1700" dirty="0">
                <a:solidFill>
                  <a:srgbClr val="122B4A"/>
                </a:solidFill>
                <a:highlight>
                  <a:srgbClr val="00FF00"/>
                </a:highlight>
              </a:rPr>
              <a:t>onitor timelines </a:t>
            </a:r>
            <a:r>
              <a:rPr lang="en-US" sz="1700" dirty="0">
                <a:solidFill>
                  <a:srgbClr val="122B4A"/>
                </a:solidFill>
                <a:highlight>
                  <a:srgbClr val="00FF00"/>
                </a:highlight>
              </a:rPr>
              <a:t>&amp;</a:t>
            </a:r>
            <a:r>
              <a:rPr sz="1700" dirty="0">
                <a:solidFill>
                  <a:srgbClr val="122B4A"/>
                </a:solidFill>
                <a:highlight>
                  <a:srgbClr val="00FF00"/>
                </a:highlight>
              </a:rPr>
              <a:t> </a:t>
            </a:r>
            <a:r>
              <a:rPr lang="en-US" sz="1700" dirty="0">
                <a:solidFill>
                  <a:srgbClr val="122B4A"/>
                </a:solidFill>
                <a:highlight>
                  <a:srgbClr val="00FF00"/>
                </a:highlight>
              </a:rPr>
              <a:t>F</a:t>
            </a:r>
            <a:r>
              <a:rPr sz="1700" dirty="0">
                <a:solidFill>
                  <a:srgbClr val="122B4A"/>
                </a:solidFill>
                <a:highlight>
                  <a:srgbClr val="00FF00"/>
                </a:highlight>
              </a:rPr>
              <a:t>ile statutory reports</a:t>
            </a:r>
          </a:p>
        </p:txBody>
      </p:sp>
      <p:sp>
        <p:nvSpPr>
          <p:cNvPr id="30" name="Rectangle 29"/>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3</a:t>
            </a:r>
            <a:endParaRPr sz="1000" dirty="0">
              <a:solidFill>
                <a:srgbClr val="122B4A"/>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AF2EE-FE33-7054-A83B-C0CD0462DEA0}"/>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150121A1-B7B0-4070-37D5-958958C444A0}"/>
              </a:ext>
            </a:extLst>
          </p:cNvPr>
          <p:cNvPicPr>
            <a:picLocks noChangeAspect="1"/>
          </p:cNvPicPr>
          <p:nvPr/>
        </p:nvPicPr>
        <p:blipFill>
          <a:blip r:embed="rId3"/>
          <a:stretch>
            <a:fillRect/>
          </a:stretch>
        </p:blipFill>
        <p:spPr>
          <a:xfrm>
            <a:off x="5546078" y="1920240"/>
            <a:ext cx="1097280" cy="1097280"/>
          </a:xfrm>
          <a:prstGeom prst="rect">
            <a:avLst/>
          </a:prstGeom>
        </p:spPr>
      </p:pic>
      <p:sp>
        <p:nvSpPr>
          <p:cNvPr id="3" name="Section Title">
            <a:extLst>
              <a:ext uri="{FF2B5EF4-FFF2-40B4-BE49-F238E27FC236}">
                <a16:creationId xmlns:a16="http://schemas.microsoft.com/office/drawing/2014/main" id="{3D2403DB-4C45-4582-5AB0-77190735CF9A}"/>
              </a:ext>
            </a:extLst>
          </p:cNvPr>
          <p:cNvSpPr txBox="1"/>
          <p:nvPr/>
        </p:nvSpPr>
        <p:spPr>
          <a:xfrm>
            <a:off x="1067105" y="4046221"/>
            <a:ext cx="10362895" cy="685800"/>
          </a:xfrm>
          <a:prstGeom prst="rect">
            <a:avLst/>
          </a:prstGeom>
          <a:noFill/>
          <a:ln/>
        </p:spPr>
        <p:txBody>
          <a:bodyPr wrap="square" rtlCol="0" anchor="ctr">
            <a:normAutofit/>
          </a:bodyPr>
          <a:lstStyle/>
          <a:p>
            <a:pPr algn="ctr"/>
            <a:r>
              <a:rPr lang="en-US" sz="3600" dirty="0">
                <a:solidFill>
                  <a:srgbClr val="FFFFFF"/>
                </a:solidFill>
                <a:highlight>
                  <a:srgbClr val="008080"/>
                </a:highlight>
              </a:rPr>
              <a:t>APPOINTMENT AS RP</a:t>
            </a:r>
            <a:r>
              <a:rPr lang="en-IN" sz="3600" dirty="0">
                <a:solidFill>
                  <a:srgbClr val="FFFFFF"/>
                </a:solidFill>
              </a:rPr>
              <a:t>| FIRST STAGE</a:t>
            </a:r>
            <a:endParaRPr sz="3600" dirty="0">
              <a:solidFill>
                <a:schemeClr val="bg1"/>
              </a:solidFill>
            </a:endParaRPr>
          </a:p>
        </p:txBody>
      </p:sp>
      <p:sp>
        <p:nvSpPr>
          <p:cNvPr id="4" name="Rectangle 3">
            <a:extLst>
              <a:ext uri="{FF2B5EF4-FFF2-40B4-BE49-F238E27FC236}">
                <a16:creationId xmlns:a16="http://schemas.microsoft.com/office/drawing/2014/main" id="{9E7425C6-9A53-0F56-6AD7-32C18B46FBF9}"/>
              </a:ext>
            </a:extLst>
          </p:cNvPr>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E14A11AA-2F9F-8852-A528-404EEC433F32}"/>
              </a:ext>
            </a:extLst>
          </p:cNvPr>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FFFFFF"/>
                </a:solidFill>
              </a:rPr>
              <a:t>4</a:t>
            </a:r>
            <a:endParaRPr sz="1000" dirty="0">
              <a:solidFill>
                <a:srgbClr val="FFFFFF"/>
              </a:solidFill>
            </a:endParaRPr>
          </a:p>
        </p:txBody>
      </p:sp>
    </p:spTree>
    <p:extLst>
      <p:ext uri="{BB962C8B-B14F-4D97-AF65-F5344CB8AC3E}">
        <p14:creationId xmlns:p14="http://schemas.microsoft.com/office/powerpoint/2010/main" val="179482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r>
              <a:rPr lang="en-US" sz="2900" dirty="0"/>
              <a:t>CASE BACKGROUND</a:t>
            </a:r>
            <a:r>
              <a:rPr sz="2900" dirty="0"/>
              <a:t> |</a:t>
            </a:r>
            <a:r>
              <a:rPr lang="en-US" sz="2900" dirty="0"/>
              <a:t> IRP APPOINTED…</a:t>
            </a:r>
            <a:endParaRPr sz="29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0" indent="0" algn="just">
              <a:lnSpc>
                <a:spcPct val="105000"/>
              </a:lnSpc>
              <a:spcAft>
                <a:spcPts val="500"/>
              </a:spcAft>
              <a:buNone/>
            </a:pPr>
            <a:r>
              <a:rPr sz="2400" b="1" dirty="0"/>
              <a:t>Corporate Debtor (CD): </a:t>
            </a:r>
            <a:r>
              <a:rPr sz="2400" dirty="0"/>
              <a:t>A</a:t>
            </a:r>
            <a:r>
              <a:rPr lang="en-IN" sz="2400" dirty="0"/>
              <a:t> Big </a:t>
            </a:r>
            <a:r>
              <a:rPr sz="2400" dirty="0"/>
              <a:t>Indian real estate development company </a:t>
            </a:r>
            <a:r>
              <a:rPr lang="en-US" sz="2400" dirty="0"/>
              <a:t>constructing about 4 townships, having more than 2k tenements &amp; involving multiple lenders</a:t>
            </a:r>
            <a:endParaRPr lang="en-IN" sz="2400" dirty="0"/>
          </a:p>
          <a:p>
            <a:pPr marL="0" indent="0" algn="just">
              <a:lnSpc>
                <a:spcPct val="105000"/>
              </a:lnSpc>
              <a:spcAft>
                <a:spcPts val="500"/>
              </a:spcAft>
              <a:buNone/>
            </a:pPr>
            <a:r>
              <a:rPr sz="2400" b="1" dirty="0"/>
              <a:t>Trigger for Insolvency: </a:t>
            </a:r>
            <a:r>
              <a:rPr sz="2400" dirty="0"/>
              <a:t>Owing to the alleged default in meeting its financial obligations, an application under Section 7 of the Insolvency and Bankruptcy Code, 2016 was filed against the Corporate Debtor by </a:t>
            </a:r>
            <a:r>
              <a:rPr lang="en-US" sz="2400" dirty="0"/>
              <a:t>one of </a:t>
            </a:r>
            <a:r>
              <a:rPr sz="2400" dirty="0"/>
              <a:t>its financial creditor.</a:t>
            </a:r>
            <a:endParaRPr lang="en-IN" sz="2400" dirty="0"/>
          </a:p>
          <a:p>
            <a:pPr marL="0" indent="0" algn="just">
              <a:lnSpc>
                <a:spcPct val="105000"/>
              </a:lnSpc>
              <a:spcAft>
                <a:spcPts val="500"/>
              </a:spcAft>
              <a:buNone/>
            </a:pPr>
            <a:r>
              <a:rPr sz="2400" b="1" dirty="0"/>
              <a:t>Commencement of CIRP: </a:t>
            </a:r>
            <a:r>
              <a:rPr sz="2400" dirty="0"/>
              <a:t>The Hon’ble NCLT admitted the application and initiated the Corporate Insolvency Resolution Process (CIRP).</a:t>
            </a:r>
            <a:endParaRPr lang="en-IN" sz="2400" dirty="0"/>
          </a:p>
          <a:p>
            <a:pPr marL="0" indent="0" algn="just">
              <a:lnSpc>
                <a:spcPct val="105000"/>
              </a:lnSpc>
              <a:spcAft>
                <a:spcPts val="500"/>
              </a:spcAft>
              <a:buNone/>
            </a:pPr>
            <a:r>
              <a:rPr sz="2400" b="1" dirty="0"/>
              <a:t>Appointment of IRP: </a:t>
            </a:r>
            <a:r>
              <a:rPr sz="2400" dirty="0"/>
              <a:t>Pursuant to the admission order, </a:t>
            </a:r>
            <a:r>
              <a:rPr lang="en-US" sz="2400" dirty="0"/>
              <a:t>an</a:t>
            </a:r>
            <a:r>
              <a:rPr sz="2400" dirty="0"/>
              <a:t> IRP </a:t>
            </a:r>
            <a:r>
              <a:rPr lang="en-US" sz="2400" dirty="0"/>
              <a:t>Mr. V </a:t>
            </a:r>
            <a:r>
              <a:rPr sz="2400" dirty="0"/>
              <a:t>was appointed as the Interim Resolution Professional (IRP) to conduct the CIRP in accordance with the provisions of the IBC, 2016.</a:t>
            </a:r>
            <a:endParaRPr lang="en-US" sz="24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IN" sz="1000" dirty="0">
                <a:solidFill>
                  <a:srgbClr val="122B4A"/>
                </a:solidFill>
              </a:rPr>
              <a:t>5</a:t>
            </a:r>
            <a:endParaRPr sz="1000" dirty="0">
              <a:solidFill>
                <a:srgbClr val="122B4A"/>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5" name="Rounded Rectangle 4"/>
          <p:cNvSpPr/>
          <p:nvPr/>
        </p:nvSpPr>
        <p:spPr>
          <a:xfrm>
            <a:off x="685800" y="152704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6" name="TextBox 5"/>
          <p:cNvSpPr txBox="1"/>
          <p:nvPr/>
        </p:nvSpPr>
        <p:spPr>
          <a:xfrm>
            <a:off x="868680" y="1591056"/>
            <a:ext cx="2743200" cy="744819"/>
          </a:xfrm>
          <a:prstGeom prst="rect">
            <a:avLst/>
          </a:prstGeom>
          <a:noFill/>
        </p:spPr>
        <p:txBody>
          <a:bodyPr wrap="square" lIns="137160" tIns="82296" rIns="137160">
            <a:normAutofit/>
          </a:bodyPr>
          <a:lstStyle/>
          <a:p>
            <a:pPr>
              <a:spcAft>
                <a:spcPts val="700"/>
              </a:spcAft>
            </a:pPr>
            <a:r>
              <a:rPr sz="2000" b="1" dirty="0">
                <a:solidFill>
                  <a:srgbClr val="112B4A"/>
                </a:solidFill>
              </a:rPr>
              <a:t>CIRP initiated</a:t>
            </a:r>
            <a:r>
              <a:rPr lang="en-US" sz="2000" b="1" dirty="0">
                <a:solidFill>
                  <a:srgbClr val="112B4A"/>
                </a:solidFill>
              </a:rPr>
              <a:t>; Initial Steps taken by IRP</a:t>
            </a:r>
            <a:endParaRPr sz="2000" b="1" dirty="0">
              <a:solidFill>
                <a:srgbClr val="112B4A"/>
              </a:solidFill>
            </a:endParaRPr>
          </a:p>
        </p:txBody>
      </p:sp>
      <p:sp>
        <p:nvSpPr>
          <p:cNvPr id="7" name="TextBox 6"/>
          <p:cNvSpPr txBox="1"/>
          <p:nvPr/>
        </p:nvSpPr>
        <p:spPr>
          <a:xfrm>
            <a:off x="3520440" y="1591056"/>
            <a:ext cx="7562088" cy="744819"/>
          </a:xfrm>
          <a:prstGeom prst="rect">
            <a:avLst/>
          </a:prstGeom>
          <a:noFill/>
        </p:spPr>
        <p:txBody>
          <a:bodyPr wrap="square" lIns="137160" tIns="82296" rIns="137160">
            <a:normAutofit/>
          </a:bodyPr>
          <a:lstStyle/>
          <a:p>
            <a:pPr>
              <a:spcAft>
                <a:spcPts val="700"/>
              </a:spcAft>
            </a:pPr>
            <a:r>
              <a:rPr sz="2000" b="0" dirty="0">
                <a:solidFill>
                  <a:srgbClr val="222C39"/>
                </a:solidFill>
                <a:latin typeface="Aptos"/>
              </a:rPr>
              <a:t>Following admission by the Hon’ble NCLT, the IRP issued a public announcement inviting creditor claims</a:t>
            </a:r>
            <a:r>
              <a:rPr lang="en-US" sz="2000" b="0" dirty="0">
                <a:solidFill>
                  <a:srgbClr val="222C39"/>
                </a:solidFill>
                <a:latin typeface="Aptos"/>
              </a:rPr>
              <a:t>; CoC constituted.</a:t>
            </a:r>
            <a:endParaRPr sz="2000" b="0" dirty="0">
              <a:solidFill>
                <a:srgbClr val="222C39"/>
              </a:solidFill>
              <a:latin typeface="Aptos"/>
            </a:endParaRPr>
          </a:p>
        </p:txBody>
      </p:sp>
      <p:sp>
        <p:nvSpPr>
          <p:cNvPr id="8" name="Rounded Rectangle 7"/>
          <p:cNvSpPr/>
          <p:nvPr/>
        </p:nvSpPr>
        <p:spPr>
          <a:xfrm>
            <a:off x="685800" y="273862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9" name="TextBox 8"/>
          <p:cNvSpPr txBox="1"/>
          <p:nvPr/>
        </p:nvSpPr>
        <p:spPr>
          <a:xfrm>
            <a:off x="868680" y="2802636"/>
            <a:ext cx="2743200" cy="744819"/>
          </a:xfrm>
          <a:prstGeom prst="rect">
            <a:avLst/>
          </a:prstGeom>
          <a:noFill/>
        </p:spPr>
        <p:txBody>
          <a:bodyPr wrap="square" lIns="137160" tIns="82296" rIns="137160">
            <a:normAutofit fontScale="92500"/>
          </a:bodyPr>
          <a:lstStyle/>
          <a:p>
            <a:pPr>
              <a:spcAft>
                <a:spcPts val="700"/>
              </a:spcAft>
            </a:pPr>
            <a:r>
              <a:rPr sz="2000" b="1" dirty="0">
                <a:solidFill>
                  <a:srgbClr val="112B4A"/>
                </a:solidFill>
                <a:latin typeface="Aptos"/>
              </a:rPr>
              <a:t>Claims </a:t>
            </a:r>
            <a:r>
              <a:rPr lang="en-US" sz="2000" b="1" dirty="0">
                <a:solidFill>
                  <a:srgbClr val="112B4A"/>
                </a:solidFill>
                <a:latin typeface="Aptos"/>
              </a:rPr>
              <a:t>collation &amp;</a:t>
            </a:r>
            <a:r>
              <a:rPr sz="2000" b="1" dirty="0">
                <a:solidFill>
                  <a:srgbClr val="112B4A"/>
                </a:solidFill>
                <a:latin typeface="Aptos"/>
              </a:rPr>
              <a:t> voting </a:t>
            </a:r>
            <a:r>
              <a:rPr lang="en-US" sz="2000" b="1" dirty="0">
                <a:solidFill>
                  <a:srgbClr val="112B4A"/>
                </a:solidFill>
                <a:latin typeface="Aptos"/>
              </a:rPr>
              <a:t>share </a:t>
            </a:r>
            <a:r>
              <a:rPr sz="2000" b="1" dirty="0">
                <a:solidFill>
                  <a:srgbClr val="112B4A"/>
                </a:solidFill>
                <a:latin typeface="Aptos"/>
              </a:rPr>
              <a:t>concerns</a:t>
            </a:r>
          </a:p>
        </p:txBody>
      </p:sp>
      <p:sp>
        <p:nvSpPr>
          <p:cNvPr id="10" name="TextBox 9"/>
          <p:cNvSpPr txBox="1"/>
          <p:nvPr/>
        </p:nvSpPr>
        <p:spPr>
          <a:xfrm>
            <a:off x="3520440" y="2802636"/>
            <a:ext cx="7562088" cy="744819"/>
          </a:xfrm>
          <a:prstGeom prst="rect">
            <a:avLst/>
          </a:prstGeom>
          <a:noFill/>
        </p:spPr>
        <p:txBody>
          <a:bodyPr wrap="square" lIns="137160" tIns="82296" rIns="137160">
            <a:normAutofit/>
          </a:bodyPr>
          <a:lstStyle/>
          <a:p>
            <a:pPr>
              <a:spcAft>
                <a:spcPts val="700"/>
              </a:spcAft>
            </a:pPr>
            <a:r>
              <a:rPr sz="2000" b="0" dirty="0">
                <a:solidFill>
                  <a:srgbClr val="222C39"/>
                </a:solidFill>
                <a:latin typeface="Aptos"/>
              </a:rPr>
              <a:t>RWA</a:t>
            </a:r>
            <a:r>
              <a:rPr lang="en-US" sz="2000" b="0" dirty="0">
                <a:solidFill>
                  <a:srgbClr val="222C39"/>
                </a:solidFill>
                <a:latin typeface="Aptos"/>
              </a:rPr>
              <a:t> </a:t>
            </a:r>
            <a:r>
              <a:rPr sz="2000" b="0" dirty="0">
                <a:solidFill>
                  <a:srgbClr val="222C39"/>
                </a:solidFill>
                <a:latin typeface="Aptos"/>
              </a:rPr>
              <a:t>submitted consolidated homebuyer claims rais</a:t>
            </a:r>
            <a:r>
              <a:rPr lang="en-US" sz="2000" b="0" dirty="0">
                <a:solidFill>
                  <a:srgbClr val="222C39"/>
                </a:solidFill>
                <a:latin typeface="Aptos"/>
              </a:rPr>
              <a:t>ing</a:t>
            </a:r>
            <a:r>
              <a:rPr sz="2000" b="0" dirty="0">
                <a:solidFill>
                  <a:srgbClr val="222C39"/>
                </a:solidFill>
                <a:latin typeface="Aptos"/>
              </a:rPr>
              <a:t> issues o</a:t>
            </a:r>
            <a:r>
              <a:rPr lang="en-US" sz="2000" b="0" dirty="0">
                <a:solidFill>
                  <a:srgbClr val="222C39"/>
                </a:solidFill>
                <a:latin typeface="Aptos"/>
              </a:rPr>
              <a:t>n</a:t>
            </a:r>
            <a:r>
              <a:rPr sz="2000" b="0" dirty="0">
                <a:solidFill>
                  <a:srgbClr val="222C39"/>
                </a:solidFill>
                <a:latin typeface="Aptos"/>
              </a:rPr>
              <a:t> evidentiary sufficiency, classification and CoC voting shares.</a:t>
            </a:r>
          </a:p>
        </p:txBody>
      </p:sp>
      <p:sp>
        <p:nvSpPr>
          <p:cNvPr id="11" name="Rounded Rectangle 10"/>
          <p:cNvSpPr/>
          <p:nvPr/>
        </p:nvSpPr>
        <p:spPr>
          <a:xfrm>
            <a:off x="685800" y="395020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2" name="TextBox 11"/>
          <p:cNvSpPr txBox="1"/>
          <p:nvPr/>
        </p:nvSpPr>
        <p:spPr>
          <a:xfrm>
            <a:off x="868680" y="4014216"/>
            <a:ext cx="2743200" cy="437043"/>
          </a:xfrm>
          <a:prstGeom prst="rect">
            <a:avLst/>
          </a:prstGeom>
          <a:noFill/>
        </p:spPr>
        <p:txBody>
          <a:bodyPr wrap="square" lIns="137160" tIns="82296" rIns="137160">
            <a:normAutofit/>
          </a:bodyPr>
          <a:lstStyle/>
          <a:p>
            <a:pPr>
              <a:spcAft>
                <a:spcPts val="700"/>
              </a:spcAft>
            </a:pPr>
            <a:r>
              <a:rPr sz="2000" b="1">
                <a:solidFill>
                  <a:srgbClr val="112B4A"/>
                </a:solidFill>
                <a:latin typeface="Aptos"/>
              </a:rPr>
              <a:t>Process concerns</a:t>
            </a:r>
          </a:p>
        </p:txBody>
      </p:sp>
      <p:sp>
        <p:nvSpPr>
          <p:cNvPr id="13" name="TextBox 12"/>
          <p:cNvSpPr txBox="1"/>
          <p:nvPr/>
        </p:nvSpPr>
        <p:spPr>
          <a:xfrm>
            <a:off x="3520440" y="4014216"/>
            <a:ext cx="7562088" cy="744819"/>
          </a:xfrm>
          <a:prstGeom prst="rect">
            <a:avLst/>
          </a:prstGeom>
          <a:noFill/>
        </p:spPr>
        <p:txBody>
          <a:bodyPr wrap="square" lIns="137160" tIns="82296" rIns="137160">
            <a:normAutofit/>
          </a:bodyPr>
          <a:lstStyle/>
          <a:p>
            <a:pPr>
              <a:spcAft>
                <a:spcPts val="700"/>
              </a:spcAft>
            </a:pPr>
            <a:r>
              <a:rPr sz="2000" b="0">
                <a:solidFill>
                  <a:srgbClr val="222C39"/>
                </a:solidFill>
                <a:latin typeface="Aptos"/>
              </a:rPr>
              <a:t>Material resolutions reportedly were not placed before the CoC for voting; the resolution process did not progress meaningfully.</a:t>
            </a:r>
          </a:p>
        </p:txBody>
      </p:sp>
      <p:sp>
        <p:nvSpPr>
          <p:cNvPr id="14" name="Rounded Rectangle 13"/>
          <p:cNvSpPr/>
          <p:nvPr/>
        </p:nvSpPr>
        <p:spPr>
          <a:xfrm>
            <a:off x="685800" y="516178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5" name="TextBox 14"/>
          <p:cNvSpPr txBox="1"/>
          <p:nvPr/>
        </p:nvSpPr>
        <p:spPr>
          <a:xfrm>
            <a:off x="868680" y="5225796"/>
            <a:ext cx="2743200" cy="744819"/>
          </a:xfrm>
          <a:prstGeom prst="rect">
            <a:avLst/>
          </a:prstGeom>
          <a:noFill/>
        </p:spPr>
        <p:txBody>
          <a:bodyPr wrap="square" lIns="137160" tIns="82296" rIns="137160">
            <a:normAutofit/>
          </a:bodyPr>
          <a:lstStyle/>
          <a:p>
            <a:pPr>
              <a:spcAft>
                <a:spcPts val="700"/>
              </a:spcAft>
            </a:pPr>
            <a:r>
              <a:rPr sz="2000" b="1">
                <a:solidFill>
                  <a:srgbClr val="112B4A"/>
                </a:solidFill>
              </a:rPr>
              <a:t>RP appointed</a:t>
            </a:r>
          </a:p>
        </p:txBody>
      </p:sp>
      <p:sp>
        <p:nvSpPr>
          <p:cNvPr id="16" name="TextBox 15"/>
          <p:cNvSpPr txBox="1"/>
          <p:nvPr/>
        </p:nvSpPr>
        <p:spPr>
          <a:xfrm>
            <a:off x="3520440" y="5225796"/>
            <a:ext cx="7562088" cy="744819"/>
          </a:xfrm>
          <a:prstGeom prst="rect">
            <a:avLst/>
          </a:prstGeom>
          <a:noFill/>
        </p:spPr>
        <p:txBody>
          <a:bodyPr wrap="square" lIns="137160" tIns="82296" rIns="137160">
            <a:normAutofit/>
          </a:bodyPr>
          <a:lstStyle/>
          <a:p>
            <a:pPr>
              <a:spcAft>
                <a:spcPts val="700"/>
              </a:spcAft>
            </a:pPr>
            <a:r>
              <a:rPr sz="2000" b="0">
                <a:solidFill>
                  <a:srgbClr val="222C39"/>
                </a:solidFill>
                <a:latin typeface="Aptos"/>
              </a:rPr>
              <a:t>Following the CoC proposal for replacement, the Hon’ble NCLT confirmed the incoming RP’s appointment.</a:t>
            </a:r>
          </a:p>
        </p:txBody>
      </p:sp>
      <p:sp>
        <p:nvSpPr>
          <p:cNvPr id="19" name="TextBox 18"/>
          <p:cNvSpPr txBox="1"/>
          <p:nvPr/>
        </p:nvSpPr>
        <p:spPr>
          <a:xfrm>
            <a:off x="414338" y="615351"/>
            <a:ext cx="11258550" cy="347472"/>
          </a:xfrm>
          <a:prstGeom prst="rect">
            <a:avLst/>
          </a:prstGeom>
          <a:noFill/>
        </p:spPr>
        <p:txBody>
          <a:bodyPr wrap="square">
            <a:noAutofit/>
          </a:bodyPr>
          <a:lstStyle/>
          <a:p>
            <a:r>
              <a:rPr lang="en-US" sz="2800" b="1" dirty="0">
                <a:solidFill>
                  <a:schemeClr val="accent1"/>
                </a:solidFill>
                <a:latin typeface="+mj-lt"/>
                <a:ea typeface="+mj-ea"/>
                <a:cs typeface="+mj-cs"/>
              </a:rPr>
              <a:t>BEFORE APPOINTMENT | IRP PHASE &amp; CHANGE OF RP…</a:t>
            </a:r>
          </a:p>
        </p:txBody>
      </p:sp>
      <p:sp>
        <p:nvSpPr>
          <p:cNvPr id="20" name="Rectangle 19"/>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1064240" y="6473952"/>
            <a:ext cx="457200" cy="219456"/>
          </a:xfrm>
          <a:prstGeom prst="rect">
            <a:avLst/>
          </a:prstGeom>
          <a:noFill/>
        </p:spPr>
        <p:txBody>
          <a:bodyPr wrap="square">
            <a:normAutofit fontScale="92500" lnSpcReduction="10000"/>
          </a:bodyPr>
          <a:lstStyle/>
          <a:p>
            <a:pPr algn="r"/>
            <a:r>
              <a:rPr lang="en-IN" sz="1000" dirty="0">
                <a:solidFill>
                  <a:srgbClr val="122B4A"/>
                </a:solidFill>
              </a:rPr>
              <a:t>6</a:t>
            </a:r>
            <a:endParaRPr sz="1000" dirty="0">
              <a:solidFill>
                <a:srgbClr val="122B4A"/>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ACE97-CEC4-CC4F-77A3-52D41D51CB4E}"/>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D6330A39-1522-5436-2F6B-04C770DB94CE}"/>
              </a:ext>
            </a:extLst>
          </p:cNvPr>
          <p:cNvPicPr>
            <a:picLocks noChangeAspect="1"/>
          </p:cNvPicPr>
          <p:nvPr/>
        </p:nvPicPr>
        <p:blipFill>
          <a:blip r:embed="rId3"/>
          <a:stretch>
            <a:fillRect/>
          </a:stretch>
        </p:blipFill>
        <p:spPr>
          <a:xfrm>
            <a:off x="5546078" y="1920240"/>
            <a:ext cx="1097280" cy="1097280"/>
          </a:xfrm>
          <a:prstGeom prst="rect">
            <a:avLst/>
          </a:prstGeom>
        </p:spPr>
      </p:pic>
      <p:sp>
        <p:nvSpPr>
          <p:cNvPr id="3" name="Section Title">
            <a:extLst>
              <a:ext uri="{FF2B5EF4-FFF2-40B4-BE49-F238E27FC236}">
                <a16:creationId xmlns:a16="http://schemas.microsoft.com/office/drawing/2014/main" id="{9ECA3CB4-C8A4-36E7-8DC5-8270068E165A}"/>
              </a:ext>
            </a:extLst>
          </p:cNvPr>
          <p:cNvSpPr txBox="1"/>
          <p:nvPr/>
        </p:nvSpPr>
        <p:spPr>
          <a:xfrm>
            <a:off x="1067105" y="4046221"/>
            <a:ext cx="10362895" cy="685800"/>
          </a:xfrm>
          <a:prstGeom prst="rect">
            <a:avLst/>
          </a:prstGeom>
          <a:noFill/>
          <a:ln/>
        </p:spPr>
        <p:txBody>
          <a:bodyPr wrap="square" rtlCol="0" anchor="ctr">
            <a:normAutofit/>
          </a:bodyPr>
          <a:lstStyle/>
          <a:p>
            <a:pPr algn="ctr"/>
            <a:r>
              <a:rPr lang="en-US" sz="3600" dirty="0">
                <a:solidFill>
                  <a:srgbClr val="FFFFFF"/>
                </a:solidFill>
                <a:highlight>
                  <a:srgbClr val="008080"/>
                </a:highlight>
              </a:rPr>
              <a:t>GETTING A GRIP</a:t>
            </a:r>
            <a:r>
              <a:rPr lang="en-IN" sz="3600" dirty="0">
                <a:solidFill>
                  <a:srgbClr val="FFFFFF"/>
                </a:solidFill>
              </a:rPr>
              <a:t>| SECOND STAGE</a:t>
            </a:r>
            <a:endParaRPr sz="3600" dirty="0">
              <a:solidFill>
                <a:schemeClr val="bg1"/>
              </a:solidFill>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a:solidFill>
                  <a:srgbClr val="FFFFFF"/>
                </a:solidFill>
              </a:rPr>
              <a:t>7</a:t>
            </a:r>
          </a:p>
        </p:txBody>
      </p:sp>
    </p:spTree>
    <p:extLst>
      <p:ext uri="{BB962C8B-B14F-4D97-AF65-F5344CB8AC3E}">
        <p14:creationId xmlns:p14="http://schemas.microsoft.com/office/powerpoint/2010/main" val="3610558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800" b="1" dirty="0">
                <a:solidFill>
                  <a:schemeClr val="accent1"/>
                </a:solidFill>
              </a:rPr>
              <a:t>TAKING OVER OF THE CIRP &amp; CONTROL OF THE CD…</a:t>
            </a:r>
            <a:endParaRPr lang="en-US" sz="2800" dirty="0"/>
          </a:p>
        </p:txBody>
      </p:sp>
      <p:sp>
        <p:nvSpPr>
          <p:cNvPr id="3" name="Card 1"/>
          <p:cNvSpPr/>
          <p:nvPr/>
        </p:nvSpPr>
        <p:spPr>
          <a:xfrm>
            <a:off x="640080" y="1737360"/>
            <a:ext cx="2468880" cy="4434840"/>
          </a:xfrm>
          <a:prstGeom prst="roundRect">
            <a:avLst>
              <a:gd name="adj" fmla="val 2963"/>
            </a:avLst>
          </a:prstGeom>
          <a:solidFill>
            <a:schemeClr val="bg2"/>
          </a:solidFill>
          <a:ln w="9525">
            <a:solidFill>
              <a:srgbClr val="E3DCCB"/>
            </a:solidFill>
            <a:prstDash val="solid"/>
          </a:ln>
          <a:effectLst>
            <a:outerShdw blurRad="101600" dist="25400" dir="5400000" algn="bl" rotWithShape="0">
              <a:srgbClr val="000000">
                <a:alpha val="12000"/>
              </a:srgbClr>
            </a:outerShdw>
          </a:effectLst>
        </p:spPr>
        <p:txBody>
          <a:bodyPr/>
          <a:lstStyle/>
          <a:p>
            <a:endParaRPr lang="en-IN"/>
          </a:p>
        </p:txBody>
      </p:sp>
      <p:sp>
        <p:nvSpPr>
          <p:cNvPr id="4" name="Card Accent 1"/>
          <p:cNvSpPr/>
          <p:nvPr/>
        </p:nvSpPr>
        <p:spPr>
          <a:xfrm>
            <a:off x="868680" y="1737360"/>
            <a:ext cx="2011680" cy="64008"/>
          </a:xfrm>
          <a:prstGeom prst="rect">
            <a:avLst/>
          </a:prstGeom>
          <a:solidFill>
            <a:schemeClr val="accent2"/>
          </a:solidFill>
          <a:ln/>
        </p:spPr>
        <p:txBody>
          <a:bodyPr/>
          <a:lstStyle/>
          <a:p>
            <a:endParaRPr lang="en-IN"/>
          </a:p>
        </p:txBody>
      </p:sp>
      <p:sp>
        <p:nvSpPr>
          <p:cNvPr id="5" name="Card Node 1"/>
          <p:cNvSpPr/>
          <p:nvPr/>
        </p:nvSpPr>
        <p:spPr>
          <a:xfrm>
            <a:off x="868680" y="2011680"/>
            <a:ext cx="731520" cy="731520"/>
          </a:xfrm>
          <a:prstGeom prst="ellipse">
            <a:avLst/>
          </a:prstGeom>
          <a:solidFill>
            <a:schemeClr val="accent1"/>
          </a:solidFill>
          <a:ln w="25400">
            <a:solidFill>
              <a:schemeClr val="accent2"/>
            </a:solidFill>
            <a:prstDash val="solid"/>
          </a:ln>
        </p:spPr>
        <p:txBody>
          <a:bodyPr/>
          <a:lstStyle/>
          <a:p>
            <a:endParaRPr lang="en-IN"/>
          </a:p>
        </p:txBody>
      </p:sp>
      <p:pic>
        <p:nvPicPr>
          <p:cNvPr id="6" name="Card Icon 1" descr="Step icon"/>
          <p:cNvPicPr>
            <a:picLocks noChangeAspect="1"/>
          </p:cNvPicPr>
          <p:nvPr/>
        </p:nvPicPr>
        <p:blipFill>
          <a:blip r:embed="rId3"/>
          <a:stretch>
            <a:fillRect/>
          </a:stretch>
        </p:blipFill>
        <p:spPr>
          <a:xfrm>
            <a:off x="1051560" y="2194560"/>
            <a:ext cx="365760" cy="365760"/>
          </a:xfrm>
          <a:prstGeom prst="rect">
            <a:avLst/>
          </a:prstGeom>
        </p:spPr>
      </p:pic>
      <p:sp>
        <p:nvSpPr>
          <p:cNvPr id="7" name="Card Heading 1"/>
          <p:cNvSpPr txBox="1"/>
          <p:nvPr/>
        </p:nvSpPr>
        <p:spPr>
          <a:xfrm>
            <a:off x="868680" y="2880360"/>
            <a:ext cx="2011680" cy="685800"/>
          </a:xfrm>
          <a:prstGeom prst="rect">
            <a:avLst/>
          </a:prstGeom>
          <a:noFill/>
          <a:ln/>
        </p:spPr>
        <p:txBody>
          <a:bodyPr wrap="square" lIns="0" tIns="0" rIns="0" bIns="0" rtlCol="0" anchor="t">
            <a:normAutofit/>
          </a:bodyPr>
          <a:lstStyle/>
          <a:p>
            <a:pPr marL="0" indent="0">
              <a:buNone/>
            </a:pPr>
            <a:r>
              <a:rPr lang="en-US" sz="1400" b="1" dirty="0">
                <a:solidFill>
                  <a:schemeClr val="accent1"/>
                </a:solidFill>
                <a:latin typeface="+mj-lt" pitchFamily="34" charset="0"/>
                <a:ea typeface="+mj-lt" pitchFamily="34" charset="-122"/>
                <a:cs typeface="+mj-lt" pitchFamily="34" charset="-120"/>
              </a:rPr>
              <a:t>Handover from the Outgoing IRP</a:t>
            </a:r>
            <a:endParaRPr lang="en-US" sz="1400" dirty="0"/>
          </a:p>
        </p:txBody>
      </p:sp>
      <p:sp>
        <p:nvSpPr>
          <p:cNvPr id="8" name="Card Body 1"/>
          <p:cNvSpPr txBox="1"/>
          <p:nvPr/>
        </p:nvSpPr>
        <p:spPr>
          <a:xfrm>
            <a:off x="868680" y="3406140"/>
            <a:ext cx="2011680" cy="2423160"/>
          </a:xfrm>
          <a:prstGeom prst="rect">
            <a:avLst/>
          </a:prstGeom>
          <a:noFill/>
          <a:ln/>
        </p:spPr>
        <p:txBody>
          <a:bodyPr wrap="square" lIns="0" tIns="0" rIns="0" bIns="0" rtlCol="0" anchor="t">
            <a:noAutofit/>
          </a:bodyPr>
          <a:lstStyle/>
          <a:p>
            <a:pPr marL="0" indent="0" algn="just">
              <a:buNone/>
            </a:pPr>
            <a:r>
              <a:rPr sz="1600" dirty="0"/>
              <a:t>Pursuant to the appointment order, the RP initiated the process of obtaining the handover of books of account, statutory records, financial information, project documents and other records available with the outgoing IRP.</a:t>
            </a:r>
            <a:endParaRPr lang="en-US" sz="1600" dirty="0"/>
          </a:p>
        </p:txBody>
      </p:sp>
      <p:sp>
        <p:nvSpPr>
          <p:cNvPr id="9" name="Card Chevron 1"/>
          <p:cNvSpPr/>
          <p:nvPr/>
        </p:nvSpPr>
        <p:spPr>
          <a:xfrm>
            <a:off x="3172968" y="3771900"/>
            <a:ext cx="210312" cy="365760"/>
          </a:xfrm>
          <a:prstGeom prst="chevron">
            <a:avLst/>
          </a:prstGeom>
          <a:solidFill>
            <a:schemeClr val="accent2"/>
          </a:solidFill>
          <a:ln/>
        </p:spPr>
        <p:txBody>
          <a:bodyPr/>
          <a:lstStyle/>
          <a:p>
            <a:endParaRPr lang="en-IN"/>
          </a:p>
        </p:txBody>
      </p:sp>
      <p:sp>
        <p:nvSpPr>
          <p:cNvPr id="10" name="Card 2"/>
          <p:cNvSpPr/>
          <p:nvPr/>
        </p:nvSpPr>
        <p:spPr>
          <a:xfrm>
            <a:off x="3447288" y="1737360"/>
            <a:ext cx="2468880" cy="4434840"/>
          </a:xfrm>
          <a:prstGeom prst="roundRect">
            <a:avLst>
              <a:gd name="adj" fmla="val 2963"/>
            </a:avLst>
          </a:prstGeom>
          <a:solidFill>
            <a:schemeClr val="bg2"/>
          </a:solidFill>
          <a:ln w="9525">
            <a:solidFill>
              <a:srgbClr val="E3DCCB"/>
            </a:solidFill>
            <a:prstDash val="solid"/>
          </a:ln>
          <a:effectLst>
            <a:outerShdw blurRad="101600" dist="25400" dir="5400000" algn="bl" rotWithShape="0">
              <a:srgbClr val="000000">
                <a:alpha val="12000"/>
              </a:srgbClr>
            </a:outerShdw>
          </a:effectLst>
        </p:spPr>
        <p:txBody>
          <a:bodyPr/>
          <a:lstStyle/>
          <a:p>
            <a:endParaRPr lang="en-IN"/>
          </a:p>
        </p:txBody>
      </p:sp>
      <p:sp>
        <p:nvSpPr>
          <p:cNvPr id="11" name="Card Accent 2"/>
          <p:cNvSpPr/>
          <p:nvPr/>
        </p:nvSpPr>
        <p:spPr>
          <a:xfrm>
            <a:off x="3675888" y="1737360"/>
            <a:ext cx="2011680" cy="64008"/>
          </a:xfrm>
          <a:prstGeom prst="rect">
            <a:avLst/>
          </a:prstGeom>
          <a:solidFill>
            <a:schemeClr val="accent2"/>
          </a:solidFill>
          <a:ln/>
        </p:spPr>
        <p:txBody>
          <a:bodyPr/>
          <a:lstStyle/>
          <a:p>
            <a:endParaRPr lang="en-IN"/>
          </a:p>
        </p:txBody>
      </p:sp>
      <p:sp>
        <p:nvSpPr>
          <p:cNvPr id="12" name="Card Node 2"/>
          <p:cNvSpPr/>
          <p:nvPr/>
        </p:nvSpPr>
        <p:spPr>
          <a:xfrm>
            <a:off x="3675888" y="2011680"/>
            <a:ext cx="731520" cy="731520"/>
          </a:xfrm>
          <a:prstGeom prst="ellipse">
            <a:avLst/>
          </a:prstGeom>
          <a:solidFill>
            <a:schemeClr val="accent1"/>
          </a:solidFill>
          <a:ln w="25400">
            <a:solidFill>
              <a:schemeClr val="accent2"/>
            </a:solidFill>
            <a:prstDash val="solid"/>
          </a:ln>
        </p:spPr>
        <p:txBody>
          <a:bodyPr/>
          <a:lstStyle/>
          <a:p>
            <a:endParaRPr lang="en-IN"/>
          </a:p>
        </p:txBody>
      </p:sp>
      <p:pic>
        <p:nvPicPr>
          <p:cNvPr id="13" name="Card Icon 2" descr="Step icon"/>
          <p:cNvPicPr>
            <a:picLocks noChangeAspect="1"/>
          </p:cNvPicPr>
          <p:nvPr/>
        </p:nvPicPr>
        <p:blipFill>
          <a:blip r:embed="rId4"/>
          <a:stretch>
            <a:fillRect/>
          </a:stretch>
        </p:blipFill>
        <p:spPr>
          <a:xfrm>
            <a:off x="3858768" y="2194560"/>
            <a:ext cx="365760" cy="365760"/>
          </a:xfrm>
          <a:prstGeom prst="rect">
            <a:avLst/>
          </a:prstGeom>
        </p:spPr>
      </p:pic>
      <p:sp>
        <p:nvSpPr>
          <p:cNvPr id="14" name="Card Heading 2"/>
          <p:cNvSpPr txBox="1"/>
          <p:nvPr/>
        </p:nvSpPr>
        <p:spPr>
          <a:xfrm>
            <a:off x="3675888" y="2880360"/>
            <a:ext cx="2011680" cy="685800"/>
          </a:xfrm>
          <a:prstGeom prst="rect">
            <a:avLst/>
          </a:prstGeom>
          <a:noFill/>
          <a:ln/>
        </p:spPr>
        <p:txBody>
          <a:bodyPr wrap="square" lIns="0" tIns="0" rIns="0" bIns="0" rtlCol="0" anchor="t">
            <a:normAutofit/>
          </a:bodyPr>
          <a:lstStyle/>
          <a:p>
            <a:pPr marL="0" indent="0">
              <a:buNone/>
            </a:pPr>
            <a:r>
              <a:rPr lang="en-US" sz="1400" b="1" dirty="0">
                <a:solidFill>
                  <a:schemeClr val="accent1"/>
                </a:solidFill>
                <a:latin typeface="+mj-lt" pitchFamily="34" charset="0"/>
                <a:ea typeface="+mj-lt" pitchFamily="34" charset="-122"/>
                <a:cs typeface="+mj-lt" pitchFamily="34" charset="-120"/>
              </a:rPr>
              <a:t>Engagement with the Suspended Management</a:t>
            </a:r>
            <a:endParaRPr lang="en-US" sz="1400" dirty="0"/>
          </a:p>
        </p:txBody>
      </p:sp>
      <p:sp>
        <p:nvSpPr>
          <p:cNvPr id="15" name="Card Body 2"/>
          <p:cNvSpPr txBox="1"/>
          <p:nvPr/>
        </p:nvSpPr>
        <p:spPr>
          <a:xfrm>
            <a:off x="3675888" y="3611880"/>
            <a:ext cx="2011680" cy="2423160"/>
          </a:xfrm>
          <a:prstGeom prst="rect">
            <a:avLst/>
          </a:prstGeom>
          <a:noFill/>
          <a:ln/>
        </p:spPr>
        <p:txBody>
          <a:bodyPr wrap="square" lIns="0" tIns="0" rIns="0" bIns="0" rtlCol="0" anchor="t">
            <a:noAutofit/>
          </a:bodyPr>
          <a:lstStyle/>
          <a:p>
            <a:pPr marL="0" indent="0" algn="just">
              <a:buNone/>
            </a:pPr>
            <a:r>
              <a:rPr lang="en-US" sz="1600" dirty="0">
                <a:solidFill>
                  <a:schemeClr val="tx1"/>
                </a:solidFill>
              </a:rPr>
              <a:t>The RP engaged with the suspended directors to obtain the requisite information regarding the affairs of the CD, its assets, ongoing obligations and the status of its real estate projects.</a:t>
            </a:r>
            <a:endParaRPr lang="en-US" sz="1600" dirty="0"/>
          </a:p>
        </p:txBody>
      </p:sp>
      <p:sp>
        <p:nvSpPr>
          <p:cNvPr id="16" name="Card Chevron 2"/>
          <p:cNvSpPr/>
          <p:nvPr/>
        </p:nvSpPr>
        <p:spPr>
          <a:xfrm>
            <a:off x="5980176" y="3771900"/>
            <a:ext cx="210312" cy="365760"/>
          </a:xfrm>
          <a:prstGeom prst="chevron">
            <a:avLst/>
          </a:prstGeom>
          <a:solidFill>
            <a:schemeClr val="accent2"/>
          </a:solidFill>
          <a:ln/>
        </p:spPr>
        <p:txBody>
          <a:bodyPr/>
          <a:lstStyle/>
          <a:p>
            <a:endParaRPr lang="en-IN"/>
          </a:p>
        </p:txBody>
      </p:sp>
      <p:sp>
        <p:nvSpPr>
          <p:cNvPr id="17" name="Card 3"/>
          <p:cNvSpPr/>
          <p:nvPr/>
        </p:nvSpPr>
        <p:spPr>
          <a:xfrm>
            <a:off x="6254496" y="1737360"/>
            <a:ext cx="2468880" cy="4434840"/>
          </a:xfrm>
          <a:prstGeom prst="roundRect">
            <a:avLst>
              <a:gd name="adj" fmla="val 2963"/>
            </a:avLst>
          </a:prstGeom>
          <a:solidFill>
            <a:schemeClr val="bg2"/>
          </a:solidFill>
          <a:ln w="9525">
            <a:solidFill>
              <a:srgbClr val="E3DCCB"/>
            </a:solidFill>
            <a:prstDash val="solid"/>
          </a:ln>
          <a:effectLst>
            <a:outerShdw blurRad="101600" dist="25400" dir="5400000" algn="bl" rotWithShape="0">
              <a:srgbClr val="000000">
                <a:alpha val="12000"/>
              </a:srgbClr>
            </a:outerShdw>
          </a:effectLst>
        </p:spPr>
        <p:txBody>
          <a:bodyPr/>
          <a:lstStyle/>
          <a:p>
            <a:endParaRPr lang="en-IN"/>
          </a:p>
        </p:txBody>
      </p:sp>
      <p:sp>
        <p:nvSpPr>
          <p:cNvPr id="18" name="Card Accent 3"/>
          <p:cNvSpPr/>
          <p:nvPr/>
        </p:nvSpPr>
        <p:spPr>
          <a:xfrm>
            <a:off x="6483096" y="1737360"/>
            <a:ext cx="2011680" cy="64008"/>
          </a:xfrm>
          <a:prstGeom prst="rect">
            <a:avLst/>
          </a:prstGeom>
          <a:solidFill>
            <a:schemeClr val="accent2"/>
          </a:solidFill>
          <a:ln/>
        </p:spPr>
        <p:txBody>
          <a:bodyPr/>
          <a:lstStyle/>
          <a:p>
            <a:endParaRPr lang="en-IN"/>
          </a:p>
        </p:txBody>
      </p:sp>
      <p:sp>
        <p:nvSpPr>
          <p:cNvPr id="19" name="Card Node 3"/>
          <p:cNvSpPr/>
          <p:nvPr/>
        </p:nvSpPr>
        <p:spPr>
          <a:xfrm>
            <a:off x="6483096" y="2011680"/>
            <a:ext cx="731520" cy="731520"/>
          </a:xfrm>
          <a:prstGeom prst="ellipse">
            <a:avLst/>
          </a:prstGeom>
          <a:solidFill>
            <a:schemeClr val="accent1"/>
          </a:solidFill>
          <a:ln w="25400">
            <a:solidFill>
              <a:schemeClr val="accent2"/>
            </a:solidFill>
            <a:prstDash val="solid"/>
          </a:ln>
        </p:spPr>
        <p:txBody>
          <a:bodyPr/>
          <a:lstStyle/>
          <a:p>
            <a:endParaRPr lang="en-IN"/>
          </a:p>
        </p:txBody>
      </p:sp>
      <p:pic>
        <p:nvPicPr>
          <p:cNvPr id="20" name="Card Icon 3" descr="Step icon"/>
          <p:cNvPicPr>
            <a:picLocks noChangeAspect="1"/>
          </p:cNvPicPr>
          <p:nvPr/>
        </p:nvPicPr>
        <p:blipFill>
          <a:blip r:embed="rId5"/>
          <a:stretch>
            <a:fillRect/>
          </a:stretch>
        </p:blipFill>
        <p:spPr>
          <a:xfrm>
            <a:off x="6665976" y="2194560"/>
            <a:ext cx="365760" cy="365760"/>
          </a:xfrm>
          <a:prstGeom prst="rect">
            <a:avLst/>
          </a:prstGeom>
        </p:spPr>
      </p:pic>
      <p:sp>
        <p:nvSpPr>
          <p:cNvPr id="21" name="Card Heading 3"/>
          <p:cNvSpPr txBox="1"/>
          <p:nvPr/>
        </p:nvSpPr>
        <p:spPr>
          <a:xfrm>
            <a:off x="6483096" y="2880360"/>
            <a:ext cx="2011680" cy="685800"/>
          </a:xfrm>
          <a:prstGeom prst="rect">
            <a:avLst/>
          </a:prstGeom>
          <a:noFill/>
          <a:ln/>
        </p:spPr>
        <p:txBody>
          <a:bodyPr wrap="square" lIns="0" tIns="0" rIns="0" bIns="0" rtlCol="0" anchor="t">
            <a:normAutofit/>
          </a:bodyPr>
          <a:lstStyle/>
          <a:p>
            <a:pPr marL="0" indent="0">
              <a:buNone/>
            </a:pPr>
            <a:r>
              <a:rPr lang="en-US" sz="1400" b="1" dirty="0">
                <a:solidFill>
                  <a:schemeClr val="accent1"/>
                </a:solidFill>
                <a:latin typeface="+mj-lt" pitchFamily="34" charset="0"/>
                <a:ea typeface="+mj-lt" pitchFamily="34" charset="-122"/>
                <a:cs typeface="+mj-lt" pitchFamily="34" charset="-120"/>
              </a:rPr>
              <a:t>Taking Stock of the CD's Affairs</a:t>
            </a:r>
            <a:endParaRPr lang="en-US" sz="1400" dirty="0"/>
          </a:p>
        </p:txBody>
      </p:sp>
      <p:sp>
        <p:nvSpPr>
          <p:cNvPr id="22" name="Card Body 3"/>
          <p:cNvSpPr txBox="1"/>
          <p:nvPr/>
        </p:nvSpPr>
        <p:spPr>
          <a:xfrm>
            <a:off x="6483096" y="3611880"/>
            <a:ext cx="2011680" cy="2423160"/>
          </a:xfrm>
          <a:prstGeom prst="rect">
            <a:avLst/>
          </a:prstGeom>
          <a:noFill/>
          <a:ln/>
        </p:spPr>
        <p:txBody>
          <a:bodyPr wrap="square" lIns="0" tIns="0" rIns="0" bIns="0" rtlCol="0" anchor="t">
            <a:noAutofit/>
          </a:bodyPr>
          <a:lstStyle/>
          <a:p>
            <a:pPr marL="0" indent="0" algn="just">
              <a:buNone/>
            </a:pPr>
            <a:r>
              <a:rPr lang="en-US" sz="1600" dirty="0">
                <a:solidFill>
                  <a:schemeClr val="tx1"/>
                </a:solidFill>
              </a:rPr>
              <a:t>The exercise involved identifying the records available, understanding the existing state of affairs and establishing the information required to effectively take forward the CIRP.</a:t>
            </a:r>
            <a:endParaRPr lang="en-US" sz="1600" dirty="0"/>
          </a:p>
        </p:txBody>
      </p:sp>
      <p:sp>
        <p:nvSpPr>
          <p:cNvPr id="23" name="Card Chevron 3"/>
          <p:cNvSpPr/>
          <p:nvPr/>
        </p:nvSpPr>
        <p:spPr>
          <a:xfrm>
            <a:off x="8787384" y="3771900"/>
            <a:ext cx="210312" cy="365760"/>
          </a:xfrm>
          <a:prstGeom prst="chevron">
            <a:avLst/>
          </a:prstGeom>
          <a:solidFill>
            <a:schemeClr val="accent2"/>
          </a:solidFill>
          <a:ln/>
        </p:spPr>
        <p:txBody>
          <a:bodyPr/>
          <a:lstStyle/>
          <a:p>
            <a:endParaRPr lang="en-IN"/>
          </a:p>
        </p:txBody>
      </p:sp>
      <p:sp>
        <p:nvSpPr>
          <p:cNvPr id="24" name="Card 4"/>
          <p:cNvSpPr/>
          <p:nvPr/>
        </p:nvSpPr>
        <p:spPr>
          <a:xfrm>
            <a:off x="9061704" y="1737360"/>
            <a:ext cx="2468880" cy="4434840"/>
          </a:xfrm>
          <a:prstGeom prst="roundRect">
            <a:avLst>
              <a:gd name="adj" fmla="val 2963"/>
            </a:avLst>
          </a:prstGeom>
          <a:solidFill>
            <a:schemeClr val="bg2"/>
          </a:solidFill>
          <a:ln w="9525">
            <a:solidFill>
              <a:srgbClr val="E3DCCB"/>
            </a:solidFill>
            <a:prstDash val="solid"/>
          </a:ln>
          <a:effectLst>
            <a:outerShdw blurRad="101600" dist="25400" dir="5400000" algn="bl" rotWithShape="0">
              <a:srgbClr val="000000">
                <a:alpha val="12000"/>
              </a:srgbClr>
            </a:outerShdw>
          </a:effectLst>
        </p:spPr>
        <p:txBody>
          <a:bodyPr/>
          <a:lstStyle/>
          <a:p>
            <a:endParaRPr lang="en-IN"/>
          </a:p>
        </p:txBody>
      </p:sp>
      <p:sp>
        <p:nvSpPr>
          <p:cNvPr id="25" name="Card Accent 4"/>
          <p:cNvSpPr/>
          <p:nvPr/>
        </p:nvSpPr>
        <p:spPr>
          <a:xfrm>
            <a:off x="9290304" y="1737360"/>
            <a:ext cx="2011680" cy="64008"/>
          </a:xfrm>
          <a:prstGeom prst="rect">
            <a:avLst/>
          </a:prstGeom>
          <a:solidFill>
            <a:schemeClr val="accent2"/>
          </a:solidFill>
          <a:ln/>
        </p:spPr>
        <p:txBody>
          <a:bodyPr/>
          <a:lstStyle/>
          <a:p>
            <a:endParaRPr lang="en-IN"/>
          </a:p>
        </p:txBody>
      </p:sp>
      <p:sp>
        <p:nvSpPr>
          <p:cNvPr id="26" name="Card Node 4"/>
          <p:cNvSpPr/>
          <p:nvPr/>
        </p:nvSpPr>
        <p:spPr>
          <a:xfrm>
            <a:off x="9290304" y="2011680"/>
            <a:ext cx="731520" cy="731520"/>
          </a:xfrm>
          <a:prstGeom prst="ellipse">
            <a:avLst/>
          </a:prstGeom>
          <a:solidFill>
            <a:schemeClr val="accent1"/>
          </a:solidFill>
          <a:ln w="25400">
            <a:solidFill>
              <a:schemeClr val="accent2"/>
            </a:solidFill>
            <a:prstDash val="solid"/>
          </a:ln>
        </p:spPr>
        <p:txBody>
          <a:bodyPr/>
          <a:lstStyle/>
          <a:p>
            <a:endParaRPr lang="en-IN"/>
          </a:p>
        </p:txBody>
      </p:sp>
      <p:pic>
        <p:nvPicPr>
          <p:cNvPr id="27" name="Card Icon 4" descr="Step icon"/>
          <p:cNvPicPr>
            <a:picLocks noChangeAspect="1"/>
          </p:cNvPicPr>
          <p:nvPr/>
        </p:nvPicPr>
        <p:blipFill>
          <a:blip r:embed="rId6"/>
          <a:stretch>
            <a:fillRect/>
          </a:stretch>
        </p:blipFill>
        <p:spPr>
          <a:xfrm>
            <a:off x="9473184" y="2194560"/>
            <a:ext cx="365760" cy="365760"/>
          </a:xfrm>
          <a:prstGeom prst="rect">
            <a:avLst/>
          </a:prstGeom>
        </p:spPr>
      </p:pic>
      <p:sp>
        <p:nvSpPr>
          <p:cNvPr id="28" name="Card Heading 4"/>
          <p:cNvSpPr txBox="1"/>
          <p:nvPr/>
        </p:nvSpPr>
        <p:spPr>
          <a:xfrm>
            <a:off x="9226296" y="2880360"/>
            <a:ext cx="2011680" cy="612648"/>
          </a:xfrm>
          <a:prstGeom prst="rect">
            <a:avLst/>
          </a:prstGeom>
          <a:noFill/>
          <a:ln/>
        </p:spPr>
        <p:txBody>
          <a:bodyPr wrap="square" lIns="0" tIns="0" rIns="0" bIns="0" rtlCol="0" anchor="t">
            <a:normAutofit/>
          </a:bodyPr>
          <a:lstStyle/>
          <a:p>
            <a:pPr marL="0" indent="0" algn="just">
              <a:buNone/>
            </a:pPr>
            <a:r>
              <a:rPr lang="en-US" sz="1400" b="1" dirty="0">
                <a:solidFill>
                  <a:schemeClr val="accent1"/>
                </a:solidFill>
                <a:latin typeface="+mj-lt" pitchFamily="34" charset="0"/>
                <a:ea typeface="+mj-lt" pitchFamily="34" charset="-122"/>
                <a:cs typeface="+mj-lt" pitchFamily="34" charset="-120"/>
              </a:rPr>
              <a:t>Safeguard of Assets &amp; Going Concern</a:t>
            </a:r>
            <a:endParaRPr lang="en-US" sz="1400" dirty="0"/>
          </a:p>
        </p:txBody>
      </p:sp>
      <p:sp>
        <p:nvSpPr>
          <p:cNvPr id="29" name="Card Body 4"/>
          <p:cNvSpPr txBox="1"/>
          <p:nvPr/>
        </p:nvSpPr>
        <p:spPr>
          <a:xfrm>
            <a:off x="9226296" y="3630168"/>
            <a:ext cx="2011680" cy="2221992"/>
          </a:xfrm>
          <a:prstGeom prst="rect">
            <a:avLst/>
          </a:prstGeom>
          <a:noFill/>
          <a:ln/>
        </p:spPr>
        <p:txBody>
          <a:bodyPr wrap="square" lIns="0" tIns="0" rIns="0" bIns="0" rtlCol="0" anchor="t">
            <a:noAutofit/>
          </a:bodyPr>
          <a:lstStyle/>
          <a:p>
            <a:pPr marL="0" indent="0" algn="just">
              <a:buNone/>
            </a:pPr>
            <a:r>
              <a:rPr lang="en-US" sz="1600" dirty="0">
                <a:solidFill>
                  <a:schemeClr val="tx1"/>
                </a:solidFill>
              </a:rPr>
              <a:t>The RP undertook steps to secure the available records and safeguard the assets and interests of the CD, while assessing the feasibility of maintaining its operations as a going concern.</a:t>
            </a:r>
            <a:endParaRPr lang="en-US" sz="1600" dirty="0"/>
          </a:p>
        </p:txBody>
      </p:sp>
      <p:sp>
        <p:nvSpPr>
          <p:cNvPr id="30" name="Rectangle 29"/>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1064240" y="6473952"/>
            <a:ext cx="457200" cy="219456"/>
          </a:xfrm>
          <a:prstGeom prst="rect">
            <a:avLst/>
          </a:prstGeom>
          <a:noFill/>
        </p:spPr>
        <p:txBody>
          <a:bodyPr wrap="square">
            <a:normAutofit fontScale="92500" lnSpcReduction="10000"/>
          </a:bodyPr>
          <a:lstStyle/>
          <a:p>
            <a:pPr algn="r"/>
            <a:r>
              <a:rPr sz="1000">
                <a:solidFill>
                  <a:srgbClr val="122B4A"/>
                </a:solidFill>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900" b="1" dirty="0">
                <a:solidFill>
                  <a:schemeClr val="accent1"/>
                </a:solidFill>
              </a:rPr>
              <a:t>STRENGTHENING OF SITE SECURITY &amp; PROTECTION OF PROJECTS…</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0" indent="0">
              <a:lnSpc>
                <a:spcPct val="105000"/>
              </a:lnSpc>
              <a:spcAft>
                <a:spcPts val="500"/>
              </a:spcAft>
              <a:buNone/>
            </a:pPr>
            <a:r>
              <a:rPr lang="en-US" b="1" dirty="0">
                <a:solidFill>
                  <a:schemeClr val="accent1"/>
                </a:solidFill>
                <a:latin typeface="+mj-lt" pitchFamily="34" charset="0"/>
                <a:ea typeface="+mj-lt" pitchFamily="34" charset="-122"/>
                <a:cs typeface="+mj-lt" pitchFamily="34" charset="-120"/>
              </a:rPr>
              <a:t>Physical Site Visits, Inventorying and Security Assessment</a:t>
            </a:r>
            <a:endParaRPr lang="en-US" dirty="0"/>
          </a:p>
          <a:p>
            <a:pPr marL="342900" indent="-342900" algn="just">
              <a:lnSpc>
                <a:spcPct val="105000"/>
              </a:lnSpc>
              <a:spcAft>
                <a:spcPts val="600"/>
              </a:spcAft>
              <a:buSzPct val="100000"/>
              <a:buChar char="■"/>
            </a:pPr>
            <a:r>
              <a:rPr lang="en-US" dirty="0">
                <a:solidFill>
                  <a:schemeClr val="tx1"/>
                </a:solidFill>
              </a:rPr>
              <a:t>The RP, along with the concerned management representatives &amp; some CoC members, undertook physical visits to the project sites to assess the prevailing security arrangements and the status of site protection.</a:t>
            </a:r>
            <a:endParaRPr lang="en-US" dirty="0"/>
          </a:p>
          <a:p>
            <a:pPr marL="342900" indent="-342900" algn="just">
              <a:lnSpc>
                <a:spcPct val="105000"/>
              </a:lnSpc>
              <a:spcAft>
                <a:spcPts val="600"/>
              </a:spcAft>
              <a:buSzPct val="100000"/>
              <a:buChar char="■"/>
            </a:pPr>
            <a:r>
              <a:rPr lang="en-US" dirty="0">
                <a:solidFill>
                  <a:schemeClr val="tx1"/>
                </a:solidFill>
              </a:rPr>
              <a:t>A complete inventory of materials, records including voluminous home-buyer agreements was conducted over several days, by seeking external manpower and support.</a:t>
            </a:r>
          </a:p>
          <a:p>
            <a:pPr marL="342900" indent="-342900" algn="just">
              <a:lnSpc>
                <a:spcPct val="105000"/>
              </a:lnSpc>
              <a:spcAft>
                <a:spcPts val="600"/>
              </a:spcAft>
              <a:buSzPct val="100000"/>
              <a:buChar char="■"/>
            </a:pPr>
            <a:r>
              <a:rPr lang="en-US" dirty="0" err="1"/>
              <a:t>Electricty</a:t>
            </a:r>
            <a:r>
              <a:rPr lang="en-US" dirty="0"/>
              <a:t> was restored.</a:t>
            </a:r>
          </a:p>
          <a:p>
            <a:pPr marL="0" indent="0" algn="just">
              <a:lnSpc>
                <a:spcPct val="105000"/>
              </a:lnSpc>
              <a:spcBef>
                <a:spcPts val="1000"/>
              </a:spcBef>
              <a:spcAft>
                <a:spcPts val="500"/>
              </a:spcAft>
              <a:buNone/>
            </a:pPr>
            <a:r>
              <a:rPr lang="en-US" b="1" dirty="0">
                <a:solidFill>
                  <a:schemeClr val="accent1"/>
                </a:solidFill>
                <a:latin typeface="+mj-lt" pitchFamily="34" charset="0"/>
                <a:ea typeface="+mj-lt" pitchFamily="34" charset="-122"/>
                <a:cs typeface="+mj-lt" pitchFamily="34" charset="-120"/>
              </a:rPr>
              <a:t>Change of Security Agency and Enhanced Deployment</a:t>
            </a:r>
            <a:endParaRPr lang="en-US" dirty="0"/>
          </a:p>
          <a:p>
            <a:pPr marL="342900" indent="-342900" algn="just">
              <a:lnSpc>
                <a:spcPct val="105000"/>
              </a:lnSpc>
              <a:spcAft>
                <a:spcPts val="600"/>
              </a:spcAft>
              <a:buSzPct val="100000"/>
              <a:buChar char="■"/>
            </a:pPr>
            <a:r>
              <a:rPr lang="en-US" dirty="0">
                <a:solidFill>
                  <a:schemeClr val="tx1"/>
                </a:solidFill>
              </a:rPr>
              <a:t>The security agency was changed to strengthen site-level supervision and improve the effectiveness of security </a:t>
            </a:r>
            <a:r>
              <a:rPr lang="en-US" dirty="0"/>
              <a:t>arrangements, to safeguard the CD’s properties, project assets, materials, equipment and other resources.</a:t>
            </a:r>
          </a:p>
          <a:p>
            <a:pPr marL="342900" indent="-342900" algn="just">
              <a:lnSpc>
                <a:spcPct val="105000"/>
              </a:lnSpc>
              <a:spcAft>
                <a:spcPts val="600"/>
              </a:spcAft>
              <a:buSzPct val="100000"/>
              <a:buChar char="■"/>
            </a:pPr>
            <a:r>
              <a:rPr lang="en-US" dirty="0">
                <a:solidFill>
                  <a:schemeClr val="tx1"/>
                </a:solidFill>
              </a:rPr>
              <a:t>A substantial number of security personnel were deployed at the project sites to ensure continuous monitoring and protection of the properties</a:t>
            </a:r>
            <a:r>
              <a:rPr lang="en-US" dirty="0"/>
              <a:t>, </a:t>
            </a:r>
            <a:r>
              <a:rPr lang="en-US" dirty="0">
                <a:solidFill>
                  <a:schemeClr val="tx1"/>
                </a:solidFill>
              </a:rPr>
              <a:t>to minimise the risk of unauthorised access, encroachment, theft, removal of materials and potential damage to project assets.</a:t>
            </a:r>
            <a:endParaRPr lang="en-US"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a:solidFill>
                  <a:srgbClr val="122B4A"/>
                </a:solidFill>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l">
              <a:buNone/>
            </a:pPr>
            <a:r>
              <a:rPr lang="en-US" sz="2900" b="1" dirty="0">
                <a:solidFill>
                  <a:schemeClr val="accent1"/>
                </a:solidFill>
              </a:rPr>
              <a:t>PROJECT-WISE ASSESSMENT &amp; STATUS REVIEW… </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0" indent="0">
              <a:lnSpc>
                <a:spcPct val="105000"/>
              </a:lnSpc>
              <a:spcAft>
                <a:spcPts val="500"/>
              </a:spcAft>
              <a:buNone/>
            </a:pPr>
            <a:r>
              <a:rPr lang="en-US" sz="2400" b="1" dirty="0">
                <a:solidFill>
                  <a:schemeClr val="accent1"/>
                </a:solidFill>
                <a:latin typeface="+mj-lt" pitchFamily="34" charset="0"/>
                <a:ea typeface="+mj-lt" pitchFamily="34" charset="-122"/>
                <a:cs typeface="+mj-lt" pitchFamily="34" charset="-120"/>
              </a:rPr>
              <a:t>Identification and Assessment of Projects</a:t>
            </a:r>
            <a:endParaRPr lang="en-US" sz="2400" dirty="0"/>
          </a:p>
          <a:p>
            <a:pPr marL="342900" indent="-342900" algn="just">
              <a:lnSpc>
                <a:spcPct val="105000"/>
              </a:lnSpc>
              <a:spcAft>
                <a:spcPts val="600"/>
              </a:spcAft>
              <a:buSzPct val="100000"/>
              <a:buChar char="■"/>
            </a:pPr>
            <a:r>
              <a:rPr lang="en-US" sz="2400" dirty="0">
                <a:solidFill>
                  <a:schemeClr val="tx1"/>
                </a:solidFill>
              </a:rPr>
              <a:t>Following the CIRP commencement and completion of the initial takeover formalities, the RP undertook a project-wise assessment to identify the projects forming part of the CD’s operations and determine the status of each project.</a:t>
            </a:r>
            <a:endParaRPr lang="en-US" sz="2400" dirty="0"/>
          </a:p>
          <a:p>
            <a:pPr marL="342900" indent="-342900" algn="just">
              <a:lnSpc>
                <a:spcPct val="105000"/>
              </a:lnSpc>
              <a:spcAft>
                <a:spcPts val="600"/>
              </a:spcAft>
              <a:buSzPct val="100000"/>
              <a:buChar char="■"/>
            </a:pPr>
            <a:r>
              <a:rPr lang="en-US" sz="2400" dirty="0">
                <a:solidFill>
                  <a:schemeClr val="tx1"/>
                </a:solidFill>
              </a:rPr>
              <a:t>The assessment covered projects including </a:t>
            </a:r>
            <a:r>
              <a:rPr lang="en-US" sz="2400" b="1" dirty="0">
                <a:solidFill>
                  <a:schemeClr val="tx1"/>
                </a:solidFill>
              </a:rPr>
              <a:t>TW, RC and PR</a:t>
            </a:r>
            <a:r>
              <a:rPr lang="en-US" sz="2400" dirty="0">
                <a:solidFill>
                  <a:schemeClr val="tx1"/>
                </a:solidFill>
              </a:rPr>
              <a:t>, along with inventorying each tenement under CD control.</a:t>
            </a:r>
            <a:endParaRPr lang="en-US" sz="2400" dirty="0"/>
          </a:p>
          <a:p>
            <a:pPr marL="342900" indent="-342900" algn="just">
              <a:lnSpc>
                <a:spcPct val="105000"/>
              </a:lnSpc>
              <a:spcAft>
                <a:spcPts val="600"/>
              </a:spcAft>
              <a:buSzPct val="100000"/>
              <a:buChar char="■"/>
            </a:pPr>
            <a:r>
              <a:rPr lang="en-US" sz="2400" dirty="0">
                <a:solidFill>
                  <a:schemeClr val="tx1"/>
                </a:solidFill>
              </a:rPr>
              <a:t>The RP reviewed the stage of development of each project, distinguishing between projects where construction activities remained incomplete and those where the principal construction work had been completed but certain facilities and finishing activities were still pending. This becomes critical for claim verifications stage.</a:t>
            </a:r>
            <a:endParaRPr lang="en-US" sz="24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1</a:t>
            </a:r>
            <a:r>
              <a:rPr lang="en-US" sz="1000" dirty="0">
                <a:solidFill>
                  <a:srgbClr val="122B4A"/>
                </a:solidFill>
              </a:rPr>
              <a:t>0</a:t>
            </a:r>
            <a:endParaRPr sz="1000" dirty="0">
              <a:solidFill>
                <a:srgbClr val="122B4A"/>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l">
              <a:buNone/>
            </a:pPr>
            <a:r>
              <a:rPr lang="en-US" sz="2900" b="1" dirty="0">
                <a:solidFill>
                  <a:schemeClr val="accent1"/>
                </a:solidFill>
              </a:rPr>
              <a:t>ASSESSMENT OF PENDING WORKS &amp; FACILITIES…</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400" b="1" dirty="0">
                <a:solidFill>
                  <a:schemeClr val="tx1"/>
                </a:solidFill>
              </a:rPr>
              <a:t>Construction-related works:</a:t>
            </a:r>
            <a:r>
              <a:rPr lang="en-US" sz="2400" dirty="0">
                <a:solidFill>
                  <a:schemeClr val="tx1"/>
                </a:solidFill>
              </a:rPr>
              <a:t> Identification of projects where construction and development activities were yet to be completed.</a:t>
            </a:r>
            <a:endParaRPr lang="en-US" sz="2400" dirty="0"/>
          </a:p>
          <a:p>
            <a:pPr marL="342900" indent="-342900" algn="just">
              <a:lnSpc>
                <a:spcPct val="105000"/>
              </a:lnSpc>
              <a:spcAft>
                <a:spcPts val="600"/>
              </a:spcAft>
              <a:buSzPct val="100000"/>
              <a:buChar char="■"/>
            </a:pPr>
            <a:r>
              <a:rPr lang="en-US" sz="2400" b="1" dirty="0">
                <a:solidFill>
                  <a:schemeClr val="tx1"/>
                </a:solidFill>
              </a:rPr>
              <a:t>Maintenance and essential facilities:</a:t>
            </a:r>
            <a:r>
              <a:rPr lang="en-US" sz="2400" dirty="0">
                <a:solidFill>
                  <a:schemeClr val="tx1"/>
                </a:solidFill>
              </a:rPr>
              <a:t> Assessment of projects requiring completion or operationalisation of maintenance-related facilities.</a:t>
            </a:r>
            <a:endParaRPr lang="en-US" sz="2400" dirty="0"/>
          </a:p>
          <a:p>
            <a:pPr marL="342900" indent="-342900" algn="just">
              <a:lnSpc>
                <a:spcPct val="105000"/>
              </a:lnSpc>
              <a:spcAft>
                <a:spcPts val="600"/>
              </a:spcAft>
              <a:buSzPct val="100000"/>
              <a:buChar char="■"/>
            </a:pPr>
            <a:r>
              <a:rPr lang="en-US" sz="2400" b="1" dirty="0">
                <a:solidFill>
                  <a:schemeClr val="tx1"/>
                </a:solidFill>
              </a:rPr>
              <a:t>Common amenities and clubhouse:</a:t>
            </a:r>
            <a:r>
              <a:rPr lang="en-US" sz="2400" dirty="0">
                <a:solidFill>
                  <a:schemeClr val="tx1"/>
                </a:solidFill>
              </a:rPr>
              <a:t> Review of the status of clubhouses and other common facilities and amenities forming part of the respective projects.</a:t>
            </a:r>
            <a:endParaRPr lang="en-US" sz="2400" dirty="0"/>
          </a:p>
          <a:p>
            <a:pPr marL="342900" indent="-342900" algn="just">
              <a:lnSpc>
                <a:spcPct val="105000"/>
              </a:lnSpc>
              <a:spcAft>
                <a:spcPts val="600"/>
              </a:spcAft>
              <a:buSzPct val="100000"/>
              <a:buChar char="■"/>
            </a:pPr>
            <a:r>
              <a:rPr lang="en-US" sz="2400" b="1" dirty="0">
                <a:solidFill>
                  <a:schemeClr val="tx1"/>
                </a:solidFill>
              </a:rPr>
              <a:t>Project-wise requirements:</a:t>
            </a:r>
            <a:r>
              <a:rPr lang="en-US" sz="2400" dirty="0">
                <a:solidFill>
                  <a:schemeClr val="tx1"/>
                </a:solidFill>
              </a:rPr>
              <a:t> Consolidation of information regarding the pending works, site conditions and project-specific requirements to understand the extent of work remaining in each project.</a:t>
            </a:r>
            <a:endParaRPr lang="en-US" sz="24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11</a:t>
            </a:r>
            <a:endParaRPr sz="1000" dirty="0">
              <a:solidFill>
                <a:srgbClr val="122B4A"/>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527048"/>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591056"/>
            <a:ext cx="2743200" cy="406265"/>
          </a:xfrm>
          <a:prstGeom prst="rect">
            <a:avLst/>
          </a:prstGeom>
          <a:noFill/>
        </p:spPr>
        <p:txBody>
          <a:bodyPr wrap="square" lIns="137160" tIns="82296" rIns="137160">
            <a:normAutofit/>
          </a:bodyPr>
          <a:lstStyle/>
          <a:p>
            <a:pPr>
              <a:spcAft>
                <a:spcPts val="700"/>
              </a:spcAft>
            </a:pPr>
            <a:r>
              <a:rPr sz="1800" b="1" dirty="0">
                <a:solidFill>
                  <a:srgbClr val="112B4A"/>
                </a:solidFill>
                <a:latin typeface="Aptos"/>
              </a:rPr>
              <a:t>Earlier IRP</a:t>
            </a:r>
            <a:r>
              <a:rPr lang="en-US" sz="1800" b="1" dirty="0">
                <a:solidFill>
                  <a:srgbClr val="112B4A"/>
                </a:solidFill>
                <a:latin typeface="Aptos"/>
              </a:rPr>
              <a:t>’s</a:t>
            </a:r>
            <a:r>
              <a:rPr sz="1800" b="1" dirty="0">
                <a:solidFill>
                  <a:srgbClr val="112B4A"/>
                </a:solidFill>
                <a:latin typeface="Aptos"/>
              </a:rPr>
              <a:t> </a:t>
            </a:r>
            <a:r>
              <a:rPr lang="en-US" sz="1800" b="1" dirty="0">
                <a:solidFill>
                  <a:srgbClr val="112B4A"/>
                </a:solidFill>
                <a:latin typeface="Aptos"/>
              </a:rPr>
              <a:t>version</a:t>
            </a:r>
            <a:endParaRPr sz="1800" b="1" dirty="0">
              <a:solidFill>
                <a:srgbClr val="112B4A"/>
              </a:solidFill>
              <a:latin typeface="Aptos"/>
            </a:endParaRPr>
          </a:p>
        </p:txBody>
      </p:sp>
      <p:sp>
        <p:nvSpPr>
          <p:cNvPr id="7" name="TextBox 6"/>
          <p:cNvSpPr txBox="1"/>
          <p:nvPr/>
        </p:nvSpPr>
        <p:spPr>
          <a:xfrm>
            <a:off x="3538728" y="1398889"/>
            <a:ext cx="7562088" cy="960263"/>
          </a:xfrm>
          <a:prstGeom prst="rect">
            <a:avLst/>
          </a:prstGeom>
          <a:noFill/>
        </p:spPr>
        <p:txBody>
          <a:bodyPr wrap="square" lIns="137160" tIns="82296" rIns="137160">
            <a:normAutofit/>
          </a:bodyPr>
          <a:lstStyle/>
          <a:p>
            <a:pPr algn="just">
              <a:spcAft>
                <a:spcPts val="700"/>
              </a:spcAft>
            </a:pPr>
            <a:r>
              <a:rPr sz="1800" b="0" dirty="0">
                <a:solidFill>
                  <a:srgbClr val="222C39"/>
                </a:solidFill>
                <a:latin typeface="Aptos"/>
              </a:rPr>
              <a:t>Claims were admitted on the basis of RWA submission</a:t>
            </a:r>
            <a:r>
              <a:rPr lang="en-US" sz="1800" b="0" dirty="0">
                <a:solidFill>
                  <a:srgbClr val="222C39"/>
                </a:solidFill>
                <a:latin typeface="Aptos"/>
              </a:rPr>
              <a:t> of claims</a:t>
            </a:r>
            <a:r>
              <a:rPr sz="1800" b="0" dirty="0">
                <a:solidFill>
                  <a:srgbClr val="222C39"/>
                </a:solidFill>
                <a:latin typeface="Aptos"/>
              </a:rPr>
              <a:t>, including maintenance and amenity components, and amounts not paid by homebuyers as at the insolvency commencement date (ICD).</a:t>
            </a:r>
          </a:p>
        </p:txBody>
      </p:sp>
      <p:sp>
        <p:nvSpPr>
          <p:cNvPr id="8" name="Rounded Rectangle 7"/>
          <p:cNvSpPr/>
          <p:nvPr/>
        </p:nvSpPr>
        <p:spPr>
          <a:xfrm>
            <a:off x="685800" y="2496312"/>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68680" y="2560320"/>
            <a:ext cx="2743200" cy="406265"/>
          </a:xfrm>
          <a:prstGeom prst="rect">
            <a:avLst/>
          </a:prstGeom>
          <a:noFill/>
        </p:spPr>
        <p:txBody>
          <a:bodyPr wrap="square" lIns="137160" tIns="82296" rIns="137160">
            <a:normAutofit/>
          </a:bodyPr>
          <a:lstStyle/>
          <a:p>
            <a:pPr>
              <a:spcAft>
                <a:spcPts val="700"/>
              </a:spcAft>
            </a:pPr>
            <a:r>
              <a:rPr sz="1800" b="1">
                <a:solidFill>
                  <a:srgbClr val="112B4A"/>
                </a:solidFill>
                <a:latin typeface="Aptos"/>
              </a:rPr>
              <a:t>Initial voting position</a:t>
            </a:r>
          </a:p>
        </p:txBody>
      </p:sp>
      <p:sp>
        <p:nvSpPr>
          <p:cNvPr id="10" name="TextBox 9"/>
          <p:cNvSpPr txBox="1"/>
          <p:nvPr/>
        </p:nvSpPr>
        <p:spPr>
          <a:xfrm>
            <a:off x="3520440" y="2520315"/>
            <a:ext cx="7562088" cy="683264"/>
          </a:xfrm>
          <a:prstGeom prst="rect">
            <a:avLst/>
          </a:prstGeom>
          <a:noFill/>
        </p:spPr>
        <p:txBody>
          <a:bodyPr wrap="square" lIns="137160" tIns="82296" rIns="137160">
            <a:normAutofit/>
          </a:bodyPr>
          <a:lstStyle/>
          <a:p>
            <a:pPr algn="just">
              <a:spcAft>
                <a:spcPts val="700"/>
              </a:spcAft>
            </a:pPr>
            <a:r>
              <a:rPr sz="1800" b="0" dirty="0">
                <a:solidFill>
                  <a:srgbClr val="222C39"/>
                </a:solidFill>
                <a:highlight>
                  <a:srgbClr val="FFFF00"/>
                </a:highlight>
                <a:latin typeface="Aptos"/>
              </a:rPr>
              <a:t>On that basis, homebuyers were attributed approximately 20% voting share in the CoC.</a:t>
            </a:r>
          </a:p>
        </p:txBody>
      </p:sp>
      <p:sp>
        <p:nvSpPr>
          <p:cNvPr id="11" name="Rounded Rectangle 10"/>
          <p:cNvSpPr/>
          <p:nvPr/>
        </p:nvSpPr>
        <p:spPr>
          <a:xfrm>
            <a:off x="685800" y="3465576"/>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3529584"/>
            <a:ext cx="2743200" cy="406265"/>
          </a:xfrm>
          <a:prstGeom prst="rect">
            <a:avLst/>
          </a:prstGeom>
          <a:noFill/>
        </p:spPr>
        <p:txBody>
          <a:bodyPr wrap="square" lIns="137160" tIns="82296" rIns="137160">
            <a:normAutofit/>
          </a:bodyPr>
          <a:lstStyle/>
          <a:p>
            <a:pPr>
              <a:spcAft>
                <a:spcPts val="700"/>
              </a:spcAft>
            </a:pPr>
            <a:r>
              <a:rPr sz="1800" b="1" dirty="0">
                <a:solidFill>
                  <a:srgbClr val="112B4A"/>
                </a:solidFill>
                <a:latin typeface="Aptos"/>
              </a:rPr>
              <a:t>RP reconciliation</a:t>
            </a:r>
          </a:p>
        </p:txBody>
      </p:sp>
      <p:sp>
        <p:nvSpPr>
          <p:cNvPr id="13" name="TextBox 12"/>
          <p:cNvSpPr txBox="1"/>
          <p:nvPr/>
        </p:nvSpPr>
        <p:spPr>
          <a:xfrm>
            <a:off x="3520440" y="3374136"/>
            <a:ext cx="7562088" cy="960263"/>
          </a:xfrm>
          <a:prstGeom prst="rect">
            <a:avLst/>
          </a:prstGeom>
          <a:noFill/>
        </p:spPr>
        <p:txBody>
          <a:bodyPr wrap="square" lIns="137160" tIns="82296" rIns="137160">
            <a:normAutofit/>
          </a:bodyPr>
          <a:lstStyle/>
          <a:p>
            <a:pPr algn="just">
              <a:spcAft>
                <a:spcPts val="700"/>
              </a:spcAft>
            </a:pPr>
            <a:r>
              <a:rPr sz="1800" b="0" dirty="0">
                <a:solidFill>
                  <a:srgbClr val="222C39"/>
                </a:solidFill>
                <a:latin typeface="Aptos"/>
              </a:rPr>
              <a:t>Claims were re-examined against individual allottee documentation, payments, contractual obligations and the proper characterization of each component.</a:t>
            </a:r>
          </a:p>
        </p:txBody>
      </p:sp>
      <p:sp>
        <p:nvSpPr>
          <p:cNvPr id="14" name="Rounded Rectangle 13"/>
          <p:cNvSpPr/>
          <p:nvPr/>
        </p:nvSpPr>
        <p:spPr>
          <a:xfrm>
            <a:off x="685800" y="4434840"/>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68680" y="4498848"/>
            <a:ext cx="2743200" cy="406265"/>
          </a:xfrm>
          <a:prstGeom prst="rect">
            <a:avLst/>
          </a:prstGeom>
          <a:noFill/>
        </p:spPr>
        <p:txBody>
          <a:bodyPr wrap="square" lIns="137160" tIns="82296" rIns="137160">
            <a:normAutofit/>
          </a:bodyPr>
          <a:lstStyle/>
          <a:p>
            <a:pPr>
              <a:spcAft>
                <a:spcPts val="700"/>
              </a:spcAft>
            </a:pPr>
            <a:r>
              <a:rPr sz="1800" b="1">
                <a:solidFill>
                  <a:srgbClr val="112B4A"/>
                </a:solidFill>
                <a:latin typeface="Aptos"/>
              </a:rPr>
              <a:t>Revised voting position</a:t>
            </a:r>
          </a:p>
        </p:txBody>
      </p:sp>
      <p:sp>
        <p:nvSpPr>
          <p:cNvPr id="16" name="TextBox 15"/>
          <p:cNvSpPr txBox="1"/>
          <p:nvPr/>
        </p:nvSpPr>
        <p:spPr>
          <a:xfrm>
            <a:off x="3520440" y="4425839"/>
            <a:ext cx="7562088" cy="683264"/>
          </a:xfrm>
          <a:prstGeom prst="rect">
            <a:avLst/>
          </a:prstGeom>
          <a:noFill/>
        </p:spPr>
        <p:txBody>
          <a:bodyPr wrap="square" lIns="137160" tIns="82296" rIns="137160">
            <a:normAutofit/>
          </a:bodyPr>
          <a:lstStyle/>
          <a:p>
            <a:pPr algn="just">
              <a:spcAft>
                <a:spcPts val="700"/>
              </a:spcAft>
            </a:pPr>
            <a:r>
              <a:rPr sz="1800" b="0" dirty="0">
                <a:solidFill>
                  <a:srgbClr val="222C39"/>
                </a:solidFill>
                <a:highlight>
                  <a:srgbClr val="00FF00"/>
                </a:highlight>
                <a:latin typeface="Aptos"/>
              </a:rPr>
              <a:t>Following reconciliation and changes to admitted amounts/classification, the homebuyer voting share was revised to approximately 9%.</a:t>
            </a:r>
          </a:p>
        </p:txBody>
      </p:sp>
      <p:sp>
        <p:nvSpPr>
          <p:cNvPr id="17" name="Rounded Rectangle 16"/>
          <p:cNvSpPr/>
          <p:nvPr/>
        </p:nvSpPr>
        <p:spPr>
          <a:xfrm>
            <a:off x="685800" y="5404104"/>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 y="5468112"/>
            <a:ext cx="2743200" cy="406265"/>
          </a:xfrm>
          <a:prstGeom prst="rect">
            <a:avLst/>
          </a:prstGeom>
          <a:noFill/>
        </p:spPr>
        <p:txBody>
          <a:bodyPr wrap="square" lIns="137160" tIns="82296" rIns="137160">
            <a:normAutofit/>
          </a:bodyPr>
          <a:lstStyle/>
          <a:p>
            <a:pPr>
              <a:spcAft>
                <a:spcPts val="700"/>
              </a:spcAft>
            </a:pPr>
            <a:r>
              <a:rPr sz="1800" b="1">
                <a:solidFill>
                  <a:srgbClr val="112B4A"/>
                </a:solidFill>
                <a:latin typeface="Aptos"/>
              </a:rPr>
              <a:t>Disputed consequence</a:t>
            </a:r>
          </a:p>
        </p:txBody>
      </p:sp>
      <p:sp>
        <p:nvSpPr>
          <p:cNvPr id="19" name="TextBox 18"/>
          <p:cNvSpPr txBox="1"/>
          <p:nvPr/>
        </p:nvSpPr>
        <p:spPr>
          <a:xfrm>
            <a:off x="3520440" y="5359527"/>
            <a:ext cx="7562088" cy="960263"/>
          </a:xfrm>
          <a:prstGeom prst="rect">
            <a:avLst/>
          </a:prstGeom>
          <a:noFill/>
        </p:spPr>
        <p:txBody>
          <a:bodyPr wrap="square" lIns="137160" tIns="82296" rIns="137160">
            <a:normAutofit/>
          </a:bodyPr>
          <a:lstStyle/>
          <a:p>
            <a:pPr algn="just">
              <a:spcAft>
                <a:spcPts val="700"/>
              </a:spcAft>
            </a:pPr>
            <a:r>
              <a:rPr sz="1800" b="0" dirty="0">
                <a:solidFill>
                  <a:srgbClr val="222C39"/>
                </a:solidFill>
                <a:latin typeface="Aptos"/>
              </a:rPr>
              <a:t>RWAs/homebuyers challenged the downward revision</a:t>
            </a:r>
            <a:r>
              <a:rPr lang="en-US" dirty="0">
                <a:solidFill>
                  <a:srgbClr val="222C39"/>
                </a:solidFill>
                <a:latin typeface="Aptos"/>
              </a:rPr>
              <a:t>, which was rejected and RP’s action upheld by the Hon’ble NCLT.</a:t>
            </a:r>
            <a:endParaRPr sz="1800" b="0" dirty="0">
              <a:solidFill>
                <a:srgbClr val="222C39"/>
              </a:solidFill>
              <a:latin typeface="Aptos"/>
            </a:endParaRPr>
          </a:p>
        </p:txBody>
      </p:sp>
      <p:sp>
        <p:nvSpPr>
          <p:cNvPr id="20" name="Rectangle 19"/>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1</a:t>
            </a:r>
            <a:r>
              <a:rPr lang="en-US" sz="1000" dirty="0">
                <a:solidFill>
                  <a:srgbClr val="122B4A"/>
                </a:solidFill>
              </a:rPr>
              <a:t>2</a:t>
            </a:r>
            <a:endParaRPr sz="1000" dirty="0">
              <a:solidFill>
                <a:srgbClr val="122B4A"/>
              </a:solidFill>
            </a:endParaRPr>
          </a:p>
        </p:txBody>
      </p:sp>
      <p:sp>
        <p:nvSpPr>
          <p:cNvPr id="23" name="Text 4">
            <a:extLst>
              <a:ext uri="{FF2B5EF4-FFF2-40B4-BE49-F238E27FC236}">
                <a16:creationId xmlns:a16="http://schemas.microsoft.com/office/drawing/2014/main" id="{0CF5C22B-8719-2020-9B21-8CCB10D7EA7C}"/>
              </a:ext>
            </a:extLst>
          </p:cNvPr>
          <p:cNvSpPr txBox="1">
            <a:spLocks/>
          </p:cNvSpPr>
          <p:nvPr/>
        </p:nvSpPr>
        <p:spPr>
          <a:xfrm>
            <a:off x="640080" y="274320"/>
            <a:ext cx="10881360" cy="887575"/>
          </a:xfrm>
          <a:prstGeom prst="rect">
            <a:avLst/>
          </a:prstGeom>
          <a:noFill/>
          <a:ln/>
        </p:spPr>
        <p:txBody>
          <a:bodyPr wrap="square" lIns="0" tIns="0" rIns="0" bIns="0" rtlCol="0" anchor="b">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700"/>
              </a:spcAft>
            </a:pPr>
            <a:r>
              <a:rPr lang="en-US" sz="2900" b="1" dirty="0">
                <a:solidFill>
                  <a:schemeClr val="accent1"/>
                </a:solidFill>
              </a:rPr>
              <a:t>HOME BUYER CLAIMS | </a:t>
            </a:r>
          </a:p>
          <a:p>
            <a:pPr algn="l">
              <a:spcAft>
                <a:spcPts val="700"/>
              </a:spcAft>
            </a:pPr>
            <a:r>
              <a:rPr lang="en-US" sz="2900" b="1" dirty="0">
                <a:solidFill>
                  <a:schemeClr val="accent1"/>
                </a:solidFill>
              </a:rPr>
              <a:t>CORRECTION OF COC VOTING SHARE…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770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900">
              <a:solidFill>
                <a:srgbClr val="002060"/>
              </a:solidFill>
            </a:endParaRPr>
          </a:p>
        </p:txBody>
      </p:sp>
      <p:sp>
        <p:nvSpPr>
          <p:cNvPr id="3" name="TextBox 2"/>
          <p:cNvSpPr txBox="1"/>
          <p:nvPr/>
        </p:nvSpPr>
        <p:spPr>
          <a:xfrm>
            <a:off x="502920" y="338328"/>
            <a:ext cx="11155680" cy="532453"/>
          </a:xfrm>
          <a:prstGeom prst="rect">
            <a:avLst/>
          </a:prstGeom>
          <a:noFill/>
        </p:spPr>
        <p:txBody>
          <a:bodyPr wrap="square" lIns="73152" tIns="54864">
            <a:normAutofit lnSpcReduction="10000"/>
          </a:bodyPr>
          <a:lstStyle/>
          <a:p>
            <a:pPr>
              <a:spcAft>
                <a:spcPts val="500"/>
              </a:spcAft>
              <a:defRPr sz="2600" b="1">
                <a:solidFill>
                  <a:srgbClr val="142744"/>
                </a:solidFill>
                <a:latin typeface="Aptos"/>
              </a:defRPr>
            </a:pPr>
            <a:r>
              <a:rPr lang="en-US" sz="2900" dirty="0">
                <a:solidFill>
                  <a:srgbClr val="002060"/>
                </a:solidFill>
              </a:rPr>
              <a:t>REAL ESTATE CIRPs: KEY INPUTS TO BE CONSIDERED…</a:t>
            </a:r>
          </a:p>
        </p:txBody>
      </p:sp>
      <p:sp>
        <p:nvSpPr>
          <p:cNvPr id="4" name="TextBox 3"/>
          <p:cNvSpPr txBox="1"/>
          <p:nvPr/>
        </p:nvSpPr>
        <p:spPr>
          <a:xfrm>
            <a:off x="530352" y="914400"/>
            <a:ext cx="10972800" cy="409343"/>
          </a:xfrm>
          <a:prstGeom prst="rect">
            <a:avLst/>
          </a:prstGeom>
          <a:noFill/>
        </p:spPr>
        <p:txBody>
          <a:bodyPr wrap="square" lIns="73152" tIns="54864">
            <a:normAutofit/>
          </a:bodyPr>
          <a:lstStyle/>
          <a:p>
            <a:pPr algn="ctr">
              <a:spcAft>
                <a:spcPts val="500"/>
              </a:spcAft>
              <a:defRPr sz="1200" b="0">
                <a:solidFill>
                  <a:srgbClr val="505B69"/>
                </a:solidFill>
                <a:latin typeface="Aptos"/>
              </a:defRPr>
            </a:pPr>
            <a:r>
              <a:rPr sz="2000" dirty="0">
                <a:solidFill>
                  <a:srgbClr val="002060"/>
                </a:solidFill>
                <a:highlight>
                  <a:srgbClr val="00FF00"/>
                </a:highlight>
              </a:rPr>
              <a:t>A project-wise document </a:t>
            </a:r>
            <a:r>
              <a:rPr lang="en-US" sz="2000" dirty="0">
                <a:solidFill>
                  <a:srgbClr val="002060"/>
                </a:solidFill>
                <a:highlight>
                  <a:srgbClr val="00FF00"/>
                </a:highlight>
              </a:rPr>
              <a:t>&amp;</a:t>
            </a:r>
            <a:r>
              <a:rPr sz="2000" dirty="0">
                <a:solidFill>
                  <a:srgbClr val="002060"/>
                </a:solidFill>
                <a:highlight>
                  <a:srgbClr val="00FF00"/>
                </a:highlight>
              </a:rPr>
              <a:t> information intake checklist for takeover and due diligence</a:t>
            </a:r>
            <a:r>
              <a:rPr lang="en-US" sz="2000" dirty="0">
                <a:solidFill>
                  <a:srgbClr val="002060"/>
                </a:solidFill>
                <a:highlight>
                  <a:srgbClr val="00FF00"/>
                </a:highlight>
              </a:rPr>
              <a:t> would help</a:t>
            </a:r>
            <a:endParaRPr sz="2000" dirty="0">
              <a:solidFill>
                <a:srgbClr val="002060"/>
              </a:solidFill>
              <a:highlight>
                <a:srgbClr val="00FF00"/>
              </a:highlight>
            </a:endParaRPr>
          </a:p>
        </p:txBody>
      </p:sp>
      <p:sp>
        <p:nvSpPr>
          <p:cNvPr id="7" name="Rounded Rectangle 6"/>
          <p:cNvSpPr/>
          <p:nvPr/>
        </p:nvSpPr>
        <p:spPr>
          <a:xfrm>
            <a:off x="594360" y="1417320"/>
            <a:ext cx="3584448" cy="434340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900">
              <a:solidFill>
                <a:srgbClr val="002060"/>
              </a:solidFill>
            </a:endParaRPr>
          </a:p>
        </p:txBody>
      </p:sp>
      <p:sp>
        <p:nvSpPr>
          <p:cNvPr id="8" name="TextBox 7"/>
          <p:cNvSpPr txBox="1"/>
          <p:nvPr/>
        </p:nvSpPr>
        <p:spPr>
          <a:xfrm>
            <a:off x="713232" y="1527048"/>
            <a:ext cx="3346704"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1900" u="sng" dirty="0">
                <a:solidFill>
                  <a:srgbClr val="002060"/>
                </a:solidFill>
              </a:rPr>
              <a:t>Land, RERA &amp; approvals</a:t>
            </a:r>
          </a:p>
        </p:txBody>
      </p:sp>
      <p:sp>
        <p:nvSpPr>
          <p:cNvPr id="9" name="TextBox 8"/>
          <p:cNvSpPr txBox="1"/>
          <p:nvPr/>
        </p:nvSpPr>
        <p:spPr>
          <a:xfrm>
            <a:off x="594360" y="1872263"/>
            <a:ext cx="3483864" cy="3866700"/>
          </a:xfrm>
          <a:prstGeom prst="rect">
            <a:avLst/>
          </a:prstGeom>
          <a:noFill/>
        </p:spPr>
        <p:txBody>
          <a:bodyPr wrap="square" lIns="73152" tIns="54864">
            <a:normAutofit/>
          </a:bodyPr>
          <a:lstStyle/>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Title deeds, encumbrance and land / development rights</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RERA registration </a:t>
            </a:r>
            <a:r>
              <a:rPr lang="en-US" sz="1600" dirty="0">
                <a:solidFill>
                  <a:srgbClr val="002060"/>
                </a:solidFill>
              </a:rPr>
              <a:t>&amp;</a:t>
            </a:r>
            <a:r>
              <a:rPr sz="1600" dirty="0">
                <a:solidFill>
                  <a:srgbClr val="002060"/>
                </a:solidFill>
              </a:rPr>
              <a:t> project disclosures / quarterly updates</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Sanctioned plans, CC, OC, fire </a:t>
            </a:r>
            <a:r>
              <a:rPr lang="en-US" sz="1600" dirty="0">
                <a:solidFill>
                  <a:srgbClr val="002060"/>
                </a:solidFill>
              </a:rPr>
              <a:t>&amp;</a:t>
            </a:r>
            <a:r>
              <a:rPr sz="1600" dirty="0">
                <a:solidFill>
                  <a:srgbClr val="002060"/>
                </a:solidFill>
              </a:rPr>
              <a:t> other NOCs</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RERA orders, notices, complaints </a:t>
            </a:r>
            <a:r>
              <a:rPr lang="en-US" sz="1600" dirty="0">
                <a:solidFill>
                  <a:srgbClr val="002060"/>
                </a:solidFill>
              </a:rPr>
              <a:t>&amp;</a:t>
            </a:r>
            <a:r>
              <a:rPr sz="1600" dirty="0">
                <a:solidFill>
                  <a:srgbClr val="002060"/>
                </a:solidFill>
              </a:rPr>
              <a:t> compliance status</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Local authority dues, renewals, project litigation</a:t>
            </a:r>
          </a:p>
        </p:txBody>
      </p:sp>
      <p:sp>
        <p:nvSpPr>
          <p:cNvPr id="10" name="Rounded Rectangle 9"/>
          <p:cNvSpPr/>
          <p:nvPr/>
        </p:nvSpPr>
        <p:spPr>
          <a:xfrm>
            <a:off x="4315968" y="1417320"/>
            <a:ext cx="3584448" cy="434340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900">
              <a:solidFill>
                <a:srgbClr val="002060"/>
              </a:solidFill>
            </a:endParaRPr>
          </a:p>
        </p:txBody>
      </p:sp>
      <p:sp>
        <p:nvSpPr>
          <p:cNvPr id="11" name="TextBox 10"/>
          <p:cNvSpPr txBox="1"/>
          <p:nvPr/>
        </p:nvSpPr>
        <p:spPr>
          <a:xfrm>
            <a:off x="4434840" y="1527048"/>
            <a:ext cx="3346704"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1900" u="sng" dirty="0">
                <a:solidFill>
                  <a:srgbClr val="002060"/>
                </a:solidFill>
              </a:rPr>
              <a:t>Finance &amp; </a:t>
            </a:r>
            <a:r>
              <a:rPr lang="en-US" sz="1900" u="sng" dirty="0">
                <a:solidFill>
                  <a:srgbClr val="002060"/>
                </a:solidFill>
              </a:rPr>
              <a:t>A</a:t>
            </a:r>
            <a:r>
              <a:rPr sz="1900" u="sng" dirty="0">
                <a:solidFill>
                  <a:srgbClr val="002060"/>
                </a:solidFill>
              </a:rPr>
              <a:t>llottee records</a:t>
            </a:r>
          </a:p>
        </p:txBody>
      </p:sp>
      <p:sp>
        <p:nvSpPr>
          <p:cNvPr id="12" name="TextBox 11"/>
          <p:cNvSpPr txBox="1"/>
          <p:nvPr/>
        </p:nvSpPr>
        <p:spPr>
          <a:xfrm>
            <a:off x="4407408" y="1877094"/>
            <a:ext cx="3346704" cy="3866700"/>
          </a:xfrm>
          <a:prstGeom prst="rect">
            <a:avLst/>
          </a:prstGeom>
          <a:noFill/>
        </p:spPr>
        <p:txBody>
          <a:bodyPr wrap="square" lIns="73152" tIns="54864">
            <a:normAutofit/>
          </a:bodyPr>
          <a:lstStyle/>
          <a:p>
            <a:pPr marL="185738" indent="-185738" algn="just">
              <a:spcAft>
                <a:spcPts val="500"/>
              </a:spcAft>
              <a:buFont typeface="Arial" panose="020B0604020202020204" pitchFamily="34" charset="0"/>
              <a:buChar char="•"/>
              <a:tabLst>
                <a:tab pos="0" algn="l"/>
              </a:tabLst>
              <a:defRPr sz="1500" b="0">
                <a:solidFill>
                  <a:srgbClr val="505B69"/>
                </a:solidFill>
                <a:latin typeface="Aptos"/>
              </a:defRPr>
            </a:pPr>
            <a:r>
              <a:rPr sz="1600" dirty="0">
                <a:solidFill>
                  <a:srgbClr val="002060"/>
                </a:solidFill>
              </a:rPr>
              <a:t>Project-wise audited financials, ledgers and bank statements</a:t>
            </a:r>
          </a:p>
          <a:p>
            <a:pPr marL="185738" indent="-185738" algn="just">
              <a:spcAft>
                <a:spcPts val="500"/>
              </a:spcAft>
              <a:buFont typeface="Arial" panose="020B0604020202020204" pitchFamily="34" charset="0"/>
              <a:buChar char="•"/>
              <a:tabLst>
                <a:tab pos="0" algn="l"/>
              </a:tabLst>
              <a:defRPr sz="1500" b="0">
                <a:solidFill>
                  <a:srgbClr val="505B69"/>
                </a:solidFill>
                <a:latin typeface="Aptos"/>
              </a:defRPr>
            </a:pPr>
            <a:r>
              <a:rPr sz="1600" dirty="0">
                <a:solidFill>
                  <a:srgbClr val="002060"/>
                </a:solidFill>
              </a:rPr>
              <a:t>RERA-designated / CIRP project bank accounts</a:t>
            </a:r>
          </a:p>
          <a:p>
            <a:pPr marL="185738" indent="-185738" algn="just">
              <a:spcAft>
                <a:spcPts val="500"/>
              </a:spcAft>
              <a:buFont typeface="Arial" panose="020B0604020202020204" pitchFamily="34" charset="0"/>
              <a:buChar char="•"/>
              <a:tabLst>
                <a:tab pos="0" algn="l"/>
              </a:tabLst>
              <a:defRPr sz="1500" b="0">
                <a:solidFill>
                  <a:srgbClr val="505B69"/>
                </a:solidFill>
                <a:latin typeface="Aptos"/>
              </a:defRPr>
            </a:pPr>
            <a:r>
              <a:rPr sz="1600" dirty="0">
                <a:solidFill>
                  <a:srgbClr val="002060"/>
                </a:solidFill>
              </a:rPr>
              <a:t>Allottee master, unit-wise payment and demand ledgers</a:t>
            </a:r>
          </a:p>
          <a:p>
            <a:pPr marL="185738" indent="-185738" algn="just">
              <a:spcAft>
                <a:spcPts val="500"/>
              </a:spcAft>
              <a:buFont typeface="Arial" panose="020B0604020202020204" pitchFamily="34" charset="0"/>
              <a:buChar char="•"/>
              <a:tabLst>
                <a:tab pos="0" algn="l"/>
              </a:tabLst>
              <a:defRPr sz="1500" b="0">
                <a:solidFill>
                  <a:srgbClr val="505B69"/>
                </a:solidFill>
                <a:latin typeface="Aptos"/>
              </a:defRPr>
            </a:pPr>
            <a:r>
              <a:rPr sz="1600" dirty="0">
                <a:solidFill>
                  <a:srgbClr val="002060"/>
                </a:solidFill>
              </a:rPr>
              <a:t>Builder–buyer agreements, allotment letters, sale deeds</a:t>
            </a:r>
          </a:p>
          <a:p>
            <a:pPr marL="185738" indent="-185738" algn="just">
              <a:spcAft>
                <a:spcPts val="500"/>
              </a:spcAft>
              <a:buFont typeface="Arial" panose="020B0604020202020204" pitchFamily="34" charset="0"/>
              <a:buChar char="•"/>
              <a:tabLst>
                <a:tab pos="0" algn="l"/>
              </a:tabLst>
              <a:defRPr sz="1500" b="0">
                <a:solidFill>
                  <a:srgbClr val="505B69"/>
                </a:solidFill>
                <a:latin typeface="Aptos"/>
              </a:defRPr>
            </a:pPr>
            <a:r>
              <a:rPr sz="1600" dirty="0">
                <a:solidFill>
                  <a:srgbClr val="002060"/>
                </a:solidFill>
              </a:rPr>
              <a:t>Loan/</a:t>
            </a:r>
            <a:r>
              <a:rPr lang="en-IN" sz="1600" dirty="0">
                <a:solidFill>
                  <a:srgbClr val="002060"/>
                </a:solidFill>
              </a:rPr>
              <a:t> </a:t>
            </a:r>
            <a:r>
              <a:rPr sz="1600" dirty="0">
                <a:solidFill>
                  <a:srgbClr val="002060"/>
                </a:solidFill>
              </a:rPr>
              <a:t>security records, receivables, taxes </a:t>
            </a:r>
            <a:r>
              <a:rPr lang="en-IN" sz="1600" dirty="0">
                <a:solidFill>
                  <a:srgbClr val="002060"/>
                </a:solidFill>
              </a:rPr>
              <a:t>&amp;</a:t>
            </a:r>
            <a:r>
              <a:rPr sz="1600" dirty="0">
                <a:solidFill>
                  <a:srgbClr val="002060"/>
                </a:solidFill>
              </a:rPr>
              <a:t> claims</a:t>
            </a:r>
          </a:p>
        </p:txBody>
      </p:sp>
      <p:sp>
        <p:nvSpPr>
          <p:cNvPr id="13" name="Rounded Rectangle 12"/>
          <p:cNvSpPr/>
          <p:nvPr/>
        </p:nvSpPr>
        <p:spPr>
          <a:xfrm>
            <a:off x="8037575" y="1417320"/>
            <a:ext cx="3584448" cy="434340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900">
              <a:solidFill>
                <a:srgbClr val="002060"/>
              </a:solidFill>
            </a:endParaRPr>
          </a:p>
        </p:txBody>
      </p:sp>
      <p:sp>
        <p:nvSpPr>
          <p:cNvPr id="14" name="TextBox 13"/>
          <p:cNvSpPr txBox="1"/>
          <p:nvPr/>
        </p:nvSpPr>
        <p:spPr>
          <a:xfrm>
            <a:off x="8156448" y="1527048"/>
            <a:ext cx="3346704"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1900" u="sng" dirty="0">
                <a:solidFill>
                  <a:srgbClr val="002060"/>
                </a:solidFill>
              </a:rPr>
              <a:t>Site, works &amp; reports</a:t>
            </a:r>
          </a:p>
        </p:txBody>
      </p:sp>
      <p:sp>
        <p:nvSpPr>
          <p:cNvPr id="15" name="TextBox 14"/>
          <p:cNvSpPr txBox="1"/>
          <p:nvPr/>
        </p:nvSpPr>
        <p:spPr>
          <a:xfrm>
            <a:off x="8156448" y="1956816"/>
            <a:ext cx="3346704" cy="3281924"/>
          </a:xfrm>
          <a:prstGeom prst="rect">
            <a:avLst/>
          </a:prstGeom>
          <a:noFill/>
        </p:spPr>
        <p:txBody>
          <a:bodyPr wrap="square" lIns="73152" tIns="54864">
            <a:normAutofit/>
          </a:bodyPr>
          <a:lstStyle/>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Architect / engineer progress and completion reports</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Quantity-surveyor estimates / cost-to-complete</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Contractor, vendor, O&amp;M and utility contracts</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Site inventory, physical status, security, photos</a:t>
            </a:r>
          </a:p>
          <a:p>
            <a:pPr marL="185738" indent="-185738" algn="just">
              <a:spcAft>
                <a:spcPts val="500"/>
              </a:spcAft>
              <a:buFont typeface="Arial" panose="020B0604020202020204" pitchFamily="34" charset="0"/>
              <a:buChar char="•"/>
              <a:defRPr sz="1500" b="0">
                <a:solidFill>
                  <a:srgbClr val="505B69"/>
                </a:solidFill>
                <a:latin typeface="Aptos"/>
              </a:defRPr>
            </a:pPr>
            <a:r>
              <a:rPr sz="1600" dirty="0">
                <a:solidFill>
                  <a:srgbClr val="002060"/>
                </a:solidFill>
              </a:rPr>
              <a:t>Valuation, IM, </a:t>
            </a:r>
            <a:r>
              <a:rPr lang="en-IN" sz="1600" dirty="0">
                <a:solidFill>
                  <a:srgbClr val="002060"/>
                </a:solidFill>
              </a:rPr>
              <a:t>and </a:t>
            </a:r>
            <a:r>
              <a:rPr sz="1600" dirty="0">
                <a:solidFill>
                  <a:srgbClr val="002060"/>
                </a:solidFill>
              </a:rPr>
              <a:t>CoC packs</a:t>
            </a:r>
          </a:p>
        </p:txBody>
      </p:sp>
      <p:sp>
        <p:nvSpPr>
          <p:cNvPr id="16" name="TextBox 15"/>
          <p:cNvSpPr txBox="1"/>
          <p:nvPr/>
        </p:nvSpPr>
        <p:spPr>
          <a:xfrm>
            <a:off x="731520" y="5897880"/>
            <a:ext cx="10881360" cy="393954"/>
          </a:xfrm>
          <a:prstGeom prst="rect">
            <a:avLst/>
          </a:prstGeom>
          <a:noFill/>
        </p:spPr>
        <p:txBody>
          <a:bodyPr wrap="square" lIns="73152" tIns="54864">
            <a:normAutofit/>
          </a:bodyPr>
          <a:lstStyle/>
          <a:p>
            <a:pPr>
              <a:spcAft>
                <a:spcPts val="500"/>
              </a:spcAft>
              <a:defRPr sz="1100" b="0">
                <a:solidFill>
                  <a:srgbClr val="505B69"/>
                </a:solidFill>
                <a:latin typeface="Aptos"/>
              </a:defRPr>
            </a:pPr>
            <a:r>
              <a:rPr sz="1600" dirty="0">
                <a:solidFill>
                  <a:srgbClr val="002060"/>
                </a:solidFill>
              </a:rPr>
              <a:t>IBC </a:t>
            </a:r>
            <a:r>
              <a:rPr lang="en-IN" sz="1600" dirty="0">
                <a:solidFill>
                  <a:srgbClr val="002060"/>
                </a:solidFill>
              </a:rPr>
              <a:t>S</a:t>
            </a:r>
            <a:r>
              <a:rPr sz="1600" dirty="0">
                <a:solidFill>
                  <a:srgbClr val="002060"/>
                </a:solidFill>
              </a:rPr>
              <a:t>. 18, 20, 25, 29; CIRP </a:t>
            </a:r>
            <a:r>
              <a:rPr lang="en-IN" sz="1600" dirty="0">
                <a:solidFill>
                  <a:srgbClr val="002060"/>
                </a:solidFill>
              </a:rPr>
              <a:t>R</a:t>
            </a:r>
            <a:r>
              <a:rPr sz="1600" dirty="0" err="1">
                <a:solidFill>
                  <a:srgbClr val="002060"/>
                </a:solidFill>
              </a:rPr>
              <a:t>egs</a:t>
            </a:r>
            <a:r>
              <a:rPr sz="1600" dirty="0">
                <a:solidFill>
                  <a:srgbClr val="002060"/>
                </a:solidFill>
              </a:rPr>
              <a:t>. 4D, 27, 35, 36, 40B; RERA Act, 2016, </a:t>
            </a:r>
            <a:r>
              <a:rPr lang="en-IN" sz="1600" dirty="0">
                <a:solidFill>
                  <a:srgbClr val="002060"/>
                </a:solidFill>
              </a:rPr>
              <a:t>S.</a:t>
            </a:r>
            <a:r>
              <a:rPr sz="1600" dirty="0">
                <a:solidFill>
                  <a:srgbClr val="002060"/>
                </a:solidFill>
              </a:rPr>
              <a:t> 4, 11, 14, 17, 19 (as applicable).</a:t>
            </a:r>
          </a:p>
        </p:txBody>
      </p:sp>
      <p:sp>
        <p:nvSpPr>
          <p:cNvPr id="17" name="Rectangle 16"/>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1064240" y="6473952"/>
            <a:ext cx="457200" cy="219456"/>
          </a:xfrm>
          <a:prstGeom prst="rect">
            <a:avLst/>
          </a:prstGeom>
          <a:noFill/>
        </p:spPr>
        <p:txBody>
          <a:bodyPr wrap="square">
            <a:normAutofit fontScale="92500" lnSpcReduction="10000"/>
          </a:bodyPr>
          <a:lstStyle/>
          <a:p>
            <a:pPr algn="r"/>
            <a:r>
              <a:rPr lang="en-IN" sz="1000" dirty="0">
                <a:solidFill>
                  <a:srgbClr val="122B4A"/>
                </a:solidFill>
              </a:rPr>
              <a:t>13</a:t>
            </a:r>
            <a:endParaRPr sz="1000" dirty="0">
              <a:solidFill>
                <a:srgbClr val="122B4A"/>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770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338328"/>
            <a:ext cx="11155680" cy="501676"/>
          </a:xfrm>
          <a:prstGeom prst="rect">
            <a:avLst/>
          </a:prstGeom>
          <a:noFill/>
        </p:spPr>
        <p:txBody>
          <a:bodyPr wrap="square" lIns="73152" tIns="54864">
            <a:normAutofit lnSpcReduction="10000"/>
          </a:bodyPr>
          <a:lstStyle/>
          <a:p>
            <a:pPr>
              <a:spcAft>
                <a:spcPts val="500"/>
              </a:spcAft>
              <a:defRPr sz="2600" b="1">
                <a:solidFill>
                  <a:srgbClr val="142744"/>
                </a:solidFill>
                <a:latin typeface="Aptos"/>
              </a:defRPr>
            </a:pPr>
            <a:r>
              <a:rPr lang="en-US" sz="2900" dirty="0"/>
              <a:t>THEORY VS PRACTICE: WHERE THE RP SPENDS MAXIMUM TIME…</a:t>
            </a:r>
          </a:p>
        </p:txBody>
      </p:sp>
      <p:sp>
        <p:nvSpPr>
          <p:cNvPr id="4" name="TextBox 3"/>
          <p:cNvSpPr txBox="1"/>
          <p:nvPr/>
        </p:nvSpPr>
        <p:spPr>
          <a:xfrm>
            <a:off x="530352" y="914400"/>
            <a:ext cx="10972800" cy="409343"/>
          </a:xfrm>
          <a:prstGeom prst="rect">
            <a:avLst/>
          </a:prstGeom>
          <a:noFill/>
        </p:spPr>
        <p:txBody>
          <a:bodyPr wrap="square" lIns="73152" tIns="54864">
            <a:normAutofit fontScale="77500" lnSpcReduction="20000"/>
          </a:bodyPr>
          <a:lstStyle/>
          <a:p>
            <a:pPr algn="ctr">
              <a:spcAft>
                <a:spcPts val="500"/>
              </a:spcAft>
              <a:defRPr sz="1200" b="0">
                <a:solidFill>
                  <a:srgbClr val="505B69"/>
                </a:solidFill>
                <a:latin typeface="Aptos"/>
              </a:defRPr>
            </a:pPr>
            <a:r>
              <a:rPr sz="2600" dirty="0">
                <a:highlight>
                  <a:srgbClr val="00FF00"/>
                </a:highlight>
              </a:rPr>
              <a:t>A formal process on paper becomes an evidentiary and stakeholder-management exercise on site</a:t>
            </a:r>
          </a:p>
        </p:txBody>
      </p:sp>
      <p:sp>
        <p:nvSpPr>
          <p:cNvPr id="5" name="Rectangle 4"/>
          <p:cNvSpPr/>
          <p:nvPr/>
        </p:nvSpPr>
        <p:spPr>
          <a:xfrm>
            <a:off x="502920" y="6473952"/>
            <a:ext cx="11201400" cy="13716"/>
          </a:xfrm>
          <a:prstGeom prst="rect">
            <a:avLst/>
          </a:prstGeom>
          <a:solidFill>
            <a:srgbClr val="D2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685800" y="1426464"/>
            <a:ext cx="5230368" cy="434340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82980" y="1682004"/>
            <a:ext cx="4992624" cy="393954"/>
          </a:xfrm>
          <a:prstGeom prst="rect">
            <a:avLst/>
          </a:prstGeom>
          <a:noFill/>
        </p:spPr>
        <p:txBody>
          <a:bodyPr wrap="square" lIns="73152" tIns="54864">
            <a:normAutofit/>
          </a:bodyPr>
          <a:lstStyle/>
          <a:p>
            <a:pPr algn="ctr">
              <a:spcAft>
                <a:spcPts val="500"/>
              </a:spcAft>
              <a:defRPr sz="1600" b="1">
                <a:solidFill>
                  <a:srgbClr val="142744"/>
                </a:solidFill>
                <a:latin typeface="Aptos"/>
              </a:defRPr>
            </a:pPr>
            <a:r>
              <a:rPr sz="1900" dirty="0"/>
              <a:t>THEORY | prescribed process</a:t>
            </a:r>
          </a:p>
        </p:txBody>
      </p:sp>
      <p:sp>
        <p:nvSpPr>
          <p:cNvPr id="9" name="TextBox 8"/>
          <p:cNvSpPr txBox="1"/>
          <p:nvPr/>
        </p:nvSpPr>
        <p:spPr>
          <a:xfrm>
            <a:off x="804672" y="2231025"/>
            <a:ext cx="4992624" cy="2468881"/>
          </a:xfrm>
          <a:prstGeom prst="rect">
            <a:avLst/>
          </a:prstGeom>
          <a:noFill/>
        </p:spPr>
        <p:txBody>
          <a:bodyPr wrap="square" lIns="73152" tIns="54864">
            <a:normAutofit/>
          </a:bodyPr>
          <a:lstStyle/>
          <a:p>
            <a:pPr marL="185738" indent="-185738" algn="just">
              <a:spcAft>
                <a:spcPts val="500"/>
              </a:spcAft>
              <a:buFont typeface="Arial" panose="020B0604020202020204" pitchFamily="34" charset="0"/>
              <a:buChar char="•"/>
              <a:defRPr sz="1600" b="0">
                <a:solidFill>
                  <a:srgbClr val="505B69"/>
                </a:solidFill>
                <a:latin typeface="Aptos"/>
              </a:defRPr>
            </a:pPr>
            <a:r>
              <a:rPr lang="en-IN" sz="1900" dirty="0"/>
              <a:t>C</a:t>
            </a:r>
            <a:r>
              <a:rPr sz="1900" dirty="0" err="1"/>
              <a:t>omplete</a:t>
            </a:r>
            <a:r>
              <a:rPr sz="1900" dirty="0"/>
              <a:t> records</a:t>
            </a:r>
            <a:r>
              <a:rPr lang="en-IN" sz="1900" dirty="0"/>
              <a:t> (provided by SBOD/IRP/Management of CD)</a:t>
            </a:r>
            <a:endParaRPr sz="1900" dirty="0"/>
          </a:p>
          <a:p>
            <a:pPr marL="185738" indent="-185738">
              <a:spcAft>
                <a:spcPts val="500"/>
              </a:spcAft>
              <a:buFont typeface="Arial" panose="020B0604020202020204" pitchFamily="34" charset="0"/>
              <a:buChar char="•"/>
              <a:defRPr sz="1600" b="0">
                <a:solidFill>
                  <a:srgbClr val="505B69"/>
                </a:solidFill>
                <a:latin typeface="Aptos"/>
              </a:defRPr>
            </a:pPr>
            <a:r>
              <a:rPr sz="1900" dirty="0"/>
              <a:t>Claims arrive individually with reliable proof</a:t>
            </a:r>
          </a:p>
          <a:p>
            <a:pPr marL="185738" indent="-185738">
              <a:spcAft>
                <a:spcPts val="500"/>
              </a:spcAft>
              <a:buFont typeface="Arial" panose="020B0604020202020204" pitchFamily="34" charset="0"/>
              <a:buChar char="•"/>
              <a:defRPr sz="1600" b="0">
                <a:solidFill>
                  <a:srgbClr val="505B69"/>
                </a:solidFill>
                <a:latin typeface="Aptos"/>
              </a:defRPr>
            </a:pPr>
            <a:r>
              <a:rPr sz="1900" dirty="0"/>
              <a:t>CoC shares follow admitted debts</a:t>
            </a:r>
          </a:p>
          <a:p>
            <a:pPr marL="185738" indent="-185738">
              <a:spcAft>
                <a:spcPts val="500"/>
              </a:spcAft>
              <a:buFont typeface="Arial" panose="020B0604020202020204" pitchFamily="34" charset="0"/>
              <a:buChar char="•"/>
              <a:defRPr sz="1600" b="0">
                <a:solidFill>
                  <a:srgbClr val="505B69"/>
                </a:solidFill>
                <a:latin typeface="Aptos"/>
              </a:defRPr>
            </a:pPr>
            <a:r>
              <a:rPr sz="1900" dirty="0"/>
              <a:t>Project documents reveal completion status</a:t>
            </a:r>
          </a:p>
          <a:p>
            <a:pPr marL="185738" indent="-185738">
              <a:spcAft>
                <a:spcPts val="500"/>
              </a:spcAft>
              <a:buFont typeface="Arial" panose="020B0604020202020204" pitchFamily="34" charset="0"/>
              <a:buChar char="•"/>
              <a:defRPr sz="1600" b="0">
                <a:solidFill>
                  <a:srgbClr val="505B69"/>
                </a:solidFill>
                <a:latin typeface="Aptos"/>
              </a:defRPr>
            </a:pPr>
            <a:r>
              <a:rPr sz="1900" dirty="0"/>
              <a:t>PRAs submit compliant, fundable plans</a:t>
            </a:r>
          </a:p>
          <a:p>
            <a:pPr marL="185738" indent="-185738">
              <a:spcAft>
                <a:spcPts val="500"/>
              </a:spcAft>
              <a:buFont typeface="Arial" panose="020B0604020202020204" pitchFamily="34" charset="0"/>
              <a:buChar char="•"/>
              <a:defRPr sz="1600" b="0">
                <a:solidFill>
                  <a:srgbClr val="505B69"/>
                </a:solidFill>
                <a:latin typeface="Aptos"/>
              </a:defRPr>
            </a:pPr>
            <a:r>
              <a:rPr sz="1900" dirty="0"/>
              <a:t>Approval transitions into implementation</a:t>
            </a:r>
          </a:p>
        </p:txBody>
      </p:sp>
      <p:sp>
        <p:nvSpPr>
          <p:cNvPr id="10" name="Rounded Rectangle 9"/>
          <p:cNvSpPr/>
          <p:nvPr/>
        </p:nvSpPr>
        <p:spPr>
          <a:xfrm>
            <a:off x="6236208" y="1426464"/>
            <a:ext cx="5230368" cy="434340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55080" y="1704975"/>
            <a:ext cx="4992624" cy="393954"/>
          </a:xfrm>
          <a:prstGeom prst="rect">
            <a:avLst/>
          </a:prstGeom>
          <a:noFill/>
        </p:spPr>
        <p:txBody>
          <a:bodyPr wrap="square" lIns="73152" tIns="54864">
            <a:normAutofit/>
          </a:bodyPr>
          <a:lstStyle/>
          <a:p>
            <a:pPr algn="ctr">
              <a:spcAft>
                <a:spcPts val="500"/>
              </a:spcAft>
              <a:defRPr sz="1600" b="1">
                <a:solidFill>
                  <a:srgbClr val="142744"/>
                </a:solidFill>
                <a:latin typeface="Aptos"/>
              </a:defRPr>
            </a:pPr>
            <a:r>
              <a:rPr dirty="0"/>
              <a:t>PRACTICE | </a:t>
            </a:r>
            <a:r>
              <a:rPr lang="en-US" dirty="0"/>
              <a:t>actually encountered</a:t>
            </a:r>
            <a:endParaRPr dirty="0"/>
          </a:p>
        </p:txBody>
      </p:sp>
      <p:sp>
        <p:nvSpPr>
          <p:cNvPr id="12" name="TextBox 11"/>
          <p:cNvSpPr txBox="1"/>
          <p:nvPr/>
        </p:nvSpPr>
        <p:spPr>
          <a:xfrm>
            <a:off x="6355080" y="2167457"/>
            <a:ext cx="4992624" cy="3410164"/>
          </a:xfrm>
          <a:prstGeom prst="rect">
            <a:avLst/>
          </a:prstGeom>
          <a:noFill/>
        </p:spPr>
        <p:txBody>
          <a:bodyPr wrap="square" lIns="73152" tIns="54864">
            <a:normAutofit/>
          </a:bodyPr>
          <a:lstStyle/>
          <a:p>
            <a:pPr marL="185738" indent="-185738" algn="just">
              <a:spcAft>
                <a:spcPts val="500"/>
              </a:spcAft>
              <a:buFont typeface="Arial" panose="020B0604020202020204" pitchFamily="34" charset="0"/>
              <a:buChar char="•"/>
              <a:defRPr sz="1600" b="0">
                <a:solidFill>
                  <a:srgbClr val="505B69"/>
                </a:solidFill>
                <a:latin typeface="Aptos"/>
              </a:defRPr>
            </a:pPr>
            <a:r>
              <a:rPr sz="1900" dirty="0"/>
              <a:t>Records </a:t>
            </a:r>
            <a:r>
              <a:rPr lang="en-IN" sz="1900" dirty="0"/>
              <a:t>CHALLEGE</a:t>
            </a:r>
          </a:p>
          <a:p>
            <a:pPr marL="185738" indent="-185738" algn="just">
              <a:spcAft>
                <a:spcPts val="500"/>
              </a:spcAft>
              <a:buFont typeface="Arial" panose="020B0604020202020204" pitchFamily="34" charset="0"/>
              <a:buChar char="•"/>
              <a:defRPr sz="1600" b="0">
                <a:solidFill>
                  <a:srgbClr val="505B69"/>
                </a:solidFill>
                <a:latin typeface="Aptos"/>
              </a:defRPr>
            </a:pPr>
            <a:r>
              <a:rPr sz="1900" dirty="0"/>
              <a:t>RERA </a:t>
            </a:r>
            <a:r>
              <a:rPr lang="en-IN" sz="1900" dirty="0"/>
              <a:t>Compliances</a:t>
            </a:r>
            <a:r>
              <a:rPr sz="1900" dirty="0"/>
              <a:t> may be incomplete</a:t>
            </a:r>
          </a:p>
          <a:p>
            <a:pPr marL="185738" indent="-185738" algn="just">
              <a:spcAft>
                <a:spcPts val="500"/>
              </a:spcAft>
              <a:buFont typeface="Arial" panose="020B0604020202020204" pitchFamily="34" charset="0"/>
              <a:buChar char="•"/>
              <a:defRPr sz="1600" b="0">
                <a:solidFill>
                  <a:srgbClr val="505B69"/>
                </a:solidFill>
                <a:latin typeface="Aptos"/>
              </a:defRPr>
            </a:pPr>
            <a:r>
              <a:rPr sz="1900" dirty="0"/>
              <a:t>RWAs</a:t>
            </a:r>
            <a:r>
              <a:rPr lang="en-IN" sz="1900" dirty="0"/>
              <a:t>/ HBs</a:t>
            </a:r>
            <a:r>
              <a:rPr sz="1900" dirty="0"/>
              <a:t> may file consolidated and unusable sheets</a:t>
            </a:r>
          </a:p>
          <a:p>
            <a:pPr marL="185738" indent="-185738" algn="just">
              <a:spcAft>
                <a:spcPts val="500"/>
              </a:spcAft>
              <a:buFont typeface="Arial" panose="020B0604020202020204" pitchFamily="34" charset="0"/>
              <a:buChar char="•"/>
              <a:defRPr sz="1600" b="0">
                <a:solidFill>
                  <a:srgbClr val="505B69"/>
                </a:solidFill>
                <a:latin typeface="Aptos"/>
              </a:defRPr>
            </a:pPr>
            <a:r>
              <a:rPr sz="1900" dirty="0"/>
              <a:t>Reconciled claims change voting percentages</a:t>
            </a:r>
          </a:p>
          <a:p>
            <a:pPr marL="185738" indent="-185738" algn="just">
              <a:spcAft>
                <a:spcPts val="500"/>
              </a:spcAft>
              <a:buFont typeface="Arial" panose="020B0604020202020204" pitchFamily="34" charset="0"/>
              <a:buChar char="•"/>
              <a:defRPr sz="1600" b="0">
                <a:solidFill>
                  <a:srgbClr val="505B69"/>
                </a:solidFill>
                <a:latin typeface="Aptos"/>
              </a:defRPr>
            </a:pPr>
            <a:r>
              <a:rPr sz="1900" dirty="0"/>
              <a:t>Site progress differs from reported progress</a:t>
            </a:r>
          </a:p>
          <a:p>
            <a:pPr marL="185738" indent="-185738" algn="just">
              <a:spcAft>
                <a:spcPts val="500"/>
              </a:spcAft>
              <a:buFont typeface="Arial" panose="020B0604020202020204" pitchFamily="34" charset="0"/>
              <a:buChar char="•"/>
              <a:defRPr sz="1600" b="0">
                <a:solidFill>
                  <a:srgbClr val="505B69"/>
                </a:solidFill>
                <a:latin typeface="Aptos"/>
              </a:defRPr>
            </a:pPr>
            <a:r>
              <a:rPr sz="1900" dirty="0"/>
              <a:t>Eligibility objections and repeated Form G rounds</a:t>
            </a:r>
          </a:p>
          <a:p>
            <a:pPr marL="185738" indent="-185738" algn="just">
              <a:spcAft>
                <a:spcPts val="500"/>
              </a:spcAft>
              <a:buFont typeface="Arial" panose="020B0604020202020204" pitchFamily="34" charset="0"/>
              <a:buChar char="•"/>
              <a:defRPr sz="1600" b="0">
                <a:solidFill>
                  <a:srgbClr val="505B69"/>
                </a:solidFill>
                <a:latin typeface="Aptos"/>
              </a:defRPr>
            </a:pPr>
            <a:r>
              <a:rPr sz="1900" dirty="0"/>
              <a:t>Plan revisions, costs and handover disputes</a:t>
            </a:r>
          </a:p>
        </p:txBody>
      </p:sp>
      <p:sp>
        <p:nvSpPr>
          <p:cNvPr id="13" name="Rectangle 12"/>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14</a:t>
            </a:r>
            <a:endParaRPr sz="1000" dirty="0">
              <a:solidFill>
                <a:srgbClr val="122B4A"/>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12E03-4CEC-90BF-F572-C553579578CC}"/>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D9E9F4C5-FFDA-4049-F27C-759B4310E288}"/>
              </a:ext>
            </a:extLst>
          </p:cNvPr>
          <p:cNvPicPr>
            <a:picLocks noChangeAspect="1"/>
          </p:cNvPicPr>
          <p:nvPr/>
        </p:nvPicPr>
        <p:blipFill>
          <a:blip r:embed="rId3"/>
          <a:stretch>
            <a:fillRect/>
          </a:stretch>
        </p:blipFill>
        <p:spPr>
          <a:xfrm>
            <a:off x="5546078" y="1920240"/>
            <a:ext cx="1097280" cy="1097280"/>
          </a:xfrm>
          <a:prstGeom prst="rect">
            <a:avLst/>
          </a:prstGeom>
        </p:spPr>
      </p:pic>
      <p:sp>
        <p:nvSpPr>
          <p:cNvPr id="3" name="Section Title">
            <a:extLst>
              <a:ext uri="{FF2B5EF4-FFF2-40B4-BE49-F238E27FC236}">
                <a16:creationId xmlns:a16="http://schemas.microsoft.com/office/drawing/2014/main" id="{5ED5FAF4-E011-5795-6E8B-4CF2EC56EF9A}"/>
              </a:ext>
            </a:extLst>
          </p:cNvPr>
          <p:cNvSpPr txBox="1"/>
          <p:nvPr/>
        </p:nvSpPr>
        <p:spPr>
          <a:xfrm>
            <a:off x="1067105" y="4046221"/>
            <a:ext cx="10362895" cy="685800"/>
          </a:xfrm>
          <a:prstGeom prst="rect">
            <a:avLst/>
          </a:prstGeom>
          <a:noFill/>
          <a:ln/>
        </p:spPr>
        <p:txBody>
          <a:bodyPr wrap="square" rtlCol="0" anchor="ctr">
            <a:normAutofit/>
          </a:bodyPr>
          <a:lstStyle/>
          <a:p>
            <a:r>
              <a:rPr lang="en-US" sz="3600" dirty="0">
                <a:solidFill>
                  <a:srgbClr val="FFFFFF"/>
                </a:solidFill>
                <a:highlight>
                  <a:srgbClr val="008080"/>
                </a:highlight>
              </a:rPr>
              <a:t>ACTUAL RESOLUTION, BID &amp; MARKET</a:t>
            </a:r>
            <a:r>
              <a:rPr sz="3600" dirty="0">
                <a:solidFill>
                  <a:srgbClr val="FFFFFF"/>
                </a:solidFill>
              </a:rPr>
              <a:t>|</a:t>
            </a:r>
            <a:r>
              <a:rPr lang="en-US" sz="3600" dirty="0">
                <a:solidFill>
                  <a:srgbClr val="FFFFFF"/>
                </a:solidFill>
              </a:rPr>
              <a:t>THIRD STAGE</a:t>
            </a:r>
            <a:endParaRPr sz="3600" dirty="0">
              <a:solidFill>
                <a:srgbClr val="FFFFFF"/>
              </a:solidFill>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FFFFFF"/>
                </a:solidFill>
              </a:rPr>
              <a:t>15</a:t>
            </a:r>
            <a:endParaRPr sz="1000" dirty="0">
              <a:solidFill>
                <a:srgbClr val="FFFFFF"/>
              </a:solidFill>
            </a:endParaRPr>
          </a:p>
        </p:txBody>
      </p:sp>
    </p:spTree>
    <p:extLst>
      <p:ext uri="{BB962C8B-B14F-4D97-AF65-F5344CB8AC3E}">
        <p14:creationId xmlns:p14="http://schemas.microsoft.com/office/powerpoint/2010/main" val="2020718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400" b="1" dirty="0">
                <a:solidFill>
                  <a:schemeClr val="accent1"/>
                </a:solidFill>
              </a:rPr>
              <a:t>WORKING ON RESOLUTION – INFORMATIVE DOCUMENTS…</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0" indent="0">
              <a:lnSpc>
                <a:spcPct val="105000"/>
              </a:lnSpc>
              <a:spcAft>
                <a:spcPts val="500"/>
              </a:spcAft>
              <a:buNone/>
            </a:pPr>
            <a:r>
              <a:rPr lang="en-US" sz="2000" b="1" dirty="0">
                <a:solidFill>
                  <a:schemeClr val="accent1"/>
                </a:solidFill>
                <a:highlight>
                  <a:srgbClr val="00FF00"/>
                </a:highlight>
                <a:latin typeface="+mj-lt" pitchFamily="34" charset="0"/>
                <a:ea typeface="+mj-lt" pitchFamily="34" charset="-122"/>
                <a:cs typeface="+mj-lt" pitchFamily="34" charset="-120"/>
              </a:rPr>
              <a:t>Preparation and Initiation of the Resolution Process</a:t>
            </a:r>
            <a:endParaRPr lang="en-US" sz="2000" dirty="0">
              <a:highlight>
                <a:srgbClr val="00FF00"/>
              </a:highlight>
            </a:endParaRPr>
          </a:p>
          <a:p>
            <a:pPr marL="342900" indent="-342900" algn="just">
              <a:lnSpc>
                <a:spcPct val="105000"/>
              </a:lnSpc>
              <a:spcAft>
                <a:spcPts val="600"/>
              </a:spcAft>
              <a:buSzPct val="100000"/>
              <a:buChar char="■"/>
            </a:pPr>
            <a:r>
              <a:rPr lang="en-US" sz="2000" dirty="0">
                <a:solidFill>
                  <a:schemeClr val="tx1"/>
                </a:solidFill>
              </a:rPr>
              <a:t>Following the takeover of the CIRP, review of the CD’s affairs and project-wise assessment, the RP focused on taking the CIRP forward towards a structured and time-bound resolution process.</a:t>
            </a:r>
            <a:endParaRPr lang="en-US" sz="2000" dirty="0"/>
          </a:p>
          <a:p>
            <a:pPr marL="342900" indent="-342900" algn="just">
              <a:lnSpc>
                <a:spcPct val="105000"/>
              </a:lnSpc>
              <a:spcAft>
                <a:spcPts val="600"/>
              </a:spcAft>
              <a:buSzPct val="100000"/>
              <a:buChar char="■"/>
            </a:pPr>
            <a:r>
              <a:rPr lang="en-US" sz="2000" dirty="0">
                <a:solidFill>
                  <a:schemeClr val="tx1"/>
                </a:solidFill>
              </a:rPr>
              <a:t>Relevant financial information, project details, construction status, pending facilities, assets and liabilities were consolidated to facilitate preparation of the </a:t>
            </a:r>
            <a:r>
              <a:rPr lang="en-US" sz="2000" b="1" dirty="0">
                <a:solidFill>
                  <a:schemeClr val="tx1"/>
                </a:solidFill>
              </a:rPr>
              <a:t>Information Memorandum (IM)</a:t>
            </a:r>
            <a:r>
              <a:rPr lang="en-US" sz="2000" dirty="0">
                <a:solidFill>
                  <a:schemeClr val="tx1"/>
                </a:solidFill>
              </a:rPr>
              <a:t> and other documents required for the resolution process. </a:t>
            </a:r>
            <a:r>
              <a:rPr lang="en-US" sz="2000" b="1" u="sng" dirty="0">
                <a:solidFill>
                  <a:schemeClr val="tx1"/>
                </a:solidFill>
              </a:rPr>
              <a:t>MOST CRUCIAL</a:t>
            </a:r>
            <a:r>
              <a:rPr lang="en-US" sz="2000" dirty="0">
                <a:solidFill>
                  <a:schemeClr val="tx1"/>
                </a:solidFill>
              </a:rPr>
              <a:t>.</a:t>
            </a:r>
            <a:endParaRPr lang="en-US" sz="2000" dirty="0"/>
          </a:p>
          <a:p>
            <a:pPr marL="342900" indent="-342900" algn="just">
              <a:lnSpc>
                <a:spcPct val="105000"/>
              </a:lnSpc>
              <a:spcAft>
                <a:spcPts val="600"/>
              </a:spcAft>
              <a:buSzPct val="100000"/>
              <a:buChar char="■"/>
            </a:pPr>
            <a:r>
              <a:rPr lang="en-US" sz="2000" dirty="0">
                <a:solidFill>
                  <a:schemeClr val="tx1"/>
                </a:solidFill>
              </a:rPr>
              <a:t>Focused efforts were undertaken towards the preparation &amp; publication of </a:t>
            </a:r>
            <a:r>
              <a:rPr lang="en-US" sz="2000" b="1" dirty="0">
                <a:solidFill>
                  <a:schemeClr val="tx1"/>
                </a:solidFill>
              </a:rPr>
              <a:t>Form G</a:t>
            </a:r>
            <a:r>
              <a:rPr lang="en-US" sz="2000" dirty="0">
                <a:solidFill>
                  <a:schemeClr val="tx1"/>
                </a:solidFill>
              </a:rPr>
              <a:t>, inviting Expressions of Interest (</a:t>
            </a:r>
            <a:r>
              <a:rPr lang="en-US" sz="2000" b="1" dirty="0">
                <a:solidFill>
                  <a:schemeClr val="tx1"/>
                </a:solidFill>
              </a:rPr>
              <a:t>EOIs</a:t>
            </a:r>
            <a:r>
              <a:rPr lang="en-US" sz="2000" dirty="0">
                <a:solidFill>
                  <a:schemeClr val="tx1"/>
                </a:solidFill>
              </a:rPr>
              <a:t>) &amp; later the Request for Resolution Plans (</a:t>
            </a:r>
            <a:r>
              <a:rPr lang="en-US" sz="2000" b="1" dirty="0">
                <a:solidFill>
                  <a:schemeClr val="tx1"/>
                </a:solidFill>
              </a:rPr>
              <a:t>RFRPs</a:t>
            </a:r>
            <a:r>
              <a:rPr lang="en-US" sz="2000" dirty="0">
                <a:solidFill>
                  <a:schemeClr val="tx1"/>
                </a:solidFill>
              </a:rPr>
              <a:t>) from prospective resolution applicants (</a:t>
            </a:r>
            <a:r>
              <a:rPr lang="en-US" sz="2000" b="1" dirty="0">
                <a:solidFill>
                  <a:schemeClr val="tx1"/>
                </a:solidFill>
              </a:rPr>
              <a:t>PRAs</a:t>
            </a:r>
            <a:r>
              <a:rPr lang="en-US" sz="2000" dirty="0">
                <a:solidFill>
                  <a:schemeClr val="tx1"/>
                </a:solidFill>
              </a:rPr>
              <a:t>) in line with the applicable CIRP Regulations, </a:t>
            </a:r>
            <a:r>
              <a:rPr lang="en-US" sz="2000" dirty="0"/>
              <a:t>with CoC concurrence</a:t>
            </a:r>
            <a:r>
              <a:rPr lang="en-US" sz="2000" dirty="0">
                <a:solidFill>
                  <a:schemeClr val="tx1"/>
                </a:solidFill>
              </a:rPr>
              <a:t>.</a:t>
            </a:r>
            <a:endParaRPr lang="en-US" sz="2000" dirty="0"/>
          </a:p>
          <a:p>
            <a:pPr marL="342900" indent="-342900" algn="just">
              <a:lnSpc>
                <a:spcPct val="105000"/>
              </a:lnSpc>
              <a:spcAft>
                <a:spcPts val="600"/>
              </a:spcAft>
              <a:buSzPct val="100000"/>
              <a:buChar char="■"/>
            </a:pPr>
            <a:r>
              <a:rPr lang="en-US" sz="2000" dirty="0">
                <a:solidFill>
                  <a:schemeClr val="tx1"/>
                </a:solidFill>
              </a:rPr>
              <a:t>The preparatory exercise was directed towards presenting the CD’s real estate portfolio in a manner that would enable prospective applicants to assess the projects &amp; evaluate the feasibility of submitting a resolution plan.</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16</a:t>
            </a:r>
            <a:endParaRPr sz="1000" dirty="0">
              <a:solidFill>
                <a:srgbClr val="122B4A"/>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3" name="TextBox 2"/>
          <p:cNvSpPr txBox="1"/>
          <p:nvPr/>
        </p:nvSpPr>
        <p:spPr>
          <a:xfrm>
            <a:off x="603504" y="647094"/>
            <a:ext cx="10789920" cy="744200"/>
          </a:xfrm>
          <a:prstGeom prst="rect">
            <a:avLst/>
          </a:prstGeom>
          <a:noFill/>
        </p:spPr>
        <p:txBody>
          <a:bodyPr wrap="square" lIns="137160" tIns="82296" rIns="137160">
            <a:normAutofit fontScale="92500"/>
          </a:bodyPr>
          <a:lstStyle/>
          <a:p>
            <a:pPr>
              <a:spcAft>
                <a:spcPts val="700"/>
              </a:spcAft>
            </a:pPr>
            <a:r>
              <a:rPr sz="2900" b="1" dirty="0">
                <a:solidFill>
                  <a:srgbClr val="112B4A"/>
                </a:solidFill>
                <a:latin typeface="+mj-lt"/>
              </a:rPr>
              <a:t>THREE CORE BID DOCUMENTS | IM, RFRP AND BEM</a:t>
            </a:r>
            <a:r>
              <a:rPr lang="en-US" sz="2900" b="1" dirty="0">
                <a:solidFill>
                  <a:srgbClr val="112B4A"/>
                </a:solidFill>
                <a:latin typeface="+mj-lt"/>
              </a:rPr>
              <a:t>…</a:t>
            </a:r>
            <a:endParaRPr sz="2900" b="1" dirty="0">
              <a:solidFill>
                <a:srgbClr val="112B4A"/>
              </a:solidFill>
              <a:latin typeface="+mj-lt"/>
            </a:endParaRP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5" name="Rounded Rectangle 4"/>
          <p:cNvSpPr/>
          <p:nvPr/>
        </p:nvSpPr>
        <p:spPr>
          <a:xfrm>
            <a:off x="685800" y="152704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6" name="TextBox 5"/>
          <p:cNvSpPr txBox="1"/>
          <p:nvPr/>
        </p:nvSpPr>
        <p:spPr>
          <a:xfrm>
            <a:off x="868680" y="1591056"/>
            <a:ext cx="2743200" cy="744819"/>
          </a:xfrm>
          <a:prstGeom prst="rect">
            <a:avLst/>
          </a:prstGeom>
          <a:noFill/>
        </p:spPr>
        <p:txBody>
          <a:bodyPr wrap="square" lIns="137160" tIns="82296" rIns="137160">
            <a:normAutofit/>
          </a:bodyPr>
          <a:lstStyle/>
          <a:p>
            <a:pPr>
              <a:spcAft>
                <a:spcPts val="700"/>
              </a:spcAft>
            </a:pPr>
            <a:r>
              <a:rPr sz="2000" b="1">
                <a:solidFill>
                  <a:srgbClr val="112B4A"/>
                </a:solidFill>
                <a:latin typeface="Aptos"/>
              </a:rPr>
              <a:t>Information Memorandum (IM)</a:t>
            </a:r>
          </a:p>
        </p:txBody>
      </p:sp>
      <p:sp>
        <p:nvSpPr>
          <p:cNvPr id="7" name="TextBox 6"/>
          <p:cNvSpPr txBox="1"/>
          <p:nvPr/>
        </p:nvSpPr>
        <p:spPr>
          <a:xfrm>
            <a:off x="3538728" y="1517904"/>
            <a:ext cx="7562088" cy="1052596"/>
          </a:xfrm>
          <a:prstGeom prst="rect">
            <a:avLst/>
          </a:prstGeom>
          <a:noFill/>
        </p:spPr>
        <p:txBody>
          <a:bodyPr wrap="square" lIns="137160" tIns="82296" rIns="137160">
            <a:normAutofit/>
          </a:bodyPr>
          <a:lstStyle/>
          <a:p>
            <a:pPr algn="just">
              <a:spcAft>
                <a:spcPts val="700"/>
              </a:spcAft>
            </a:pPr>
            <a:r>
              <a:rPr sz="2000" b="0" dirty="0">
                <a:solidFill>
                  <a:srgbClr val="222C39"/>
                </a:solidFill>
                <a:latin typeface="Aptos"/>
              </a:rPr>
              <a:t>Regulation 36: controlled diligence package on the CD, assets, liabilities, projects, claims, financials and material risks, to inform feasible bids.</a:t>
            </a:r>
          </a:p>
        </p:txBody>
      </p:sp>
      <p:sp>
        <p:nvSpPr>
          <p:cNvPr id="8" name="Rounded Rectangle 7"/>
          <p:cNvSpPr/>
          <p:nvPr/>
        </p:nvSpPr>
        <p:spPr>
          <a:xfrm>
            <a:off x="685800" y="273862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9" name="TextBox 8"/>
          <p:cNvSpPr txBox="1"/>
          <p:nvPr/>
        </p:nvSpPr>
        <p:spPr>
          <a:xfrm>
            <a:off x="868680" y="2802636"/>
            <a:ext cx="2743200" cy="1052596"/>
          </a:xfrm>
          <a:prstGeom prst="rect">
            <a:avLst/>
          </a:prstGeom>
          <a:noFill/>
        </p:spPr>
        <p:txBody>
          <a:bodyPr wrap="square" lIns="137160" tIns="82296" rIns="137160">
            <a:normAutofit/>
          </a:bodyPr>
          <a:lstStyle/>
          <a:p>
            <a:pPr>
              <a:spcAft>
                <a:spcPts val="700"/>
              </a:spcAft>
            </a:pPr>
            <a:r>
              <a:rPr sz="2000" b="1" dirty="0">
                <a:solidFill>
                  <a:srgbClr val="112B4A"/>
                </a:solidFill>
                <a:latin typeface="Aptos"/>
              </a:rPr>
              <a:t>Request for Resolution Plans (RFRP)</a:t>
            </a:r>
          </a:p>
        </p:txBody>
      </p:sp>
      <p:sp>
        <p:nvSpPr>
          <p:cNvPr id="10" name="TextBox 9"/>
          <p:cNvSpPr txBox="1"/>
          <p:nvPr/>
        </p:nvSpPr>
        <p:spPr>
          <a:xfrm>
            <a:off x="3520440" y="2751308"/>
            <a:ext cx="7562088" cy="1052596"/>
          </a:xfrm>
          <a:prstGeom prst="rect">
            <a:avLst/>
          </a:prstGeom>
          <a:noFill/>
        </p:spPr>
        <p:txBody>
          <a:bodyPr wrap="square" lIns="137160" tIns="82296" rIns="137160">
            <a:normAutofit/>
          </a:bodyPr>
          <a:lstStyle/>
          <a:p>
            <a:pPr algn="just">
              <a:spcAft>
                <a:spcPts val="700"/>
              </a:spcAft>
            </a:pPr>
            <a:r>
              <a:rPr sz="2000" b="0" dirty="0">
                <a:solidFill>
                  <a:srgbClr val="222C39"/>
                </a:solidFill>
                <a:latin typeface="Aptos"/>
              </a:rPr>
              <a:t>Regulation 36B: process document setting eligibility/process requirements, bid instructions, plan submission milestones and terms for considering proposals.</a:t>
            </a:r>
          </a:p>
        </p:txBody>
      </p:sp>
      <p:sp>
        <p:nvSpPr>
          <p:cNvPr id="11" name="Rounded Rectangle 10"/>
          <p:cNvSpPr/>
          <p:nvPr/>
        </p:nvSpPr>
        <p:spPr>
          <a:xfrm>
            <a:off x="685800" y="395020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2" name="TextBox 11"/>
          <p:cNvSpPr txBox="1"/>
          <p:nvPr/>
        </p:nvSpPr>
        <p:spPr>
          <a:xfrm>
            <a:off x="868680" y="4014216"/>
            <a:ext cx="2743200" cy="744819"/>
          </a:xfrm>
          <a:prstGeom prst="rect">
            <a:avLst/>
          </a:prstGeom>
          <a:noFill/>
        </p:spPr>
        <p:txBody>
          <a:bodyPr wrap="square" lIns="137160" tIns="82296" rIns="137160">
            <a:normAutofit/>
          </a:bodyPr>
          <a:lstStyle/>
          <a:p>
            <a:pPr>
              <a:spcAft>
                <a:spcPts val="700"/>
              </a:spcAft>
            </a:pPr>
            <a:r>
              <a:rPr sz="2000" b="1">
                <a:solidFill>
                  <a:srgbClr val="112B4A"/>
                </a:solidFill>
                <a:latin typeface="Aptos"/>
              </a:rPr>
              <a:t>Bid Evaluation Matrix (BEM)</a:t>
            </a:r>
          </a:p>
        </p:txBody>
      </p:sp>
      <p:sp>
        <p:nvSpPr>
          <p:cNvPr id="13" name="TextBox 12"/>
          <p:cNvSpPr txBox="1"/>
          <p:nvPr/>
        </p:nvSpPr>
        <p:spPr>
          <a:xfrm>
            <a:off x="3520440" y="3898880"/>
            <a:ext cx="7562088" cy="1052596"/>
          </a:xfrm>
          <a:prstGeom prst="rect">
            <a:avLst/>
          </a:prstGeom>
          <a:noFill/>
        </p:spPr>
        <p:txBody>
          <a:bodyPr wrap="square" lIns="137160" tIns="82296" rIns="137160">
            <a:normAutofit/>
          </a:bodyPr>
          <a:lstStyle/>
          <a:p>
            <a:pPr algn="just">
              <a:spcAft>
                <a:spcPts val="700"/>
              </a:spcAft>
            </a:pPr>
            <a:r>
              <a:rPr sz="2000" b="0" dirty="0">
                <a:solidFill>
                  <a:srgbClr val="222C39"/>
                </a:solidFill>
                <a:latin typeface="Aptos"/>
              </a:rPr>
              <a:t>The disclosed parameters and relative weights by which eligible/compliant plans are compared; commercial scoring does not substitute statutory compliance.</a:t>
            </a:r>
          </a:p>
        </p:txBody>
      </p:sp>
      <p:sp>
        <p:nvSpPr>
          <p:cNvPr id="14" name="Rounded Rectangle 13"/>
          <p:cNvSpPr/>
          <p:nvPr/>
        </p:nvSpPr>
        <p:spPr>
          <a:xfrm>
            <a:off x="685800" y="5161788"/>
            <a:ext cx="10744200" cy="1065276"/>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5" name="TextBox 14"/>
          <p:cNvSpPr txBox="1"/>
          <p:nvPr/>
        </p:nvSpPr>
        <p:spPr>
          <a:xfrm>
            <a:off x="868680" y="5225796"/>
            <a:ext cx="2651760" cy="437043"/>
          </a:xfrm>
          <a:prstGeom prst="rect">
            <a:avLst/>
          </a:prstGeom>
          <a:solidFill>
            <a:srgbClr val="B9924B"/>
          </a:solidFill>
          <a:ln>
            <a:solidFill>
              <a:srgbClr val="B9924B"/>
            </a:solidFill>
          </a:ln>
        </p:spPr>
        <p:txBody>
          <a:bodyPr wrap="square" lIns="137160" tIns="82296" rIns="137160">
            <a:normAutofit/>
          </a:bodyPr>
          <a:lstStyle/>
          <a:p>
            <a:pPr>
              <a:spcAft>
                <a:spcPts val="700"/>
              </a:spcAft>
            </a:pPr>
            <a:r>
              <a:rPr sz="2000" b="1">
                <a:solidFill>
                  <a:srgbClr val="122B4A"/>
                </a:solidFill>
                <a:latin typeface="Aptos"/>
              </a:rPr>
              <a:t>How they interact</a:t>
            </a:r>
          </a:p>
        </p:txBody>
      </p:sp>
      <p:sp>
        <p:nvSpPr>
          <p:cNvPr id="16" name="TextBox 15"/>
          <p:cNvSpPr txBox="1"/>
          <p:nvPr/>
        </p:nvSpPr>
        <p:spPr>
          <a:xfrm>
            <a:off x="3520440" y="5158359"/>
            <a:ext cx="7562088" cy="1052596"/>
          </a:xfrm>
          <a:prstGeom prst="rect">
            <a:avLst/>
          </a:prstGeom>
          <a:solidFill>
            <a:srgbClr val="122B4A"/>
          </a:solidFill>
          <a:ln>
            <a:solidFill>
              <a:srgbClr val="B9924B"/>
            </a:solidFill>
          </a:ln>
        </p:spPr>
        <p:txBody>
          <a:bodyPr wrap="square" lIns="137160" tIns="82296" rIns="137160">
            <a:normAutofit/>
          </a:bodyPr>
          <a:lstStyle/>
          <a:p>
            <a:pPr algn="just">
              <a:spcAft>
                <a:spcPts val="700"/>
              </a:spcAft>
            </a:pPr>
            <a:r>
              <a:rPr b="0" dirty="0">
                <a:solidFill>
                  <a:srgbClr val="FFFFFF"/>
                </a:solidFill>
                <a:latin typeface="Aptos"/>
              </a:rPr>
              <a:t>IM informs the bidder’s diligence → RFRP defines submission rules → BEM guides comparative evaluation → RP tests Section 30(2) compliance → CoC exercises commercial judgement.</a:t>
            </a:r>
          </a:p>
        </p:txBody>
      </p:sp>
      <p:sp>
        <p:nvSpPr>
          <p:cNvPr id="17" name="Rectangle 16"/>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17</a:t>
            </a:r>
            <a:endParaRPr sz="1000" dirty="0">
              <a:solidFill>
                <a:srgbClr val="122B4A"/>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algn="just"/>
            <a:r>
              <a:rPr lang="en-US" sz="2400" dirty="0"/>
              <a:t>WORKING ON RESOLUTION - EXTENSIVE MARKET OUTREACH…</a:t>
            </a:r>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000" dirty="0">
                <a:solidFill>
                  <a:schemeClr val="tx1"/>
                </a:solidFill>
              </a:rPr>
              <a:t>The RP undertook extensive market outreach, reaching out to </a:t>
            </a:r>
            <a:r>
              <a:rPr lang="en-US" sz="2000" b="1" dirty="0">
                <a:solidFill>
                  <a:schemeClr val="tx1"/>
                </a:solidFill>
              </a:rPr>
              <a:t>several developers / PRAs </a:t>
            </a:r>
            <a:r>
              <a:rPr lang="en-US" sz="2000" dirty="0">
                <a:solidFill>
                  <a:schemeClr val="tx1"/>
                </a:solidFill>
              </a:rPr>
              <a:t>to generate wider interest in the Corporate Debtor and its projects, including conducting roadshows.</a:t>
            </a:r>
            <a:endParaRPr lang="en-US" sz="2000" dirty="0"/>
          </a:p>
          <a:p>
            <a:pPr marL="342900" indent="-342900" algn="just">
              <a:lnSpc>
                <a:spcPct val="105000"/>
              </a:lnSpc>
              <a:spcAft>
                <a:spcPts val="600"/>
              </a:spcAft>
              <a:buSzPct val="100000"/>
              <a:buChar char="■"/>
            </a:pPr>
            <a:r>
              <a:rPr lang="en-US" sz="2000" dirty="0">
                <a:solidFill>
                  <a:schemeClr val="tx1"/>
                </a:solidFill>
              </a:rPr>
              <a:t>The outreach was aimed at expanding the pool of PRAs beyond a limited set of interested parties and attracting developers with the potential capacity and expertise to undertake the projects.</a:t>
            </a:r>
            <a:endParaRPr lang="en-US" sz="2000" dirty="0"/>
          </a:p>
          <a:p>
            <a:pPr marL="342900" indent="-342900" algn="just">
              <a:lnSpc>
                <a:spcPct val="105000"/>
              </a:lnSpc>
              <a:spcAft>
                <a:spcPts val="600"/>
              </a:spcAft>
              <a:buSzPct val="100000"/>
              <a:buChar char="■"/>
            </a:pPr>
            <a:r>
              <a:rPr lang="en-US" sz="2000" dirty="0">
                <a:solidFill>
                  <a:schemeClr val="tx1"/>
                </a:solidFill>
              </a:rPr>
              <a:t>Efforts were directed towards increasing market visibility, encouraging participation from a broader range of developers and creating a competitive environment for consideration of a viable resolution proposal.</a:t>
            </a:r>
            <a:endParaRPr lang="en-US" sz="2000" dirty="0"/>
          </a:p>
          <a:p>
            <a:pPr marL="342900" indent="-342900" algn="just">
              <a:lnSpc>
                <a:spcPct val="105000"/>
              </a:lnSpc>
              <a:spcAft>
                <a:spcPts val="600"/>
              </a:spcAft>
              <a:buSzPct val="100000"/>
              <a:buChar char="■"/>
            </a:pPr>
            <a:r>
              <a:rPr lang="en-US" sz="2000" dirty="0">
                <a:solidFill>
                  <a:schemeClr val="tx1"/>
                </a:solidFill>
              </a:rPr>
              <a:t>This exercise was particularly relevant given the different stages of development across the projects, including pending construction, maintenance facilities and common amenities such as clubhouses.</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18</a:t>
            </a:r>
            <a:endParaRPr sz="1000" dirty="0">
              <a:solidFill>
                <a:srgbClr val="122B4A"/>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96BEF-B546-D1BC-2F75-3DCA9447860C}"/>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14D2BBBD-6B37-9FC8-D482-E2FE7193C910}"/>
              </a:ext>
            </a:extLst>
          </p:cNvPr>
          <p:cNvPicPr>
            <a:picLocks noChangeAspect="1"/>
          </p:cNvPicPr>
          <p:nvPr/>
        </p:nvPicPr>
        <p:blipFill>
          <a:blip r:embed="rId3"/>
          <a:stretch>
            <a:fillRect/>
          </a:stretch>
        </p:blipFill>
        <p:spPr>
          <a:xfrm>
            <a:off x="5546078" y="1920240"/>
            <a:ext cx="1097280" cy="1097280"/>
          </a:xfrm>
          <a:prstGeom prst="rect">
            <a:avLst/>
          </a:prstGeom>
        </p:spPr>
      </p:pic>
      <p:sp>
        <p:nvSpPr>
          <p:cNvPr id="3" name="Section Title">
            <a:extLst>
              <a:ext uri="{FF2B5EF4-FFF2-40B4-BE49-F238E27FC236}">
                <a16:creationId xmlns:a16="http://schemas.microsoft.com/office/drawing/2014/main" id="{53975226-E007-29E7-D52E-14D0457DD9BB}"/>
              </a:ext>
            </a:extLst>
          </p:cNvPr>
          <p:cNvSpPr txBox="1"/>
          <p:nvPr/>
        </p:nvSpPr>
        <p:spPr>
          <a:xfrm>
            <a:off x="1067105" y="4046221"/>
            <a:ext cx="10362895" cy="685800"/>
          </a:xfrm>
          <a:prstGeom prst="rect">
            <a:avLst/>
          </a:prstGeom>
          <a:noFill/>
          <a:ln/>
        </p:spPr>
        <p:txBody>
          <a:bodyPr wrap="square" rtlCol="0" anchor="ctr">
            <a:normAutofit/>
          </a:bodyPr>
          <a:lstStyle/>
          <a:p>
            <a:r>
              <a:rPr lang="en-US" sz="3600" dirty="0">
                <a:solidFill>
                  <a:srgbClr val="FFFFFF"/>
                </a:solidFill>
                <a:highlight>
                  <a:srgbClr val="008080"/>
                </a:highlight>
              </a:rPr>
              <a:t>ROUND 1 - FAILURE</a:t>
            </a:r>
            <a:r>
              <a:rPr lang="en-US" sz="3600" dirty="0">
                <a:solidFill>
                  <a:srgbClr val="FFFFFF"/>
                </a:solidFill>
              </a:rPr>
              <a:t>|FOURTH STAGE</a:t>
            </a: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FFFFFF"/>
                </a:solidFill>
              </a:rPr>
              <a:t>1</a:t>
            </a:r>
            <a:r>
              <a:rPr lang="en-US" sz="1000" dirty="0">
                <a:solidFill>
                  <a:srgbClr val="FFFFFF"/>
                </a:solidFill>
              </a:rPr>
              <a:t>9</a:t>
            </a:r>
            <a:endParaRPr sz="1000" dirty="0">
              <a:solidFill>
                <a:srgbClr val="FFFFFF"/>
              </a:solidFill>
            </a:endParaRPr>
          </a:p>
        </p:txBody>
      </p:sp>
    </p:spTree>
    <p:extLst>
      <p:ext uri="{BB962C8B-B14F-4D97-AF65-F5344CB8AC3E}">
        <p14:creationId xmlns:p14="http://schemas.microsoft.com/office/powerpoint/2010/main" val="659931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400" b="1" dirty="0">
                <a:solidFill>
                  <a:schemeClr val="accent1"/>
                </a:solidFill>
              </a:rPr>
              <a:t>FIRST ATTEMPT AT RESOLUTION – OUTCOME &amp; CHALLENGES</a:t>
            </a:r>
            <a:r>
              <a:rPr lang="en-US" sz="2600" b="1" dirty="0">
                <a:solidFill>
                  <a:schemeClr val="accent1"/>
                </a:solidFill>
              </a:rPr>
              <a:t>…</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0" indent="0">
              <a:lnSpc>
                <a:spcPct val="105000"/>
              </a:lnSpc>
              <a:spcAft>
                <a:spcPts val="500"/>
              </a:spcAft>
              <a:buNone/>
            </a:pPr>
            <a:r>
              <a:rPr lang="en-US" sz="2400" b="1" dirty="0">
                <a:solidFill>
                  <a:schemeClr val="accent1"/>
                </a:solidFill>
                <a:latin typeface="+mj-lt" pitchFamily="34" charset="0"/>
                <a:ea typeface="+mj-lt" pitchFamily="34" charset="-122"/>
                <a:cs typeface="+mj-lt" pitchFamily="34" charset="-120"/>
              </a:rPr>
              <a:t>Publication of Form G and Receipt of EOI</a:t>
            </a:r>
            <a:endParaRPr lang="en-US" sz="2400" dirty="0"/>
          </a:p>
          <a:p>
            <a:pPr marL="342900" indent="-342900" algn="just">
              <a:lnSpc>
                <a:spcPct val="105000"/>
              </a:lnSpc>
              <a:spcAft>
                <a:spcPts val="600"/>
              </a:spcAft>
              <a:buSzPct val="100000"/>
              <a:buChar char="■"/>
            </a:pPr>
            <a:r>
              <a:rPr lang="en-US" sz="2400" dirty="0">
                <a:solidFill>
                  <a:schemeClr val="tx1"/>
                </a:solidFill>
              </a:rPr>
              <a:t>Pursuant to the publication of </a:t>
            </a:r>
            <a:r>
              <a:rPr lang="en-US" sz="2400" b="1" dirty="0">
                <a:solidFill>
                  <a:schemeClr val="tx1"/>
                </a:solidFill>
              </a:rPr>
              <a:t>Form G</a:t>
            </a:r>
            <a:r>
              <a:rPr lang="en-US" sz="2400" dirty="0">
                <a:solidFill>
                  <a:schemeClr val="tx1"/>
                </a:solidFill>
              </a:rPr>
              <a:t>, the resolution process was initiated, inviting EOIs from PRAs for the CD.</a:t>
            </a:r>
            <a:endParaRPr lang="en-US" sz="2400" dirty="0"/>
          </a:p>
          <a:p>
            <a:pPr marL="342900" indent="-342900" algn="just">
              <a:lnSpc>
                <a:spcPct val="105000"/>
              </a:lnSpc>
              <a:spcAft>
                <a:spcPts val="600"/>
              </a:spcAft>
              <a:buSzPct val="100000"/>
              <a:buChar char="■"/>
            </a:pPr>
            <a:r>
              <a:rPr lang="en-US" sz="2400" dirty="0">
                <a:solidFill>
                  <a:schemeClr val="tx1"/>
                </a:solidFill>
              </a:rPr>
              <a:t>In response to the invitation, </a:t>
            </a:r>
            <a:r>
              <a:rPr lang="en-US" sz="2400" b="1" dirty="0">
                <a:solidFill>
                  <a:schemeClr val="tx1"/>
                </a:solidFill>
              </a:rPr>
              <a:t>three EOIs were received</a:t>
            </a:r>
            <a:r>
              <a:rPr lang="en-US" sz="2400" dirty="0">
                <a:solidFill>
                  <a:schemeClr val="tx1"/>
                </a:solidFill>
              </a:rPr>
              <a:t>, including one from the suspended director of the CD.</a:t>
            </a:r>
            <a:endParaRPr lang="en-US" sz="2400" dirty="0"/>
          </a:p>
          <a:p>
            <a:pPr marL="342900" indent="-342900" algn="just">
              <a:lnSpc>
                <a:spcPct val="105000"/>
              </a:lnSpc>
              <a:spcAft>
                <a:spcPts val="600"/>
              </a:spcAft>
              <a:buSzPct val="100000"/>
              <a:buChar char="■"/>
            </a:pPr>
            <a:r>
              <a:rPr lang="en-US" sz="2400" dirty="0">
                <a:solidFill>
                  <a:schemeClr val="tx1"/>
                </a:solidFill>
              </a:rPr>
              <a:t>The receipt of these EOIs marked the commencement of the applicant-selection stage, with further participation, subject to the applicable eligibility criteria and process requirements.</a:t>
            </a:r>
            <a:endParaRPr lang="en-US" sz="24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20</a:t>
            </a:r>
            <a:endParaRPr sz="1000" dirty="0">
              <a:solidFill>
                <a:srgbClr val="122B4A"/>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79" y="274320"/>
            <a:ext cx="11104245" cy="1051560"/>
          </a:xfrm>
          <a:prstGeom prst="rect">
            <a:avLst/>
          </a:prstGeom>
          <a:noFill/>
          <a:ln/>
        </p:spPr>
        <p:txBody>
          <a:bodyPr wrap="square" lIns="0" tIns="0" rIns="0" bIns="0" rtlCol="0" anchor="b">
            <a:normAutofit/>
          </a:bodyPr>
          <a:lstStyle/>
          <a:p>
            <a:pPr marL="0" indent="0" algn="just">
              <a:buNone/>
            </a:pPr>
            <a:r>
              <a:rPr lang="en-US" sz="2900" b="1" dirty="0">
                <a:solidFill>
                  <a:schemeClr val="accent1"/>
                </a:solidFill>
              </a:rPr>
              <a:t>REQUEST FOR WAIVER OF DEPOSIT REQUIREMENTS</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400" dirty="0">
                <a:solidFill>
                  <a:schemeClr val="tx1"/>
                </a:solidFill>
              </a:rPr>
              <a:t>One of the PRAs sought the benefit of Section 240A of the IBC in relation to the applicable deposit requirements, including a request for exemption from submission of the EMD and PMD, as referred to in the resolution process documents.</a:t>
            </a:r>
            <a:endParaRPr lang="en-US" sz="2400" dirty="0"/>
          </a:p>
          <a:p>
            <a:pPr marL="342900" indent="-342900" algn="just">
              <a:lnSpc>
                <a:spcPct val="105000"/>
              </a:lnSpc>
              <a:spcAft>
                <a:spcPts val="600"/>
              </a:spcAft>
              <a:buSzPct val="100000"/>
              <a:buChar char="■"/>
            </a:pPr>
            <a:r>
              <a:rPr lang="en-US" sz="2400" dirty="0">
                <a:solidFill>
                  <a:schemeClr val="tx1"/>
                </a:solidFill>
              </a:rPr>
              <a:t>The request for waiver was placed before the CoC for consideration.</a:t>
            </a:r>
            <a:endParaRPr lang="en-US" sz="2400" dirty="0"/>
          </a:p>
          <a:p>
            <a:pPr marL="342900" indent="-342900" algn="just">
              <a:lnSpc>
                <a:spcPct val="105000"/>
              </a:lnSpc>
              <a:spcAft>
                <a:spcPts val="600"/>
              </a:spcAft>
              <a:buSzPct val="100000"/>
              <a:buChar char="■"/>
            </a:pPr>
            <a:r>
              <a:rPr lang="en-US" sz="2400" dirty="0">
                <a:solidFill>
                  <a:schemeClr val="tx1"/>
                </a:solidFill>
              </a:rPr>
              <a:t>The CoC did not grant the requested waiver, and the process continued subject to the applicable requirements and the decision of the CoC.</a:t>
            </a:r>
            <a:endParaRPr lang="en-US" sz="24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21</a:t>
            </a:r>
            <a:endParaRPr sz="1000" dirty="0">
              <a:solidFill>
                <a:srgbClr val="122B4A"/>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l">
              <a:buNone/>
            </a:pPr>
            <a:r>
              <a:rPr lang="en-US" sz="2900" b="1" dirty="0">
                <a:solidFill>
                  <a:schemeClr val="accent1"/>
                </a:solidFill>
              </a:rPr>
              <a:t>NON-SUBMISSION OF RESOLUTION PLANS</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400" dirty="0">
                <a:solidFill>
                  <a:schemeClr val="tx1"/>
                </a:solidFill>
              </a:rPr>
              <a:t>Following the EOI stage, a timeline was provided for submission of resolution plans by the prospective resolution applicants.</a:t>
            </a:r>
            <a:endParaRPr lang="en-US" sz="2400" dirty="0"/>
          </a:p>
          <a:p>
            <a:pPr marL="342900" indent="-342900" algn="just">
              <a:lnSpc>
                <a:spcPct val="105000"/>
              </a:lnSpc>
              <a:spcAft>
                <a:spcPts val="600"/>
              </a:spcAft>
              <a:buSzPct val="100000"/>
              <a:buChar char="■"/>
            </a:pPr>
            <a:r>
              <a:rPr lang="en-US" sz="2400" dirty="0">
                <a:solidFill>
                  <a:schemeClr val="tx1"/>
                </a:solidFill>
              </a:rPr>
              <a:t>However, </a:t>
            </a:r>
            <a:r>
              <a:rPr lang="en-US" sz="2400" b="1" dirty="0">
                <a:solidFill>
                  <a:schemeClr val="tx1"/>
                </a:solidFill>
              </a:rPr>
              <a:t>no resolution plan was received by the stipulated deadline</a:t>
            </a:r>
            <a:r>
              <a:rPr lang="en-US" sz="2400" dirty="0">
                <a:solidFill>
                  <a:schemeClr val="tx1"/>
                </a:solidFill>
              </a:rPr>
              <a:t>.</a:t>
            </a:r>
            <a:endParaRPr lang="en-US" sz="2400" dirty="0"/>
          </a:p>
          <a:p>
            <a:pPr marL="342900" indent="-342900" algn="just">
              <a:lnSpc>
                <a:spcPct val="105000"/>
              </a:lnSpc>
              <a:spcAft>
                <a:spcPts val="600"/>
              </a:spcAft>
              <a:buSzPct val="100000"/>
              <a:buChar char="■"/>
            </a:pPr>
            <a:r>
              <a:rPr lang="en-US" sz="2400" dirty="0">
                <a:solidFill>
                  <a:schemeClr val="tx1"/>
                </a:solidFill>
              </a:rPr>
              <a:t>Consequently, the first attempt at the resolution process did not culminate in receipt of a resolution plan for consideration by the CoC.</a:t>
            </a:r>
            <a:endParaRPr lang="en-US" sz="24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22</a:t>
            </a:r>
            <a:endParaRPr sz="1000" dirty="0">
              <a:solidFill>
                <a:srgbClr val="122B4A"/>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D3BAE-D3BA-A31D-E7D0-5AB99ABAB100}"/>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A52E3275-CDEA-0491-5816-1B2933DB0752}"/>
              </a:ext>
            </a:extLst>
          </p:cNvPr>
          <p:cNvPicPr>
            <a:picLocks noChangeAspect="1"/>
          </p:cNvPicPr>
          <p:nvPr/>
        </p:nvPicPr>
        <p:blipFill>
          <a:blip r:embed="rId3"/>
          <a:stretch>
            <a:fillRect/>
          </a:stretch>
        </p:blipFill>
        <p:spPr>
          <a:xfrm>
            <a:off x="5547360" y="1737362"/>
            <a:ext cx="1097280" cy="1097280"/>
          </a:xfrm>
          <a:prstGeom prst="rect">
            <a:avLst/>
          </a:prstGeom>
        </p:spPr>
      </p:pic>
      <p:sp>
        <p:nvSpPr>
          <p:cNvPr id="3" name="Section Title">
            <a:extLst>
              <a:ext uri="{FF2B5EF4-FFF2-40B4-BE49-F238E27FC236}">
                <a16:creationId xmlns:a16="http://schemas.microsoft.com/office/drawing/2014/main" id="{864CD1CA-D55E-57D4-404B-A9D82C8BA2DE}"/>
              </a:ext>
            </a:extLst>
          </p:cNvPr>
          <p:cNvSpPr txBox="1"/>
          <p:nvPr/>
        </p:nvSpPr>
        <p:spPr>
          <a:xfrm>
            <a:off x="792785" y="4241204"/>
            <a:ext cx="10362895" cy="685800"/>
          </a:xfrm>
          <a:prstGeom prst="rect">
            <a:avLst/>
          </a:prstGeom>
          <a:noFill/>
          <a:ln/>
        </p:spPr>
        <p:txBody>
          <a:bodyPr wrap="square" rtlCol="0" anchor="ctr">
            <a:normAutofit/>
          </a:bodyPr>
          <a:lstStyle/>
          <a:p>
            <a:r>
              <a:rPr lang="en-US" sz="3600" dirty="0">
                <a:solidFill>
                  <a:srgbClr val="FFFFFF"/>
                </a:solidFill>
                <a:highlight>
                  <a:srgbClr val="008080"/>
                </a:highlight>
              </a:rPr>
              <a:t>ROUND 2 – TOWARDS SUCCESS</a:t>
            </a:r>
            <a:r>
              <a:rPr lang="en-US" sz="3600" dirty="0">
                <a:solidFill>
                  <a:srgbClr val="FFFFFF"/>
                </a:solidFill>
              </a:rPr>
              <a:t>|FIFTH STAGE</a:t>
            </a: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FFFFFF"/>
                </a:solidFill>
              </a:rPr>
              <a:t>23</a:t>
            </a:r>
            <a:endParaRPr sz="1000" dirty="0">
              <a:solidFill>
                <a:srgbClr val="FFFFFF"/>
              </a:solidFill>
            </a:endParaRPr>
          </a:p>
        </p:txBody>
      </p:sp>
    </p:spTree>
    <p:extLst>
      <p:ext uri="{BB962C8B-B14F-4D97-AF65-F5344CB8AC3E}">
        <p14:creationId xmlns:p14="http://schemas.microsoft.com/office/powerpoint/2010/main" val="304400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l">
              <a:buNone/>
            </a:pPr>
            <a:r>
              <a:rPr lang="en-US" sz="2900" b="1" dirty="0">
                <a:solidFill>
                  <a:schemeClr val="accent1"/>
                </a:solidFill>
              </a:rPr>
              <a:t>SECOND ROUND INITIATION… ENCOURAGING START</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285750" indent="-285750" algn="just">
              <a:lnSpc>
                <a:spcPct val="105000"/>
              </a:lnSpc>
              <a:spcAft>
                <a:spcPts val="500"/>
              </a:spcAft>
              <a:buFont typeface="Arial" panose="020B0604020202020204" pitchFamily="34" charset="0"/>
              <a:buChar char="•"/>
            </a:pPr>
            <a:r>
              <a:rPr sz="2000" dirty="0"/>
              <a:t>Fresh Invitation and Wider Participation</a:t>
            </a:r>
            <a:endParaRPr lang="en-IN" sz="2000" dirty="0"/>
          </a:p>
          <a:p>
            <a:pPr marL="285750" indent="-285750" algn="just">
              <a:lnSpc>
                <a:spcPct val="105000"/>
              </a:lnSpc>
              <a:spcAft>
                <a:spcPts val="500"/>
              </a:spcAft>
              <a:buFont typeface="Arial" panose="020B0604020202020204" pitchFamily="34" charset="0"/>
              <a:buChar char="•"/>
            </a:pPr>
            <a:r>
              <a:rPr sz="2000" dirty="0"/>
              <a:t>Following the unsuccessful first attempt, the CoC decided to re-publish Form G to provide a fresh opportunity for </a:t>
            </a:r>
            <a:r>
              <a:rPr lang="en-US" sz="2000" dirty="0"/>
              <a:t>PRAs </a:t>
            </a:r>
            <a:r>
              <a:rPr sz="2000" dirty="0"/>
              <a:t>to participate in the CIRP.</a:t>
            </a:r>
            <a:endParaRPr lang="en-IN" sz="2000" dirty="0"/>
          </a:p>
          <a:p>
            <a:pPr marL="285750" indent="-285750" algn="just">
              <a:lnSpc>
                <a:spcPct val="105000"/>
              </a:lnSpc>
              <a:spcAft>
                <a:spcPts val="500"/>
              </a:spcAft>
              <a:buFont typeface="Arial" panose="020B0604020202020204" pitchFamily="34" charset="0"/>
              <a:buChar char="•"/>
            </a:pPr>
            <a:r>
              <a:rPr sz="2000" dirty="0"/>
              <a:t>Form G was republished, inviting EOIs from interested applicants.</a:t>
            </a:r>
            <a:endParaRPr lang="en-IN" sz="2000" dirty="0"/>
          </a:p>
          <a:p>
            <a:pPr marL="285750" indent="-285750" algn="just">
              <a:lnSpc>
                <a:spcPct val="105000"/>
              </a:lnSpc>
              <a:spcAft>
                <a:spcPts val="500"/>
              </a:spcAft>
              <a:buFont typeface="Arial" panose="020B0604020202020204" pitchFamily="34" charset="0"/>
              <a:buChar char="•"/>
            </a:pPr>
            <a:r>
              <a:rPr sz="2000" dirty="0"/>
              <a:t>The second invitation received interest from 12 PRAs, reflecting renewed market outreach and participation.</a:t>
            </a:r>
            <a:endParaRPr lang="en-IN" sz="2000" dirty="0"/>
          </a:p>
          <a:p>
            <a:pPr marL="285750" indent="-285750" algn="just">
              <a:lnSpc>
                <a:spcPct val="105000"/>
              </a:lnSpc>
              <a:spcAft>
                <a:spcPts val="500"/>
              </a:spcAft>
              <a:buFont typeface="Arial" panose="020B0604020202020204" pitchFamily="34" charset="0"/>
              <a:buChar char="•"/>
            </a:pPr>
            <a:r>
              <a:rPr sz="2000" dirty="0"/>
              <a:t>The final list of </a:t>
            </a:r>
            <a:r>
              <a:rPr lang="en-US" sz="2000" dirty="0"/>
              <a:t>PRAs </a:t>
            </a:r>
            <a:r>
              <a:rPr sz="2000" dirty="0"/>
              <a:t>was issued, and the IM, RFRP and BEM were made available to the applicants.</a:t>
            </a:r>
            <a:endParaRPr lang="en-IN" sz="2000" dirty="0"/>
          </a:p>
          <a:p>
            <a:pPr marL="285750" indent="-285750" algn="just">
              <a:lnSpc>
                <a:spcPct val="105000"/>
              </a:lnSpc>
              <a:spcAft>
                <a:spcPts val="500"/>
              </a:spcAft>
              <a:buFont typeface="Arial" panose="020B0604020202020204" pitchFamily="34" charset="0"/>
              <a:buChar char="•"/>
            </a:pPr>
            <a:r>
              <a:rPr sz="2000" dirty="0"/>
              <a:t>The process subsequently progressed through extensions of the resolution-plan submission timeline and further </a:t>
            </a:r>
            <a:r>
              <a:rPr lang="en-US" sz="2000" dirty="0"/>
              <a:t>continued </a:t>
            </a:r>
            <a:r>
              <a:rPr sz="2000" dirty="0"/>
              <a:t>engagement with </a:t>
            </a:r>
            <a:r>
              <a:rPr lang="en-US" sz="2000" dirty="0"/>
              <a:t>the PRAs, addressing the doubts, answering the queries, helping them visit the sites and so on</a:t>
            </a:r>
            <a:r>
              <a:rPr sz="2000" dirty="0"/>
              <a:t>.</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2</a:t>
            </a:r>
            <a:r>
              <a:rPr lang="en-US" sz="1000" dirty="0">
                <a:solidFill>
                  <a:srgbClr val="122B4A"/>
                </a:solidFill>
              </a:rPr>
              <a:t>4</a:t>
            </a:r>
            <a:endParaRPr sz="1000" dirty="0">
              <a:solidFill>
                <a:srgbClr val="122B4A"/>
              </a:solidFill>
            </a:endParaRPr>
          </a:p>
        </p:txBody>
      </p:sp>
    </p:spTree>
    <p:extLst>
      <p:ext uri="{BB962C8B-B14F-4D97-AF65-F5344CB8AC3E}">
        <p14:creationId xmlns:p14="http://schemas.microsoft.com/office/powerpoint/2010/main" val="1821381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CD41D-804D-D469-755F-E30E4BFE9987}"/>
            </a:ext>
          </a:extLst>
        </p:cNvPr>
        <p:cNvGrpSpPr/>
        <p:nvPr/>
      </p:nvGrpSpPr>
      <p:grpSpPr>
        <a:xfrm>
          <a:off x="0" y="0"/>
          <a:ext cx="0" cy="0"/>
          <a:chOff x="0" y="0"/>
          <a:chExt cx="0" cy="0"/>
        </a:xfrm>
      </p:grpSpPr>
      <p:sp>
        <p:nvSpPr>
          <p:cNvPr id="2" name="Text 4">
            <a:extLst>
              <a:ext uri="{FF2B5EF4-FFF2-40B4-BE49-F238E27FC236}">
                <a16:creationId xmlns:a16="http://schemas.microsoft.com/office/drawing/2014/main" id="{887C15F3-289F-D67D-4F0F-362F8382BA04}"/>
              </a:ext>
            </a:extLst>
          </p:cNvPr>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l">
              <a:buNone/>
            </a:pPr>
            <a:r>
              <a:rPr lang="en-US" sz="2900" b="1" dirty="0">
                <a:solidFill>
                  <a:schemeClr val="accent1"/>
                </a:solidFill>
              </a:rPr>
              <a:t>SECOND ROUND – OUTCOME SUCCESSFUL</a:t>
            </a:r>
            <a:endParaRPr lang="en-US" sz="2600" dirty="0"/>
          </a:p>
        </p:txBody>
      </p:sp>
      <p:sp>
        <p:nvSpPr>
          <p:cNvPr id="3" name="Body Text">
            <a:extLst>
              <a:ext uri="{FF2B5EF4-FFF2-40B4-BE49-F238E27FC236}">
                <a16:creationId xmlns:a16="http://schemas.microsoft.com/office/drawing/2014/main" id="{E83AA0C1-9873-9E27-F4F2-B0D778EEB81B}"/>
              </a:ext>
            </a:extLst>
          </p:cNvPr>
          <p:cNvSpPr txBox="1"/>
          <p:nvPr/>
        </p:nvSpPr>
        <p:spPr>
          <a:xfrm>
            <a:off x="640080" y="1691640"/>
            <a:ext cx="10881360" cy="4572000"/>
          </a:xfrm>
          <a:prstGeom prst="rect">
            <a:avLst/>
          </a:prstGeom>
          <a:noFill/>
          <a:ln/>
        </p:spPr>
        <p:txBody>
          <a:bodyPr wrap="square" lIns="0" tIns="0" rIns="635" bIns="0" rtlCol="0" anchor="t">
            <a:normAutofit/>
          </a:bodyPr>
          <a:lstStyle/>
          <a:p>
            <a:pPr marL="0" indent="0">
              <a:lnSpc>
                <a:spcPct val="105000"/>
              </a:lnSpc>
              <a:spcBef>
                <a:spcPts val="1000"/>
              </a:spcBef>
              <a:spcAft>
                <a:spcPts val="500"/>
              </a:spcAft>
              <a:buNone/>
            </a:pPr>
            <a:r>
              <a:rPr lang="en-US" sz="2000" b="1" dirty="0">
                <a:solidFill>
                  <a:schemeClr val="accent1"/>
                </a:solidFill>
                <a:latin typeface="+mj-lt" pitchFamily="34" charset="0"/>
                <a:ea typeface="+mj-lt" pitchFamily="34" charset="-122"/>
                <a:cs typeface="+mj-lt" pitchFamily="34" charset="-120"/>
              </a:rPr>
              <a:t>After multiple meetings of PRAs including with the CoC,</a:t>
            </a:r>
            <a:endParaRPr lang="en-US" sz="2000" dirty="0"/>
          </a:p>
          <a:p>
            <a:pPr marL="342900" indent="-342900" algn="just">
              <a:lnSpc>
                <a:spcPct val="105000"/>
              </a:lnSpc>
              <a:spcAft>
                <a:spcPts val="600"/>
              </a:spcAft>
              <a:buSzPct val="100000"/>
              <a:buChar char="■"/>
            </a:pPr>
            <a:r>
              <a:rPr lang="en-US" sz="2000" dirty="0">
                <a:solidFill>
                  <a:schemeClr val="tx1"/>
                </a:solidFill>
              </a:rPr>
              <a:t>At the later resolution-plan submission stage, </a:t>
            </a:r>
            <a:r>
              <a:rPr lang="en-US" sz="2000" b="1" dirty="0">
                <a:solidFill>
                  <a:schemeClr val="tx1"/>
                </a:solidFill>
              </a:rPr>
              <a:t>two principal resolution plans were received</a:t>
            </a:r>
            <a:r>
              <a:rPr lang="en-US" sz="2000" dirty="0">
                <a:solidFill>
                  <a:schemeClr val="tx1"/>
                </a:solidFill>
              </a:rPr>
              <a:t>:</a:t>
            </a:r>
            <a:endParaRPr lang="en-US" sz="2000" dirty="0"/>
          </a:p>
          <a:p>
            <a:pPr marL="685800" lvl="1" indent="-342900" algn="just">
              <a:lnSpc>
                <a:spcPct val="105000"/>
              </a:lnSpc>
              <a:spcAft>
                <a:spcPts val="600"/>
              </a:spcAft>
              <a:buSzPct val="100000"/>
              <a:buChar char="–"/>
            </a:pPr>
            <a:r>
              <a:rPr lang="en-US" sz="2000" dirty="0">
                <a:solidFill>
                  <a:schemeClr val="tx1"/>
                </a:solidFill>
              </a:rPr>
              <a:t>PRA 1 — suspended director / former promoter of the CD.</a:t>
            </a:r>
            <a:endParaRPr lang="en-US" sz="2000" dirty="0"/>
          </a:p>
          <a:p>
            <a:pPr marL="685800" lvl="1" indent="-342900" algn="just">
              <a:lnSpc>
                <a:spcPct val="105000"/>
              </a:lnSpc>
              <a:spcAft>
                <a:spcPts val="600"/>
              </a:spcAft>
              <a:buSzPct val="100000"/>
              <a:buChar char="–"/>
            </a:pPr>
            <a:r>
              <a:rPr lang="en-US" sz="2000" dirty="0">
                <a:solidFill>
                  <a:schemeClr val="tx1"/>
                </a:solidFill>
              </a:rPr>
              <a:t>PRA 2 — a consortium of PRAs.</a:t>
            </a:r>
            <a:endParaRPr lang="en-US" sz="2000" dirty="0"/>
          </a:p>
          <a:p>
            <a:pPr marL="342900" indent="-342900" algn="just">
              <a:lnSpc>
                <a:spcPct val="105000"/>
              </a:lnSpc>
              <a:spcAft>
                <a:spcPts val="600"/>
              </a:spcAft>
              <a:buSzPct val="100000"/>
              <a:buChar char="■"/>
            </a:pPr>
            <a:r>
              <a:rPr lang="en-US" sz="2000" dirty="0">
                <a:solidFill>
                  <a:schemeClr val="tx1"/>
                </a:solidFill>
              </a:rPr>
              <a:t>The receipt of two competing plans moved the CIRP into the substantive stage of plan evaluation and consideration by the CoC.</a:t>
            </a:r>
          </a:p>
          <a:p>
            <a:pPr marL="342900" indent="-342900" algn="just">
              <a:lnSpc>
                <a:spcPct val="105000"/>
              </a:lnSpc>
              <a:spcAft>
                <a:spcPts val="600"/>
              </a:spcAft>
              <a:buSzPct val="100000"/>
              <a:buChar char="■"/>
            </a:pPr>
            <a:r>
              <a:rPr lang="en-US" sz="2000" dirty="0"/>
              <a:t>Then followed value maximization discussions, not losing focus of home-buyers core interests by their ARs</a:t>
            </a: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25</a:t>
            </a:r>
            <a:endParaRPr sz="1000" dirty="0">
              <a:solidFill>
                <a:srgbClr val="122B4A"/>
              </a:solidFill>
            </a:endParaRPr>
          </a:p>
        </p:txBody>
      </p:sp>
    </p:spTree>
    <p:extLst>
      <p:ext uri="{BB962C8B-B14F-4D97-AF65-F5344CB8AC3E}">
        <p14:creationId xmlns:p14="http://schemas.microsoft.com/office/powerpoint/2010/main" val="2478675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Scales Icon" descr="Scales of justice"/>
          <p:cNvPicPr>
            <a:picLocks noChangeAspect="1"/>
          </p:cNvPicPr>
          <p:nvPr/>
        </p:nvPicPr>
        <p:blipFill>
          <a:blip r:embed="rId3"/>
          <a:stretch>
            <a:fillRect/>
          </a:stretch>
        </p:blipFill>
        <p:spPr>
          <a:xfrm>
            <a:off x="5547360" y="1737362"/>
            <a:ext cx="1097280" cy="1097280"/>
          </a:xfrm>
          <a:prstGeom prst="rect">
            <a:avLst/>
          </a:prstGeom>
        </p:spPr>
      </p:pic>
      <p:sp>
        <p:nvSpPr>
          <p:cNvPr id="3" name="Section Title"/>
          <p:cNvSpPr txBox="1"/>
          <p:nvPr/>
        </p:nvSpPr>
        <p:spPr>
          <a:xfrm>
            <a:off x="914552" y="3624260"/>
            <a:ext cx="10362895" cy="1319215"/>
          </a:xfrm>
          <a:prstGeom prst="rect">
            <a:avLst/>
          </a:prstGeom>
          <a:noFill/>
          <a:ln/>
        </p:spPr>
        <p:txBody>
          <a:bodyPr wrap="square" rtlCol="0" anchor="ctr">
            <a:normAutofit/>
          </a:bodyPr>
          <a:lstStyle/>
          <a:p>
            <a:r>
              <a:rPr lang="en-US" sz="3600" dirty="0">
                <a:solidFill>
                  <a:srgbClr val="FFFFFF"/>
                </a:solidFill>
                <a:highlight>
                  <a:srgbClr val="008080"/>
                </a:highlight>
              </a:rPr>
              <a:t>CHALLENGES DURING CIRP</a:t>
            </a:r>
            <a:r>
              <a:rPr lang="en-US" sz="3600" dirty="0">
                <a:solidFill>
                  <a:srgbClr val="FFFFFF"/>
                </a:solidFill>
              </a:rPr>
              <a:t>|RP’S TEST</a:t>
            </a: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FFFFFF"/>
                </a:solidFill>
              </a:rPr>
              <a:t>2</a:t>
            </a:r>
            <a:r>
              <a:rPr lang="en-US" sz="1000" dirty="0">
                <a:solidFill>
                  <a:srgbClr val="FFFFFF"/>
                </a:solidFill>
              </a:rPr>
              <a:t>6</a:t>
            </a:r>
            <a:endParaRPr sz="1000" dirty="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900" b="1" dirty="0">
                <a:solidFill>
                  <a:schemeClr val="accent1"/>
                </a:solidFill>
              </a:rPr>
              <a:t>1. RECTIFICATION OF HOMEBUYER CLAIM RECORDS…</a:t>
            </a:r>
            <a:endParaRPr lang="en-US" sz="29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0" indent="0">
              <a:lnSpc>
                <a:spcPct val="105000"/>
              </a:lnSpc>
              <a:spcAft>
                <a:spcPts val="500"/>
              </a:spcAft>
              <a:buNone/>
            </a:pPr>
            <a:r>
              <a:rPr lang="en-US" sz="2000" b="1" dirty="0">
                <a:solidFill>
                  <a:schemeClr val="accent1"/>
                </a:solidFill>
                <a:latin typeface="+mj-lt" pitchFamily="34" charset="0"/>
                <a:ea typeface="+mj-lt" pitchFamily="34" charset="-122"/>
                <a:cs typeface="+mj-lt" pitchFamily="34" charset="-120"/>
              </a:rPr>
              <a:t>1. Regulatory Framework and Issue Identified</a:t>
            </a:r>
            <a:endParaRPr lang="en-US" sz="2000" dirty="0"/>
          </a:p>
          <a:p>
            <a:pPr marL="342900" indent="-342900" algn="just">
              <a:lnSpc>
                <a:spcPct val="105000"/>
              </a:lnSpc>
              <a:spcAft>
                <a:spcPts val="600"/>
              </a:spcAft>
              <a:buSzPct val="100000"/>
              <a:buChar char="■"/>
            </a:pPr>
            <a:r>
              <a:rPr lang="en-US" sz="2000" dirty="0">
                <a:solidFill>
                  <a:schemeClr val="tx1"/>
                </a:solidFill>
              </a:rPr>
              <a:t>Under </a:t>
            </a:r>
            <a:r>
              <a:rPr lang="en-US" sz="2000" b="1" dirty="0">
                <a:solidFill>
                  <a:schemeClr val="tx1"/>
                </a:solidFill>
              </a:rPr>
              <a:t>Regulations 8A and 12 of the CIRP Regulations, 2016</a:t>
            </a:r>
            <a:r>
              <a:rPr lang="en-US" sz="2000" dirty="0">
                <a:solidFill>
                  <a:schemeClr val="tx1"/>
                </a:solidFill>
              </a:rPr>
              <a:t>, financial creditors belonging to a class, including eligible homebuyers, submit their claims in the prescribed </a:t>
            </a:r>
            <a:r>
              <a:rPr lang="en-US" sz="2000" b="1" dirty="0">
                <a:solidFill>
                  <a:schemeClr val="tx1"/>
                </a:solidFill>
              </a:rPr>
              <a:t>Form CA</a:t>
            </a:r>
            <a:r>
              <a:rPr lang="en-US" sz="2000" dirty="0">
                <a:solidFill>
                  <a:schemeClr val="tx1"/>
                </a:solidFill>
              </a:rPr>
              <a:t>, subject to the applicable requirements.</a:t>
            </a:r>
            <a:endParaRPr lang="en-US" sz="2000" dirty="0"/>
          </a:p>
          <a:p>
            <a:pPr marL="342900" indent="-342900" algn="just">
              <a:lnSpc>
                <a:spcPct val="105000"/>
              </a:lnSpc>
              <a:spcAft>
                <a:spcPts val="600"/>
              </a:spcAft>
              <a:buSzPct val="100000"/>
              <a:buChar char="■"/>
            </a:pPr>
            <a:r>
              <a:rPr lang="en-US" sz="2000" b="1" dirty="0">
                <a:solidFill>
                  <a:schemeClr val="tx1"/>
                </a:solidFill>
              </a:rPr>
              <a:t>Regulation 13</a:t>
            </a:r>
            <a:r>
              <a:rPr lang="en-US" sz="2000" dirty="0">
                <a:solidFill>
                  <a:schemeClr val="tx1"/>
                </a:solidFill>
              </a:rPr>
              <a:t> requires the IRP/RP to verify claims and maintain and update the list of creditors, recording the amounts claimed and admitted.</a:t>
            </a:r>
            <a:endParaRPr lang="en-US" sz="2000" dirty="0"/>
          </a:p>
          <a:p>
            <a:pPr marL="342900" indent="-342900" algn="just">
              <a:lnSpc>
                <a:spcPct val="105000"/>
              </a:lnSpc>
              <a:spcAft>
                <a:spcPts val="600"/>
              </a:spcAft>
              <a:buSzPct val="100000"/>
              <a:buChar char="■"/>
            </a:pPr>
            <a:r>
              <a:rPr lang="en-US" sz="2000" dirty="0">
                <a:solidFill>
                  <a:schemeClr val="tx1"/>
                </a:solidFill>
              </a:rPr>
              <a:t>During the earlier IRP period, claims relating to certain homebuyers had been dealt with on a consolidated basis through RWAs. This necessitated an individual-level reconciliation to ensure that the records appropriately reflected each homebuyer's claim and entitlement.</a:t>
            </a:r>
            <a:endParaRPr lang="en-US" sz="2000" dirty="0"/>
          </a:p>
          <a:p>
            <a:pPr marL="342900" indent="-342900" algn="just">
              <a:lnSpc>
                <a:spcPct val="105000"/>
              </a:lnSpc>
              <a:spcAft>
                <a:spcPts val="600"/>
              </a:spcAft>
              <a:buSzPct val="100000"/>
              <a:buChar char="■"/>
            </a:pPr>
            <a:r>
              <a:rPr lang="en-US" sz="2000" dirty="0">
                <a:solidFill>
                  <a:schemeClr val="tx1"/>
                </a:solidFill>
              </a:rPr>
              <a:t>The issue was particularly significant for determining creditor-wise records and the voting shares of financial creditors in a class under </a:t>
            </a:r>
            <a:r>
              <a:rPr lang="en-US" sz="2000" b="1" dirty="0">
                <a:solidFill>
                  <a:schemeClr val="tx1"/>
                </a:solidFill>
              </a:rPr>
              <a:t>Regulation 16A(7)</a:t>
            </a:r>
            <a:r>
              <a:rPr lang="en-US" sz="2000" dirty="0">
                <a:solidFill>
                  <a:schemeClr val="tx1"/>
                </a:solidFill>
              </a:rPr>
              <a:t>.</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2</a:t>
            </a:r>
            <a:r>
              <a:rPr lang="en-US" sz="1000" dirty="0">
                <a:solidFill>
                  <a:srgbClr val="122B4A"/>
                </a:solidFill>
              </a:rPr>
              <a:t>7</a:t>
            </a:r>
            <a:endParaRPr sz="1000" dirty="0">
              <a:solidFill>
                <a:srgbClr val="122B4A"/>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770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338328"/>
            <a:ext cx="11155680" cy="548640"/>
          </a:xfrm>
          <a:prstGeom prst="rect">
            <a:avLst/>
          </a:prstGeom>
          <a:noFill/>
        </p:spPr>
        <p:txBody>
          <a:bodyPr wrap="square" lIns="73152" tIns="54864">
            <a:normAutofit/>
          </a:bodyPr>
          <a:lstStyle/>
          <a:p>
            <a:pPr>
              <a:spcAft>
                <a:spcPts val="500"/>
              </a:spcAft>
              <a:defRPr sz="2600" b="1">
                <a:solidFill>
                  <a:srgbClr val="142744"/>
                </a:solidFill>
                <a:latin typeface="Aptos"/>
              </a:defRPr>
            </a:pPr>
            <a:r>
              <a:rPr lang="en-US" sz="2600" dirty="0"/>
              <a:t>CLAIMS CHALLENGE: AN RWA SPREADSHEET IS NOT A VERIFIED CLAIM…</a:t>
            </a:r>
          </a:p>
        </p:txBody>
      </p:sp>
      <p:sp>
        <p:nvSpPr>
          <p:cNvPr id="4" name="TextBox 3"/>
          <p:cNvSpPr txBox="1"/>
          <p:nvPr/>
        </p:nvSpPr>
        <p:spPr>
          <a:xfrm>
            <a:off x="530352" y="914400"/>
            <a:ext cx="10972800" cy="409343"/>
          </a:xfrm>
          <a:prstGeom prst="rect">
            <a:avLst/>
          </a:prstGeom>
          <a:noFill/>
        </p:spPr>
        <p:txBody>
          <a:bodyPr wrap="square" lIns="73152" tIns="54864">
            <a:normAutofit fontScale="77500" lnSpcReduction="20000"/>
          </a:bodyPr>
          <a:lstStyle/>
          <a:p>
            <a:pPr algn="ctr">
              <a:spcAft>
                <a:spcPts val="500"/>
              </a:spcAft>
              <a:defRPr sz="1200" b="0">
                <a:solidFill>
                  <a:srgbClr val="505B69"/>
                </a:solidFill>
                <a:latin typeface="Aptos"/>
              </a:defRPr>
            </a:pPr>
            <a:r>
              <a:rPr sz="2600" dirty="0">
                <a:highlight>
                  <a:srgbClr val="00FF00"/>
                </a:highlight>
              </a:rPr>
              <a:t>Case experience | </a:t>
            </a:r>
            <a:r>
              <a:rPr lang="en-US" sz="2600" dirty="0">
                <a:highlight>
                  <a:srgbClr val="00FF00"/>
                </a:highlight>
              </a:rPr>
              <a:t>A</a:t>
            </a:r>
            <a:r>
              <a:rPr sz="2600" dirty="0">
                <a:highlight>
                  <a:srgbClr val="00FF00"/>
                </a:highlight>
              </a:rPr>
              <a:t> consolidated list did not provide a reliable creditor-wise evidentiary trail</a:t>
            </a:r>
          </a:p>
        </p:txBody>
      </p:sp>
      <p:sp>
        <p:nvSpPr>
          <p:cNvPr id="5" name="Rectangle 4"/>
          <p:cNvSpPr/>
          <p:nvPr/>
        </p:nvSpPr>
        <p:spPr>
          <a:xfrm>
            <a:off x="502920" y="6473952"/>
            <a:ext cx="11201400" cy="13716"/>
          </a:xfrm>
          <a:prstGeom prst="rect">
            <a:avLst/>
          </a:prstGeom>
          <a:solidFill>
            <a:srgbClr val="D2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603504" y="1389888"/>
            <a:ext cx="5440680" cy="356616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214562" y="1499616"/>
            <a:ext cx="3710749"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sz="2000" dirty="0"/>
              <a:t>WHAT ARRIVED</a:t>
            </a:r>
          </a:p>
        </p:txBody>
      </p:sp>
      <p:sp>
        <p:nvSpPr>
          <p:cNvPr id="9" name="TextBox 8"/>
          <p:cNvSpPr txBox="1"/>
          <p:nvPr/>
        </p:nvSpPr>
        <p:spPr>
          <a:xfrm>
            <a:off x="722376" y="1929384"/>
            <a:ext cx="5202936" cy="2448363"/>
          </a:xfrm>
          <a:prstGeom prst="rect">
            <a:avLst/>
          </a:prstGeom>
          <a:noFill/>
        </p:spPr>
        <p:txBody>
          <a:bodyPr wrap="square" lIns="73152" tIns="54864">
            <a:normAutofit/>
          </a:bodyPr>
          <a:lstStyle/>
          <a:p>
            <a:pPr marL="285750" indent="-285750" algn="just">
              <a:spcAft>
                <a:spcPts val="500"/>
              </a:spcAft>
              <a:buFont typeface="Arial" panose="020B0604020202020204" pitchFamily="34" charset="0"/>
              <a:buChar char="•"/>
              <a:defRPr sz="1700" b="0">
                <a:solidFill>
                  <a:srgbClr val="505B69"/>
                </a:solidFill>
                <a:latin typeface="Aptos"/>
              </a:defRPr>
            </a:pPr>
            <a:r>
              <a:rPr sz="2000" dirty="0"/>
              <a:t>One sheet: flat number and allottee name only</a:t>
            </a:r>
          </a:p>
          <a:p>
            <a:pPr marL="342900" indent="-342900" algn="just">
              <a:spcAft>
                <a:spcPts val="500"/>
              </a:spcAft>
              <a:buFont typeface="Arial" panose="020B0604020202020204" pitchFamily="34" charset="0"/>
              <a:buChar char="•"/>
              <a:defRPr sz="1700" b="0">
                <a:solidFill>
                  <a:srgbClr val="505B69"/>
                </a:solidFill>
                <a:latin typeface="Aptos"/>
              </a:defRPr>
            </a:pPr>
            <a:r>
              <a:rPr sz="2000" dirty="0"/>
              <a:t>No contact details for direct verification</a:t>
            </a:r>
          </a:p>
          <a:p>
            <a:pPr marL="342900" indent="-342900" algn="just">
              <a:spcAft>
                <a:spcPts val="500"/>
              </a:spcAft>
              <a:buFont typeface="Arial" panose="020B0604020202020204" pitchFamily="34" charset="0"/>
              <a:buChar char="•"/>
              <a:defRPr sz="1700" b="0">
                <a:solidFill>
                  <a:srgbClr val="505B69"/>
                </a:solidFill>
                <a:latin typeface="Aptos"/>
              </a:defRPr>
            </a:pPr>
            <a:r>
              <a:rPr sz="2000" dirty="0"/>
              <a:t>No unit-wise agreements, payment trail or claim forms</a:t>
            </a:r>
          </a:p>
          <a:p>
            <a:pPr marL="342900" indent="-342900" algn="just">
              <a:spcAft>
                <a:spcPts val="500"/>
              </a:spcAft>
              <a:buFont typeface="Arial" panose="020B0604020202020204" pitchFamily="34" charset="0"/>
              <a:buChar char="•"/>
              <a:defRPr sz="1700" b="0">
                <a:solidFill>
                  <a:srgbClr val="505B69"/>
                </a:solidFill>
                <a:latin typeface="Aptos"/>
              </a:defRPr>
            </a:pPr>
            <a:r>
              <a:rPr sz="2000" dirty="0"/>
              <a:t>Inadequate basis for admission and voting-share allocation</a:t>
            </a:r>
          </a:p>
        </p:txBody>
      </p:sp>
      <p:sp>
        <p:nvSpPr>
          <p:cNvPr id="10" name="Rounded Rectangle 9"/>
          <p:cNvSpPr/>
          <p:nvPr/>
        </p:nvSpPr>
        <p:spPr>
          <a:xfrm>
            <a:off x="6190488" y="1389888"/>
            <a:ext cx="5394960" cy="3566160"/>
          </a:xfrm>
          <a:prstGeom prst="roundRect">
            <a:avLst/>
          </a:prstGeom>
          <a:solidFill>
            <a:srgbClr val="E7F1F4"/>
          </a:solidFill>
          <a:ln>
            <a:solidFill>
              <a:srgbClr val="17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486649" y="1499616"/>
            <a:ext cx="3979925" cy="409343"/>
          </a:xfrm>
          <a:prstGeom prst="rect">
            <a:avLst/>
          </a:prstGeom>
          <a:noFill/>
        </p:spPr>
        <p:txBody>
          <a:bodyPr wrap="square" lIns="73152" tIns="54864">
            <a:normAutofit/>
          </a:bodyPr>
          <a:lstStyle/>
          <a:p>
            <a:pPr>
              <a:spcAft>
                <a:spcPts val="500"/>
              </a:spcAft>
              <a:defRPr sz="1600" b="1">
                <a:solidFill>
                  <a:srgbClr val="142744"/>
                </a:solidFill>
                <a:latin typeface="Aptos"/>
              </a:defRPr>
            </a:pPr>
            <a:r>
              <a:rPr lang="en-US" sz="2000" dirty="0"/>
              <a:t>       </a:t>
            </a:r>
            <a:r>
              <a:rPr sz="2000" dirty="0"/>
              <a:t>RP RESPONSE</a:t>
            </a:r>
          </a:p>
        </p:txBody>
      </p:sp>
      <p:sp>
        <p:nvSpPr>
          <p:cNvPr id="12" name="TextBox 11"/>
          <p:cNvSpPr txBox="1"/>
          <p:nvPr/>
        </p:nvSpPr>
        <p:spPr>
          <a:xfrm>
            <a:off x="6309359" y="1929384"/>
            <a:ext cx="5157216" cy="2756139"/>
          </a:xfrm>
          <a:prstGeom prst="rect">
            <a:avLst/>
          </a:prstGeom>
          <a:noFill/>
        </p:spPr>
        <p:txBody>
          <a:bodyPr wrap="square" lIns="73152" tIns="54864">
            <a:normAutofit/>
          </a:bodyPr>
          <a:lstStyle/>
          <a:p>
            <a:pPr marL="342900" indent="-342900" algn="just">
              <a:spcAft>
                <a:spcPts val="500"/>
              </a:spcAft>
              <a:buFont typeface="Arial" panose="020B0604020202020204" pitchFamily="34" charset="0"/>
              <a:buChar char="•"/>
              <a:defRPr sz="1700" b="0">
                <a:solidFill>
                  <a:srgbClr val="505B69"/>
                </a:solidFill>
                <a:latin typeface="Aptos"/>
              </a:defRPr>
            </a:pPr>
            <a:r>
              <a:rPr lang="en-US" sz="2000" dirty="0"/>
              <a:t>Trace allottees through builder / RERA records</a:t>
            </a:r>
          </a:p>
          <a:p>
            <a:pPr marL="342900" indent="-342900" algn="just">
              <a:spcAft>
                <a:spcPts val="500"/>
              </a:spcAft>
              <a:buFont typeface="Arial" panose="020B0604020202020204" pitchFamily="34" charset="0"/>
              <a:buChar char="•"/>
              <a:defRPr sz="1700" b="0">
                <a:solidFill>
                  <a:srgbClr val="505B69"/>
                </a:solidFill>
                <a:latin typeface="Aptos"/>
              </a:defRPr>
            </a:pPr>
            <a:r>
              <a:rPr sz="2000" dirty="0"/>
              <a:t>Invite individual Form CA claims and proofs again, as warranted</a:t>
            </a:r>
          </a:p>
          <a:p>
            <a:pPr marL="342900" indent="-342900" algn="just">
              <a:spcAft>
                <a:spcPts val="500"/>
              </a:spcAft>
              <a:buFont typeface="Arial" panose="020B0604020202020204" pitchFamily="34" charset="0"/>
              <a:buChar char="•"/>
              <a:defRPr sz="1700" b="0">
                <a:solidFill>
                  <a:srgbClr val="505B69"/>
                </a:solidFill>
                <a:latin typeface="Aptos"/>
              </a:defRPr>
            </a:pPr>
            <a:r>
              <a:rPr sz="2000" dirty="0"/>
              <a:t>Reconcile unit, payment, sale and possession records</a:t>
            </a:r>
          </a:p>
          <a:p>
            <a:pPr marL="342900" indent="-342900" algn="just">
              <a:spcAft>
                <a:spcPts val="500"/>
              </a:spcAft>
              <a:buFont typeface="Arial" panose="020B0604020202020204" pitchFamily="34" charset="0"/>
              <a:buChar char="•"/>
              <a:defRPr sz="1700" b="0">
                <a:solidFill>
                  <a:srgbClr val="505B69"/>
                </a:solidFill>
                <a:latin typeface="Aptos"/>
              </a:defRPr>
            </a:pPr>
            <a:r>
              <a:rPr sz="2000" dirty="0"/>
              <a:t>Record admissions and reasons; recalculate voting shares</a:t>
            </a:r>
          </a:p>
        </p:txBody>
      </p:sp>
      <p:sp>
        <p:nvSpPr>
          <p:cNvPr id="13" name="Rounded Rectangle 12"/>
          <p:cNvSpPr/>
          <p:nvPr/>
        </p:nvSpPr>
        <p:spPr>
          <a:xfrm>
            <a:off x="685800" y="5230368"/>
            <a:ext cx="10863072" cy="704088"/>
          </a:xfrm>
          <a:prstGeom prst="roundRect">
            <a:avLst/>
          </a:prstGeom>
          <a:solidFill>
            <a:srgbClr val="FEF4EA"/>
          </a:solidFill>
          <a:ln>
            <a:solidFill>
              <a:srgbClr val="DC69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1248" y="5246370"/>
            <a:ext cx="10561320" cy="717119"/>
          </a:xfrm>
          <a:prstGeom prst="rect">
            <a:avLst/>
          </a:prstGeom>
          <a:noFill/>
        </p:spPr>
        <p:txBody>
          <a:bodyPr wrap="square" lIns="73152" tIns="54864">
            <a:normAutofit/>
          </a:bodyPr>
          <a:lstStyle/>
          <a:p>
            <a:pPr algn="ctr">
              <a:spcAft>
                <a:spcPts val="500"/>
              </a:spcAft>
              <a:defRPr sz="1200" b="1">
                <a:solidFill>
                  <a:srgbClr val="142744"/>
                </a:solidFill>
                <a:latin typeface="Aptos"/>
              </a:defRPr>
            </a:pPr>
            <a:r>
              <a:rPr lang="en-US" sz="2000" dirty="0"/>
              <a:t>Law provides interest @ </a:t>
            </a:r>
            <a:r>
              <a:rPr sz="2000" dirty="0"/>
              <a:t>8% p.a. under Reg. 16A(7) unless a different contractual rate is agreed.</a:t>
            </a:r>
          </a:p>
        </p:txBody>
      </p:sp>
      <p:sp>
        <p:nvSpPr>
          <p:cNvPr id="15" name="Rectangle 14"/>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2</a:t>
            </a:r>
            <a:r>
              <a:rPr lang="en-US" sz="1000" dirty="0">
                <a:solidFill>
                  <a:srgbClr val="122B4A"/>
                </a:solidFill>
              </a:rPr>
              <a:t>8</a:t>
            </a:r>
            <a:endParaRPr sz="1000" dirty="0">
              <a:solidFill>
                <a:srgbClr val="122B4A"/>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927080" cy="1051560"/>
          </a:xfrm>
          <a:prstGeom prst="rect">
            <a:avLst/>
          </a:prstGeom>
          <a:noFill/>
          <a:ln/>
        </p:spPr>
        <p:txBody>
          <a:bodyPr wrap="square" lIns="0" tIns="0" rIns="0" bIns="0" rtlCol="0" anchor="b">
            <a:normAutofit/>
          </a:bodyPr>
          <a:lstStyle/>
          <a:p>
            <a:pPr marL="0" indent="0" algn="just">
              <a:buNone/>
            </a:pPr>
            <a:r>
              <a:rPr lang="en-US" sz="2900" b="1" dirty="0">
                <a:solidFill>
                  <a:schemeClr val="accent1"/>
                </a:solidFill>
              </a:rPr>
              <a:t>2. RECONSIDERATION &amp; CORRECTIVE EXERCISE…</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000" dirty="0">
                <a:solidFill>
                  <a:schemeClr val="tx1"/>
                </a:solidFill>
              </a:rPr>
              <a:t>Upon examining the earlier claims records and the issues raised by homebuyers, the RP undertook a further exercise to reconcile the consolidated RWA submissions with individual homebuyer records.</a:t>
            </a:r>
            <a:endParaRPr lang="en-US" sz="2000" dirty="0"/>
          </a:p>
          <a:p>
            <a:pPr marL="342900" indent="-342900" algn="just">
              <a:lnSpc>
                <a:spcPct val="105000"/>
              </a:lnSpc>
              <a:spcAft>
                <a:spcPts val="600"/>
              </a:spcAft>
              <a:buSzPct val="100000"/>
              <a:buChar char="■"/>
            </a:pPr>
            <a:r>
              <a:rPr lang="en-US" sz="2000" dirty="0">
                <a:solidFill>
                  <a:schemeClr val="tx1"/>
                </a:solidFill>
              </a:rPr>
              <a:t>Homebuyers whose individual claims or supporting documents were missing from the available records were contacted and requested to submit the requisite documents, as applicable.</a:t>
            </a:r>
            <a:endParaRPr lang="en-US" sz="2000" dirty="0"/>
          </a:p>
          <a:p>
            <a:pPr marL="342900" indent="-342900" algn="just">
              <a:lnSpc>
                <a:spcPct val="105000"/>
              </a:lnSpc>
              <a:spcAft>
                <a:spcPts val="600"/>
              </a:spcAft>
              <a:buSzPct val="100000"/>
              <a:buChar char="■"/>
            </a:pPr>
            <a:r>
              <a:rPr lang="en-US" sz="2000" dirty="0">
                <a:solidFill>
                  <a:schemeClr val="tx1"/>
                </a:solidFill>
              </a:rPr>
              <a:t>The exercise focused on reconciling individual creditor details, addressing discrepancies and ensuring that the claims register and corresponding voting-share calculations were appropriately updated.</a:t>
            </a:r>
            <a:endParaRPr lang="en-US" sz="2000" dirty="0"/>
          </a:p>
          <a:p>
            <a:pPr marL="342900" indent="-342900" algn="just">
              <a:lnSpc>
                <a:spcPct val="105000"/>
              </a:lnSpc>
              <a:spcAft>
                <a:spcPts val="600"/>
              </a:spcAft>
              <a:buSzPct val="100000"/>
              <a:buChar char="■"/>
            </a:pPr>
            <a:r>
              <a:rPr lang="en-US" sz="2000" dirty="0">
                <a:solidFill>
                  <a:schemeClr val="tx1"/>
                </a:solidFill>
              </a:rPr>
              <a:t>Since the claims had already undergone verification, the exercise was directed primarily towards reconciliation and the consequential correction of creditor records, rather than indiscriminate re-verification of every claim.</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2</a:t>
            </a:r>
            <a:r>
              <a:rPr lang="en-US" sz="1000" dirty="0">
                <a:solidFill>
                  <a:srgbClr val="122B4A"/>
                </a:solidFill>
              </a:rPr>
              <a:t>9</a:t>
            </a:r>
            <a:endParaRPr sz="1000" dirty="0">
              <a:solidFill>
                <a:srgbClr val="122B4A"/>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600" b="1" dirty="0">
                <a:solidFill>
                  <a:schemeClr val="accent1"/>
                </a:solidFill>
              </a:rPr>
              <a:t>3. COMPLIANCE WITH HON’BLE NCLT ORDERS AND PROTECTION OF HOMEBUYER INTERESTS</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000" dirty="0">
                <a:solidFill>
                  <a:schemeClr val="tx1"/>
                </a:solidFill>
              </a:rPr>
              <a:t>The claims-related exercise was pursued with reference to the applicable provisions of the IBC, the CIRP Regulations and the directions issued from time to time by the </a:t>
            </a:r>
            <a:r>
              <a:rPr lang="en-US" sz="2000" b="1" dirty="0"/>
              <a:t>Hon’ble NCLT</a:t>
            </a:r>
            <a:r>
              <a:rPr lang="en-US" sz="2000" dirty="0"/>
              <a:t>, including undertaking the necessary follow-up in relation to homebuyer claims and creditor records.</a:t>
            </a:r>
          </a:p>
          <a:p>
            <a:pPr marL="342900" indent="-342900" algn="just">
              <a:lnSpc>
                <a:spcPct val="105000"/>
              </a:lnSpc>
              <a:spcAft>
                <a:spcPts val="600"/>
              </a:spcAft>
              <a:buSzPct val="100000"/>
              <a:buChar char="■"/>
            </a:pPr>
            <a:r>
              <a:rPr lang="en-US" sz="2000" dirty="0">
                <a:solidFill>
                  <a:schemeClr val="tx1"/>
                </a:solidFill>
              </a:rPr>
              <a:t>The objective was to ensure that eligible homebuyers were appropriately considered in the CIRP, their individual claim positions were accurately reflected and their corresponding CoC voting entitlements were determined in accordance with the applicable framework.</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30</a:t>
            </a:r>
            <a:endParaRPr sz="1000" dirty="0">
              <a:solidFill>
                <a:srgbClr val="122B4A"/>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21791" y="274320"/>
            <a:ext cx="11179683" cy="1051560"/>
          </a:xfrm>
          <a:prstGeom prst="rect">
            <a:avLst/>
          </a:prstGeom>
          <a:noFill/>
          <a:ln/>
        </p:spPr>
        <p:txBody>
          <a:bodyPr wrap="square" lIns="0" tIns="0" rIns="0" bIns="0" rtlCol="0" anchor="b">
            <a:normAutofit/>
          </a:bodyPr>
          <a:lstStyle/>
          <a:p>
            <a:pPr marL="0" indent="0" algn="just">
              <a:buNone/>
            </a:pPr>
            <a:r>
              <a:rPr lang="en-US" sz="2800" b="1" dirty="0"/>
              <a:t>HOME BUYER CLAIMS | CLASSIFICATION AND OUTCOME</a:t>
            </a:r>
            <a:endParaRPr lang="en-US" sz="28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5" name="TextBox 4"/>
          <p:cNvSpPr txBox="1"/>
          <p:nvPr/>
        </p:nvSpPr>
        <p:spPr>
          <a:xfrm>
            <a:off x="11064240" y="6473952"/>
            <a:ext cx="457200" cy="219456"/>
          </a:xfrm>
          <a:prstGeom prst="rect">
            <a:avLst/>
          </a:prstGeom>
          <a:noFill/>
        </p:spPr>
        <p:txBody>
          <a:bodyPr wrap="square">
            <a:noAutofit/>
          </a:bodyPr>
          <a:lstStyle/>
          <a:p>
            <a:pPr algn="r">
              <a:lnSpc>
                <a:spcPct val="90000"/>
              </a:lnSpc>
            </a:pPr>
            <a:r>
              <a:rPr lang="en-US" sz="900" dirty="0">
                <a:solidFill>
                  <a:srgbClr val="122B4A"/>
                </a:solidFill>
              </a:rPr>
              <a:t>31</a:t>
            </a:r>
            <a:endParaRPr sz="900" dirty="0">
              <a:solidFill>
                <a:srgbClr val="122B4A"/>
              </a:solidFill>
            </a:endParaRPr>
          </a:p>
        </p:txBody>
      </p:sp>
      <p:sp>
        <p:nvSpPr>
          <p:cNvPr id="6" name="Rounded Rectangle 5"/>
          <p:cNvSpPr/>
          <p:nvPr/>
        </p:nvSpPr>
        <p:spPr>
          <a:xfrm>
            <a:off x="640080" y="1408176"/>
            <a:ext cx="10881360" cy="941832"/>
          </a:xfrm>
          <a:prstGeom prst="roundRect">
            <a:avLst/>
          </a:prstGeom>
          <a:solidFill>
            <a:srgbClr val="F8F5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7" name="TextBox 6"/>
          <p:cNvSpPr txBox="1"/>
          <p:nvPr/>
        </p:nvSpPr>
        <p:spPr>
          <a:xfrm>
            <a:off x="822960" y="1527048"/>
            <a:ext cx="1828800" cy="594360"/>
          </a:xfrm>
          <a:prstGeom prst="rect">
            <a:avLst/>
          </a:prstGeom>
          <a:noFill/>
        </p:spPr>
        <p:txBody>
          <a:bodyPr wrap="square">
            <a:normAutofit/>
          </a:bodyPr>
          <a:lstStyle/>
          <a:p>
            <a:r>
              <a:rPr sz="2000" b="1">
                <a:solidFill>
                  <a:srgbClr val="122B4A"/>
                </a:solidFill>
              </a:rPr>
              <a:t>ISSUE</a:t>
            </a:r>
          </a:p>
        </p:txBody>
      </p:sp>
      <p:sp>
        <p:nvSpPr>
          <p:cNvPr id="8" name="TextBox 7"/>
          <p:cNvSpPr txBox="1"/>
          <p:nvPr/>
        </p:nvSpPr>
        <p:spPr>
          <a:xfrm>
            <a:off x="2514600" y="1499616"/>
            <a:ext cx="8732520" cy="749808"/>
          </a:xfrm>
          <a:prstGeom prst="rect">
            <a:avLst/>
          </a:prstGeom>
          <a:noFill/>
        </p:spPr>
        <p:txBody>
          <a:bodyPr wrap="square">
            <a:normAutofit/>
          </a:bodyPr>
          <a:lstStyle/>
          <a:p>
            <a:r>
              <a:rPr sz="2000" b="0" dirty="0">
                <a:solidFill>
                  <a:srgbClr val="122B4A"/>
                </a:solidFill>
              </a:rPr>
              <a:t>Plots or units were handed over, but claims remained for maintenance, essential services, clubhouses and promised amenities.</a:t>
            </a:r>
          </a:p>
        </p:txBody>
      </p:sp>
      <p:sp>
        <p:nvSpPr>
          <p:cNvPr id="9" name="Rounded Rectangle 8"/>
          <p:cNvSpPr/>
          <p:nvPr/>
        </p:nvSpPr>
        <p:spPr>
          <a:xfrm>
            <a:off x="640080" y="2478024"/>
            <a:ext cx="10881360" cy="941832"/>
          </a:xfrm>
          <a:prstGeom prst="roundRect">
            <a:avLst/>
          </a:prstGeom>
          <a:solidFill>
            <a:srgbClr val="F8F5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0" name="TextBox 9"/>
          <p:cNvSpPr txBox="1"/>
          <p:nvPr/>
        </p:nvSpPr>
        <p:spPr>
          <a:xfrm>
            <a:off x="822960" y="2596896"/>
            <a:ext cx="1828800" cy="594360"/>
          </a:xfrm>
          <a:prstGeom prst="rect">
            <a:avLst/>
          </a:prstGeom>
          <a:noFill/>
        </p:spPr>
        <p:txBody>
          <a:bodyPr wrap="square">
            <a:normAutofit/>
          </a:bodyPr>
          <a:lstStyle/>
          <a:p>
            <a:r>
              <a:rPr sz="2000" b="1">
                <a:solidFill>
                  <a:srgbClr val="122B4A"/>
                </a:solidFill>
              </a:rPr>
              <a:t>LEGAL TEST</a:t>
            </a:r>
          </a:p>
        </p:txBody>
      </p:sp>
      <p:sp>
        <p:nvSpPr>
          <p:cNvPr id="11" name="TextBox 10"/>
          <p:cNvSpPr txBox="1"/>
          <p:nvPr/>
        </p:nvSpPr>
        <p:spPr>
          <a:xfrm>
            <a:off x="2514600" y="2569464"/>
            <a:ext cx="8732520" cy="749808"/>
          </a:xfrm>
          <a:prstGeom prst="rect">
            <a:avLst/>
          </a:prstGeom>
          <a:noFill/>
        </p:spPr>
        <p:txBody>
          <a:bodyPr wrap="square">
            <a:normAutofit/>
          </a:bodyPr>
          <a:lstStyle/>
          <a:p>
            <a:r>
              <a:rPr sz="2000" b="0" dirty="0">
                <a:solidFill>
                  <a:srgbClr val="122B4A"/>
                </a:solidFill>
              </a:rPr>
              <a:t>Examine the contract, consideration, payments and possession. An amenity-related claim is not automatically financial or operational debt.</a:t>
            </a:r>
          </a:p>
        </p:txBody>
      </p:sp>
      <p:sp>
        <p:nvSpPr>
          <p:cNvPr id="12" name="Rounded Rectangle 11"/>
          <p:cNvSpPr/>
          <p:nvPr/>
        </p:nvSpPr>
        <p:spPr>
          <a:xfrm>
            <a:off x="640080" y="3547872"/>
            <a:ext cx="10881360" cy="941832"/>
          </a:xfrm>
          <a:prstGeom prst="roundRect">
            <a:avLst/>
          </a:prstGeom>
          <a:solidFill>
            <a:srgbClr val="F8F5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3" name="TextBox 12"/>
          <p:cNvSpPr txBox="1"/>
          <p:nvPr/>
        </p:nvSpPr>
        <p:spPr>
          <a:xfrm>
            <a:off x="822960" y="3666744"/>
            <a:ext cx="1828800" cy="594360"/>
          </a:xfrm>
          <a:prstGeom prst="rect">
            <a:avLst/>
          </a:prstGeom>
          <a:noFill/>
        </p:spPr>
        <p:txBody>
          <a:bodyPr wrap="square">
            <a:normAutofit/>
          </a:bodyPr>
          <a:lstStyle/>
          <a:p>
            <a:r>
              <a:rPr sz="2000" b="1">
                <a:solidFill>
                  <a:srgbClr val="122B4A"/>
                </a:solidFill>
              </a:rPr>
              <a:t>REVIEW</a:t>
            </a:r>
          </a:p>
        </p:txBody>
      </p:sp>
      <p:sp>
        <p:nvSpPr>
          <p:cNvPr id="14" name="TextBox 13"/>
          <p:cNvSpPr txBox="1"/>
          <p:nvPr/>
        </p:nvSpPr>
        <p:spPr>
          <a:xfrm>
            <a:off x="2514600" y="3639312"/>
            <a:ext cx="8732520" cy="749808"/>
          </a:xfrm>
          <a:prstGeom prst="rect">
            <a:avLst/>
          </a:prstGeom>
          <a:noFill/>
        </p:spPr>
        <p:txBody>
          <a:bodyPr wrap="square">
            <a:normAutofit/>
          </a:bodyPr>
          <a:lstStyle/>
          <a:p>
            <a:r>
              <a:rPr sz="2000" b="0">
                <a:solidFill>
                  <a:srgbClr val="122B4A"/>
                </a:solidFill>
              </a:rPr>
              <a:t>Reconcile agreements, allotment letters, sale deeds, ledgers and layouts, while applying relevant directions of the Hon’ble NCLT.</a:t>
            </a:r>
          </a:p>
        </p:txBody>
      </p:sp>
      <p:sp>
        <p:nvSpPr>
          <p:cNvPr id="15" name="Rounded Rectangle 14"/>
          <p:cNvSpPr/>
          <p:nvPr/>
        </p:nvSpPr>
        <p:spPr>
          <a:xfrm>
            <a:off x="640080" y="4617720"/>
            <a:ext cx="10881360" cy="941832"/>
          </a:xfrm>
          <a:prstGeom prst="roundRect">
            <a:avLst/>
          </a:prstGeom>
          <a:solidFill>
            <a:srgbClr val="F8F5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6" name="TextBox 15"/>
          <p:cNvSpPr txBox="1"/>
          <p:nvPr/>
        </p:nvSpPr>
        <p:spPr>
          <a:xfrm>
            <a:off x="822960" y="4736592"/>
            <a:ext cx="1828800" cy="594360"/>
          </a:xfrm>
          <a:prstGeom prst="rect">
            <a:avLst/>
          </a:prstGeom>
          <a:noFill/>
        </p:spPr>
        <p:txBody>
          <a:bodyPr wrap="square">
            <a:normAutofit/>
          </a:bodyPr>
          <a:lstStyle/>
          <a:p>
            <a:r>
              <a:rPr sz="2000" b="1">
                <a:solidFill>
                  <a:srgbClr val="122B4A"/>
                </a:solidFill>
              </a:rPr>
              <a:t>CONCLUSION</a:t>
            </a:r>
          </a:p>
        </p:txBody>
      </p:sp>
      <p:sp>
        <p:nvSpPr>
          <p:cNvPr id="17" name="TextBox 16"/>
          <p:cNvSpPr txBox="1"/>
          <p:nvPr/>
        </p:nvSpPr>
        <p:spPr>
          <a:xfrm>
            <a:off x="2514600" y="4709159"/>
            <a:ext cx="8732520" cy="749808"/>
          </a:xfrm>
          <a:prstGeom prst="rect">
            <a:avLst/>
          </a:prstGeom>
          <a:noFill/>
        </p:spPr>
        <p:txBody>
          <a:bodyPr wrap="square">
            <a:normAutofit/>
          </a:bodyPr>
          <a:lstStyle/>
          <a:p>
            <a:r>
              <a:rPr sz="2000" b="0">
                <a:solidFill>
                  <a:srgbClr val="122B4A"/>
                </a:solidFill>
              </a:rPr>
              <a:t>Determine claims component by component. Different obligations may have different legal character; CoC voting must reflect correctly admitted financial debt.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3" name="TextBox 2"/>
          <p:cNvSpPr txBox="1"/>
          <p:nvPr/>
        </p:nvSpPr>
        <p:spPr>
          <a:xfrm>
            <a:off x="603504" y="684672"/>
            <a:ext cx="10789920" cy="560153"/>
          </a:xfrm>
          <a:prstGeom prst="rect">
            <a:avLst/>
          </a:prstGeom>
          <a:noFill/>
        </p:spPr>
        <p:txBody>
          <a:bodyPr wrap="square" lIns="137160" tIns="82296" rIns="137160">
            <a:normAutofit lnSpcReduction="10000"/>
          </a:bodyPr>
          <a:lstStyle/>
          <a:p>
            <a:pPr>
              <a:spcAft>
                <a:spcPts val="700"/>
              </a:spcAft>
            </a:pPr>
            <a:r>
              <a:rPr sz="2900" b="1" dirty="0">
                <a:solidFill>
                  <a:srgbClr val="112B4A"/>
                </a:solidFill>
                <a:latin typeface="Aptos"/>
              </a:rPr>
              <a:t>SECTION 29A | SUSPENDED DIRECTOR’S ELIGIBILITY</a:t>
            </a: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5" name="TextBox 4"/>
          <p:cNvSpPr txBox="1"/>
          <p:nvPr/>
        </p:nvSpPr>
        <p:spPr>
          <a:xfrm>
            <a:off x="658368" y="1298448"/>
            <a:ext cx="10881360" cy="437043"/>
          </a:xfrm>
          <a:prstGeom prst="rect">
            <a:avLst/>
          </a:prstGeom>
          <a:noFill/>
        </p:spPr>
        <p:txBody>
          <a:bodyPr wrap="square" lIns="137160" tIns="82296" rIns="137160">
            <a:normAutofit/>
          </a:bodyPr>
          <a:lstStyle/>
          <a:p>
            <a:pPr>
              <a:spcAft>
                <a:spcPts val="700"/>
              </a:spcAft>
            </a:pPr>
            <a:r>
              <a:rPr lang="en-US" sz="2000" b="0" dirty="0">
                <a:solidFill>
                  <a:srgbClr val="5B6269"/>
                </a:solidFill>
                <a:latin typeface="Aptos"/>
              </a:rPr>
              <a:t>Fact specific</a:t>
            </a:r>
            <a:r>
              <a:rPr sz="2000" b="0" dirty="0">
                <a:solidFill>
                  <a:srgbClr val="5B6269"/>
                </a:solidFill>
                <a:latin typeface="Aptos"/>
              </a:rPr>
              <a:t>; not a general exemption from Section 29A.</a:t>
            </a:r>
          </a:p>
        </p:txBody>
      </p:sp>
      <p:sp>
        <p:nvSpPr>
          <p:cNvPr id="6" name="Rounded Rectangle 5"/>
          <p:cNvSpPr/>
          <p:nvPr/>
        </p:nvSpPr>
        <p:spPr>
          <a:xfrm>
            <a:off x="685800" y="1828800"/>
            <a:ext cx="10744200" cy="111556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7" name="TextBox 6"/>
          <p:cNvSpPr txBox="1"/>
          <p:nvPr/>
        </p:nvSpPr>
        <p:spPr>
          <a:xfrm>
            <a:off x="868680" y="1892807"/>
            <a:ext cx="2743200" cy="437043"/>
          </a:xfrm>
          <a:prstGeom prst="rect">
            <a:avLst/>
          </a:prstGeom>
          <a:noFill/>
        </p:spPr>
        <p:txBody>
          <a:bodyPr wrap="square" lIns="137160" tIns="82296" rIns="137160">
            <a:normAutofit/>
          </a:bodyPr>
          <a:lstStyle/>
          <a:p>
            <a:pPr>
              <a:spcAft>
                <a:spcPts val="700"/>
              </a:spcAft>
            </a:pPr>
            <a:r>
              <a:rPr sz="2000" b="1">
                <a:solidFill>
                  <a:srgbClr val="112B4A"/>
                </a:solidFill>
                <a:latin typeface="Aptos"/>
              </a:rPr>
              <a:t>Issue</a:t>
            </a:r>
          </a:p>
        </p:txBody>
      </p:sp>
      <p:sp>
        <p:nvSpPr>
          <p:cNvPr id="8" name="TextBox 7"/>
          <p:cNvSpPr txBox="1"/>
          <p:nvPr/>
        </p:nvSpPr>
        <p:spPr>
          <a:xfrm>
            <a:off x="3520440" y="1892807"/>
            <a:ext cx="7562088" cy="744819"/>
          </a:xfrm>
          <a:prstGeom prst="rect">
            <a:avLst/>
          </a:prstGeom>
          <a:noFill/>
        </p:spPr>
        <p:txBody>
          <a:bodyPr wrap="square" lIns="137160" tIns="82296" rIns="137160">
            <a:normAutofit/>
          </a:bodyPr>
          <a:lstStyle/>
          <a:p>
            <a:pPr algn="just">
              <a:spcAft>
                <a:spcPts val="700"/>
              </a:spcAft>
            </a:pPr>
            <a:r>
              <a:rPr sz="2000" b="0" dirty="0">
                <a:solidFill>
                  <a:srgbClr val="222C39"/>
                </a:solidFill>
                <a:latin typeface="Aptos"/>
              </a:rPr>
              <a:t>The suspended director’s participation as PRA 1 was questioned by reference to Section 29A(c)</a:t>
            </a:r>
            <a:r>
              <a:rPr lang="en-US" sz="2000" b="0" dirty="0">
                <a:solidFill>
                  <a:srgbClr val="222C39"/>
                </a:solidFill>
                <a:latin typeface="Aptos"/>
              </a:rPr>
              <a:t> &amp; (e)</a:t>
            </a:r>
            <a:r>
              <a:rPr sz="2000" b="0" dirty="0">
                <a:solidFill>
                  <a:srgbClr val="222C39"/>
                </a:solidFill>
                <a:latin typeface="Aptos"/>
              </a:rPr>
              <a:t>.</a:t>
            </a:r>
          </a:p>
        </p:txBody>
      </p:sp>
      <p:sp>
        <p:nvSpPr>
          <p:cNvPr id="9" name="Rounded Rectangle 8"/>
          <p:cNvSpPr/>
          <p:nvPr/>
        </p:nvSpPr>
        <p:spPr>
          <a:xfrm>
            <a:off x="685800" y="3090672"/>
            <a:ext cx="10744200" cy="111556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0" name="TextBox 9"/>
          <p:cNvSpPr txBox="1"/>
          <p:nvPr/>
        </p:nvSpPr>
        <p:spPr>
          <a:xfrm>
            <a:off x="868680" y="3154679"/>
            <a:ext cx="2743200" cy="437043"/>
          </a:xfrm>
          <a:prstGeom prst="rect">
            <a:avLst/>
          </a:prstGeom>
          <a:noFill/>
        </p:spPr>
        <p:txBody>
          <a:bodyPr wrap="square" lIns="137160" tIns="82296" rIns="137160">
            <a:normAutofit/>
          </a:bodyPr>
          <a:lstStyle/>
          <a:p>
            <a:pPr>
              <a:spcAft>
                <a:spcPts val="700"/>
              </a:spcAft>
            </a:pPr>
            <a:r>
              <a:rPr sz="2000" b="1">
                <a:solidFill>
                  <a:srgbClr val="112B4A"/>
                </a:solidFill>
                <a:latin typeface="Aptos"/>
              </a:rPr>
              <a:t>Challenge</a:t>
            </a:r>
          </a:p>
        </p:txBody>
      </p:sp>
      <p:sp>
        <p:nvSpPr>
          <p:cNvPr id="11" name="TextBox 10"/>
          <p:cNvSpPr txBox="1"/>
          <p:nvPr/>
        </p:nvSpPr>
        <p:spPr>
          <a:xfrm>
            <a:off x="3520440" y="3154679"/>
            <a:ext cx="7562088" cy="744819"/>
          </a:xfrm>
          <a:prstGeom prst="rect">
            <a:avLst/>
          </a:prstGeom>
          <a:noFill/>
        </p:spPr>
        <p:txBody>
          <a:bodyPr wrap="square" lIns="137160" tIns="82296" rIns="137160">
            <a:normAutofit/>
          </a:bodyPr>
          <a:lstStyle/>
          <a:p>
            <a:pPr algn="just">
              <a:spcAft>
                <a:spcPts val="700"/>
              </a:spcAft>
            </a:pPr>
            <a:r>
              <a:rPr sz="2000" b="0" dirty="0">
                <a:solidFill>
                  <a:srgbClr val="222C39"/>
                </a:solidFill>
                <a:latin typeface="Aptos"/>
              </a:rPr>
              <a:t>An adverse eligibility position was contested before the Hon’ble NCLT.</a:t>
            </a:r>
          </a:p>
        </p:txBody>
      </p:sp>
      <p:sp>
        <p:nvSpPr>
          <p:cNvPr id="12" name="Rounded Rectangle 11"/>
          <p:cNvSpPr/>
          <p:nvPr/>
        </p:nvSpPr>
        <p:spPr>
          <a:xfrm>
            <a:off x="685800" y="4352544"/>
            <a:ext cx="10744200" cy="111556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3" name="TextBox 12"/>
          <p:cNvSpPr txBox="1"/>
          <p:nvPr/>
        </p:nvSpPr>
        <p:spPr>
          <a:xfrm>
            <a:off x="868680" y="4416552"/>
            <a:ext cx="2743200" cy="744819"/>
          </a:xfrm>
          <a:prstGeom prst="rect">
            <a:avLst/>
          </a:prstGeom>
          <a:noFill/>
        </p:spPr>
        <p:txBody>
          <a:bodyPr wrap="square" lIns="137160" tIns="82296" rIns="137160">
            <a:normAutofit/>
          </a:bodyPr>
          <a:lstStyle/>
          <a:p>
            <a:pPr>
              <a:spcAft>
                <a:spcPts val="700"/>
              </a:spcAft>
            </a:pPr>
            <a:r>
              <a:rPr sz="2000" b="1">
                <a:solidFill>
                  <a:srgbClr val="112B4A"/>
                </a:solidFill>
                <a:latin typeface="Aptos"/>
              </a:rPr>
              <a:t>Judicial consideration</a:t>
            </a:r>
          </a:p>
        </p:txBody>
      </p:sp>
      <p:sp>
        <p:nvSpPr>
          <p:cNvPr id="14" name="TextBox 13"/>
          <p:cNvSpPr txBox="1"/>
          <p:nvPr/>
        </p:nvSpPr>
        <p:spPr>
          <a:xfrm>
            <a:off x="3520440" y="4416552"/>
            <a:ext cx="7562088" cy="1052596"/>
          </a:xfrm>
          <a:prstGeom prst="rect">
            <a:avLst/>
          </a:prstGeom>
          <a:noFill/>
        </p:spPr>
        <p:txBody>
          <a:bodyPr wrap="square" lIns="137160" tIns="82296" rIns="137160">
            <a:normAutofit/>
          </a:bodyPr>
          <a:lstStyle/>
          <a:p>
            <a:pPr algn="just">
              <a:spcAft>
                <a:spcPts val="700"/>
              </a:spcAft>
            </a:pPr>
            <a:r>
              <a:rPr lang="en-US" sz="2000" dirty="0">
                <a:solidFill>
                  <a:srgbClr val="222C39"/>
                </a:solidFill>
                <a:latin typeface="Aptos"/>
              </a:rPr>
              <a:t>On merits, t</a:t>
            </a:r>
            <a:r>
              <a:rPr sz="2000" b="0" dirty="0">
                <a:solidFill>
                  <a:srgbClr val="222C39"/>
                </a:solidFill>
                <a:latin typeface="Aptos"/>
              </a:rPr>
              <a:t>he Hon’ble NCLT </a:t>
            </a:r>
            <a:r>
              <a:rPr lang="en-US" sz="2000" b="0" dirty="0">
                <a:solidFill>
                  <a:srgbClr val="222C39"/>
                </a:solidFill>
                <a:latin typeface="Aptos"/>
              </a:rPr>
              <a:t>opined</a:t>
            </a:r>
            <a:r>
              <a:rPr sz="2000" b="0" dirty="0">
                <a:solidFill>
                  <a:srgbClr val="222C39"/>
                </a:solidFill>
                <a:latin typeface="Aptos"/>
              </a:rPr>
              <a:t> that the suspended director could be considered as a resolution applicant. The precise scope remains subject to the order and applicable statutory tests.</a:t>
            </a:r>
          </a:p>
        </p:txBody>
      </p:sp>
      <p:sp>
        <p:nvSpPr>
          <p:cNvPr id="15" name="Rectangle 14"/>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1064240" y="6473952"/>
            <a:ext cx="457200" cy="219456"/>
          </a:xfrm>
          <a:prstGeom prst="rect">
            <a:avLst/>
          </a:prstGeom>
          <a:noFill/>
        </p:spPr>
        <p:txBody>
          <a:bodyPr wrap="square">
            <a:normAutofit fontScale="92500" lnSpcReduction="10000"/>
          </a:bodyPr>
          <a:lstStyle/>
          <a:p>
            <a:pPr algn="r"/>
            <a:r>
              <a:rPr sz="1000">
                <a:solidFill>
                  <a:srgbClr val="122B4A"/>
                </a:solidFill>
              </a:rPr>
              <a:t>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3" name="TextBox 2"/>
          <p:cNvSpPr txBox="1"/>
          <p:nvPr/>
        </p:nvSpPr>
        <p:spPr>
          <a:xfrm>
            <a:off x="603504" y="659620"/>
            <a:ext cx="10789920" cy="560153"/>
          </a:xfrm>
          <a:prstGeom prst="rect">
            <a:avLst/>
          </a:prstGeom>
          <a:noFill/>
        </p:spPr>
        <p:txBody>
          <a:bodyPr wrap="square" lIns="137160" tIns="82296" rIns="137160">
            <a:normAutofit lnSpcReduction="10000"/>
          </a:bodyPr>
          <a:lstStyle/>
          <a:p>
            <a:pPr>
              <a:spcAft>
                <a:spcPts val="700"/>
              </a:spcAft>
            </a:pPr>
            <a:r>
              <a:rPr sz="2900" b="1" dirty="0">
                <a:solidFill>
                  <a:srgbClr val="112B4A"/>
                </a:solidFill>
                <a:latin typeface="Aptos"/>
              </a:rPr>
              <a:t>CONSORTIUM CHALLENGE | LEGAL MERITS AND DELAY</a:t>
            </a: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5" name="Rounded Rectangle 4"/>
          <p:cNvSpPr/>
          <p:nvPr/>
        </p:nvSpPr>
        <p:spPr>
          <a:xfrm>
            <a:off x="685800" y="1527048"/>
            <a:ext cx="10744200" cy="111556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6" name="TextBox 5"/>
          <p:cNvSpPr txBox="1"/>
          <p:nvPr/>
        </p:nvSpPr>
        <p:spPr>
          <a:xfrm>
            <a:off x="868680" y="1591056"/>
            <a:ext cx="2743200" cy="437043"/>
          </a:xfrm>
          <a:prstGeom prst="rect">
            <a:avLst/>
          </a:prstGeom>
          <a:noFill/>
        </p:spPr>
        <p:txBody>
          <a:bodyPr wrap="square" lIns="137160" tIns="82296" rIns="137160">
            <a:normAutofit/>
          </a:bodyPr>
          <a:lstStyle/>
          <a:p>
            <a:pPr>
              <a:spcAft>
                <a:spcPts val="700"/>
              </a:spcAft>
            </a:pPr>
            <a:r>
              <a:rPr sz="2000" b="1">
                <a:solidFill>
                  <a:srgbClr val="112B4A"/>
                </a:solidFill>
                <a:latin typeface="Aptos"/>
              </a:rPr>
              <a:t>What was challenged</a:t>
            </a:r>
          </a:p>
        </p:txBody>
      </p:sp>
      <p:sp>
        <p:nvSpPr>
          <p:cNvPr id="7" name="TextBox 6"/>
          <p:cNvSpPr txBox="1"/>
          <p:nvPr/>
        </p:nvSpPr>
        <p:spPr>
          <a:xfrm>
            <a:off x="3520440" y="1591056"/>
            <a:ext cx="7562088" cy="744819"/>
          </a:xfrm>
          <a:prstGeom prst="rect">
            <a:avLst/>
          </a:prstGeom>
          <a:noFill/>
        </p:spPr>
        <p:txBody>
          <a:bodyPr wrap="square" lIns="137160" tIns="82296" rIns="137160">
            <a:normAutofit/>
          </a:bodyPr>
          <a:lstStyle/>
          <a:p>
            <a:pPr algn="just">
              <a:spcAft>
                <a:spcPts val="700"/>
              </a:spcAft>
            </a:pPr>
            <a:r>
              <a:rPr sz="2000" b="0" dirty="0">
                <a:solidFill>
                  <a:srgbClr val="222C39"/>
                </a:solidFill>
                <a:latin typeface="Aptos"/>
              </a:rPr>
              <a:t>After the final PRA list, the addition of a member to PRA 2’s consortium was challenged by an aggrieved participant.</a:t>
            </a:r>
          </a:p>
        </p:txBody>
      </p:sp>
      <p:sp>
        <p:nvSpPr>
          <p:cNvPr id="8" name="Rounded Rectangle 7"/>
          <p:cNvSpPr/>
          <p:nvPr/>
        </p:nvSpPr>
        <p:spPr>
          <a:xfrm>
            <a:off x="685800" y="2788920"/>
            <a:ext cx="10744200" cy="111556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9" name="TextBox 8"/>
          <p:cNvSpPr txBox="1"/>
          <p:nvPr/>
        </p:nvSpPr>
        <p:spPr>
          <a:xfrm>
            <a:off x="868680" y="2852927"/>
            <a:ext cx="2743200" cy="437043"/>
          </a:xfrm>
          <a:prstGeom prst="rect">
            <a:avLst/>
          </a:prstGeom>
          <a:noFill/>
        </p:spPr>
        <p:txBody>
          <a:bodyPr wrap="square" lIns="137160" tIns="82296" rIns="137160">
            <a:normAutofit/>
          </a:bodyPr>
          <a:lstStyle/>
          <a:p>
            <a:pPr>
              <a:spcAft>
                <a:spcPts val="700"/>
              </a:spcAft>
            </a:pPr>
            <a:r>
              <a:rPr sz="2000" b="1">
                <a:solidFill>
                  <a:srgbClr val="112B4A"/>
                </a:solidFill>
                <a:latin typeface="Aptos"/>
              </a:rPr>
              <a:t>Legal questions</a:t>
            </a:r>
          </a:p>
        </p:txBody>
      </p:sp>
      <p:sp>
        <p:nvSpPr>
          <p:cNvPr id="10" name="TextBox 9"/>
          <p:cNvSpPr txBox="1"/>
          <p:nvPr/>
        </p:nvSpPr>
        <p:spPr>
          <a:xfrm>
            <a:off x="3520440" y="2852927"/>
            <a:ext cx="7562088" cy="1052596"/>
          </a:xfrm>
          <a:prstGeom prst="rect">
            <a:avLst/>
          </a:prstGeom>
          <a:noFill/>
        </p:spPr>
        <p:txBody>
          <a:bodyPr wrap="square" lIns="137160" tIns="82296" rIns="137160">
            <a:normAutofit/>
          </a:bodyPr>
          <a:lstStyle/>
          <a:p>
            <a:pPr algn="just">
              <a:spcAft>
                <a:spcPts val="700"/>
              </a:spcAft>
            </a:pPr>
            <a:r>
              <a:rPr sz="2000" b="0" dirty="0">
                <a:solidFill>
                  <a:srgbClr val="222C39"/>
                </a:solidFill>
                <a:latin typeface="Aptos"/>
              </a:rPr>
              <a:t>Whether the post-list change was compatible with the EOI/RFRP process, applicant eligibility, equal treatment and transparency in bid participation.</a:t>
            </a:r>
          </a:p>
        </p:txBody>
      </p:sp>
      <p:sp>
        <p:nvSpPr>
          <p:cNvPr id="11" name="Rounded Rectangle 10"/>
          <p:cNvSpPr/>
          <p:nvPr/>
        </p:nvSpPr>
        <p:spPr>
          <a:xfrm>
            <a:off x="685800" y="4050791"/>
            <a:ext cx="10744200" cy="111556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2" name="TextBox 11"/>
          <p:cNvSpPr txBox="1"/>
          <p:nvPr/>
        </p:nvSpPr>
        <p:spPr>
          <a:xfrm>
            <a:off x="868680" y="4114800"/>
            <a:ext cx="2743200" cy="437043"/>
          </a:xfrm>
          <a:prstGeom prst="rect">
            <a:avLst/>
          </a:prstGeom>
          <a:noFill/>
        </p:spPr>
        <p:txBody>
          <a:bodyPr wrap="square" lIns="137160" tIns="82296" rIns="137160">
            <a:normAutofit/>
          </a:bodyPr>
          <a:lstStyle/>
          <a:p>
            <a:pPr>
              <a:spcAft>
                <a:spcPts val="700"/>
              </a:spcAft>
            </a:pPr>
            <a:r>
              <a:rPr sz="2000" b="1">
                <a:solidFill>
                  <a:srgbClr val="112B4A"/>
                </a:solidFill>
                <a:latin typeface="Aptos"/>
              </a:rPr>
              <a:t>Consequences</a:t>
            </a:r>
          </a:p>
        </p:txBody>
      </p:sp>
      <p:sp>
        <p:nvSpPr>
          <p:cNvPr id="13" name="TextBox 12"/>
          <p:cNvSpPr txBox="1"/>
          <p:nvPr/>
        </p:nvSpPr>
        <p:spPr>
          <a:xfrm>
            <a:off x="3520440" y="4114800"/>
            <a:ext cx="7562088" cy="1052596"/>
          </a:xfrm>
          <a:prstGeom prst="rect">
            <a:avLst/>
          </a:prstGeom>
          <a:noFill/>
        </p:spPr>
        <p:txBody>
          <a:bodyPr wrap="square" lIns="137160" tIns="82296" rIns="137160">
            <a:normAutofit/>
          </a:bodyPr>
          <a:lstStyle/>
          <a:p>
            <a:pPr algn="just">
              <a:spcAft>
                <a:spcPts val="700"/>
              </a:spcAft>
            </a:pPr>
            <a:r>
              <a:rPr lang="en-US" sz="2000" b="0" dirty="0">
                <a:solidFill>
                  <a:srgbClr val="222C39"/>
                </a:solidFill>
                <a:latin typeface="Aptos"/>
              </a:rPr>
              <a:t>Ultimately, the challenge did not succeed, but it</a:t>
            </a:r>
            <a:r>
              <a:rPr sz="2000" b="0" dirty="0">
                <a:solidFill>
                  <a:srgbClr val="222C39"/>
                </a:solidFill>
                <a:latin typeface="Aptos"/>
              </a:rPr>
              <a:t> triggered further proceedings and procedural uncertainty; the timetable was extended and plan evaluation progressed under litigation risk.</a:t>
            </a:r>
          </a:p>
        </p:txBody>
      </p:sp>
      <p:sp>
        <p:nvSpPr>
          <p:cNvPr id="14" name="Rectangle 1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064240" y="6473952"/>
            <a:ext cx="457200" cy="219456"/>
          </a:xfrm>
          <a:prstGeom prst="rect">
            <a:avLst/>
          </a:prstGeom>
          <a:noFill/>
        </p:spPr>
        <p:txBody>
          <a:bodyPr wrap="square">
            <a:normAutofit fontScale="92500" lnSpcReduction="10000"/>
          </a:bodyPr>
          <a:lstStyle/>
          <a:p>
            <a:pPr algn="r"/>
            <a:r>
              <a:rPr sz="1000">
                <a:solidFill>
                  <a:srgbClr val="122B4A"/>
                </a:solidFill>
              </a:rPr>
              <a:t>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l">
              <a:buNone/>
            </a:pPr>
            <a:r>
              <a:rPr lang="en-US" sz="2900" b="1" dirty="0">
                <a:solidFill>
                  <a:schemeClr val="accent1"/>
                </a:solidFill>
              </a:rPr>
              <a:t>RP'S ROLE AMIDST CONTINUING LITIGATION</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000" dirty="0">
                <a:solidFill>
                  <a:schemeClr val="tx1"/>
                </a:solidFill>
              </a:rPr>
              <a:t>The RP was required to manage the ongoing CIRP by taking all stakeholders together [CoC, Home-buyers, Regulators, Vendors…] whilst responding to applications, objections and judicial directions relating to the resolution process.</a:t>
            </a:r>
            <a:endParaRPr lang="en-US" sz="2000" dirty="0"/>
          </a:p>
          <a:p>
            <a:pPr marL="342900" indent="-342900" algn="just">
              <a:lnSpc>
                <a:spcPct val="105000"/>
              </a:lnSpc>
              <a:spcAft>
                <a:spcPts val="600"/>
              </a:spcAft>
              <a:buSzPct val="100000"/>
              <a:buChar char="■"/>
            </a:pPr>
            <a:r>
              <a:rPr lang="en-US" sz="2000" dirty="0">
                <a:solidFill>
                  <a:schemeClr val="tx1"/>
                </a:solidFill>
              </a:rPr>
              <a:t>The claims register, voting-share calculations, applicant eligibility and procedural steps had to be dealt with considering the applicable IBC provisions, CIRP Regulations and orders passed from time to time.</a:t>
            </a:r>
            <a:endParaRPr lang="en-US" sz="2000" dirty="0"/>
          </a:p>
          <a:p>
            <a:pPr marL="342900" indent="-342900" algn="just">
              <a:lnSpc>
                <a:spcPct val="105000"/>
              </a:lnSpc>
              <a:spcAft>
                <a:spcPts val="600"/>
              </a:spcAft>
              <a:buSzPct val="100000"/>
              <a:buChar char="■"/>
            </a:pPr>
            <a:r>
              <a:rPr lang="en-US" sz="2000" dirty="0">
                <a:solidFill>
                  <a:schemeClr val="tx1"/>
                </a:solidFill>
              </a:rPr>
              <a:t>The proceedings created additional procedural and coordination requirements whilst the RP continued to facilitate consideration of the resolution plans.</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3</a:t>
            </a:r>
            <a:r>
              <a:rPr lang="en-US" sz="1000" dirty="0">
                <a:solidFill>
                  <a:srgbClr val="122B4A"/>
                </a:solidFill>
              </a:rPr>
              <a:t>4</a:t>
            </a:r>
            <a:endParaRPr sz="1000" dirty="0">
              <a:solidFill>
                <a:srgbClr val="122B4A"/>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600" b="1" dirty="0">
                <a:solidFill>
                  <a:schemeClr val="accent1"/>
                </a:solidFill>
              </a:rPr>
              <a:t>SCRUTINY OF RESOLUTION PLANS &amp; IDENTIFICATION OF COMPLIANCE ISSUES </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000" dirty="0">
                <a:solidFill>
                  <a:schemeClr val="tx1"/>
                </a:solidFill>
              </a:rPr>
              <a:t>Following the second resolution process, two resolution plans were received: one from the suspended director, PRA 1, and the other from PRA 2.</a:t>
            </a:r>
            <a:endParaRPr lang="en-US" sz="2000" dirty="0"/>
          </a:p>
          <a:p>
            <a:pPr marL="342900" indent="-342900" algn="just">
              <a:lnSpc>
                <a:spcPct val="105000"/>
              </a:lnSpc>
              <a:spcAft>
                <a:spcPts val="600"/>
              </a:spcAft>
              <a:buSzPct val="100000"/>
              <a:buChar char="■"/>
            </a:pPr>
            <a:r>
              <a:rPr lang="en-US" sz="2000" dirty="0">
                <a:solidFill>
                  <a:schemeClr val="tx1"/>
                </a:solidFill>
              </a:rPr>
              <a:t>The RP examined both plans against the requirements of the IBC, 2016, the CIRP Regulations and the applicable resolution-process documents.</a:t>
            </a:r>
            <a:endParaRPr lang="en-US" sz="2000" dirty="0"/>
          </a:p>
          <a:p>
            <a:pPr marL="342900" indent="-342900" algn="just">
              <a:lnSpc>
                <a:spcPct val="105000"/>
              </a:lnSpc>
              <a:spcAft>
                <a:spcPts val="600"/>
              </a:spcAft>
              <a:buSzPct val="100000"/>
              <a:buChar char="■"/>
            </a:pPr>
            <a:r>
              <a:rPr lang="en-US" sz="2000" dirty="0">
                <a:solidFill>
                  <a:schemeClr val="tx1"/>
                </a:solidFill>
              </a:rPr>
              <a:t>During this exercise, certain discrepancies and potential statutory non-compliances were identified in the suspended director’s plan, particularly with reference to the requirements of Section 30(2) of the Code.</a:t>
            </a:r>
            <a:endParaRPr lang="en-US" sz="2000" dirty="0"/>
          </a:p>
          <a:p>
            <a:pPr marL="342900" indent="-342900" algn="just">
              <a:lnSpc>
                <a:spcPct val="105000"/>
              </a:lnSpc>
              <a:spcAft>
                <a:spcPts val="600"/>
              </a:spcAft>
              <a:buSzPct val="100000"/>
              <a:buChar char="■"/>
            </a:pPr>
            <a:r>
              <a:rPr lang="en-US" sz="2000" dirty="0">
                <a:solidFill>
                  <a:schemeClr val="tx1"/>
                </a:solidFill>
              </a:rPr>
              <a:t>The RP brought the identified concerns before the CoC for its consideration, ensuring that the compliance issues were placed on record before the voting process.</a:t>
            </a:r>
            <a:endParaRPr lang="en-US" sz="2000" dirty="0"/>
          </a:p>
          <a:p>
            <a:pPr marL="342900" indent="-342900" algn="just">
              <a:lnSpc>
                <a:spcPct val="105000"/>
              </a:lnSpc>
              <a:spcAft>
                <a:spcPts val="600"/>
              </a:spcAft>
              <a:buSzPct val="100000"/>
              <a:buChar char="■"/>
            </a:pPr>
            <a:r>
              <a:rPr lang="en-US" sz="2000" dirty="0">
                <a:solidFill>
                  <a:schemeClr val="tx1"/>
                </a:solidFill>
              </a:rPr>
              <a:t>Thereafter, both resolution plans were placed before the CoC for consideration and voting in accordance with the applicable process.</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3</a:t>
            </a:r>
            <a:r>
              <a:rPr lang="en-US" sz="1000" dirty="0">
                <a:solidFill>
                  <a:srgbClr val="122B4A"/>
                </a:solidFill>
              </a:rPr>
              <a:t>5</a:t>
            </a:r>
            <a:endParaRPr sz="1000" dirty="0">
              <a:solidFill>
                <a:srgbClr val="122B4A"/>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5FBC2-14CE-00E7-D1C3-49ADE33B9CBC}"/>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F645AFA9-CE5D-5795-387E-37D6EE53E4F8}"/>
              </a:ext>
            </a:extLst>
          </p:cNvPr>
          <p:cNvPicPr>
            <a:picLocks noChangeAspect="1"/>
          </p:cNvPicPr>
          <p:nvPr/>
        </p:nvPicPr>
        <p:blipFill>
          <a:blip r:embed="rId3"/>
          <a:stretch>
            <a:fillRect/>
          </a:stretch>
        </p:blipFill>
        <p:spPr>
          <a:xfrm>
            <a:off x="5547360" y="1737362"/>
            <a:ext cx="1097280" cy="1097280"/>
          </a:xfrm>
          <a:prstGeom prst="rect">
            <a:avLst/>
          </a:prstGeom>
        </p:spPr>
      </p:pic>
      <p:sp>
        <p:nvSpPr>
          <p:cNvPr id="3" name="Section Title">
            <a:extLst>
              <a:ext uri="{FF2B5EF4-FFF2-40B4-BE49-F238E27FC236}">
                <a16:creationId xmlns:a16="http://schemas.microsoft.com/office/drawing/2014/main" id="{70F3E6EC-7E71-5AEB-A7AB-86CE4F8D5FA0}"/>
              </a:ext>
            </a:extLst>
          </p:cNvPr>
          <p:cNvSpPr txBox="1"/>
          <p:nvPr/>
        </p:nvSpPr>
        <p:spPr>
          <a:xfrm>
            <a:off x="903884" y="3567508"/>
            <a:ext cx="10362895" cy="1347392"/>
          </a:xfrm>
          <a:prstGeom prst="rect">
            <a:avLst/>
          </a:prstGeom>
          <a:noFill/>
          <a:ln/>
        </p:spPr>
        <p:txBody>
          <a:bodyPr wrap="square" rtlCol="0" anchor="ctr">
            <a:normAutofit/>
          </a:bodyPr>
          <a:lstStyle/>
          <a:p>
            <a:r>
              <a:rPr lang="en-US" sz="3600" dirty="0">
                <a:solidFill>
                  <a:srgbClr val="FFFFFF"/>
                </a:solidFill>
                <a:highlight>
                  <a:srgbClr val="008080"/>
                </a:highlight>
              </a:rPr>
              <a:t>YARDSTICK FOR MEASURING CIRP SUCCESS</a:t>
            </a:r>
            <a:r>
              <a:rPr lang="en-US" sz="3600" dirty="0">
                <a:solidFill>
                  <a:srgbClr val="FFFFFF"/>
                </a:solidFill>
              </a:rPr>
              <a:t>|</a:t>
            </a:r>
          </a:p>
          <a:p>
            <a:r>
              <a:rPr lang="en-US" sz="3600" dirty="0">
                <a:solidFill>
                  <a:srgbClr val="FFFFFF"/>
                </a:solidFill>
              </a:rPr>
              <a:t>STAKEHOLDER’S EXPECTATIONS &amp; OUTCOMES</a:t>
            </a: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FFFFFF"/>
                </a:solidFill>
              </a:rPr>
              <a:t>3</a:t>
            </a:r>
            <a:r>
              <a:rPr lang="en-US" sz="1000" dirty="0">
                <a:solidFill>
                  <a:srgbClr val="FFFFFF"/>
                </a:solidFill>
              </a:rPr>
              <a:t>6</a:t>
            </a:r>
            <a:endParaRPr sz="1000" dirty="0">
              <a:solidFill>
                <a:srgbClr val="FFFFFF"/>
              </a:solidFill>
            </a:endParaRPr>
          </a:p>
        </p:txBody>
      </p:sp>
    </p:spTree>
    <p:extLst>
      <p:ext uri="{BB962C8B-B14F-4D97-AF65-F5344CB8AC3E}">
        <p14:creationId xmlns:p14="http://schemas.microsoft.com/office/powerpoint/2010/main" val="369438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03504" y="384048"/>
            <a:ext cx="10789920" cy="560153"/>
          </a:xfrm>
          <a:prstGeom prst="rect">
            <a:avLst/>
          </a:prstGeom>
          <a:noFill/>
        </p:spPr>
        <p:txBody>
          <a:bodyPr wrap="square" lIns="137160" tIns="82296" rIns="137160">
            <a:normAutofit lnSpcReduction="10000"/>
          </a:bodyPr>
          <a:lstStyle/>
          <a:p>
            <a:pPr>
              <a:spcAft>
                <a:spcPts val="700"/>
              </a:spcAft>
            </a:pPr>
            <a:r>
              <a:rPr sz="2900" b="1" dirty="0">
                <a:solidFill>
                  <a:srgbClr val="112B4A"/>
                </a:solidFill>
                <a:latin typeface="Aptos"/>
              </a:rPr>
              <a:t>WHO WANTED WHAT?</a:t>
            </a: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52704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04672" y="1636776"/>
            <a:ext cx="5010912" cy="1050031"/>
          </a:xfrm>
          <a:prstGeom prst="rect">
            <a:avLst/>
          </a:prstGeom>
          <a:noFill/>
        </p:spPr>
        <p:txBody>
          <a:bodyPr wrap="square" lIns="137160" tIns="82296" rIns="137160">
            <a:normAutofit/>
          </a:bodyPr>
          <a:lstStyle/>
          <a:p>
            <a:pPr>
              <a:spcAft>
                <a:spcPts val="700"/>
              </a:spcAft>
            </a:pPr>
            <a:r>
              <a:rPr sz="1800" b="1" dirty="0">
                <a:solidFill>
                  <a:srgbClr val="112B4A"/>
                </a:solidFill>
                <a:latin typeface="Aptos"/>
              </a:rPr>
              <a:t>Financial creditors</a:t>
            </a:r>
            <a:r>
              <a:rPr lang="en-IN" sz="1800" b="1" dirty="0">
                <a:solidFill>
                  <a:srgbClr val="112B4A"/>
                </a:solidFill>
                <a:latin typeface="Aptos"/>
              </a:rPr>
              <a:t>: </a:t>
            </a:r>
            <a:r>
              <a:rPr lang="en-US" sz="1800" b="0" dirty="0">
                <a:solidFill>
                  <a:srgbClr val="222C39"/>
                </a:solidFill>
                <a:latin typeface="Aptos"/>
              </a:rPr>
              <a:t>Recovery, compliant plan approval and predictable distribution.</a:t>
            </a:r>
          </a:p>
          <a:p>
            <a:pPr>
              <a:spcAft>
                <a:spcPts val="700"/>
              </a:spcAft>
            </a:pPr>
            <a:endParaRPr b="1" dirty="0">
              <a:solidFill>
                <a:srgbClr val="112B4A"/>
              </a:solidFill>
              <a:latin typeface="Aptos"/>
            </a:endParaRPr>
          </a:p>
        </p:txBody>
      </p:sp>
      <p:sp>
        <p:nvSpPr>
          <p:cNvPr id="8" name="Rounded Rectangle 7"/>
          <p:cNvSpPr/>
          <p:nvPr/>
        </p:nvSpPr>
        <p:spPr>
          <a:xfrm>
            <a:off x="6080760" y="152704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221159" y="1536192"/>
            <a:ext cx="5010912" cy="1327030"/>
          </a:xfrm>
          <a:prstGeom prst="rect">
            <a:avLst/>
          </a:prstGeom>
          <a:noFill/>
        </p:spPr>
        <p:txBody>
          <a:bodyPr wrap="square" lIns="137160" tIns="82296" rIns="137160">
            <a:normAutofit/>
          </a:bodyPr>
          <a:lstStyle/>
          <a:p>
            <a:pPr algn="just">
              <a:spcAft>
                <a:spcPts val="700"/>
              </a:spcAft>
            </a:pPr>
            <a:r>
              <a:rPr sz="1800" b="1" dirty="0">
                <a:solidFill>
                  <a:srgbClr val="112B4A"/>
                </a:solidFill>
                <a:latin typeface="Aptos"/>
              </a:rPr>
              <a:t>Homebuyers</a:t>
            </a:r>
            <a:r>
              <a:rPr lang="en-IN" sz="1800" b="1" dirty="0">
                <a:solidFill>
                  <a:srgbClr val="112B4A"/>
                </a:solidFill>
                <a:latin typeface="Aptos"/>
              </a:rPr>
              <a:t> : </a:t>
            </a:r>
            <a:r>
              <a:rPr lang="en-US" sz="1800" b="0" dirty="0">
                <a:solidFill>
                  <a:srgbClr val="222C39"/>
                </a:solidFill>
                <a:latin typeface="Aptos"/>
              </a:rPr>
              <a:t>Recognition of paid amounts, delivery of homes/amenities and appropriate CoC voting rights.</a:t>
            </a:r>
          </a:p>
          <a:p>
            <a:pPr>
              <a:spcAft>
                <a:spcPts val="700"/>
              </a:spcAft>
            </a:pPr>
            <a:endParaRPr b="1" dirty="0">
              <a:solidFill>
                <a:srgbClr val="112B4A"/>
              </a:solidFill>
              <a:latin typeface="Aptos"/>
            </a:endParaRPr>
          </a:p>
        </p:txBody>
      </p:sp>
      <p:sp>
        <p:nvSpPr>
          <p:cNvPr id="11" name="Rounded Rectangle 10"/>
          <p:cNvSpPr/>
          <p:nvPr/>
        </p:nvSpPr>
        <p:spPr>
          <a:xfrm>
            <a:off x="685800" y="275005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04672" y="2859786"/>
            <a:ext cx="5010912" cy="1327030"/>
          </a:xfrm>
          <a:prstGeom prst="rect">
            <a:avLst/>
          </a:prstGeom>
          <a:noFill/>
        </p:spPr>
        <p:txBody>
          <a:bodyPr wrap="square" lIns="137160" tIns="82296" rIns="137160">
            <a:normAutofit/>
          </a:bodyPr>
          <a:lstStyle/>
          <a:p>
            <a:pPr algn="just">
              <a:spcAft>
                <a:spcPts val="700"/>
              </a:spcAft>
            </a:pPr>
            <a:r>
              <a:rPr sz="1800" b="1" dirty="0">
                <a:solidFill>
                  <a:srgbClr val="112B4A"/>
                </a:solidFill>
                <a:latin typeface="Aptos"/>
              </a:rPr>
              <a:t>RWAs</a:t>
            </a:r>
            <a:r>
              <a:rPr lang="en-IN" sz="1800" b="1" dirty="0">
                <a:solidFill>
                  <a:srgbClr val="112B4A"/>
                </a:solidFill>
                <a:latin typeface="Aptos"/>
              </a:rPr>
              <a:t>: </a:t>
            </a:r>
            <a:r>
              <a:rPr lang="en-US" sz="1800" b="0" dirty="0">
                <a:solidFill>
                  <a:srgbClr val="222C39"/>
                </a:solidFill>
                <a:latin typeface="Aptos"/>
              </a:rPr>
              <a:t>Collective representation &amp; acceptance of consolidated claims, associated voting entitlements, delivery of amenities &amp; corpus</a:t>
            </a:r>
          </a:p>
          <a:p>
            <a:pPr>
              <a:spcAft>
                <a:spcPts val="700"/>
              </a:spcAft>
            </a:pPr>
            <a:endParaRPr b="1" dirty="0">
              <a:solidFill>
                <a:srgbClr val="112B4A"/>
              </a:solidFill>
              <a:latin typeface="Aptos"/>
            </a:endParaRPr>
          </a:p>
        </p:txBody>
      </p:sp>
      <p:sp>
        <p:nvSpPr>
          <p:cNvPr id="14" name="Rounded Rectangle 13"/>
          <p:cNvSpPr/>
          <p:nvPr/>
        </p:nvSpPr>
        <p:spPr>
          <a:xfrm>
            <a:off x="6080760" y="275005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199632" y="2859786"/>
            <a:ext cx="5010912" cy="1050031"/>
          </a:xfrm>
          <a:prstGeom prst="rect">
            <a:avLst/>
          </a:prstGeom>
          <a:noFill/>
        </p:spPr>
        <p:txBody>
          <a:bodyPr wrap="square" lIns="137160" tIns="82296" rIns="137160">
            <a:normAutofit/>
          </a:bodyPr>
          <a:lstStyle/>
          <a:p>
            <a:pPr algn="just">
              <a:spcAft>
                <a:spcPts val="700"/>
              </a:spcAft>
            </a:pPr>
            <a:r>
              <a:rPr sz="1800" b="1" dirty="0">
                <a:solidFill>
                  <a:srgbClr val="112B4A"/>
                </a:solidFill>
                <a:latin typeface="Aptos"/>
              </a:rPr>
              <a:t>RP</a:t>
            </a:r>
            <a:r>
              <a:rPr lang="en-IN" sz="1800" b="1" dirty="0">
                <a:solidFill>
                  <a:srgbClr val="112B4A"/>
                </a:solidFill>
                <a:latin typeface="Aptos"/>
              </a:rPr>
              <a:t>: </a:t>
            </a:r>
            <a:r>
              <a:rPr lang="en-US" sz="1800" b="0" dirty="0">
                <a:solidFill>
                  <a:srgbClr val="222C39"/>
                </a:solidFill>
                <a:latin typeface="Aptos"/>
              </a:rPr>
              <a:t>Correct claims, fair process, eligibility verification and statutory compliance.</a:t>
            </a:r>
          </a:p>
          <a:p>
            <a:pPr>
              <a:spcAft>
                <a:spcPts val="700"/>
              </a:spcAft>
            </a:pPr>
            <a:endParaRPr b="1" dirty="0">
              <a:solidFill>
                <a:srgbClr val="112B4A"/>
              </a:solidFill>
              <a:latin typeface="Aptos"/>
            </a:endParaRPr>
          </a:p>
        </p:txBody>
      </p:sp>
      <p:sp>
        <p:nvSpPr>
          <p:cNvPr id="17" name="Rounded Rectangle 16"/>
          <p:cNvSpPr/>
          <p:nvPr/>
        </p:nvSpPr>
        <p:spPr>
          <a:xfrm>
            <a:off x="685800" y="397306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04672" y="4082796"/>
            <a:ext cx="5010912" cy="1327030"/>
          </a:xfrm>
          <a:prstGeom prst="rect">
            <a:avLst/>
          </a:prstGeom>
          <a:noFill/>
        </p:spPr>
        <p:txBody>
          <a:bodyPr wrap="square" lIns="137160" tIns="82296" rIns="137160">
            <a:normAutofit/>
          </a:bodyPr>
          <a:lstStyle/>
          <a:p>
            <a:pPr algn="just">
              <a:spcAft>
                <a:spcPts val="700"/>
              </a:spcAft>
            </a:pPr>
            <a:r>
              <a:rPr sz="1800" b="1" dirty="0">
                <a:solidFill>
                  <a:srgbClr val="112B4A"/>
                </a:solidFill>
                <a:latin typeface="Aptos"/>
              </a:rPr>
              <a:t>Suspended directors</a:t>
            </a:r>
            <a:r>
              <a:rPr lang="en-IN" sz="1800" b="1" dirty="0">
                <a:solidFill>
                  <a:srgbClr val="112B4A"/>
                </a:solidFill>
                <a:latin typeface="Aptos"/>
              </a:rPr>
              <a:t>: </a:t>
            </a:r>
            <a:r>
              <a:rPr lang="en-US" sz="1800" b="0" dirty="0">
                <a:solidFill>
                  <a:srgbClr val="222C39"/>
                </a:solidFill>
                <a:latin typeface="Aptos"/>
              </a:rPr>
              <a:t>Eligibility to bid, acceptance of their plan and restoration through resolution.</a:t>
            </a:r>
          </a:p>
          <a:p>
            <a:pPr>
              <a:spcAft>
                <a:spcPts val="700"/>
              </a:spcAft>
            </a:pPr>
            <a:endParaRPr b="1" dirty="0">
              <a:solidFill>
                <a:srgbClr val="112B4A"/>
              </a:solidFill>
              <a:latin typeface="Aptos"/>
            </a:endParaRPr>
          </a:p>
        </p:txBody>
      </p:sp>
      <p:sp>
        <p:nvSpPr>
          <p:cNvPr id="20" name="Rounded Rectangle 19"/>
          <p:cNvSpPr/>
          <p:nvPr/>
        </p:nvSpPr>
        <p:spPr>
          <a:xfrm>
            <a:off x="6080760" y="397306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199632" y="4082796"/>
            <a:ext cx="5010912" cy="1327030"/>
          </a:xfrm>
          <a:prstGeom prst="rect">
            <a:avLst/>
          </a:prstGeom>
          <a:noFill/>
        </p:spPr>
        <p:txBody>
          <a:bodyPr wrap="square" lIns="137160" tIns="82296" rIns="137160">
            <a:normAutofit/>
          </a:bodyPr>
          <a:lstStyle/>
          <a:p>
            <a:pPr algn="just">
              <a:spcAft>
                <a:spcPts val="700"/>
              </a:spcAft>
            </a:pPr>
            <a:r>
              <a:rPr sz="1800" b="1" dirty="0">
                <a:solidFill>
                  <a:srgbClr val="112B4A"/>
                </a:solidFill>
                <a:latin typeface="Aptos"/>
              </a:rPr>
              <a:t>Developers / PRAs</a:t>
            </a:r>
            <a:r>
              <a:rPr lang="en-IN" sz="1800" b="1" dirty="0">
                <a:solidFill>
                  <a:srgbClr val="112B4A"/>
                </a:solidFill>
                <a:latin typeface="Aptos"/>
              </a:rPr>
              <a:t>: </a:t>
            </a:r>
            <a:r>
              <a:rPr lang="en-US" sz="1800" b="0" dirty="0">
                <a:solidFill>
                  <a:srgbClr val="222C39"/>
                </a:solidFill>
                <a:latin typeface="Aptos"/>
              </a:rPr>
              <a:t>Transparent selection, access to the process and commercially viable project obligations.</a:t>
            </a:r>
          </a:p>
          <a:p>
            <a:pPr>
              <a:spcAft>
                <a:spcPts val="700"/>
              </a:spcAft>
            </a:pPr>
            <a:endParaRPr b="1" dirty="0">
              <a:solidFill>
                <a:srgbClr val="112B4A"/>
              </a:solidFill>
              <a:latin typeface="Aptos"/>
            </a:endParaRPr>
          </a:p>
        </p:txBody>
      </p:sp>
      <p:sp>
        <p:nvSpPr>
          <p:cNvPr id="23" name="Rounded Rectangle 22"/>
          <p:cNvSpPr/>
          <p:nvPr/>
        </p:nvSpPr>
        <p:spPr>
          <a:xfrm>
            <a:off x="685800" y="519607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04672" y="5305806"/>
            <a:ext cx="5010912" cy="1327030"/>
          </a:xfrm>
          <a:prstGeom prst="rect">
            <a:avLst/>
          </a:prstGeom>
          <a:noFill/>
        </p:spPr>
        <p:txBody>
          <a:bodyPr wrap="square" lIns="137160" tIns="82296" rIns="137160">
            <a:normAutofit/>
          </a:bodyPr>
          <a:lstStyle/>
          <a:p>
            <a:pPr algn="just">
              <a:spcAft>
                <a:spcPts val="700"/>
              </a:spcAft>
            </a:pPr>
            <a:r>
              <a:rPr sz="1800" b="1" dirty="0">
                <a:solidFill>
                  <a:srgbClr val="112B4A"/>
                </a:solidFill>
                <a:latin typeface="Aptos"/>
              </a:rPr>
              <a:t>Hon’ble NCLT</a:t>
            </a:r>
            <a:r>
              <a:rPr lang="en-IN" sz="1800" b="1" dirty="0">
                <a:solidFill>
                  <a:srgbClr val="112B4A"/>
                </a:solidFill>
                <a:latin typeface="Aptos"/>
              </a:rPr>
              <a:t>: </a:t>
            </a:r>
            <a:r>
              <a:rPr lang="en-US" sz="1800" b="0" dirty="0">
                <a:solidFill>
                  <a:srgbClr val="222C39"/>
                </a:solidFill>
                <a:latin typeface="Aptos"/>
              </a:rPr>
              <a:t>Statutory compliance and adjudication of eligibility, claims and plan-approval disputes.</a:t>
            </a:r>
          </a:p>
          <a:p>
            <a:pPr algn="just">
              <a:spcAft>
                <a:spcPts val="700"/>
              </a:spcAft>
            </a:pPr>
            <a:endParaRPr b="1" dirty="0">
              <a:solidFill>
                <a:srgbClr val="112B4A"/>
              </a:solidFill>
              <a:latin typeface="Aptos"/>
            </a:endParaRPr>
          </a:p>
        </p:txBody>
      </p:sp>
      <p:sp>
        <p:nvSpPr>
          <p:cNvPr id="26" name="Rounded Rectangle 25"/>
          <p:cNvSpPr/>
          <p:nvPr/>
        </p:nvSpPr>
        <p:spPr>
          <a:xfrm>
            <a:off x="6080760" y="5196078"/>
            <a:ext cx="5230368" cy="1058418"/>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199632" y="5305806"/>
            <a:ext cx="5010912" cy="1050031"/>
          </a:xfrm>
          <a:prstGeom prst="rect">
            <a:avLst/>
          </a:prstGeom>
          <a:noFill/>
        </p:spPr>
        <p:txBody>
          <a:bodyPr wrap="square" lIns="137160" tIns="82296" rIns="137160">
            <a:normAutofit/>
          </a:bodyPr>
          <a:lstStyle/>
          <a:p>
            <a:pPr algn="just">
              <a:spcAft>
                <a:spcPts val="700"/>
              </a:spcAft>
            </a:pPr>
            <a:r>
              <a:rPr sz="1800" b="1" dirty="0">
                <a:solidFill>
                  <a:srgbClr val="112B4A"/>
                </a:solidFill>
              </a:rPr>
              <a:t>Hon’ble NCLAT: </a:t>
            </a:r>
            <a:r>
              <a:rPr sz="1800" dirty="0">
                <a:solidFill>
                  <a:srgbClr val="112B4A"/>
                </a:solidFill>
              </a:rPr>
              <a:t>Appellate scrutiny of challenged orders and legal/process issues.</a:t>
            </a:r>
            <a:br>
              <a:rPr dirty="0"/>
            </a:br>
            <a:endParaRPr dirty="0"/>
          </a:p>
        </p:txBody>
      </p:sp>
      <p:sp>
        <p:nvSpPr>
          <p:cNvPr id="28" name="Rectangle 27"/>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37</a:t>
            </a:r>
            <a:endParaRPr sz="1000" dirty="0">
              <a:solidFill>
                <a:srgbClr val="122B4A"/>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3" name="TextBox 2"/>
          <p:cNvSpPr txBox="1"/>
          <p:nvPr/>
        </p:nvSpPr>
        <p:spPr>
          <a:xfrm>
            <a:off x="603504" y="384048"/>
            <a:ext cx="10789920" cy="560153"/>
          </a:xfrm>
          <a:prstGeom prst="rect">
            <a:avLst/>
          </a:prstGeom>
          <a:noFill/>
        </p:spPr>
        <p:txBody>
          <a:bodyPr wrap="square" lIns="137160" tIns="82296" rIns="137160">
            <a:normAutofit lnSpcReduction="10000"/>
          </a:bodyPr>
          <a:lstStyle/>
          <a:p>
            <a:pPr>
              <a:spcAft>
                <a:spcPts val="700"/>
              </a:spcAft>
            </a:pPr>
            <a:r>
              <a:rPr lang="en-US" sz="2900" b="1" dirty="0">
                <a:solidFill>
                  <a:srgbClr val="112B4A"/>
                </a:solidFill>
                <a:latin typeface="Aptos"/>
              </a:rPr>
              <a:t>WHO GOT WHAT?</a:t>
            </a: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5" name="Rounded Rectangle 4"/>
          <p:cNvSpPr/>
          <p:nvPr/>
        </p:nvSpPr>
        <p:spPr>
          <a:xfrm>
            <a:off x="685800" y="1527048"/>
            <a:ext cx="5230368" cy="144780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6" name="TextBox 5"/>
          <p:cNvSpPr txBox="1"/>
          <p:nvPr/>
        </p:nvSpPr>
        <p:spPr>
          <a:xfrm>
            <a:off x="804672" y="1636776"/>
            <a:ext cx="5010912" cy="1052596"/>
          </a:xfrm>
          <a:prstGeom prst="rect">
            <a:avLst/>
          </a:prstGeom>
          <a:noFill/>
        </p:spPr>
        <p:txBody>
          <a:bodyPr wrap="square" lIns="137160" tIns="82296" rIns="137160">
            <a:normAutofit/>
          </a:bodyPr>
          <a:lstStyle/>
          <a:p>
            <a:pPr algn="just">
              <a:spcAft>
                <a:spcPts val="700"/>
              </a:spcAft>
            </a:pPr>
            <a:r>
              <a:rPr sz="2000" b="1" dirty="0">
                <a:solidFill>
                  <a:srgbClr val="112B4A"/>
                </a:solidFill>
                <a:latin typeface="Aptos"/>
              </a:rPr>
              <a:t>Financial creditors</a:t>
            </a:r>
            <a:r>
              <a:rPr lang="en-IN" sz="2000" b="1" dirty="0">
                <a:solidFill>
                  <a:srgbClr val="112B4A"/>
                </a:solidFill>
                <a:latin typeface="Aptos"/>
              </a:rPr>
              <a:t>: </a:t>
            </a:r>
            <a:r>
              <a:rPr lang="en-US" sz="2000" b="0" dirty="0">
                <a:solidFill>
                  <a:srgbClr val="222C39"/>
                </a:solidFill>
                <a:latin typeface="Aptos"/>
              </a:rPr>
              <a:t>CoC voted on competing proposals; revised plan secured 96.71% approval. Individual recoveries.</a:t>
            </a:r>
          </a:p>
        </p:txBody>
      </p:sp>
      <p:sp>
        <p:nvSpPr>
          <p:cNvPr id="8" name="Rounded Rectangle 7"/>
          <p:cNvSpPr/>
          <p:nvPr/>
        </p:nvSpPr>
        <p:spPr>
          <a:xfrm>
            <a:off x="6080760" y="1527048"/>
            <a:ext cx="5230368" cy="144780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9" name="TextBox 8"/>
          <p:cNvSpPr txBox="1"/>
          <p:nvPr/>
        </p:nvSpPr>
        <p:spPr>
          <a:xfrm>
            <a:off x="6199632" y="1636776"/>
            <a:ext cx="5276088" cy="1052596"/>
          </a:xfrm>
          <a:prstGeom prst="rect">
            <a:avLst/>
          </a:prstGeom>
          <a:noFill/>
        </p:spPr>
        <p:txBody>
          <a:bodyPr wrap="square" lIns="137160" tIns="82296" rIns="137160">
            <a:normAutofit/>
          </a:bodyPr>
          <a:lstStyle/>
          <a:p>
            <a:pPr>
              <a:spcAft>
                <a:spcPts val="700"/>
              </a:spcAft>
            </a:pPr>
            <a:r>
              <a:rPr sz="2000" b="1" dirty="0">
                <a:solidFill>
                  <a:srgbClr val="112B4A"/>
                </a:solidFill>
                <a:latin typeface="Aptos"/>
              </a:rPr>
              <a:t>Homebuyers / RWAs</a:t>
            </a:r>
            <a:r>
              <a:rPr lang="en-IN" sz="2000" b="1" dirty="0">
                <a:solidFill>
                  <a:srgbClr val="112B4A"/>
                </a:solidFill>
                <a:latin typeface="Aptos"/>
              </a:rPr>
              <a:t>: </a:t>
            </a:r>
            <a:r>
              <a:rPr lang="en-US" sz="2000" b="0" dirty="0">
                <a:solidFill>
                  <a:srgbClr val="222C39"/>
                </a:solidFill>
                <a:latin typeface="Aptos"/>
              </a:rPr>
              <a:t>Interest got secured, got an assurance of delivery of flat or swap option in other project. </a:t>
            </a:r>
            <a:endParaRPr sz="2000" b="1" dirty="0">
              <a:solidFill>
                <a:srgbClr val="112B4A"/>
              </a:solidFill>
              <a:latin typeface="Aptos"/>
            </a:endParaRPr>
          </a:p>
        </p:txBody>
      </p:sp>
      <p:sp>
        <p:nvSpPr>
          <p:cNvPr id="11" name="Rounded Rectangle 10"/>
          <p:cNvSpPr/>
          <p:nvPr/>
        </p:nvSpPr>
        <p:spPr>
          <a:xfrm>
            <a:off x="685800" y="3139440"/>
            <a:ext cx="5230368" cy="144780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2" name="TextBox 11"/>
          <p:cNvSpPr txBox="1"/>
          <p:nvPr/>
        </p:nvSpPr>
        <p:spPr>
          <a:xfrm>
            <a:off x="804672" y="3249168"/>
            <a:ext cx="5010912" cy="1360372"/>
          </a:xfrm>
          <a:prstGeom prst="rect">
            <a:avLst/>
          </a:prstGeom>
          <a:noFill/>
        </p:spPr>
        <p:txBody>
          <a:bodyPr wrap="square" lIns="137160" tIns="82296" rIns="137160">
            <a:normAutofit/>
          </a:bodyPr>
          <a:lstStyle/>
          <a:p>
            <a:pPr algn="just">
              <a:spcAft>
                <a:spcPts val="700"/>
              </a:spcAft>
            </a:pPr>
            <a:r>
              <a:rPr sz="2000" b="1" dirty="0">
                <a:solidFill>
                  <a:srgbClr val="112B4A"/>
                </a:solidFill>
                <a:latin typeface="Aptos"/>
              </a:rPr>
              <a:t>RP</a:t>
            </a:r>
            <a:r>
              <a:rPr lang="en-IN" sz="2000" b="1" dirty="0">
                <a:solidFill>
                  <a:srgbClr val="112B4A"/>
                </a:solidFill>
                <a:latin typeface="Aptos"/>
              </a:rPr>
              <a:t>: </a:t>
            </a:r>
            <a:r>
              <a:rPr lang="en-US" sz="2000" b="0" dirty="0">
                <a:solidFill>
                  <a:srgbClr val="222C39"/>
                </a:solidFill>
                <a:latin typeface="Aptos"/>
              </a:rPr>
              <a:t>Advanced the process through two Form G rounds, plan scrutiny and the approval process; implementation fees and role clarity later remained disputed.</a:t>
            </a:r>
          </a:p>
        </p:txBody>
      </p:sp>
      <p:sp>
        <p:nvSpPr>
          <p:cNvPr id="14" name="Rounded Rectangle 13"/>
          <p:cNvSpPr/>
          <p:nvPr/>
        </p:nvSpPr>
        <p:spPr>
          <a:xfrm>
            <a:off x="6080760" y="3139440"/>
            <a:ext cx="5230368" cy="144780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5" name="TextBox 14"/>
          <p:cNvSpPr txBox="1"/>
          <p:nvPr/>
        </p:nvSpPr>
        <p:spPr>
          <a:xfrm>
            <a:off x="6199632" y="3249168"/>
            <a:ext cx="5010912" cy="1757917"/>
          </a:xfrm>
          <a:prstGeom prst="rect">
            <a:avLst/>
          </a:prstGeom>
          <a:noFill/>
        </p:spPr>
        <p:txBody>
          <a:bodyPr wrap="square" lIns="137160" tIns="82296" rIns="137160">
            <a:normAutofit/>
          </a:bodyPr>
          <a:lstStyle/>
          <a:p>
            <a:pPr algn="just">
              <a:spcAft>
                <a:spcPts val="700"/>
              </a:spcAft>
            </a:pPr>
            <a:r>
              <a:rPr sz="2000" b="1" dirty="0">
                <a:solidFill>
                  <a:srgbClr val="112B4A"/>
                </a:solidFill>
                <a:latin typeface="Aptos"/>
              </a:rPr>
              <a:t>Suspended director</a:t>
            </a:r>
            <a:r>
              <a:rPr lang="en-IN" sz="2000" b="1" dirty="0">
                <a:solidFill>
                  <a:srgbClr val="112B4A"/>
                </a:solidFill>
                <a:latin typeface="Aptos"/>
              </a:rPr>
              <a:t>: </a:t>
            </a:r>
            <a:r>
              <a:rPr lang="en-US" sz="2000" b="0" dirty="0">
                <a:solidFill>
                  <a:srgbClr val="222C39"/>
                </a:solidFill>
                <a:latin typeface="Aptos"/>
              </a:rPr>
              <a:t>Eligibility was considered by the Hon’ble NCLT; the director’s revised plan eventually secured CoC and Hon’ble NCLT approval.</a:t>
            </a:r>
          </a:p>
          <a:p>
            <a:pPr algn="just">
              <a:spcAft>
                <a:spcPts val="700"/>
              </a:spcAft>
            </a:pPr>
            <a:endParaRPr sz="2000" b="1" dirty="0">
              <a:solidFill>
                <a:srgbClr val="112B4A"/>
              </a:solidFill>
              <a:latin typeface="Aptos"/>
            </a:endParaRPr>
          </a:p>
        </p:txBody>
      </p:sp>
      <p:sp>
        <p:nvSpPr>
          <p:cNvPr id="17" name="Rounded Rectangle 16"/>
          <p:cNvSpPr/>
          <p:nvPr/>
        </p:nvSpPr>
        <p:spPr>
          <a:xfrm>
            <a:off x="685800" y="4751832"/>
            <a:ext cx="5230368" cy="144780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8" name="TextBox 17"/>
          <p:cNvSpPr txBox="1"/>
          <p:nvPr/>
        </p:nvSpPr>
        <p:spPr>
          <a:xfrm>
            <a:off x="804672" y="4861560"/>
            <a:ext cx="5010912" cy="1360372"/>
          </a:xfrm>
          <a:prstGeom prst="rect">
            <a:avLst/>
          </a:prstGeom>
          <a:noFill/>
        </p:spPr>
        <p:txBody>
          <a:bodyPr wrap="square" lIns="137160" tIns="82296" rIns="137160">
            <a:normAutofit/>
          </a:bodyPr>
          <a:lstStyle/>
          <a:p>
            <a:pPr algn="just">
              <a:spcAft>
                <a:spcPts val="700"/>
              </a:spcAft>
            </a:pPr>
            <a:r>
              <a:rPr sz="2000" b="1" dirty="0">
                <a:solidFill>
                  <a:srgbClr val="112B4A"/>
                </a:solidFill>
                <a:latin typeface="Aptos"/>
              </a:rPr>
              <a:t>Consortium / other PRAs</a:t>
            </a:r>
            <a:r>
              <a:rPr lang="en-IN" sz="2000" b="1" dirty="0">
                <a:solidFill>
                  <a:srgbClr val="112B4A"/>
                </a:solidFill>
                <a:latin typeface="Aptos"/>
              </a:rPr>
              <a:t>: </a:t>
            </a:r>
            <a:r>
              <a:rPr lang="en-US" sz="2000" b="0" dirty="0">
                <a:solidFill>
                  <a:srgbClr val="222C39"/>
                </a:solidFill>
                <a:latin typeface="Aptos"/>
              </a:rPr>
              <a:t>Participated in the second round, but the competing plan was not ultimately approved; membership changes prompted challenge.</a:t>
            </a:r>
          </a:p>
        </p:txBody>
      </p:sp>
      <p:sp>
        <p:nvSpPr>
          <p:cNvPr id="20" name="Rounded Rectangle 19"/>
          <p:cNvSpPr/>
          <p:nvPr/>
        </p:nvSpPr>
        <p:spPr>
          <a:xfrm>
            <a:off x="6080760" y="4751832"/>
            <a:ext cx="5230368" cy="144780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21" name="TextBox 20"/>
          <p:cNvSpPr txBox="1"/>
          <p:nvPr/>
        </p:nvSpPr>
        <p:spPr>
          <a:xfrm>
            <a:off x="6199632" y="4861560"/>
            <a:ext cx="5010912" cy="1360372"/>
          </a:xfrm>
          <a:prstGeom prst="rect">
            <a:avLst/>
          </a:prstGeom>
          <a:noFill/>
        </p:spPr>
        <p:txBody>
          <a:bodyPr wrap="square" lIns="137160" tIns="82296" rIns="137160">
            <a:normAutofit/>
          </a:bodyPr>
          <a:lstStyle/>
          <a:p>
            <a:pPr algn="just">
              <a:spcAft>
                <a:spcPts val="700"/>
              </a:spcAft>
            </a:pPr>
            <a:r>
              <a:rPr sz="2000" b="1" dirty="0">
                <a:solidFill>
                  <a:srgbClr val="112B4A"/>
                </a:solidFill>
                <a:latin typeface="Aptos"/>
              </a:rPr>
              <a:t>Judicial for</a:t>
            </a:r>
            <a:r>
              <a:rPr lang="en-US" sz="2000" b="1" dirty="0">
                <a:solidFill>
                  <a:srgbClr val="112B4A"/>
                </a:solidFill>
                <a:latin typeface="Aptos"/>
              </a:rPr>
              <a:t>a</a:t>
            </a:r>
            <a:r>
              <a:rPr lang="en-IN" sz="2000" b="1" dirty="0">
                <a:solidFill>
                  <a:srgbClr val="112B4A"/>
                </a:solidFill>
                <a:latin typeface="Aptos"/>
              </a:rPr>
              <a:t>: </a:t>
            </a:r>
            <a:r>
              <a:rPr lang="en-US" sz="2000" b="0" dirty="0">
                <a:solidFill>
                  <a:srgbClr val="222C39"/>
                </a:solidFill>
                <a:latin typeface="Aptos"/>
              </a:rPr>
              <a:t>Hon’ble NCLT examined Section 30(2) compliance and approved a revised plan; appellate objections added time and complexity.</a:t>
            </a:r>
          </a:p>
        </p:txBody>
      </p:sp>
      <p:sp>
        <p:nvSpPr>
          <p:cNvPr id="22" name="Rectangle 21"/>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3</a:t>
            </a:r>
            <a:r>
              <a:rPr lang="en-US" sz="1000" dirty="0">
                <a:solidFill>
                  <a:srgbClr val="122B4A"/>
                </a:solidFill>
              </a:rPr>
              <a:t>8</a:t>
            </a:r>
            <a:endParaRPr sz="1000" dirty="0">
              <a:solidFill>
                <a:srgbClr val="122B4A"/>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CF1BA-8261-0378-5CA8-458974DD1BDB}"/>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CF0712DE-EBC3-9138-B87E-4EC432E6C7D7}"/>
              </a:ext>
            </a:extLst>
          </p:cNvPr>
          <p:cNvPicPr>
            <a:picLocks noChangeAspect="1"/>
          </p:cNvPicPr>
          <p:nvPr/>
        </p:nvPicPr>
        <p:blipFill>
          <a:blip r:embed="rId3"/>
          <a:stretch>
            <a:fillRect/>
          </a:stretch>
        </p:blipFill>
        <p:spPr>
          <a:xfrm>
            <a:off x="5547360" y="1737362"/>
            <a:ext cx="1097280" cy="1097280"/>
          </a:xfrm>
          <a:prstGeom prst="rect">
            <a:avLst/>
          </a:prstGeom>
        </p:spPr>
      </p:pic>
      <p:sp>
        <p:nvSpPr>
          <p:cNvPr id="3" name="Section Title">
            <a:extLst>
              <a:ext uri="{FF2B5EF4-FFF2-40B4-BE49-F238E27FC236}">
                <a16:creationId xmlns:a16="http://schemas.microsoft.com/office/drawing/2014/main" id="{0DE96B5F-D81E-6954-F6CD-EF3C810FDE30}"/>
              </a:ext>
            </a:extLst>
          </p:cNvPr>
          <p:cNvSpPr txBox="1"/>
          <p:nvPr/>
        </p:nvSpPr>
        <p:spPr>
          <a:xfrm>
            <a:off x="792785" y="4241204"/>
            <a:ext cx="10362895" cy="685800"/>
          </a:xfrm>
          <a:prstGeom prst="rect">
            <a:avLst/>
          </a:prstGeom>
          <a:noFill/>
          <a:ln/>
        </p:spPr>
        <p:txBody>
          <a:bodyPr wrap="square" rtlCol="0" anchor="ctr">
            <a:normAutofit/>
          </a:bodyPr>
          <a:lstStyle/>
          <a:p>
            <a:pPr algn="ctr"/>
            <a:r>
              <a:rPr sz="3600" dirty="0">
                <a:solidFill>
                  <a:srgbClr val="FFFFFF"/>
                </a:solidFill>
                <a:highlight>
                  <a:srgbClr val="008080"/>
                </a:highlight>
              </a:rPr>
              <a:t>POST APPROVAL</a:t>
            </a:r>
            <a:r>
              <a:rPr sz="3600" dirty="0">
                <a:solidFill>
                  <a:srgbClr val="FFFFFF"/>
                </a:solidFill>
              </a:rPr>
              <a:t> | IMPLEMENTATION AND DISPUTES</a:t>
            </a: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FFFFFF"/>
                </a:solidFill>
              </a:rPr>
              <a:t>39</a:t>
            </a:r>
            <a:endParaRPr sz="1000" dirty="0">
              <a:solidFill>
                <a:srgbClr val="FFFFFF"/>
              </a:solidFill>
            </a:endParaRPr>
          </a:p>
        </p:txBody>
      </p:sp>
    </p:spTree>
    <p:extLst>
      <p:ext uri="{BB962C8B-B14F-4D97-AF65-F5344CB8AC3E}">
        <p14:creationId xmlns:p14="http://schemas.microsoft.com/office/powerpoint/2010/main" val="1721448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237744" cy="6858000"/>
          </a:xfrm>
          <a:prstGeom prst="rect">
            <a:avLst/>
          </a:prstGeom>
          <a:solidFill>
            <a:srgbClr val="11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42900" y="384048"/>
            <a:ext cx="11425428" cy="560153"/>
          </a:xfrm>
          <a:prstGeom prst="rect">
            <a:avLst/>
          </a:prstGeom>
          <a:noFill/>
        </p:spPr>
        <p:txBody>
          <a:bodyPr wrap="square" lIns="137160" tIns="82296" rIns="137160">
            <a:normAutofit fontScale="92500"/>
          </a:bodyPr>
          <a:lstStyle/>
          <a:p>
            <a:pPr algn="just">
              <a:spcAft>
                <a:spcPts val="700"/>
              </a:spcAft>
            </a:pPr>
            <a:r>
              <a:rPr sz="2900" b="1" dirty="0">
                <a:solidFill>
                  <a:srgbClr val="112B4A"/>
                </a:solidFill>
                <a:latin typeface="Aptos"/>
              </a:rPr>
              <a:t>KEY IMPLEMENTATION CHALLENGES | DISPUTED AND UNRESOLVED</a:t>
            </a:r>
          </a:p>
        </p:txBody>
      </p:sp>
      <p:sp>
        <p:nvSpPr>
          <p:cNvPr id="4" name="Rectangle 3"/>
          <p:cNvSpPr/>
          <p:nvPr/>
        </p:nvSpPr>
        <p:spPr>
          <a:xfrm>
            <a:off x="640080" y="1179576"/>
            <a:ext cx="1243584" cy="41148"/>
          </a:xfrm>
          <a:prstGeom prst="rect">
            <a:avLst/>
          </a:prstGeom>
          <a:solidFill>
            <a:srgbClr val="B992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527048"/>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591056"/>
            <a:ext cx="2743200" cy="406265"/>
          </a:xfrm>
          <a:prstGeom prst="rect">
            <a:avLst/>
          </a:prstGeom>
          <a:noFill/>
        </p:spPr>
        <p:txBody>
          <a:bodyPr wrap="square" lIns="137160" tIns="82296" rIns="137160">
            <a:normAutofit/>
          </a:bodyPr>
          <a:lstStyle/>
          <a:p>
            <a:pPr>
              <a:spcAft>
                <a:spcPts val="700"/>
              </a:spcAft>
            </a:pPr>
            <a:r>
              <a:rPr sz="1800" b="1">
                <a:solidFill>
                  <a:srgbClr val="112B4A"/>
                </a:solidFill>
                <a:latin typeface="Aptos"/>
              </a:rPr>
              <a:t>Performance incentive</a:t>
            </a:r>
          </a:p>
        </p:txBody>
      </p:sp>
      <p:sp>
        <p:nvSpPr>
          <p:cNvPr id="7" name="TextBox 6"/>
          <p:cNvSpPr txBox="1"/>
          <p:nvPr/>
        </p:nvSpPr>
        <p:spPr>
          <a:xfrm>
            <a:off x="3520440" y="1591056"/>
            <a:ext cx="7562088" cy="683264"/>
          </a:xfrm>
          <a:prstGeom prst="rect">
            <a:avLst/>
          </a:prstGeom>
          <a:noFill/>
        </p:spPr>
        <p:txBody>
          <a:bodyPr wrap="square" lIns="137160" tIns="82296" rIns="137160">
            <a:normAutofit/>
          </a:bodyPr>
          <a:lstStyle/>
          <a:p>
            <a:pPr>
              <a:spcAft>
                <a:spcPts val="700"/>
              </a:spcAft>
            </a:pPr>
            <a:r>
              <a:rPr sz="1800" b="0" dirty="0">
                <a:solidFill>
                  <a:srgbClr val="222C39"/>
                </a:solidFill>
                <a:latin typeface="Aptos"/>
              </a:rPr>
              <a:t>The RP’s performance incentive entitlement and payment were challenged or disputed.</a:t>
            </a:r>
          </a:p>
        </p:txBody>
      </p:sp>
      <p:sp>
        <p:nvSpPr>
          <p:cNvPr id="8" name="Rounded Rectangle 7"/>
          <p:cNvSpPr/>
          <p:nvPr/>
        </p:nvSpPr>
        <p:spPr>
          <a:xfrm>
            <a:off x="685800" y="2496312"/>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68680" y="2560320"/>
            <a:ext cx="2743200" cy="683264"/>
          </a:xfrm>
          <a:prstGeom prst="rect">
            <a:avLst/>
          </a:prstGeom>
          <a:noFill/>
        </p:spPr>
        <p:txBody>
          <a:bodyPr wrap="square" lIns="137160" tIns="82296" rIns="137160">
            <a:normAutofit/>
          </a:bodyPr>
          <a:lstStyle/>
          <a:p>
            <a:pPr>
              <a:spcAft>
                <a:spcPts val="700"/>
              </a:spcAft>
            </a:pPr>
            <a:r>
              <a:rPr sz="1800" b="1">
                <a:solidFill>
                  <a:srgbClr val="112B4A"/>
                </a:solidFill>
                <a:latin typeface="Aptos"/>
              </a:rPr>
              <a:t>Delayed CIRP-cost payments</a:t>
            </a:r>
          </a:p>
        </p:txBody>
      </p:sp>
      <p:sp>
        <p:nvSpPr>
          <p:cNvPr id="10" name="TextBox 9"/>
          <p:cNvSpPr txBox="1"/>
          <p:nvPr/>
        </p:nvSpPr>
        <p:spPr>
          <a:xfrm>
            <a:off x="3520440" y="2560320"/>
            <a:ext cx="7562088" cy="683264"/>
          </a:xfrm>
          <a:prstGeom prst="rect">
            <a:avLst/>
          </a:prstGeom>
          <a:noFill/>
        </p:spPr>
        <p:txBody>
          <a:bodyPr wrap="square" lIns="137160" tIns="82296" rIns="137160">
            <a:normAutofit/>
          </a:bodyPr>
          <a:lstStyle/>
          <a:p>
            <a:pPr>
              <a:spcAft>
                <a:spcPts val="700"/>
              </a:spcAft>
            </a:pPr>
            <a:r>
              <a:rPr sz="1800" b="0">
                <a:solidFill>
                  <a:srgbClr val="222C39"/>
                </a:solidFill>
                <a:latin typeface="Aptos"/>
              </a:rPr>
              <a:t>The SRA scrutinised costs and adopted positions that delayed payments said to be due under the approved plan.</a:t>
            </a:r>
          </a:p>
        </p:txBody>
      </p:sp>
      <p:sp>
        <p:nvSpPr>
          <p:cNvPr id="11" name="Rounded Rectangle 10"/>
          <p:cNvSpPr/>
          <p:nvPr/>
        </p:nvSpPr>
        <p:spPr>
          <a:xfrm>
            <a:off x="685800" y="3465576"/>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3529584"/>
            <a:ext cx="2743200" cy="406265"/>
          </a:xfrm>
          <a:prstGeom prst="rect">
            <a:avLst/>
          </a:prstGeom>
          <a:noFill/>
        </p:spPr>
        <p:txBody>
          <a:bodyPr wrap="square" lIns="137160" tIns="82296" rIns="137160">
            <a:normAutofit/>
          </a:bodyPr>
          <a:lstStyle/>
          <a:p>
            <a:pPr>
              <a:spcAft>
                <a:spcPts val="700"/>
              </a:spcAft>
            </a:pPr>
            <a:r>
              <a:rPr sz="1800" b="1">
                <a:solidFill>
                  <a:srgbClr val="112B4A"/>
                </a:solidFill>
                <a:latin typeface="Aptos"/>
              </a:rPr>
              <a:t>RP continuity / IMC</a:t>
            </a:r>
          </a:p>
        </p:txBody>
      </p:sp>
      <p:sp>
        <p:nvSpPr>
          <p:cNvPr id="13" name="TextBox 12"/>
          <p:cNvSpPr txBox="1"/>
          <p:nvPr/>
        </p:nvSpPr>
        <p:spPr>
          <a:xfrm>
            <a:off x="3520440" y="3529584"/>
            <a:ext cx="7562088" cy="683264"/>
          </a:xfrm>
          <a:prstGeom prst="rect">
            <a:avLst/>
          </a:prstGeom>
          <a:noFill/>
        </p:spPr>
        <p:txBody>
          <a:bodyPr wrap="square" lIns="137160" tIns="82296" rIns="137160">
            <a:normAutofit/>
          </a:bodyPr>
          <a:lstStyle/>
          <a:p>
            <a:pPr>
              <a:spcAft>
                <a:spcPts val="700"/>
              </a:spcAft>
            </a:pPr>
            <a:r>
              <a:rPr sz="1800" b="0">
                <a:solidFill>
                  <a:srgbClr val="222C39"/>
                </a:solidFill>
                <a:latin typeface="Aptos"/>
              </a:rPr>
              <a:t>Whether the RP was to continue until constitution of the Implementation and Monitoring Committee (IMC) was not clearly resolved.</a:t>
            </a:r>
          </a:p>
        </p:txBody>
      </p:sp>
      <p:sp>
        <p:nvSpPr>
          <p:cNvPr id="14" name="Rounded Rectangle 13"/>
          <p:cNvSpPr/>
          <p:nvPr/>
        </p:nvSpPr>
        <p:spPr>
          <a:xfrm>
            <a:off x="685800" y="4434840"/>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68680" y="4498848"/>
            <a:ext cx="2743200" cy="683264"/>
          </a:xfrm>
          <a:prstGeom prst="rect">
            <a:avLst/>
          </a:prstGeom>
          <a:noFill/>
        </p:spPr>
        <p:txBody>
          <a:bodyPr wrap="square" lIns="137160" tIns="82296" rIns="137160">
            <a:normAutofit/>
          </a:bodyPr>
          <a:lstStyle/>
          <a:p>
            <a:pPr>
              <a:spcAft>
                <a:spcPts val="700"/>
              </a:spcAft>
            </a:pPr>
            <a:r>
              <a:rPr sz="1800" b="1">
                <a:solidFill>
                  <a:srgbClr val="112B4A"/>
                </a:solidFill>
                <a:latin typeface="Aptos"/>
              </a:rPr>
              <a:t>Governance of transition</a:t>
            </a:r>
          </a:p>
        </p:txBody>
      </p:sp>
      <p:sp>
        <p:nvSpPr>
          <p:cNvPr id="16" name="TextBox 15"/>
          <p:cNvSpPr txBox="1"/>
          <p:nvPr/>
        </p:nvSpPr>
        <p:spPr>
          <a:xfrm>
            <a:off x="3520440" y="4498848"/>
            <a:ext cx="7562088" cy="683264"/>
          </a:xfrm>
          <a:prstGeom prst="rect">
            <a:avLst/>
          </a:prstGeom>
          <a:noFill/>
        </p:spPr>
        <p:txBody>
          <a:bodyPr wrap="square" lIns="137160" tIns="82296" rIns="137160">
            <a:normAutofit/>
          </a:bodyPr>
          <a:lstStyle/>
          <a:p>
            <a:pPr>
              <a:spcAft>
                <a:spcPts val="700"/>
              </a:spcAft>
            </a:pPr>
            <a:r>
              <a:rPr sz="1800" b="0">
                <a:solidFill>
                  <a:srgbClr val="222C39"/>
                </a:solidFill>
                <a:latin typeface="Aptos"/>
              </a:rPr>
              <a:t>Competing interpretations of handover, monitoring authority and payment responsibilities complicated implementation.</a:t>
            </a:r>
          </a:p>
        </p:txBody>
      </p:sp>
      <p:sp>
        <p:nvSpPr>
          <p:cNvPr id="17" name="Rounded Rectangle 16"/>
          <p:cNvSpPr/>
          <p:nvPr/>
        </p:nvSpPr>
        <p:spPr>
          <a:xfrm>
            <a:off x="685800" y="5404104"/>
            <a:ext cx="10744200" cy="822960"/>
          </a:xfrm>
          <a:prstGeom prst="roundRect">
            <a:avLst/>
          </a:prstGeom>
          <a:solidFill>
            <a:srgbClr val="F6F3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 y="5468112"/>
            <a:ext cx="2743200" cy="406265"/>
          </a:xfrm>
          <a:prstGeom prst="rect">
            <a:avLst/>
          </a:prstGeom>
          <a:solidFill>
            <a:schemeClr val="bg2">
              <a:lumMod val="75000"/>
            </a:schemeClr>
          </a:solidFill>
        </p:spPr>
        <p:txBody>
          <a:bodyPr wrap="square" lIns="137160" tIns="82296" rIns="137160">
            <a:normAutofit/>
          </a:bodyPr>
          <a:lstStyle/>
          <a:p>
            <a:pPr>
              <a:spcAft>
                <a:spcPts val="700"/>
              </a:spcAft>
            </a:pPr>
            <a:r>
              <a:rPr lang="en-US" sz="1800" b="1" dirty="0">
                <a:solidFill>
                  <a:srgbClr val="112B4A"/>
                </a:solidFill>
                <a:latin typeface="Aptos"/>
              </a:rPr>
              <a:t>Takeaways/Learnings</a:t>
            </a:r>
            <a:endParaRPr sz="1800" b="1" dirty="0">
              <a:solidFill>
                <a:srgbClr val="112B4A"/>
              </a:solidFill>
              <a:latin typeface="Aptos"/>
            </a:endParaRPr>
          </a:p>
        </p:txBody>
      </p:sp>
      <p:sp>
        <p:nvSpPr>
          <p:cNvPr id="19" name="TextBox 18"/>
          <p:cNvSpPr txBox="1"/>
          <p:nvPr/>
        </p:nvSpPr>
        <p:spPr>
          <a:xfrm>
            <a:off x="3538728" y="5357241"/>
            <a:ext cx="7562088" cy="960263"/>
          </a:xfrm>
          <a:prstGeom prst="rect">
            <a:avLst/>
          </a:prstGeom>
          <a:solidFill>
            <a:schemeClr val="bg2">
              <a:lumMod val="75000"/>
            </a:schemeClr>
          </a:solidFill>
        </p:spPr>
        <p:txBody>
          <a:bodyPr wrap="square" lIns="137160" tIns="82296" rIns="137160">
            <a:normAutofit/>
          </a:bodyPr>
          <a:lstStyle/>
          <a:p>
            <a:pPr>
              <a:spcAft>
                <a:spcPts val="700"/>
              </a:spcAft>
            </a:pPr>
            <a:r>
              <a:rPr sz="1800" b="0" dirty="0">
                <a:solidFill>
                  <a:srgbClr val="222C39"/>
                </a:solidFill>
                <a:latin typeface="Aptos"/>
              </a:rPr>
              <a:t>Check the approved plan, Hon’ble NCLT order, CoC resolutions, fee approvals, invoices and correspondence before asserting breach or crystallized liability.</a:t>
            </a:r>
            <a:r>
              <a:rPr lang="en-US" sz="1800" b="0" dirty="0">
                <a:solidFill>
                  <a:srgbClr val="222C39"/>
                </a:solidFill>
                <a:latin typeface="Aptos"/>
              </a:rPr>
              <a:t> Maintain documentation for each spend.</a:t>
            </a:r>
            <a:endParaRPr sz="1800" b="0" dirty="0">
              <a:solidFill>
                <a:srgbClr val="222C39"/>
              </a:solidFill>
              <a:latin typeface="Aptos"/>
            </a:endParaRPr>
          </a:p>
        </p:txBody>
      </p:sp>
      <p:sp>
        <p:nvSpPr>
          <p:cNvPr id="20" name="Rectangle 19"/>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4</a:t>
            </a:r>
            <a:r>
              <a:rPr lang="en-US" sz="1000" dirty="0">
                <a:solidFill>
                  <a:srgbClr val="122B4A"/>
                </a:solidFill>
              </a:rPr>
              <a:t>0</a:t>
            </a:r>
            <a:endParaRPr sz="1000" dirty="0">
              <a:solidFill>
                <a:srgbClr val="122B4A"/>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33648-A8FE-74B6-B2C1-D861669E3842}"/>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2B9DF733-283F-FCE2-FA36-4BA1B64002BD}"/>
              </a:ext>
            </a:extLst>
          </p:cNvPr>
          <p:cNvPicPr>
            <a:picLocks noChangeAspect="1"/>
          </p:cNvPicPr>
          <p:nvPr/>
        </p:nvPicPr>
        <p:blipFill>
          <a:blip r:embed="rId3"/>
          <a:stretch>
            <a:fillRect/>
          </a:stretch>
        </p:blipFill>
        <p:spPr>
          <a:xfrm>
            <a:off x="5547360" y="1737362"/>
            <a:ext cx="1097280" cy="1097280"/>
          </a:xfrm>
          <a:prstGeom prst="rect">
            <a:avLst/>
          </a:prstGeom>
        </p:spPr>
      </p:pic>
      <p:sp>
        <p:nvSpPr>
          <p:cNvPr id="3" name="Section Title">
            <a:extLst>
              <a:ext uri="{FF2B5EF4-FFF2-40B4-BE49-F238E27FC236}">
                <a16:creationId xmlns:a16="http://schemas.microsoft.com/office/drawing/2014/main" id="{B192CCEC-2125-04C2-9DD6-044E6BD4A6F9}"/>
              </a:ext>
            </a:extLst>
          </p:cNvPr>
          <p:cNvSpPr txBox="1"/>
          <p:nvPr/>
        </p:nvSpPr>
        <p:spPr>
          <a:xfrm>
            <a:off x="792785" y="4241204"/>
            <a:ext cx="10362895" cy="685800"/>
          </a:xfrm>
          <a:prstGeom prst="rect">
            <a:avLst/>
          </a:prstGeom>
          <a:noFill/>
          <a:ln/>
        </p:spPr>
        <p:txBody>
          <a:bodyPr wrap="square" rtlCol="0" anchor="ctr">
            <a:normAutofit/>
          </a:bodyPr>
          <a:lstStyle/>
          <a:p>
            <a:pPr marL="0" indent="0" algn="ctr">
              <a:buNone/>
            </a:pPr>
            <a:r>
              <a:rPr lang="en-US" sz="3600" b="1" kern="0" spc="600" dirty="0">
                <a:solidFill>
                  <a:srgbClr val="FFFFFF"/>
                </a:solidFill>
                <a:highlight>
                  <a:srgbClr val="008080"/>
                </a:highlight>
                <a:latin typeface="+mj-lt" pitchFamily="34" charset="0"/>
                <a:ea typeface="+mj-lt" pitchFamily="34" charset="-122"/>
                <a:cs typeface="+mj-lt" pitchFamily="34" charset="-120"/>
              </a:rPr>
              <a:t>KEY LEARNINGS</a:t>
            </a:r>
            <a:endParaRPr lang="en-US" sz="4000" dirty="0">
              <a:highlight>
                <a:srgbClr val="008080"/>
              </a:highlight>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FFFFFF"/>
                </a:solidFill>
              </a:rPr>
              <a:t>4</a:t>
            </a:r>
            <a:r>
              <a:rPr lang="en-US" sz="1000" dirty="0">
                <a:solidFill>
                  <a:srgbClr val="FFFFFF"/>
                </a:solidFill>
              </a:rPr>
              <a:t>1</a:t>
            </a:r>
            <a:endParaRPr sz="1000" dirty="0">
              <a:solidFill>
                <a:srgbClr val="FFFFFF"/>
              </a:solidFill>
            </a:endParaRPr>
          </a:p>
        </p:txBody>
      </p:sp>
    </p:spTree>
    <p:extLst>
      <p:ext uri="{BB962C8B-B14F-4D97-AF65-F5344CB8AC3E}">
        <p14:creationId xmlns:p14="http://schemas.microsoft.com/office/powerpoint/2010/main" val="3559329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600" b="1" dirty="0">
                <a:solidFill>
                  <a:schemeClr val="accent1"/>
                </a:solidFill>
              </a:rPr>
              <a:t>REAL ESTATE CIRP: A DISTINCT LEGAL AND COMMERCIAL FRAMEWORK</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0" indent="0" algn="just">
              <a:lnSpc>
                <a:spcPct val="105000"/>
              </a:lnSpc>
              <a:spcAft>
                <a:spcPts val="500"/>
              </a:spcAft>
              <a:buNone/>
            </a:pPr>
            <a:r>
              <a:rPr lang="en-US" sz="2000" b="1" dirty="0">
                <a:solidFill>
                  <a:schemeClr val="accent1"/>
                </a:solidFill>
                <a:latin typeface="+mj-lt" pitchFamily="34" charset="0"/>
                <a:ea typeface="+mj-lt" pitchFamily="34" charset="-122"/>
                <a:cs typeface="+mj-lt" pitchFamily="34" charset="-120"/>
              </a:rPr>
              <a:t>Why real estate insolvency requires special attention -</a:t>
            </a:r>
            <a:endParaRPr lang="en-US" sz="2000" dirty="0"/>
          </a:p>
          <a:p>
            <a:pPr marL="342900" indent="-342900" algn="just">
              <a:lnSpc>
                <a:spcPct val="105000"/>
              </a:lnSpc>
              <a:spcAft>
                <a:spcPts val="600"/>
              </a:spcAft>
              <a:buSzPct val="100000"/>
              <a:buChar char="■"/>
            </a:pPr>
            <a:r>
              <a:rPr lang="en-US" sz="2000" b="1" dirty="0">
                <a:solidFill>
                  <a:schemeClr val="tx1"/>
                </a:solidFill>
              </a:rPr>
              <a:t>Homebuyers as financial creditors:</a:t>
            </a:r>
            <a:r>
              <a:rPr lang="en-US" sz="2000" dirty="0">
                <a:solidFill>
                  <a:schemeClr val="tx1"/>
                </a:solidFill>
              </a:rPr>
              <a:t> Under Section 5(8)(f) of the IBC, amounts raised from allottees under real estate projects may qualify as financial debt.</a:t>
            </a:r>
            <a:endParaRPr lang="en-US" sz="2000" dirty="0"/>
          </a:p>
          <a:p>
            <a:pPr marL="342900" indent="-342900" algn="just">
              <a:lnSpc>
                <a:spcPct val="105000"/>
              </a:lnSpc>
              <a:spcAft>
                <a:spcPts val="600"/>
              </a:spcAft>
              <a:buSzPct val="100000"/>
              <a:buChar char="■"/>
            </a:pPr>
            <a:r>
              <a:rPr lang="en-US" sz="2000" b="1" dirty="0">
                <a:solidFill>
                  <a:schemeClr val="tx1"/>
                </a:solidFill>
              </a:rPr>
              <a:t>Threshold for homebuyer-initiated CIRP:</a:t>
            </a:r>
            <a:r>
              <a:rPr lang="en-US" sz="2000" dirty="0">
                <a:solidFill>
                  <a:schemeClr val="tx1"/>
                </a:solidFill>
              </a:rPr>
              <a:t> The proviso to Section 7(1) requires an application by at least 100 allottees of the same project or 10% of the total allottees in that project, whichever is less, subject to the statutory requirements.</a:t>
            </a:r>
            <a:endParaRPr lang="en-US" sz="2000" dirty="0"/>
          </a:p>
          <a:p>
            <a:pPr marL="342900" indent="-342900" algn="just">
              <a:lnSpc>
                <a:spcPct val="105000"/>
              </a:lnSpc>
              <a:spcAft>
                <a:spcPts val="600"/>
              </a:spcAft>
              <a:buSzPct val="100000"/>
              <a:buChar char="■"/>
            </a:pPr>
            <a:r>
              <a:rPr lang="en-US" sz="2000" b="1" dirty="0">
                <a:solidFill>
                  <a:schemeClr val="tx1"/>
                </a:solidFill>
              </a:rPr>
              <a:t>Collective decision-making:</a:t>
            </a:r>
            <a:r>
              <a:rPr lang="en-US" sz="2000" dirty="0">
                <a:solidFill>
                  <a:schemeClr val="tx1"/>
                </a:solidFill>
              </a:rPr>
              <a:t> Homebuyers generally participate as a class of financial creditors through an Authorised Representative (AR), in accordance with Section 21(6A) and Regulation 16A.</a:t>
            </a:r>
            <a:endParaRPr lang="en-US" sz="2000" dirty="0"/>
          </a:p>
          <a:p>
            <a:pPr marL="342900" indent="-342900" algn="just">
              <a:lnSpc>
                <a:spcPct val="105000"/>
              </a:lnSpc>
              <a:spcAft>
                <a:spcPts val="600"/>
              </a:spcAft>
              <a:buSzPct val="100000"/>
              <a:buChar char="■"/>
            </a:pPr>
            <a:r>
              <a:rPr lang="en-US" sz="2000" b="1" dirty="0">
                <a:solidFill>
                  <a:schemeClr val="tx1"/>
                </a:solidFill>
              </a:rPr>
              <a:t>Resolution must be commercially viable:</a:t>
            </a:r>
            <a:r>
              <a:rPr lang="en-US" sz="2000" dirty="0">
                <a:solidFill>
                  <a:schemeClr val="tx1"/>
                </a:solidFill>
              </a:rPr>
              <a:t> The process must address construction completion, project liabilities, available funding, approvals and the interests of different creditor groups.</a:t>
            </a:r>
            <a:endParaRPr lang="en-US" sz="2000" dirty="0"/>
          </a:p>
          <a:p>
            <a:pPr marL="342900" indent="-342900" algn="just">
              <a:lnSpc>
                <a:spcPct val="105000"/>
              </a:lnSpc>
              <a:spcAft>
                <a:spcPts val="600"/>
              </a:spcAft>
              <a:buSzPct val="100000"/>
              <a:buChar char="■"/>
            </a:pPr>
            <a:r>
              <a:rPr lang="en-US" sz="2000" b="1" dirty="0">
                <a:solidFill>
                  <a:schemeClr val="tx1"/>
                </a:solidFill>
                <a:highlight>
                  <a:srgbClr val="00FF00"/>
                </a:highlight>
              </a:rPr>
              <a:t>What the RP must keep in mind:</a:t>
            </a:r>
            <a:r>
              <a:rPr lang="en-US" sz="2000" dirty="0">
                <a:solidFill>
                  <a:schemeClr val="tx1"/>
                </a:solidFill>
                <a:highlight>
                  <a:srgbClr val="00FF00"/>
                </a:highlight>
              </a:rPr>
              <a:t> The objective is not merely to verify claims and realise assets; it is also to assess whether the project can be completed and resolved in a viable manner.</a:t>
            </a:r>
            <a:endParaRPr lang="en-US" sz="2000" dirty="0">
              <a:highlight>
                <a:srgbClr val="00FF00"/>
              </a:highlight>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4</a:t>
            </a:r>
            <a:r>
              <a:rPr lang="en-US" sz="1000" dirty="0">
                <a:solidFill>
                  <a:srgbClr val="122B4A"/>
                </a:solidFill>
              </a:rPr>
              <a:t>2</a:t>
            </a:r>
            <a:endParaRPr sz="1000" dirty="0">
              <a:solidFill>
                <a:srgbClr val="122B4A"/>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55320" y="229945"/>
            <a:ext cx="10881360" cy="1051560"/>
          </a:xfrm>
          <a:prstGeom prst="rect">
            <a:avLst/>
          </a:prstGeom>
          <a:noFill/>
          <a:ln/>
        </p:spPr>
        <p:txBody>
          <a:bodyPr wrap="square" lIns="0" tIns="0" rIns="0" bIns="0" rtlCol="0" anchor="b">
            <a:normAutofit/>
          </a:bodyPr>
          <a:lstStyle/>
          <a:p>
            <a:pPr marL="0" indent="0" algn="just">
              <a:buNone/>
            </a:pPr>
            <a:r>
              <a:rPr lang="en-US" sz="2600" b="1" dirty="0">
                <a:solidFill>
                  <a:schemeClr val="accent1"/>
                </a:solidFill>
              </a:rPr>
              <a:t>HOMEBUYER CLAIMS: CLASSIFICATION, VERIFICATION AND VOTING RIGHTS</a:t>
            </a:r>
            <a:endParaRPr lang="en-US" sz="2600" dirty="0"/>
          </a:p>
        </p:txBody>
      </p:sp>
      <p:sp>
        <p:nvSpPr>
          <p:cNvPr id="3" name="Body Text"/>
          <p:cNvSpPr txBox="1"/>
          <p:nvPr/>
        </p:nvSpPr>
        <p:spPr>
          <a:xfrm>
            <a:off x="670560" y="1901952"/>
            <a:ext cx="11152991" cy="4572000"/>
          </a:xfrm>
          <a:prstGeom prst="rect">
            <a:avLst/>
          </a:prstGeom>
          <a:noFill/>
          <a:ln/>
        </p:spPr>
        <p:txBody>
          <a:bodyPr wrap="square" lIns="0" tIns="0" rIns="635" bIns="0" rtlCol="0" anchor="t">
            <a:normAutofit/>
          </a:bodyPr>
          <a:lstStyle/>
          <a:p>
            <a:pPr marL="342900" indent="-342900" algn="just">
              <a:lnSpc>
                <a:spcPct val="150000"/>
              </a:lnSpc>
              <a:spcAft>
                <a:spcPts val="600"/>
              </a:spcAft>
              <a:buSzPct val="100000"/>
              <a:buChar char="■"/>
            </a:pPr>
            <a:r>
              <a:rPr lang="en-US" sz="2000" b="1" dirty="0">
                <a:solidFill>
                  <a:schemeClr val="tx1"/>
                </a:solidFill>
              </a:rPr>
              <a:t>Individual claim reconciliation:</a:t>
            </a:r>
            <a:r>
              <a:rPr lang="en-US" sz="2000" dirty="0">
                <a:solidFill>
                  <a:schemeClr val="tx1"/>
                </a:solidFill>
              </a:rPr>
              <a:t> Maintain accurate allottee-wise records of amounts paid, outstanding obligations, unit or plot details, possession status and supporting documents.</a:t>
            </a:r>
            <a:endParaRPr lang="en-US" sz="2000" dirty="0"/>
          </a:p>
          <a:p>
            <a:pPr marL="342900" indent="-342900" algn="just">
              <a:lnSpc>
                <a:spcPct val="150000"/>
              </a:lnSpc>
              <a:spcAft>
                <a:spcPts val="600"/>
              </a:spcAft>
              <a:buSzPct val="100000"/>
              <a:buChar char="■"/>
            </a:pPr>
            <a:r>
              <a:rPr lang="en-US" sz="2000" b="1" dirty="0">
                <a:solidFill>
                  <a:schemeClr val="tx1"/>
                </a:solidFill>
              </a:rPr>
              <a:t>Claims in a class:</a:t>
            </a:r>
            <a:r>
              <a:rPr lang="en-US" sz="2000" dirty="0">
                <a:solidFill>
                  <a:schemeClr val="tx1"/>
                </a:solidFill>
              </a:rPr>
              <a:t> Use the prescribed claim process, including Form CA under Regulation 8A for financial creditors in a class, where applicable.</a:t>
            </a:r>
            <a:endParaRPr lang="en-US" sz="2000" dirty="0"/>
          </a:p>
          <a:p>
            <a:pPr marL="342900" indent="-342900" algn="just">
              <a:lnSpc>
                <a:spcPct val="150000"/>
              </a:lnSpc>
              <a:spcAft>
                <a:spcPts val="600"/>
              </a:spcAft>
              <a:buSzPct val="100000"/>
              <a:buChar char="■"/>
            </a:pPr>
            <a:r>
              <a:rPr lang="en-US" sz="2000" b="1" dirty="0">
                <a:solidFill>
                  <a:schemeClr val="tx1"/>
                </a:solidFill>
              </a:rPr>
              <a:t>Verification and voting:</a:t>
            </a:r>
            <a:r>
              <a:rPr lang="en-US" sz="2000" dirty="0">
                <a:solidFill>
                  <a:schemeClr val="tx1"/>
                </a:solidFill>
              </a:rPr>
              <a:t> Sections 18 and 21 of the IBC and Regulations 13, 14 and 16A require careful maintenance of creditor records, claim amounts and voting shares.</a:t>
            </a:r>
            <a:endParaRPr lang="en-US" sz="2000" dirty="0"/>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4</a:t>
            </a:r>
            <a:r>
              <a:rPr lang="en-US" sz="1000" dirty="0">
                <a:solidFill>
                  <a:srgbClr val="122B4A"/>
                </a:solidFill>
              </a:rPr>
              <a:t>3</a:t>
            </a:r>
            <a:endParaRPr sz="1000" dirty="0">
              <a:solidFill>
                <a:srgbClr val="122B4A"/>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A9C3-41B8-DE14-5E39-6BB953BC0750}"/>
            </a:ext>
          </a:extLst>
        </p:cNvPr>
        <p:cNvGrpSpPr/>
        <p:nvPr/>
      </p:nvGrpSpPr>
      <p:grpSpPr>
        <a:xfrm>
          <a:off x="0" y="0"/>
          <a:ext cx="0" cy="0"/>
          <a:chOff x="0" y="0"/>
          <a:chExt cx="0" cy="0"/>
        </a:xfrm>
      </p:grpSpPr>
      <p:sp>
        <p:nvSpPr>
          <p:cNvPr id="2" name="Text 4">
            <a:extLst>
              <a:ext uri="{FF2B5EF4-FFF2-40B4-BE49-F238E27FC236}">
                <a16:creationId xmlns:a16="http://schemas.microsoft.com/office/drawing/2014/main" id="{E2D8AEAB-3D17-38CD-54ED-E0D360E592F5}"/>
              </a:ext>
            </a:extLst>
          </p:cNvPr>
          <p:cNvSpPr>
            <a:spLocks noGrp="1"/>
          </p:cNvSpPr>
          <p:nvPr>
            <p:ph type="title" idx="104" hasCustomPrompt="1"/>
          </p:nvPr>
        </p:nvSpPr>
        <p:spPr>
          <a:xfrm>
            <a:off x="655320" y="243392"/>
            <a:ext cx="10881360" cy="1051560"/>
          </a:xfrm>
          <a:prstGeom prst="rect">
            <a:avLst/>
          </a:prstGeom>
          <a:noFill/>
          <a:ln/>
        </p:spPr>
        <p:txBody>
          <a:bodyPr wrap="square" lIns="0" tIns="0" rIns="0" bIns="0" rtlCol="0" anchor="b">
            <a:normAutofit/>
          </a:bodyPr>
          <a:lstStyle/>
          <a:p>
            <a:pPr marL="0" indent="0" algn="just">
              <a:buNone/>
            </a:pPr>
            <a:r>
              <a:rPr lang="en-US" sz="2600" b="1" dirty="0">
                <a:solidFill>
                  <a:schemeClr val="accent1"/>
                </a:solidFill>
              </a:rPr>
              <a:t>HOMEBUYER CLAIMS: CLASSIFICATION, VERIFICATION AND VOTING RIGHTS</a:t>
            </a:r>
            <a:endParaRPr lang="en-US" sz="2600" dirty="0"/>
          </a:p>
        </p:txBody>
      </p:sp>
      <p:sp>
        <p:nvSpPr>
          <p:cNvPr id="3" name="Body Text">
            <a:extLst>
              <a:ext uri="{FF2B5EF4-FFF2-40B4-BE49-F238E27FC236}">
                <a16:creationId xmlns:a16="http://schemas.microsoft.com/office/drawing/2014/main" id="{1A784300-A051-5263-4FC5-7DD35CB809AA}"/>
              </a:ext>
            </a:extLst>
          </p:cNvPr>
          <p:cNvSpPr txBox="1"/>
          <p:nvPr/>
        </p:nvSpPr>
        <p:spPr>
          <a:xfrm>
            <a:off x="655320" y="1732519"/>
            <a:ext cx="11152991" cy="4572000"/>
          </a:xfrm>
          <a:prstGeom prst="rect">
            <a:avLst/>
          </a:prstGeom>
          <a:noFill/>
          <a:ln/>
        </p:spPr>
        <p:txBody>
          <a:bodyPr wrap="square" lIns="0" tIns="0" rIns="635" bIns="0" rtlCol="0" anchor="t">
            <a:normAutofit/>
          </a:bodyPr>
          <a:lstStyle/>
          <a:p>
            <a:pPr marL="342900" indent="-342900" algn="just">
              <a:lnSpc>
                <a:spcPct val="150000"/>
              </a:lnSpc>
              <a:spcAft>
                <a:spcPts val="600"/>
              </a:spcAft>
              <a:buSzPct val="100000"/>
              <a:buChar char="■"/>
            </a:pPr>
            <a:r>
              <a:rPr lang="en-US" sz="2000" b="1" dirty="0">
                <a:solidFill>
                  <a:schemeClr val="tx1"/>
                </a:solidFill>
              </a:rPr>
              <a:t>Plots or units already handed over:</a:t>
            </a:r>
            <a:r>
              <a:rPr lang="en-US" sz="2000" dirty="0">
                <a:solidFill>
                  <a:schemeClr val="tx1"/>
                </a:solidFill>
              </a:rPr>
              <a:t> A homebuyer may still raise a dispute concerning unpaid contractual obligations, maintenance or common amenities. The claim must be examined on its own facts and legal basis.</a:t>
            </a:r>
            <a:endParaRPr lang="en-US" sz="2000" dirty="0"/>
          </a:p>
          <a:p>
            <a:pPr marL="342900" indent="-342900" algn="just">
              <a:lnSpc>
                <a:spcPct val="150000"/>
              </a:lnSpc>
              <a:spcAft>
                <a:spcPts val="600"/>
              </a:spcAft>
              <a:buSzPct val="100000"/>
              <a:buChar char="■"/>
            </a:pPr>
            <a:r>
              <a:rPr lang="en-US" sz="2000" b="1" dirty="0">
                <a:solidFill>
                  <a:schemeClr val="tx1"/>
                </a:solidFill>
              </a:rPr>
              <a:t>Classification is not automatic:</a:t>
            </a:r>
            <a:r>
              <a:rPr lang="en-US" sz="2000" dirty="0">
                <a:solidFill>
                  <a:schemeClr val="tx1"/>
                </a:solidFill>
              </a:rPr>
              <a:t> The distinction between financial debt under Section 5(8) and operational debt under Section 5(20) must be determined by the substance of the claim, contractual arrangements and applicable judicial orders.</a:t>
            </a:r>
            <a:endParaRPr lang="en-US" sz="2000" dirty="0"/>
          </a:p>
          <a:p>
            <a:pPr marL="342900" indent="-342900" algn="just">
              <a:lnSpc>
                <a:spcPct val="150000"/>
              </a:lnSpc>
              <a:spcAft>
                <a:spcPts val="600"/>
              </a:spcAft>
              <a:buSzPct val="100000"/>
              <a:buChar char="■"/>
            </a:pPr>
            <a:r>
              <a:rPr lang="en-US" sz="2000" b="1" dirty="0">
                <a:solidFill>
                  <a:schemeClr val="tx1"/>
                </a:solidFill>
                <a:highlight>
                  <a:srgbClr val="00FF00"/>
                </a:highlight>
              </a:rPr>
              <a:t>Case-specific learning:</a:t>
            </a:r>
            <a:r>
              <a:rPr lang="en-US" sz="2000" dirty="0">
                <a:solidFill>
                  <a:schemeClr val="tx1"/>
                </a:solidFill>
                <a:highlight>
                  <a:srgbClr val="00FF00"/>
                </a:highlight>
              </a:rPr>
              <a:t> In a project involving RWAs, consolidated representations should not replace the need for reliable individual-level reconciliation wherever required. Voting shares must be supported by accurate records and handled consistently with applicable Hon’ble NCLT directions.</a:t>
            </a:r>
            <a:endParaRPr lang="en-US" sz="2000" dirty="0">
              <a:highlight>
                <a:srgbClr val="00FF00"/>
              </a:highlight>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4</a:t>
            </a:r>
            <a:r>
              <a:rPr lang="en-US" sz="1000" dirty="0">
                <a:solidFill>
                  <a:srgbClr val="122B4A"/>
                </a:solidFill>
              </a:rPr>
              <a:t>4</a:t>
            </a:r>
            <a:endParaRPr sz="1000" dirty="0">
              <a:solidFill>
                <a:srgbClr val="122B4A"/>
              </a:solidFill>
            </a:endParaRPr>
          </a:p>
        </p:txBody>
      </p:sp>
    </p:spTree>
    <p:extLst>
      <p:ext uri="{BB962C8B-B14F-4D97-AF65-F5344CB8AC3E}">
        <p14:creationId xmlns:p14="http://schemas.microsoft.com/office/powerpoint/2010/main" val="1426193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67512" y="289515"/>
            <a:ext cx="10881360" cy="1051560"/>
          </a:xfrm>
          <a:prstGeom prst="rect">
            <a:avLst/>
          </a:prstGeom>
          <a:noFill/>
          <a:ln/>
        </p:spPr>
        <p:txBody>
          <a:bodyPr wrap="square" lIns="0" tIns="0" rIns="0" bIns="0" rtlCol="0" anchor="b">
            <a:normAutofit/>
          </a:bodyPr>
          <a:lstStyle/>
          <a:p>
            <a:pPr marL="0" indent="0" algn="l">
              <a:buNone/>
            </a:pPr>
            <a:r>
              <a:rPr lang="en-US" sz="2900" b="1" dirty="0">
                <a:solidFill>
                  <a:schemeClr val="accent1"/>
                </a:solidFill>
              </a:rPr>
              <a:t>PROJECT-WISE RESOLUTION AND FINANCIAL RING-FENCING</a:t>
            </a:r>
            <a:endParaRPr lang="en-US" sz="2600" dirty="0"/>
          </a:p>
        </p:txBody>
      </p:sp>
      <p:sp>
        <p:nvSpPr>
          <p:cNvPr id="3" name="Body Text"/>
          <p:cNvSpPr txBox="1"/>
          <p:nvPr/>
        </p:nvSpPr>
        <p:spPr>
          <a:xfrm>
            <a:off x="640080" y="1503650"/>
            <a:ext cx="10881360" cy="4572000"/>
          </a:xfrm>
          <a:prstGeom prst="rect">
            <a:avLst/>
          </a:prstGeom>
          <a:noFill/>
          <a:ln/>
        </p:spPr>
        <p:txBody>
          <a:bodyPr wrap="square" lIns="0" tIns="0" rIns="635" bIns="0" rtlCol="0" anchor="t">
            <a:noAutofit/>
          </a:bodyPr>
          <a:lstStyle/>
          <a:p>
            <a:pPr marL="342900" indent="-342900" algn="just">
              <a:lnSpc>
                <a:spcPct val="105000"/>
              </a:lnSpc>
              <a:spcAft>
                <a:spcPts val="600"/>
              </a:spcAft>
              <a:buSzPct val="100000"/>
              <a:buChar char="■"/>
            </a:pPr>
            <a:r>
              <a:rPr lang="en-US" sz="2000" b="1" dirty="0">
                <a:solidFill>
                  <a:schemeClr val="tx1"/>
                </a:solidFill>
              </a:rPr>
              <a:t>Separate project accounts:</a:t>
            </a:r>
            <a:r>
              <a:rPr lang="en-US" sz="2000" dirty="0">
                <a:solidFill>
                  <a:schemeClr val="tx1"/>
                </a:solidFill>
              </a:rPr>
              <a:t> The CIRP Regulations require separate bank-account arrangements for real estate projects, supporting project-level tracking of receipts and expenditure.</a:t>
            </a:r>
            <a:endParaRPr lang="en-US" sz="2000" dirty="0"/>
          </a:p>
          <a:p>
            <a:pPr marL="342900" indent="-342900" algn="just">
              <a:lnSpc>
                <a:spcPct val="105000"/>
              </a:lnSpc>
              <a:spcAft>
                <a:spcPts val="600"/>
              </a:spcAft>
              <a:buSzPct val="100000"/>
              <a:buChar char="■"/>
            </a:pPr>
            <a:r>
              <a:rPr lang="en-US" sz="2000" b="1" dirty="0">
                <a:solidFill>
                  <a:schemeClr val="tx1"/>
                </a:solidFill>
              </a:rPr>
              <a:t>Project-specific resolution plans:</a:t>
            </a:r>
            <a:r>
              <a:rPr lang="en-US" sz="2000" dirty="0">
                <a:solidFill>
                  <a:schemeClr val="tx1"/>
                </a:solidFill>
              </a:rPr>
              <a:t> Regulation 36A(4), read with the applicable enabling provisions, allows the RP, with CoC approval, to invite separate plans for individual projects or groups of projects.</a:t>
            </a:r>
            <a:endParaRPr lang="en-US" sz="2000" dirty="0"/>
          </a:p>
          <a:p>
            <a:pPr marL="342900" indent="-342900" algn="just">
              <a:lnSpc>
                <a:spcPct val="105000"/>
              </a:lnSpc>
              <a:spcAft>
                <a:spcPts val="600"/>
              </a:spcAft>
              <a:buSzPct val="100000"/>
              <a:buChar char="■"/>
            </a:pPr>
            <a:r>
              <a:rPr lang="en-US" sz="2000" b="1" dirty="0">
                <a:solidFill>
                  <a:schemeClr val="tx1"/>
                </a:solidFill>
              </a:rPr>
              <a:t>Avoid cross-project confusion:</a:t>
            </a:r>
            <a:r>
              <a:rPr lang="en-US" sz="2000" dirty="0">
                <a:solidFill>
                  <a:schemeClr val="tx1"/>
                </a:solidFill>
              </a:rPr>
              <a:t> Identify project-wise assets, receivables, liabilities, construction costs, customer advances and contractual commitments.</a:t>
            </a:r>
            <a:endParaRPr lang="en-US" sz="2000" dirty="0"/>
          </a:p>
          <a:p>
            <a:pPr marL="342900" indent="-342900" algn="just">
              <a:lnSpc>
                <a:spcPct val="105000"/>
              </a:lnSpc>
              <a:spcAft>
                <a:spcPts val="600"/>
              </a:spcAft>
              <a:buSzPct val="100000"/>
              <a:buChar char="■"/>
            </a:pPr>
            <a:r>
              <a:rPr lang="en-US" sz="2000" b="1" dirty="0">
                <a:solidFill>
                  <a:schemeClr val="tx1"/>
                </a:solidFill>
              </a:rPr>
              <a:t>Assess interdependence:</a:t>
            </a:r>
            <a:r>
              <a:rPr lang="en-US" sz="2000" dirty="0">
                <a:solidFill>
                  <a:schemeClr val="tx1"/>
                </a:solidFill>
              </a:rPr>
              <a:t> Determine whether projects share land, infrastructure, approvals, common facilities, funding arrangements or other essential resources.</a:t>
            </a:r>
            <a:endParaRPr lang="en-US" sz="2000" dirty="0"/>
          </a:p>
          <a:p>
            <a:pPr marL="342900" indent="-342900" algn="just">
              <a:lnSpc>
                <a:spcPct val="105000"/>
              </a:lnSpc>
              <a:spcAft>
                <a:spcPts val="600"/>
              </a:spcAft>
              <a:buSzPct val="100000"/>
              <a:buChar char="■"/>
            </a:pPr>
            <a:r>
              <a:rPr lang="en-US" sz="2000" b="1" dirty="0">
                <a:solidFill>
                  <a:schemeClr val="tx1"/>
                </a:solidFill>
              </a:rPr>
              <a:t>Make the resolution strategy evidence-based:</a:t>
            </a:r>
            <a:r>
              <a:rPr lang="en-US" sz="2000" dirty="0">
                <a:solidFill>
                  <a:schemeClr val="tx1"/>
                </a:solidFill>
              </a:rPr>
              <a:t> Project-wise information should inform the IM, evaluation of PRAs and the structure of the resolution plan.</a:t>
            </a:r>
            <a:endParaRPr lang="en-US" sz="2000" dirty="0"/>
          </a:p>
          <a:p>
            <a:pPr marL="342900" indent="-342900" algn="just">
              <a:lnSpc>
                <a:spcPct val="105000"/>
              </a:lnSpc>
              <a:spcAft>
                <a:spcPts val="600"/>
              </a:spcAft>
              <a:buSzPct val="100000"/>
              <a:buChar char="■"/>
            </a:pPr>
            <a:r>
              <a:rPr lang="en-US" sz="2000" b="1" dirty="0">
                <a:solidFill>
                  <a:schemeClr val="tx1"/>
                </a:solidFill>
                <a:highlight>
                  <a:srgbClr val="00FF00"/>
                </a:highlight>
              </a:rPr>
              <a:t>Case-specific learning:</a:t>
            </a:r>
            <a:r>
              <a:rPr lang="en-US" sz="2000" dirty="0">
                <a:solidFill>
                  <a:schemeClr val="tx1"/>
                </a:solidFill>
                <a:highlight>
                  <a:srgbClr val="00FF00"/>
                </a:highlight>
              </a:rPr>
              <a:t> Where a CD has multiple projects at different stages of completion, a single consolidated assessment may obscure project-specific viability, pending work and homebuyer needs.</a:t>
            </a:r>
            <a:endParaRPr lang="en-US" sz="2000" dirty="0">
              <a:highlight>
                <a:srgbClr val="00FF00"/>
              </a:highlight>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4</a:t>
            </a:r>
            <a:r>
              <a:rPr lang="en-US" sz="1000" dirty="0">
                <a:solidFill>
                  <a:srgbClr val="122B4A"/>
                </a:solidFill>
              </a:rPr>
              <a:t>5</a:t>
            </a:r>
            <a:endParaRPr sz="1000" dirty="0">
              <a:solidFill>
                <a:srgbClr val="122B4A"/>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600" b="1" dirty="0">
                <a:solidFill>
                  <a:schemeClr val="accent1"/>
                </a:solidFill>
              </a:rPr>
              <a:t>PROJECT DUE DILIGENCE: APPROVALS, LAND RIGHTS AND CONSTRUCTION</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lang="en-US" sz="2000" b="1" dirty="0">
                <a:solidFill>
                  <a:schemeClr val="tx1"/>
                </a:solidFill>
              </a:rPr>
              <a:t>Development rights and approvals:</a:t>
            </a:r>
            <a:r>
              <a:rPr lang="en-US" sz="2000" dirty="0">
                <a:solidFill>
                  <a:schemeClr val="tx1"/>
                </a:solidFill>
              </a:rPr>
              <a:t> Examine land title or development rights, sanctioned plans, building permissions, RERA registration and other material statutory approvals.</a:t>
            </a:r>
            <a:endParaRPr lang="en-US" sz="2000" dirty="0"/>
          </a:p>
          <a:p>
            <a:pPr marL="342900" indent="-342900" algn="just">
              <a:lnSpc>
                <a:spcPct val="105000"/>
              </a:lnSpc>
              <a:spcAft>
                <a:spcPts val="600"/>
              </a:spcAft>
              <a:buSzPct val="100000"/>
              <a:buChar char="■"/>
            </a:pPr>
            <a:r>
              <a:rPr lang="en-US" sz="2000" b="1" dirty="0">
                <a:solidFill>
                  <a:schemeClr val="tx1"/>
                </a:solidFill>
              </a:rPr>
              <a:t>Identify approval-related risks:</a:t>
            </a:r>
            <a:r>
              <a:rPr lang="en-US" sz="2000" dirty="0">
                <a:solidFill>
                  <a:schemeClr val="tx1"/>
                </a:solidFill>
              </a:rPr>
              <a:t> Record pending renewals, lapsed approvals, outstanding authority conditions, litigation and restrictions affecting project completion.</a:t>
            </a:r>
            <a:endParaRPr lang="en-US" sz="2000" dirty="0"/>
          </a:p>
          <a:p>
            <a:pPr marL="342900" indent="-342900" algn="just">
              <a:lnSpc>
                <a:spcPct val="105000"/>
              </a:lnSpc>
              <a:spcAft>
                <a:spcPts val="600"/>
              </a:spcAft>
              <a:buSzPct val="100000"/>
              <a:buChar char="■"/>
            </a:pPr>
            <a:r>
              <a:rPr lang="en-US" sz="2000" b="1" dirty="0">
                <a:solidFill>
                  <a:schemeClr val="tx1"/>
                </a:solidFill>
              </a:rPr>
              <a:t>Physical verification:</a:t>
            </a:r>
            <a:r>
              <a:rPr lang="en-US" sz="2000" dirty="0">
                <a:solidFill>
                  <a:schemeClr val="tx1"/>
                </a:solidFill>
              </a:rPr>
              <a:t> Conduct site visits to establish actual construction progress, incomplete units, common areas, clubhouse facilities, utilities and essential infrastructure.</a:t>
            </a:r>
            <a:endParaRPr lang="en-US" sz="2000" dirty="0"/>
          </a:p>
          <a:p>
            <a:pPr marL="342900" indent="-342900" algn="just">
              <a:lnSpc>
                <a:spcPct val="105000"/>
              </a:lnSpc>
              <a:spcAft>
                <a:spcPts val="600"/>
              </a:spcAft>
              <a:buSzPct val="100000"/>
              <a:buChar char="■"/>
            </a:pPr>
            <a:r>
              <a:rPr lang="en-US" sz="2000" b="1" dirty="0">
                <a:solidFill>
                  <a:schemeClr val="tx1"/>
                </a:solidFill>
              </a:rPr>
              <a:t>Protect assets and records:</a:t>
            </a:r>
            <a:r>
              <a:rPr lang="en-US" sz="2000" dirty="0">
                <a:solidFill>
                  <a:schemeClr val="tx1"/>
                </a:solidFill>
              </a:rPr>
              <a:t> Maintain site security, inventory and control over project records, equipment and materials to reduce the risk of unauthorised access, removal or damage.</a:t>
            </a:r>
            <a:endParaRPr lang="en-US" sz="2000" dirty="0"/>
          </a:p>
          <a:p>
            <a:pPr marL="342900" indent="-342900" algn="just">
              <a:lnSpc>
                <a:spcPct val="105000"/>
              </a:lnSpc>
              <a:spcAft>
                <a:spcPts val="600"/>
              </a:spcAft>
              <a:buSzPct val="100000"/>
              <a:buChar char="■"/>
            </a:pPr>
            <a:r>
              <a:rPr lang="en-US" sz="2000" b="1" dirty="0">
                <a:solidFill>
                  <a:schemeClr val="tx1"/>
                </a:solidFill>
              </a:rPr>
              <a:t>Quantify completion requirements:</a:t>
            </a:r>
            <a:r>
              <a:rPr lang="en-US" sz="2000" dirty="0">
                <a:solidFill>
                  <a:schemeClr val="tx1"/>
                </a:solidFill>
              </a:rPr>
              <a:t> Prepare a project-wise estimate of remaining construction, essential amenities, funding requirements and realistic completion timelines.</a:t>
            </a:r>
            <a:endParaRPr lang="en-US" sz="2000" dirty="0"/>
          </a:p>
          <a:p>
            <a:pPr marL="342900" indent="-342900" algn="just">
              <a:lnSpc>
                <a:spcPct val="105000"/>
              </a:lnSpc>
              <a:spcAft>
                <a:spcPts val="600"/>
              </a:spcAft>
              <a:buSzPct val="100000"/>
              <a:buChar char="■"/>
            </a:pPr>
            <a:r>
              <a:rPr lang="en-US" sz="2000" b="1" dirty="0">
                <a:solidFill>
                  <a:schemeClr val="tx1"/>
                </a:solidFill>
                <a:highlight>
                  <a:srgbClr val="00FF00"/>
                </a:highlight>
              </a:rPr>
              <a:t>What the RP should be mindful of:</a:t>
            </a:r>
            <a:r>
              <a:rPr lang="en-US" sz="2000" dirty="0">
                <a:solidFill>
                  <a:schemeClr val="tx1"/>
                </a:solidFill>
                <a:highlight>
                  <a:srgbClr val="00FF00"/>
                </a:highlight>
              </a:rPr>
              <a:t> The Information Memorandum and resolution process should reflect actual site conditions and approval status, rather than relying solely on suspended management's statements or historical financial records.</a:t>
            </a:r>
            <a:endParaRPr lang="en-US" sz="2000" dirty="0">
              <a:highlight>
                <a:srgbClr val="00FF00"/>
              </a:highlight>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46</a:t>
            </a:r>
            <a:endParaRPr sz="1000" dirty="0">
              <a:solidFill>
                <a:srgbClr val="122B4A"/>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79" y="274320"/>
            <a:ext cx="11061383" cy="1051560"/>
          </a:xfrm>
          <a:prstGeom prst="rect">
            <a:avLst/>
          </a:prstGeom>
          <a:noFill/>
          <a:ln/>
        </p:spPr>
        <p:txBody>
          <a:bodyPr wrap="square" lIns="0" tIns="0" rIns="0" bIns="0" rtlCol="0" anchor="b">
            <a:normAutofit/>
          </a:bodyPr>
          <a:lstStyle/>
          <a:p>
            <a:pPr marL="0" indent="0" algn="just">
              <a:buNone/>
            </a:pPr>
            <a:r>
              <a:rPr lang="en-US" sz="2900" b="1" dirty="0">
                <a:solidFill>
                  <a:schemeClr val="accent1"/>
                </a:solidFill>
              </a:rPr>
              <a:t>POSSESSION DURING CIRP AND HOMEBUYER PARTICIPATION</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gn="just">
              <a:lnSpc>
                <a:spcPct val="105000"/>
              </a:lnSpc>
              <a:spcAft>
                <a:spcPts val="600"/>
              </a:spcAft>
              <a:buSzPct val="100000"/>
              <a:buChar char="■"/>
            </a:pPr>
            <a:r>
              <a:rPr dirty="0"/>
              <a:t>Possession during CIRP: Regulation 4E provides a mechanism for the RP to hand over possession of a plot, apartment or building where the allottee has requested it and fulfilled their obligations under the agreement.</a:t>
            </a:r>
            <a:endParaRPr lang="en-IN" dirty="0"/>
          </a:p>
          <a:p>
            <a:pPr marL="342900" indent="-342900" algn="just">
              <a:lnSpc>
                <a:spcPct val="105000"/>
              </a:lnSpc>
              <a:spcAft>
                <a:spcPts val="600"/>
              </a:spcAft>
              <a:buSzPct val="100000"/>
              <a:buChar char="■"/>
            </a:pPr>
            <a:r>
              <a:rPr dirty="0"/>
              <a:t>CoC approval is essential: Possession under Regulation 4E requires approval by not less than 66% of the total voting share of the CoC.</a:t>
            </a:r>
            <a:endParaRPr lang="en-IN" dirty="0"/>
          </a:p>
          <a:p>
            <a:pPr marL="342900" indent="-342900" algn="just">
              <a:lnSpc>
                <a:spcPct val="105000"/>
              </a:lnSpc>
              <a:spcAft>
                <a:spcPts val="600"/>
              </a:spcAft>
              <a:buSzPct val="100000"/>
              <a:buChar char="■"/>
            </a:pPr>
            <a:r>
              <a:rPr dirty="0"/>
              <a:t>Facilitators for large creditor classes: Regulation 16C provides for facilitators for sub-classes where the number of creditors in a class exceeds 1,000, subject to the regulation's conditions.</a:t>
            </a:r>
            <a:endParaRPr lang="en-IN" dirty="0"/>
          </a:p>
          <a:p>
            <a:pPr marL="342900" indent="-342900" algn="just">
              <a:lnSpc>
                <a:spcPct val="105000"/>
              </a:lnSpc>
              <a:spcAft>
                <a:spcPts val="600"/>
              </a:spcAft>
              <a:buSzPct val="100000"/>
              <a:buChar char="■"/>
            </a:pPr>
            <a:r>
              <a:rPr dirty="0"/>
              <a:t>Competent authority participation: Regulation 18(4) enables the CoC to direct the RP to invite the relevant competent authority to meetings for inputs on project-development matters, without voting rights.</a:t>
            </a:r>
            <a:endParaRPr lang="en-IN" dirty="0"/>
          </a:p>
          <a:p>
            <a:pPr marL="342900" indent="-342900" algn="just">
              <a:lnSpc>
                <a:spcPct val="105000"/>
              </a:lnSpc>
              <a:spcAft>
                <a:spcPts val="600"/>
              </a:spcAft>
              <a:buSzPct val="100000"/>
              <a:buChar char="■"/>
            </a:pPr>
            <a:r>
              <a:rPr lang="en-US" b="1" dirty="0">
                <a:highlight>
                  <a:srgbClr val="00FF00"/>
                </a:highlight>
              </a:rPr>
              <a:t>Practical takeaway: </a:t>
            </a:r>
            <a:r>
              <a:rPr dirty="0">
                <a:highlight>
                  <a:srgbClr val="00FF00"/>
                </a:highlight>
              </a:rPr>
              <a:t>Do not assume all units are ready: Verify contractual compliance, actual completion, legal and regulatory requirements, and whether the possession mechanism is applicable.</a:t>
            </a:r>
            <a:endParaRPr lang="en-IN" dirty="0">
              <a:highlight>
                <a:srgbClr val="00FF00"/>
              </a:highlight>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122B4A"/>
                </a:solidFill>
              </a:rPr>
              <a:t>4</a:t>
            </a:r>
            <a:r>
              <a:rPr lang="en-US" sz="1000" dirty="0">
                <a:solidFill>
                  <a:srgbClr val="122B4A"/>
                </a:solidFill>
              </a:rPr>
              <a:t>7</a:t>
            </a:r>
            <a:endParaRPr sz="1000" dirty="0">
              <a:solidFill>
                <a:srgbClr val="122B4A"/>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4"/>
          <p:cNvSpPr>
            <a:spLocks noGrp="1"/>
          </p:cNvSpPr>
          <p:nvPr>
            <p:ph type="title" idx="104" hasCustomPrompt="1"/>
          </p:nvPr>
        </p:nvSpPr>
        <p:spPr>
          <a:xfrm>
            <a:off x="640080" y="274320"/>
            <a:ext cx="10881360" cy="1051560"/>
          </a:xfrm>
          <a:prstGeom prst="rect">
            <a:avLst/>
          </a:prstGeom>
          <a:noFill/>
          <a:ln/>
        </p:spPr>
        <p:txBody>
          <a:bodyPr wrap="square" lIns="0" tIns="0" rIns="0" bIns="0" rtlCol="0" anchor="b">
            <a:normAutofit/>
          </a:bodyPr>
          <a:lstStyle/>
          <a:p>
            <a:pPr marL="0" indent="0" algn="just">
              <a:buNone/>
            </a:pPr>
            <a:r>
              <a:rPr lang="en-US" sz="2900" b="1" dirty="0">
                <a:solidFill>
                  <a:schemeClr val="accent1"/>
                </a:solidFill>
              </a:rPr>
              <a:t>RESOLUTION PLAN SCRUTINY AND POST-APPROVAL IMPLEMENTATION</a:t>
            </a:r>
            <a:endParaRPr lang="en-US" sz="2600" dirty="0"/>
          </a:p>
        </p:txBody>
      </p:sp>
      <p:sp>
        <p:nvSpPr>
          <p:cNvPr id="3" name="Body Text"/>
          <p:cNvSpPr txBox="1"/>
          <p:nvPr/>
        </p:nvSpPr>
        <p:spPr>
          <a:xfrm>
            <a:off x="640080" y="1691640"/>
            <a:ext cx="10881360" cy="4572000"/>
          </a:xfrm>
          <a:prstGeom prst="rect">
            <a:avLst/>
          </a:prstGeom>
          <a:noFill/>
          <a:ln/>
        </p:spPr>
        <p:txBody>
          <a:bodyPr wrap="square" lIns="0" tIns="0" rIns="635" bIns="0" rtlCol="0" anchor="t">
            <a:normAutofit/>
          </a:bodyPr>
          <a:lstStyle/>
          <a:p>
            <a:pPr marL="342900" indent="-342900">
              <a:lnSpc>
                <a:spcPct val="105000"/>
              </a:lnSpc>
              <a:spcAft>
                <a:spcPts val="600"/>
              </a:spcAft>
              <a:buSzPct val="100000"/>
              <a:buChar char="■"/>
            </a:pPr>
            <a:r>
              <a:rPr lang="en-US" b="1" dirty="0">
                <a:solidFill>
                  <a:schemeClr val="tx1"/>
                </a:solidFill>
              </a:rPr>
              <a:t>Evaluate the plan against the Code:</a:t>
            </a:r>
            <a:r>
              <a:rPr lang="en-US" dirty="0">
                <a:solidFill>
                  <a:schemeClr val="tx1"/>
                </a:solidFill>
              </a:rPr>
              <a:t> Under Section 30(2), the plan must satisfy the statutory requirements, including treatment of CIRP costs and the interests of stakeholders.</a:t>
            </a:r>
            <a:endParaRPr lang="en-US" dirty="0"/>
          </a:p>
          <a:p>
            <a:pPr marL="342900" indent="-342900">
              <a:lnSpc>
                <a:spcPct val="105000"/>
              </a:lnSpc>
              <a:spcAft>
                <a:spcPts val="600"/>
              </a:spcAft>
              <a:buSzPct val="100000"/>
              <a:buChar char="■"/>
            </a:pPr>
            <a:r>
              <a:rPr lang="en-US" b="1" dirty="0">
                <a:solidFill>
                  <a:schemeClr val="tx1"/>
                </a:solidFill>
              </a:rPr>
              <a:t>RP's scrutiny:</a:t>
            </a:r>
            <a:r>
              <a:rPr lang="en-US" dirty="0">
                <a:solidFill>
                  <a:schemeClr val="tx1"/>
                </a:solidFill>
              </a:rPr>
              <a:t> Under Section 30(3), the RP must examine whether the plan complies with Section 30(2) before placing it before the CoC.</a:t>
            </a:r>
            <a:endParaRPr lang="en-US" dirty="0"/>
          </a:p>
          <a:p>
            <a:pPr marL="342900" indent="-342900">
              <a:lnSpc>
                <a:spcPct val="105000"/>
              </a:lnSpc>
              <a:spcAft>
                <a:spcPts val="600"/>
              </a:spcAft>
              <a:buSzPct val="100000"/>
              <a:buChar char="■"/>
            </a:pPr>
            <a:r>
              <a:rPr lang="en-US" b="1" dirty="0">
                <a:solidFill>
                  <a:schemeClr val="tx1"/>
                </a:solidFill>
              </a:rPr>
              <a:t>CoC's commercial assessment:</a:t>
            </a:r>
            <a:r>
              <a:rPr lang="en-US" dirty="0">
                <a:solidFill>
                  <a:schemeClr val="tx1"/>
                </a:solidFill>
              </a:rPr>
              <a:t> Section 30(4) requires the CoC to consider feasibility and viability, among other statutory considerations, before approving the plan.</a:t>
            </a:r>
            <a:endParaRPr lang="en-US" dirty="0"/>
          </a:p>
          <a:p>
            <a:pPr marL="342900" indent="-342900">
              <a:lnSpc>
                <a:spcPct val="105000"/>
              </a:lnSpc>
              <a:spcAft>
                <a:spcPts val="600"/>
              </a:spcAft>
              <a:buSzPct val="100000"/>
              <a:buChar char="■"/>
            </a:pPr>
            <a:r>
              <a:rPr lang="en-US" b="1" dirty="0">
                <a:solidFill>
                  <a:schemeClr val="tx1"/>
                </a:solidFill>
              </a:rPr>
              <a:t>Implementation and supervision:</a:t>
            </a:r>
            <a:r>
              <a:rPr lang="en-US" dirty="0">
                <a:solidFill>
                  <a:schemeClr val="tx1"/>
                </a:solidFill>
              </a:rPr>
              <a:t> Regulation 38 requires the plan to address matters including management and control during its term and adequate means for supervising implementation.</a:t>
            </a:r>
            <a:endParaRPr lang="en-US" dirty="0"/>
          </a:p>
          <a:p>
            <a:pPr marL="342900" indent="-342900">
              <a:lnSpc>
                <a:spcPct val="105000"/>
              </a:lnSpc>
              <a:spcAft>
                <a:spcPts val="600"/>
              </a:spcAft>
              <a:buSzPct val="100000"/>
              <a:buChar char="■"/>
            </a:pPr>
            <a:r>
              <a:rPr lang="en-US" b="1" dirty="0">
                <a:solidFill>
                  <a:schemeClr val="tx1"/>
                </a:solidFill>
              </a:rPr>
              <a:t>Clarify monitoring arrangements:</a:t>
            </a:r>
            <a:r>
              <a:rPr lang="en-US" dirty="0">
                <a:solidFill>
                  <a:schemeClr val="tx1"/>
                </a:solidFill>
              </a:rPr>
              <a:t> The plan and approval order should be carefully reviewed for the identity, authority, duties, reporting obligations and tenure of the Monitoring Professional or committee.</a:t>
            </a:r>
            <a:endParaRPr lang="en-US" dirty="0"/>
          </a:p>
          <a:p>
            <a:pPr marL="342900" indent="-342900">
              <a:lnSpc>
                <a:spcPct val="105000"/>
              </a:lnSpc>
              <a:spcAft>
                <a:spcPts val="600"/>
              </a:spcAft>
              <a:buSzPct val="100000"/>
              <a:buChar char="■"/>
            </a:pPr>
            <a:r>
              <a:rPr lang="en-US" b="1" dirty="0">
                <a:solidFill>
                  <a:schemeClr val="tx1"/>
                </a:solidFill>
              </a:rPr>
              <a:t>Track financial obligations:</a:t>
            </a:r>
            <a:r>
              <a:rPr lang="en-US" dirty="0">
                <a:solidFill>
                  <a:schemeClr val="tx1"/>
                </a:solidFill>
              </a:rPr>
              <a:t> Maintain a clear record of CIRP costs, agreed professional fees, implementation milestones, construction obligations and outstanding payments.</a:t>
            </a:r>
            <a:endParaRPr lang="en-US" dirty="0"/>
          </a:p>
          <a:p>
            <a:pPr marL="342900" indent="-342900">
              <a:lnSpc>
                <a:spcPct val="105000"/>
              </a:lnSpc>
              <a:spcAft>
                <a:spcPts val="600"/>
              </a:spcAft>
              <a:buSzPct val="100000"/>
              <a:buChar char="■"/>
            </a:pPr>
            <a:r>
              <a:rPr lang="en-US" b="1" dirty="0">
                <a:solidFill>
                  <a:schemeClr val="tx1"/>
                </a:solidFill>
                <a:highlight>
                  <a:srgbClr val="00FF00"/>
                </a:highlight>
              </a:rPr>
              <a:t>Case-specific learning:</a:t>
            </a:r>
            <a:r>
              <a:rPr lang="en-US" dirty="0">
                <a:solidFill>
                  <a:schemeClr val="tx1"/>
                </a:solidFill>
                <a:highlight>
                  <a:srgbClr val="00FF00"/>
                </a:highlight>
              </a:rPr>
              <a:t> As the present case demonstrates, approval of a plan does not eliminate the need for clear implementation responsibilities, reliable cost records and follow-up on obligations under the approved plan.</a:t>
            </a:r>
            <a:endParaRPr lang="en-US" dirty="0">
              <a:highlight>
                <a:srgbClr val="00FF00"/>
              </a:highlight>
            </a:endParaRP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48</a:t>
            </a:r>
            <a:endParaRPr sz="1000" dirty="0">
              <a:solidFill>
                <a:srgbClr val="122B4A"/>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3" name="TextBox 2"/>
          <p:cNvSpPr txBox="1"/>
          <p:nvPr/>
        </p:nvSpPr>
        <p:spPr>
          <a:xfrm>
            <a:off x="749808" y="335446"/>
            <a:ext cx="11155680" cy="50167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lIns="73152" tIns="54864" anchor="ctr">
            <a:normAutofit fontScale="92500" lnSpcReduction="10000"/>
          </a:bodyPr>
          <a:lstStyle/>
          <a:p>
            <a:pPr>
              <a:spcAft>
                <a:spcPts val="500"/>
              </a:spcAft>
              <a:defRPr sz="2600" b="1">
                <a:solidFill>
                  <a:srgbClr val="142744"/>
                </a:solidFill>
                <a:latin typeface="Aptos"/>
              </a:defRPr>
            </a:pPr>
            <a:r>
              <a:rPr lang="en-US" sz="2900" b="1" dirty="0">
                <a:solidFill>
                  <a:schemeClr val="accent1"/>
                </a:solidFill>
                <a:latin typeface="+mj-lt"/>
                <a:ea typeface="+mj-ea"/>
                <a:cs typeface="+mj-cs"/>
              </a:rPr>
              <a:t>TOP 10 LEARNINGS FOR INSOLVENCY PROFESSIONALS</a:t>
            </a:r>
          </a:p>
        </p:txBody>
      </p:sp>
      <p:sp>
        <p:nvSpPr>
          <p:cNvPr id="4" name="TextBox 3"/>
          <p:cNvSpPr txBox="1"/>
          <p:nvPr/>
        </p:nvSpPr>
        <p:spPr>
          <a:xfrm>
            <a:off x="749808" y="942408"/>
            <a:ext cx="10972800" cy="40934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lIns="73152" tIns="54864" anchor="ctr">
            <a:normAutofit fontScale="85000" lnSpcReduction="10000"/>
          </a:bodyPr>
          <a:lstStyle/>
          <a:p>
            <a:pPr algn="ctr">
              <a:spcAft>
                <a:spcPts val="500"/>
              </a:spcAft>
              <a:defRPr sz="1200" b="0">
                <a:solidFill>
                  <a:srgbClr val="505B69"/>
                </a:solidFill>
                <a:latin typeface="Aptos"/>
              </a:defRPr>
            </a:pPr>
            <a:r>
              <a:rPr sz="2600" b="1" dirty="0">
                <a:solidFill>
                  <a:schemeClr val="accent1"/>
                </a:solidFill>
                <a:highlight>
                  <a:srgbClr val="00FF00"/>
                </a:highlight>
                <a:latin typeface="+mj-lt"/>
                <a:ea typeface="+mj-ea"/>
                <a:cs typeface="+mj-cs"/>
              </a:rPr>
              <a:t>Practical controls to carry from takeover through plan implementation</a:t>
            </a:r>
            <a:r>
              <a:rPr lang="en-US" sz="2600" b="1" dirty="0">
                <a:solidFill>
                  <a:schemeClr val="accent1"/>
                </a:solidFill>
                <a:highlight>
                  <a:srgbClr val="00FF00"/>
                </a:highlight>
                <a:latin typeface="+mj-lt"/>
                <a:ea typeface="+mj-ea"/>
                <a:cs typeface="+mj-cs"/>
              </a:rPr>
              <a:t>…</a:t>
            </a:r>
            <a:endParaRPr sz="2600" b="1" dirty="0">
              <a:solidFill>
                <a:schemeClr val="accent1"/>
              </a:solidFill>
              <a:highlight>
                <a:srgbClr val="00FF00"/>
              </a:highlight>
              <a:latin typeface="+mj-lt"/>
              <a:ea typeface="+mj-ea"/>
              <a:cs typeface="+mj-cs"/>
            </a:endParaRPr>
          </a:p>
        </p:txBody>
      </p:sp>
      <p:sp>
        <p:nvSpPr>
          <p:cNvPr id="5" name="Rectangle 4"/>
          <p:cNvSpPr/>
          <p:nvPr/>
        </p:nvSpPr>
        <p:spPr>
          <a:xfrm>
            <a:off x="502920" y="6473952"/>
            <a:ext cx="11201400" cy="13716"/>
          </a:xfrm>
          <a:prstGeom prst="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7" name="Rounded Rectangle 6"/>
          <p:cNvSpPr/>
          <p:nvPr/>
        </p:nvSpPr>
        <p:spPr>
          <a:xfrm>
            <a:off x="640080" y="1417320"/>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9" name="TextBox 8"/>
          <p:cNvSpPr txBox="1"/>
          <p:nvPr/>
        </p:nvSpPr>
        <p:spPr>
          <a:xfrm>
            <a:off x="1280160" y="1550977"/>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dirty="0">
                <a:solidFill>
                  <a:srgbClr val="990000"/>
                </a:solidFill>
              </a:rPr>
              <a:t>Re-check inherited claims.</a:t>
            </a:r>
          </a:p>
        </p:txBody>
      </p:sp>
      <p:sp>
        <p:nvSpPr>
          <p:cNvPr id="10" name="Rounded Rectangle 9"/>
          <p:cNvSpPr/>
          <p:nvPr/>
        </p:nvSpPr>
        <p:spPr>
          <a:xfrm>
            <a:off x="640080" y="2276856"/>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12" name="TextBox 11"/>
          <p:cNvSpPr txBox="1"/>
          <p:nvPr/>
        </p:nvSpPr>
        <p:spPr>
          <a:xfrm>
            <a:off x="1280160" y="2410513"/>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a:solidFill>
                  <a:srgbClr val="990000"/>
                </a:solidFill>
              </a:rPr>
              <a:t>Verify voting shares independently.</a:t>
            </a:r>
          </a:p>
        </p:txBody>
      </p:sp>
      <p:sp>
        <p:nvSpPr>
          <p:cNvPr id="13" name="Rounded Rectangle 12"/>
          <p:cNvSpPr/>
          <p:nvPr/>
        </p:nvSpPr>
        <p:spPr>
          <a:xfrm>
            <a:off x="640080" y="3136391"/>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15" name="TextBox 14"/>
          <p:cNvSpPr txBox="1"/>
          <p:nvPr/>
        </p:nvSpPr>
        <p:spPr>
          <a:xfrm>
            <a:off x="1280160" y="3270048"/>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a:solidFill>
                  <a:srgbClr val="990000"/>
                </a:solidFill>
              </a:rPr>
              <a:t>Do not rely solely on RWAs.</a:t>
            </a:r>
          </a:p>
        </p:txBody>
      </p:sp>
      <p:sp>
        <p:nvSpPr>
          <p:cNvPr id="16" name="Rounded Rectangle 15"/>
          <p:cNvSpPr/>
          <p:nvPr/>
        </p:nvSpPr>
        <p:spPr>
          <a:xfrm>
            <a:off x="640080" y="3995928"/>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18" name="TextBox 17"/>
          <p:cNvSpPr txBox="1"/>
          <p:nvPr/>
        </p:nvSpPr>
        <p:spPr>
          <a:xfrm>
            <a:off x="1280160" y="4129585"/>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a:solidFill>
                  <a:srgbClr val="990000"/>
                </a:solidFill>
              </a:rPr>
              <a:t>Conduct project-wise analysis.</a:t>
            </a:r>
          </a:p>
        </p:txBody>
      </p:sp>
      <p:sp>
        <p:nvSpPr>
          <p:cNvPr id="19" name="Rounded Rectangle 18"/>
          <p:cNvSpPr/>
          <p:nvPr/>
        </p:nvSpPr>
        <p:spPr>
          <a:xfrm>
            <a:off x="640080" y="4855464"/>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21" name="TextBox 20"/>
          <p:cNvSpPr txBox="1"/>
          <p:nvPr/>
        </p:nvSpPr>
        <p:spPr>
          <a:xfrm>
            <a:off x="1280160" y="4989121"/>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a:solidFill>
                  <a:srgbClr val="990000"/>
                </a:solidFill>
              </a:rPr>
              <a:t>Market the asset aggressively.</a:t>
            </a:r>
          </a:p>
        </p:txBody>
      </p:sp>
      <p:sp>
        <p:nvSpPr>
          <p:cNvPr id="22" name="Rounded Rectangle 21"/>
          <p:cNvSpPr/>
          <p:nvPr/>
        </p:nvSpPr>
        <p:spPr>
          <a:xfrm>
            <a:off x="6382512" y="1417320"/>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24" name="TextBox 23"/>
          <p:cNvSpPr txBox="1"/>
          <p:nvPr/>
        </p:nvSpPr>
        <p:spPr>
          <a:xfrm>
            <a:off x="7022592" y="1550977"/>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a:solidFill>
                  <a:srgbClr val="990000"/>
                </a:solidFill>
              </a:rPr>
              <a:t>Document Section 29A assessments.</a:t>
            </a:r>
          </a:p>
        </p:txBody>
      </p:sp>
      <p:sp>
        <p:nvSpPr>
          <p:cNvPr id="25" name="Rounded Rectangle 24"/>
          <p:cNvSpPr/>
          <p:nvPr/>
        </p:nvSpPr>
        <p:spPr>
          <a:xfrm>
            <a:off x="6382512" y="2276856"/>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27" name="TextBox 26"/>
          <p:cNvSpPr txBox="1"/>
          <p:nvPr/>
        </p:nvSpPr>
        <p:spPr>
          <a:xfrm>
            <a:off x="7022592" y="2410513"/>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dirty="0">
                <a:solidFill>
                  <a:srgbClr val="990000"/>
                </a:solidFill>
              </a:rPr>
              <a:t>Anticipate litigation.</a:t>
            </a:r>
          </a:p>
        </p:txBody>
      </p:sp>
      <p:sp>
        <p:nvSpPr>
          <p:cNvPr id="28" name="Rounded Rectangle 27"/>
          <p:cNvSpPr/>
          <p:nvPr/>
        </p:nvSpPr>
        <p:spPr>
          <a:xfrm>
            <a:off x="6382512" y="3136391"/>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30" name="TextBox 29"/>
          <p:cNvSpPr txBox="1"/>
          <p:nvPr/>
        </p:nvSpPr>
        <p:spPr>
          <a:xfrm>
            <a:off x="7022592" y="3270048"/>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dirty="0" err="1">
                <a:solidFill>
                  <a:srgbClr val="990000"/>
                </a:solidFill>
              </a:rPr>
              <a:t>Scrutinise</a:t>
            </a:r>
            <a:r>
              <a:rPr sz="2000" dirty="0">
                <a:solidFill>
                  <a:srgbClr val="990000"/>
                </a:solidFill>
              </a:rPr>
              <a:t> plans </a:t>
            </a:r>
            <a:r>
              <a:rPr lang="en-US" sz="2000" dirty="0">
                <a:solidFill>
                  <a:srgbClr val="990000"/>
                </a:solidFill>
              </a:rPr>
              <a:t>for compliance</a:t>
            </a:r>
            <a:endParaRPr sz="2000" dirty="0">
              <a:solidFill>
                <a:srgbClr val="990000"/>
              </a:solidFill>
            </a:endParaRPr>
          </a:p>
        </p:txBody>
      </p:sp>
      <p:sp>
        <p:nvSpPr>
          <p:cNvPr id="31" name="Rounded Rectangle 30"/>
          <p:cNvSpPr/>
          <p:nvPr/>
        </p:nvSpPr>
        <p:spPr>
          <a:xfrm>
            <a:off x="6382512" y="3995928"/>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33" name="TextBox 32"/>
          <p:cNvSpPr txBox="1"/>
          <p:nvPr/>
        </p:nvSpPr>
        <p:spPr>
          <a:xfrm>
            <a:off x="7022592" y="3975697"/>
            <a:ext cx="4617720" cy="717119"/>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dirty="0">
                <a:solidFill>
                  <a:srgbClr val="990000"/>
                </a:solidFill>
              </a:rPr>
              <a:t>Plan implementation is as important as approval.</a:t>
            </a:r>
          </a:p>
        </p:txBody>
      </p:sp>
      <p:sp>
        <p:nvSpPr>
          <p:cNvPr id="34" name="Rounded Rectangle 33"/>
          <p:cNvSpPr/>
          <p:nvPr/>
        </p:nvSpPr>
        <p:spPr>
          <a:xfrm>
            <a:off x="6382512" y="4855464"/>
            <a:ext cx="5385816" cy="694944"/>
          </a:xfrm>
          <a:prstGeom prst="roundRect">
            <a:avLst/>
          </a:prstGeom>
          <a:noFill/>
          <a:ln>
            <a:noFill/>
          </a:ln>
          <a:effectLst>
            <a:reflection blurRad="6350" stA="50000" endA="300" endPos="5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990000"/>
              </a:solidFill>
            </a:endParaRPr>
          </a:p>
        </p:txBody>
      </p:sp>
      <p:sp>
        <p:nvSpPr>
          <p:cNvPr id="36" name="TextBox 35"/>
          <p:cNvSpPr txBox="1"/>
          <p:nvPr/>
        </p:nvSpPr>
        <p:spPr>
          <a:xfrm>
            <a:off x="7022592" y="4989121"/>
            <a:ext cx="4617720" cy="409343"/>
          </a:xfrm>
          <a:prstGeom prst="rect">
            <a:avLst/>
          </a:prstGeom>
          <a:noFill/>
          <a:effectLst>
            <a:reflection blurRad="6350" stA="50000" endA="300" endPos="55000" dir="5400000" sy="-100000" algn="bl" rotWithShape="0"/>
          </a:effectLst>
        </p:spPr>
        <p:txBody>
          <a:bodyPr wrap="square" lIns="73152" tIns="54864" anchor="ctr">
            <a:normAutofit/>
          </a:bodyPr>
          <a:lstStyle/>
          <a:p>
            <a:pPr>
              <a:spcAft>
                <a:spcPts val="500"/>
              </a:spcAft>
              <a:defRPr sz="1600" b="1">
                <a:solidFill>
                  <a:srgbClr val="142744"/>
                </a:solidFill>
                <a:latin typeface="Aptos"/>
              </a:defRPr>
            </a:pPr>
            <a:r>
              <a:rPr sz="2000" dirty="0">
                <a:solidFill>
                  <a:srgbClr val="990000"/>
                </a:solidFill>
              </a:rPr>
              <a:t>Keep detailed records at every stage.</a:t>
            </a:r>
          </a:p>
        </p:txBody>
      </p:sp>
      <p:sp>
        <p:nvSpPr>
          <p:cNvPr id="37" name="Rectangle 36"/>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11064240" y="6473952"/>
            <a:ext cx="457200" cy="219456"/>
          </a:xfrm>
          <a:prstGeom prst="rect">
            <a:avLst/>
          </a:prstGeom>
          <a:noFill/>
        </p:spPr>
        <p:txBody>
          <a:bodyPr wrap="square">
            <a:normAutofit fontScale="92500" lnSpcReduction="10000"/>
          </a:bodyPr>
          <a:lstStyle/>
          <a:p>
            <a:pPr algn="r"/>
            <a:r>
              <a:rPr lang="en-US" sz="1000" dirty="0">
                <a:solidFill>
                  <a:srgbClr val="122B4A"/>
                </a:solidFill>
              </a:rPr>
              <a:t>49</a:t>
            </a:r>
            <a:endParaRPr sz="1000" dirty="0">
              <a:solidFill>
                <a:srgbClr val="122B4A"/>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810B-26C6-D98C-1764-B1B32224ACD6}"/>
            </a:ext>
          </a:extLst>
        </p:cNvPr>
        <p:cNvGrpSpPr/>
        <p:nvPr/>
      </p:nvGrpSpPr>
      <p:grpSpPr>
        <a:xfrm>
          <a:off x="0" y="0"/>
          <a:ext cx="0" cy="0"/>
          <a:chOff x="0" y="0"/>
          <a:chExt cx="0" cy="0"/>
        </a:xfrm>
      </p:grpSpPr>
      <p:pic>
        <p:nvPicPr>
          <p:cNvPr id="2" name="Scales Icon" descr="Scales of justice">
            <a:extLst>
              <a:ext uri="{FF2B5EF4-FFF2-40B4-BE49-F238E27FC236}">
                <a16:creationId xmlns:a16="http://schemas.microsoft.com/office/drawing/2014/main" id="{4D039D86-1418-5678-B363-571F63AC596A}"/>
              </a:ext>
            </a:extLst>
          </p:cNvPr>
          <p:cNvPicPr>
            <a:picLocks noChangeAspect="1"/>
          </p:cNvPicPr>
          <p:nvPr/>
        </p:nvPicPr>
        <p:blipFill>
          <a:blip r:embed="rId3"/>
          <a:stretch>
            <a:fillRect/>
          </a:stretch>
        </p:blipFill>
        <p:spPr>
          <a:xfrm>
            <a:off x="5547360" y="1737362"/>
            <a:ext cx="1097280" cy="1097280"/>
          </a:xfrm>
          <a:prstGeom prst="rect">
            <a:avLst/>
          </a:prstGeom>
        </p:spPr>
      </p:pic>
      <p:sp>
        <p:nvSpPr>
          <p:cNvPr id="3" name="Section Title">
            <a:extLst>
              <a:ext uri="{FF2B5EF4-FFF2-40B4-BE49-F238E27FC236}">
                <a16:creationId xmlns:a16="http://schemas.microsoft.com/office/drawing/2014/main" id="{2126644D-8E26-DBCC-C78C-B30A08AE46EF}"/>
              </a:ext>
            </a:extLst>
          </p:cNvPr>
          <p:cNvSpPr txBox="1"/>
          <p:nvPr/>
        </p:nvSpPr>
        <p:spPr>
          <a:xfrm>
            <a:off x="914552" y="4241204"/>
            <a:ext cx="10362895" cy="685800"/>
          </a:xfrm>
          <a:prstGeom prst="rect">
            <a:avLst/>
          </a:prstGeom>
          <a:noFill/>
          <a:ln/>
        </p:spPr>
        <p:txBody>
          <a:bodyPr wrap="square" rtlCol="0" anchor="ctr">
            <a:normAutofit/>
          </a:bodyPr>
          <a:lstStyle/>
          <a:p>
            <a:pPr marL="0" indent="0" algn="ctr">
              <a:buNone/>
            </a:pPr>
            <a:r>
              <a:rPr lang="en-US" sz="3600" dirty="0">
                <a:solidFill>
                  <a:srgbClr val="FFFFFF"/>
                </a:solidFill>
              </a:rPr>
              <a:t>THANK YOU… </a:t>
            </a:r>
            <a:r>
              <a:rPr lang="en-US" sz="3600" dirty="0">
                <a:solidFill>
                  <a:srgbClr val="FFFFFF"/>
                </a:solidFill>
                <a:highlight>
                  <a:srgbClr val="008080"/>
                </a:highlight>
              </a:rPr>
              <a:t>AND BEST WISHES FOR YOUR NEXT CIRP</a:t>
            </a:r>
          </a:p>
        </p:txBody>
      </p:sp>
      <p:sp>
        <p:nvSpPr>
          <p:cNvPr id="4" name="Rectangle 3"/>
          <p:cNvSpPr/>
          <p:nvPr/>
        </p:nvSpPr>
        <p:spPr>
          <a:xfrm>
            <a:off x="621792" y="6400800"/>
            <a:ext cx="10927080" cy="13335"/>
          </a:xfrm>
          <a:prstGeom prst="rect">
            <a:avLst/>
          </a:prstGeom>
          <a:solidFill>
            <a:srgbClr val="B99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457200" cy="219456"/>
          </a:xfrm>
          <a:prstGeom prst="rect">
            <a:avLst/>
          </a:prstGeom>
          <a:noFill/>
        </p:spPr>
        <p:txBody>
          <a:bodyPr wrap="square">
            <a:normAutofit fontScale="92500" lnSpcReduction="10000"/>
          </a:bodyPr>
          <a:lstStyle/>
          <a:p>
            <a:pPr algn="r"/>
            <a:r>
              <a:rPr sz="1000" dirty="0">
                <a:solidFill>
                  <a:srgbClr val="FFFFFF"/>
                </a:solidFill>
              </a:rPr>
              <a:t>5</a:t>
            </a:r>
            <a:r>
              <a:rPr lang="en-US" sz="1000" dirty="0">
                <a:solidFill>
                  <a:srgbClr val="FFFFFF"/>
                </a:solidFill>
              </a:rPr>
              <a:t>0</a:t>
            </a:r>
            <a:endParaRPr sz="1000" dirty="0">
              <a:solidFill>
                <a:srgbClr val="FFFFFF"/>
              </a:solidFill>
            </a:endParaRPr>
          </a:p>
        </p:txBody>
      </p:sp>
    </p:spTree>
    <p:extLst>
      <p:ext uri="{BB962C8B-B14F-4D97-AF65-F5344CB8AC3E}">
        <p14:creationId xmlns:p14="http://schemas.microsoft.com/office/powerpoint/2010/main" val="4018948477"/>
      </p:ext>
    </p:extLst>
  </p:cSld>
  <p:clrMapOvr>
    <a:masterClrMapping/>
  </p:clrMapOvr>
</p:sld>
</file>

<file path=ppt/theme/theme1.xml><?xml version="1.0" encoding="utf-8"?>
<a:theme xmlns:a="http://schemas.openxmlformats.org/drawingml/2006/main" name="Legal Navy and Gold">
  <a:themeElements>
    <a:clrScheme name="Legal Navy and Gold">
      <a:dk1>
        <a:srgbClr val="1F2937"/>
      </a:dk1>
      <a:lt1>
        <a:srgbClr val="FFFFFF"/>
      </a:lt1>
      <a:dk2>
        <a:srgbClr val="0F2A4A"/>
      </a:dk2>
      <a:lt2>
        <a:srgbClr val="F6F2E9"/>
      </a:lt2>
      <a:accent1>
        <a:srgbClr val="0F2A4A"/>
      </a:accent1>
      <a:accent2>
        <a:srgbClr val="B8924A"/>
      </a:accent2>
      <a:accent3>
        <a:srgbClr val="7A1F2B"/>
      </a:accent3>
      <a:accent4>
        <a:srgbClr val="3E5C85"/>
      </a:accent4>
      <a:accent5>
        <a:srgbClr val="8A6D2F"/>
      </a:accent5>
      <a:accent6>
        <a:srgbClr val="6B7280"/>
      </a:accent6>
      <a:hlink>
        <a:srgbClr val="3E5C85"/>
      </a:hlink>
      <a:folHlink>
        <a:srgbClr val="6B7280"/>
      </a:folHlink>
    </a:clrScheme>
    <a:fontScheme name="Legal Navy and Gold">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TotalTime>
  <Words>5156</Words>
  <Application>Microsoft Office PowerPoint</Application>
  <PresentationFormat>Widescreen</PresentationFormat>
  <Paragraphs>419</Paragraphs>
  <Slides>50</Slides>
  <Notes>45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Aptos</vt:lpstr>
      <vt:lpstr>Arial</vt:lpstr>
      <vt:lpstr>Calibri</vt:lpstr>
      <vt:lpstr>Georgia</vt:lpstr>
      <vt:lpstr>Legal Navy and Gold</vt:lpstr>
      <vt:lpstr>PowerPoint Presentation</vt:lpstr>
      <vt:lpstr>PowerPoint Presentation</vt:lpstr>
      <vt:lpstr>PowerPoint Presentation</vt:lpstr>
      <vt:lpstr>PowerPoint Presentation</vt:lpstr>
      <vt:lpstr>CASE BACKGROUND | IRP APPOINTED…</vt:lpstr>
      <vt:lpstr>PowerPoint Presentation</vt:lpstr>
      <vt:lpstr>PowerPoint Presentation</vt:lpstr>
      <vt:lpstr>TAKING OVER OF THE CIRP &amp; CONTROL OF THE CD…</vt:lpstr>
      <vt:lpstr>STRENGTHENING OF SITE SECURITY &amp; PROTECTION OF PROJECTS…</vt:lpstr>
      <vt:lpstr>PROJECT-WISE ASSESSMENT &amp; STATUS REVIEW… </vt:lpstr>
      <vt:lpstr>ASSESSMENT OF PENDING WORKS &amp; FACILITIES…</vt:lpstr>
      <vt:lpstr>PowerPoint Presentation</vt:lpstr>
      <vt:lpstr>PowerPoint Presentation</vt:lpstr>
      <vt:lpstr>PowerPoint Presentation</vt:lpstr>
      <vt:lpstr>PowerPoint Presentation</vt:lpstr>
      <vt:lpstr>WORKING ON RESOLUTION – INFORMATIVE DOCUMENTS…</vt:lpstr>
      <vt:lpstr>PowerPoint Presentation</vt:lpstr>
      <vt:lpstr>WORKING ON RESOLUTION - EXTENSIVE MARKET OUTREACH…</vt:lpstr>
      <vt:lpstr>PowerPoint Presentation</vt:lpstr>
      <vt:lpstr>FIRST ATTEMPT AT RESOLUTION – OUTCOME &amp; CHALLENGES…</vt:lpstr>
      <vt:lpstr>REQUEST FOR WAIVER OF DEPOSIT REQUIREMENTS</vt:lpstr>
      <vt:lpstr>NON-SUBMISSION OF RESOLUTION PLANS</vt:lpstr>
      <vt:lpstr>PowerPoint Presentation</vt:lpstr>
      <vt:lpstr>SECOND ROUND INITIATION… ENCOURAGING START</vt:lpstr>
      <vt:lpstr>SECOND ROUND – OUTCOME SUCCESSFUL</vt:lpstr>
      <vt:lpstr>PowerPoint Presentation</vt:lpstr>
      <vt:lpstr>1. RECTIFICATION OF HOMEBUYER CLAIM RECORDS…</vt:lpstr>
      <vt:lpstr>PowerPoint Presentation</vt:lpstr>
      <vt:lpstr>2. RECONSIDERATION &amp; CORRECTIVE EXERCISE…</vt:lpstr>
      <vt:lpstr>3. COMPLIANCE WITH HON’BLE NCLT ORDERS AND PROTECTION OF HOMEBUYER INTERESTS</vt:lpstr>
      <vt:lpstr>HOME BUYER CLAIMS | CLASSIFICATION AND OUTCOME</vt:lpstr>
      <vt:lpstr>PowerPoint Presentation</vt:lpstr>
      <vt:lpstr>PowerPoint Presentation</vt:lpstr>
      <vt:lpstr>RP'S ROLE AMIDST CONTINUING LITIGATION</vt:lpstr>
      <vt:lpstr>SCRUTINY OF RESOLUTION PLANS &amp; IDENTIFICATION OF COMPLIANCE ISSUES </vt:lpstr>
      <vt:lpstr>PowerPoint Presentation</vt:lpstr>
      <vt:lpstr>PowerPoint Presentation</vt:lpstr>
      <vt:lpstr>PowerPoint Presentation</vt:lpstr>
      <vt:lpstr>PowerPoint Presentation</vt:lpstr>
      <vt:lpstr>PowerPoint Presentation</vt:lpstr>
      <vt:lpstr>PowerPoint Presentation</vt:lpstr>
      <vt:lpstr>REAL ESTATE CIRP: A DISTINCT LEGAL AND COMMERCIAL FRAMEWORK</vt:lpstr>
      <vt:lpstr>HOMEBUYER CLAIMS: CLASSIFICATION, VERIFICATION AND VOTING RIGHTS</vt:lpstr>
      <vt:lpstr>HOMEBUYER CLAIMS: CLASSIFICATION, VERIFICATION AND VOTING RIGHTS</vt:lpstr>
      <vt:lpstr>PROJECT-WISE RESOLUTION AND FINANCIAL RING-FENCING</vt:lpstr>
      <vt:lpstr>PROJECT DUE DILIGENCE: APPROVALS, LAND RIGHTS AND CONSTRUCTION</vt:lpstr>
      <vt:lpstr>POSSESSION DURING CIRP AND HOMEBUYER PARTICIPATION</vt:lpstr>
      <vt:lpstr>RESOLUTION PLAN SCRUTINY AND POST-APPROVAL IMPLEMENTATION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Amar Prakassh Developers Private Limited - CIRP Case Analysis</dc:title>
  <dc:subject>PptxGenJS Presentation</dc:subject>
  <dc:creator>Swarnima</dc:creator>
  <cp:lastModifiedBy>sirc icai</cp:lastModifiedBy>
  <cp:revision>8</cp:revision>
  <dcterms:created xsi:type="dcterms:W3CDTF">2026-10-20T15:25:18Z</dcterms:created>
  <dcterms:modified xsi:type="dcterms:W3CDTF">2026-10-29T10:16:04Z</dcterms:modified>
</cp:coreProperties>
</file>