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9" r:id="rId2"/>
    <p:sldId id="260" r:id="rId3"/>
    <p:sldId id="264" r:id="rId4"/>
    <p:sldId id="262" r:id="rId5"/>
    <p:sldId id="273" r:id="rId6"/>
    <p:sldId id="270" r:id="rId7"/>
    <p:sldId id="271" r:id="rId8"/>
    <p:sldId id="272" r:id="rId9"/>
    <p:sldId id="267" r:id="rId10"/>
    <p:sldId id="274" r:id="rId11"/>
    <p:sldId id="268" r:id="rId12"/>
    <p:sldId id="261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64" autoAdjust="0"/>
    <p:restoredTop sz="94660"/>
  </p:normalViewPr>
  <p:slideViewPr>
    <p:cSldViewPr>
      <p:cViewPr varScale="1">
        <p:scale>
          <a:sx n="59" d="100"/>
          <a:sy n="59" d="100"/>
        </p:scale>
        <p:origin x="1568" y="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F7F17-1FC1-494C-8400-D692AC6F841A}" type="datetimeFigureOut">
              <a:rPr lang="en-US" smtClean="0"/>
              <a:pPr/>
              <a:t>5/16/2025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D06B9-66BB-4782-B0DE-D2058BCF91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ut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F7F17-1FC1-494C-8400-D692AC6F841A}" type="datetimeFigureOut">
              <a:rPr lang="en-US" smtClean="0"/>
              <a:pPr/>
              <a:t>5/16/2025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D06B9-66BB-4782-B0DE-D2058BCF91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ut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F7F17-1FC1-494C-8400-D692AC6F841A}" type="datetimeFigureOut">
              <a:rPr lang="en-US" smtClean="0"/>
              <a:pPr/>
              <a:t>5/16/2025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D06B9-66BB-4782-B0DE-D2058BCF91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ut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F7F17-1FC1-494C-8400-D692AC6F841A}" type="datetimeFigureOut">
              <a:rPr lang="en-US" smtClean="0"/>
              <a:pPr/>
              <a:t>5/16/2025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D06B9-66BB-4782-B0DE-D2058BCF91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ut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F7F17-1FC1-494C-8400-D692AC6F841A}" type="datetimeFigureOut">
              <a:rPr lang="en-US" smtClean="0"/>
              <a:pPr/>
              <a:t>5/16/2025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D06B9-66BB-4782-B0DE-D2058BCF91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ut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F7F17-1FC1-494C-8400-D692AC6F841A}" type="datetimeFigureOut">
              <a:rPr lang="en-US" smtClean="0"/>
              <a:pPr/>
              <a:t>5/16/2025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D06B9-66BB-4782-B0DE-D2058BCF91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ut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F7F17-1FC1-494C-8400-D692AC6F841A}" type="datetimeFigureOut">
              <a:rPr lang="en-US" smtClean="0"/>
              <a:pPr/>
              <a:t>5/16/2025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D06B9-66BB-4782-B0DE-D2058BCF91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ut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F7F17-1FC1-494C-8400-D692AC6F841A}" type="datetimeFigureOut">
              <a:rPr lang="en-US" smtClean="0"/>
              <a:pPr/>
              <a:t>5/16/2025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D06B9-66BB-4782-B0DE-D2058BCF91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ut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F7F17-1FC1-494C-8400-D692AC6F841A}" type="datetimeFigureOut">
              <a:rPr lang="en-US" smtClean="0"/>
              <a:pPr/>
              <a:t>5/16/2025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D06B9-66BB-4782-B0DE-D2058BCF91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ut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F7F17-1FC1-494C-8400-D692AC6F841A}" type="datetimeFigureOut">
              <a:rPr lang="en-US" smtClean="0"/>
              <a:pPr/>
              <a:t>5/16/2025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D06B9-66BB-4782-B0DE-D2058BCF91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ut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F7F17-1FC1-494C-8400-D692AC6F841A}" type="datetimeFigureOut">
              <a:rPr lang="en-US" smtClean="0"/>
              <a:pPr/>
              <a:t>5/16/2025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D06B9-66BB-4782-B0DE-D2058BCF91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cut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F7F17-1FC1-494C-8400-D692AC6F841A}" type="datetimeFigureOut">
              <a:rPr lang="en-US" smtClean="0"/>
              <a:pPr/>
              <a:t>5/16/2025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D06B9-66BB-4782-B0DE-D2058BCF912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ransition spd="med">
    <p:cut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571528"/>
            <a:ext cx="8229600" cy="21431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>
              <a:buNone/>
            </a:pPr>
            <a:endParaRPr lang="en-IN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IN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IN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IN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IN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Search &amp; Seizure Cases – Rights and Duties</a:t>
            </a:r>
          </a:p>
          <a:p>
            <a:pPr algn="ctr">
              <a:buNone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by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 . Mohan Kumar,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IRS (</a:t>
            </a:r>
            <a:r>
              <a:rPr lang="en-IN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Retd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  <p:transition spd="med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9415D2-922C-842C-5406-08F60B0571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8DF4C-A420-CDEF-D4A5-1E53AC715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571528"/>
            <a:ext cx="8229600" cy="21431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2518C5-EF94-FE72-CC37-B00EDE5345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IN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Other  Issues…</a:t>
            </a:r>
          </a:p>
          <a:p>
            <a:pPr>
              <a:buFont typeface="Wingdings" pitchFamily="2" charset="2"/>
              <a:buChar char="Ø"/>
            </a:pPr>
            <a:endParaRPr lang="en-IN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Converting Survey into Search 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Unrelated persons in search premises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Challenging validity of the search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Timing of search, entry and exit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Can the business be stopped during search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Can the passport of the assessee seized </a:t>
            </a:r>
          </a:p>
          <a:p>
            <a:pPr marL="0" indent="0">
              <a:buNone/>
            </a:pP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4074581"/>
      </p:ext>
    </p:extLst>
  </p:cSld>
  <p:clrMapOvr>
    <a:masterClrMapping/>
  </p:clrMapOvr>
  <p:transition spd="med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571528"/>
            <a:ext cx="8229600" cy="21431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Recording of statements</a:t>
            </a:r>
          </a:p>
          <a:p>
            <a:pPr lvl="1">
              <a:buFont typeface="Wingdings" pitchFamily="2" charset="2"/>
              <a:buChar char="Ø"/>
            </a:pPr>
            <a:r>
              <a:rPr lang="en-IN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Under section 131(1A)</a:t>
            </a:r>
          </a:p>
          <a:p>
            <a:pPr lvl="1">
              <a:buFont typeface="Wingdings" pitchFamily="2" charset="2"/>
              <a:buChar char="Ø"/>
            </a:pPr>
            <a:r>
              <a:rPr lang="en-IN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Under section 132(4)</a:t>
            </a:r>
          </a:p>
          <a:p>
            <a:pPr lvl="1">
              <a:buFont typeface="Wingdings" pitchFamily="2" charset="2"/>
              <a:buChar char="Ø"/>
            </a:pPr>
            <a:r>
              <a:rPr lang="en-IN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Administering Oath</a:t>
            </a:r>
            <a:endParaRPr lang="en-IN" sz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 the deponent has a legal right to receive statement immediately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Prohibitory orders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Satisfaction note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Appraisal Report</a:t>
            </a:r>
          </a:p>
          <a:p>
            <a:pPr>
              <a:buFont typeface="Wingdings" pitchFamily="2" charset="2"/>
              <a:buChar char="Ø"/>
            </a:pP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  <p:transition spd="med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571528"/>
            <a:ext cx="8229600" cy="21431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endParaRPr lang="en-IN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Can the officers man-handle the persons in the premises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Can the officers abuse the persons in the premises</a:t>
            </a:r>
          </a:p>
          <a:p>
            <a:pPr>
              <a:buFont typeface="Wingdings" pitchFamily="2" charset="2"/>
              <a:buChar char="Ø"/>
            </a:pP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  <p:transition spd="med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571528"/>
            <a:ext cx="8229600" cy="21431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243408"/>
            <a:ext cx="9144000" cy="7101408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IN" sz="8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Thank You</a:t>
            </a:r>
          </a:p>
          <a:p>
            <a:pPr algn="ctr">
              <a:buNone/>
            </a:pPr>
            <a:endParaRPr lang="en-IN" sz="8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IN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endParaRPr lang="en-IN" sz="2000" dirty="0">
              <a:solidFill>
                <a:srgbClr val="002060"/>
              </a:solidFill>
            </a:endParaRPr>
          </a:p>
          <a:p>
            <a:pPr algn="r">
              <a:buNone/>
            </a:pPr>
            <a:endParaRPr lang="en-IN" sz="2000" dirty="0">
              <a:solidFill>
                <a:srgbClr val="002060"/>
              </a:solidFill>
            </a:endParaRPr>
          </a:p>
          <a:p>
            <a:pPr algn="r">
              <a:buNone/>
            </a:pPr>
            <a:endParaRPr lang="en-IN" sz="2000" dirty="0">
              <a:solidFill>
                <a:srgbClr val="002060"/>
              </a:solidFill>
            </a:endParaRPr>
          </a:p>
          <a:p>
            <a:pPr algn="r">
              <a:buNone/>
            </a:pPr>
            <a:r>
              <a:rPr lang="en-IN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R. Mohan Kumar</a:t>
            </a:r>
          </a:p>
          <a:p>
            <a:pPr algn="r">
              <a:buNone/>
            </a:pPr>
            <a:r>
              <a:rPr lang="en-IN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Mobile: 6305598063</a:t>
            </a:r>
          </a:p>
          <a:p>
            <a:pPr algn="r">
              <a:buNone/>
            </a:pPr>
            <a:r>
              <a:rPr lang="en-IN" sz="2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Email: rmkirs2004@gmail.com</a:t>
            </a:r>
            <a:endParaRPr lang="en-US" sz="29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571528"/>
            <a:ext cx="8229600" cy="21431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Rights and Duties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Public Servant Vs Private Citizen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Legal backing for search</a:t>
            </a:r>
          </a:p>
          <a:p>
            <a:pPr lvl="1"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Section 132 / 132A of the Income-tax Act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Rules for search</a:t>
            </a:r>
          </a:p>
          <a:p>
            <a:pPr lvl="1"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Rule 112 of the Income-tax Rules</a:t>
            </a:r>
          </a:p>
          <a:p>
            <a:pPr>
              <a:buFont typeface="Wingdings" pitchFamily="2" charset="2"/>
              <a:buChar char="Ø"/>
            </a:pPr>
            <a:endParaRPr lang="en-IN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IN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  <p:transition spd="med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571528"/>
            <a:ext cx="8229600" cy="21431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Commencement of search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Presence of witnesses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Independent witnesses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Right of the assessee to select witnesses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Can officers enter the premises without witnesses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Hostile witnesses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Can a person refuse to be a witness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Can the party has a right to request presence of counsel during search</a:t>
            </a:r>
          </a:p>
          <a:p>
            <a:pPr>
              <a:buFont typeface="Wingdings" pitchFamily="2" charset="2"/>
              <a:buChar char="Ø"/>
            </a:pP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  <p:transition spd="med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571528"/>
            <a:ext cx="8229600" cy="21431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Instances leading to legal consequences</a:t>
            </a:r>
          </a:p>
          <a:p>
            <a:pPr>
              <a:buFont typeface="Wingdings" pitchFamily="2" charset="2"/>
              <a:buChar char="Ø"/>
            </a:pPr>
            <a:endParaRPr lang="en-IN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Obstructing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Refusing to take oath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Refuse to answer questions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Refuse to sign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Telling lies under oath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Threatening the officers</a:t>
            </a:r>
          </a:p>
          <a:p>
            <a:pPr lvl="1">
              <a:buNone/>
            </a:pP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Ø"/>
            </a:pP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  <p:transition spd="med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571528"/>
            <a:ext cx="8229600" cy="21431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Instances leading to legal consequences…..</a:t>
            </a:r>
          </a:p>
          <a:p>
            <a:pPr>
              <a:buFont typeface="Wingdings" pitchFamily="2" charset="2"/>
              <a:buChar char="Ø"/>
            </a:pPr>
            <a:endParaRPr lang="en-IN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Destruction of evidence during search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Preventing seizure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Violating the Prohibitory Order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Making false allegations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Giving false information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Misleading through impersonation or pretending to be some other person</a:t>
            </a:r>
          </a:p>
          <a:p>
            <a:pPr lvl="1">
              <a:buNone/>
            </a:pP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Ø"/>
            </a:pP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11944275"/>
      </p:ext>
    </p:extLst>
  </p:cSld>
  <p:clrMapOvr>
    <a:masterClrMapping/>
  </p:clrMapOvr>
  <p:transition spd="med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571528"/>
            <a:ext cx="8229600" cy="21431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>
              <a:buNone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Legal Consequences</a:t>
            </a:r>
          </a:p>
          <a:p>
            <a:pPr>
              <a:buFont typeface="Wingdings" pitchFamily="2" charset="2"/>
              <a:buChar char="Ø"/>
            </a:pPr>
            <a:endParaRPr lang="en-IN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IN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Obstruction - Section 221 of BNS – 3 months imprisonment or fine of Rs.2,500/- or </a:t>
            </a:r>
            <a:r>
              <a:rPr lang="en-IN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both	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Refusing to take oath – Section 213 of BNS – 6 months imprisonment or fine of Rs.5,000/- or both.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Refuse to answer questions – Section 214 of BNS – 6 months imprisonment or fine of Rs.5.000/- or both.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Refuse to sign – Section 215 of BNS – 3 months imprisonment of and  fine of Rs.3.000/- or both.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Telling lies under oath – Section 216 of BNS – 3 years imprisonment and fine.</a:t>
            </a:r>
          </a:p>
          <a:p>
            <a:pPr lvl="1">
              <a:buNone/>
            </a:pP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Ø"/>
            </a:pP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97229141"/>
      </p:ext>
    </p:extLst>
  </p:cSld>
  <p:clrMapOvr>
    <a:masterClrMapping/>
  </p:clrMapOvr>
  <p:transition spd="med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571528"/>
            <a:ext cx="8229600" cy="21431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>
              <a:buNone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Legal Consequences </a:t>
            </a:r>
            <a:r>
              <a:rPr lang="en-IN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contd</a:t>
            </a: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…..</a:t>
            </a:r>
          </a:p>
          <a:p>
            <a:pPr>
              <a:buFont typeface="Wingdings" pitchFamily="2" charset="2"/>
              <a:buChar char="Ø"/>
            </a:pPr>
            <a:endParaRPr lang="en-IN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Threatening the officers – Section 224 of BNS – 2 years imprisonment (SI or RI) or fine or both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Destruction of evidence – Section 241 of BNS – 3 years imprisonment or Rs.5,000/- fine or both.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Preventing seizure – Section 218 of BNS – 6 months imprisonment or fine of Rs.10,000/- or both.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Violating the </a:t>
            </a:r>
            <a:r>
              <a:rPr lang="en-IN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Prohibitory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Order – Section 275A of the IT Act – 2 years RI and fine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Giving false information – Section 217 of BNS – 1 year or fine of Rs.10,000/- of both.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Misleading through impersonation or pretending to be some other person – Section 319 of BNS – 5 years imprisonment or fine or both.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Violation of S.132(</a:t>
            </a:r>
            <a:r>
              <a:rPr lang="en-IN" sz="20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iib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– Section 275B of the IT Act – 2 years imprisonment and fine.</a:t>
            </a:r>
          </a:p>
          <a:p>
            <a:pPr lvl="1">
              <a:buNone/>
            </a:pP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Ø"/>
            </a:pP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69950079"/>
      </p:ext>
    </p:extLst>
  </p:cSld>
  <p:clrMapOvr>
    <a:masterClrMapping/>
  </p:clrMapOvr>
  <p:transition spd="med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571528"/>
            <a:ext cx="8229600" cy="21431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>
              <a:buNone/>
            </a:pPr>
            <a:endParaRPr lang="en-IN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Other  Issues…</a:t>
            </a:r>
            <a:endParaRPr lang="en-IN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IN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Sections 14, 17 and 18 of BNS</a:t>
            </a:r>
            <a:endParaRPr lang="en-IN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Does the party has a right to take copy of warrant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If the party refuses to sign the warrant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Search of vehicles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School going children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Restriction on inmates – does it amount to arrest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Restriction on communication</a:t>
            </a:r>
          </a:p>
          <a:p>
            <a:pPr marL="0" indent="0">
              <a:buNone/>
            </a:pPr>
            <a:endParaRPr lang="en-IN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Wingdings" pitchFamily="2" charset="2"/>
              <a:buChar char="Ø"/>
            </a:pP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36993160"/>
      </p:ext>
    </p:extLst>
  </p:cSld>
  <p:clrMapOvr>
    <a:masterClrMapping/>
  </p:clrMapOvr>
  <p:transition spd="med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571528"/>
            <a:ext cx="8229600" cy="21431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IN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IN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Other  Issues…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Search of locked premises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Inmates of the premises falls sick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Inmate of the premises dies during search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Names of department persons/police not mentioned in the warrant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Family member living in the same premises but independent kitchen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Sub house numbers in the premises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House number not mentioned in the warrant</a:t>
            </a:r>
          </a:p>
          <a:p>
            <a:pPr>
              <a:buFont typeface="Wingdings" pitchFamily="2" charset="2"/>
              <a:buChar char="Ø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Warrant through fax</a:t>
            </a:r>
          </a:p>
          <a:p>
            <a:pPr>
              <a:buFont typeface="Wingdings" pitchFamily="2" charset="2"/>
              <a:buChar char="Ø"/>
            </a:pP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IN" sz="2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  <p:transition spd="med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DBE1D3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513</TotalTime>
  <Words>617</Words>
  <Application>Microsoft Office PowerPoint</Application>
  <PresentationFormat>On-screen Show (4:3)</PresentationFormat>
  <Paragraphs>185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Home</dc:creator>
  <cp:lastModifiedBy>KARUNAKAR  SANDABOINA</cp:lastModifiedBy>
  <cp:revision>50</cp:revision>
  <dcterms:created xsi:type="dcterms:W3CDTF">2025-05-11T04:58:39Z</dcterms:created>
  <dcterms:modified xsi:type="dcterms:W3CDTF">2025-05-16T11:06:15Z</dcterms:modified>
</cp:coreProperties>
</file>