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300" r:id="rId3"/>
    <p:sldId id="298" r:id="rId4"/>
    <p:sldId id="259" r:id="rId5"/>
    <p:sldId id="302" r:id="rId6"/>
    <p:sldId id="303" r:id="rId7"/>
    <p:sldId id="304" r:id="rId8"/>
    <p:sldId id="305" r:id="rId9"/>
    <p:sldId id="306" r:id="rId10"/>
    <p:sldId id="262" r:id="rId11"/>
    <p:sldId id="263" r:id="rId12"/>
    <p:sldId id="264" r:id="rId13"/>
    <p:sldId id="265" r:id="rId14"/>
    <p:sldId id="266" r:id="rId15"/>
    <p:sldId id="267" r:id="rId16"/>
    <p:sldId id="271" r:id="rId17"/>
    <p:sldId id="272" r:id="rId18"/>
    <p:sldId id="273" r:id="rId19"/>
    <p:sldId id="274" r:id="rId20"/>
    <p:sldId id="275" r:id="rId21"/>
    <p:sldId id="276" r:id="rId22"/>
    <p:sldId id="279" r:id="rId23"/>
    <p:sldId id="278" r:id="rId24"/>
    <p:sldId id="307" r:id="rId25"/>
    <p:sldId id="308" r:id="rId26"/>
    <p:sldId id="280" r:id="rId27"/>
    <p:sldId id="281" r:id="rId28"/>
    <p:sldId id="284" r:id="rId29"/>
    <p:sldId id="285" r:id="rId30"/>
    <p:sldId id="286" r:id="rId31"/>
    <p:sldId id="287" r:id="rId32"/>
    <p:sldId id="288" r:id="rId33"/>
    <p:sldId id="289" r:id="rId34"/>
    <p:sldId id="290" r:id="rId35"/>
    <p:sldId id="291" r:id="rId36"/>
    <p:sldId id="292" r:id="rId37"/>
    <p:sldId id="293" r:id="rId38"/>
    <p:sldId id="294" r:id="rId39"/>
    <p:sldId id="301" r:id="rId40"/>
    <p:sldId id="295" r:id="rId41"/>
    <p:sldId id="29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2" d="100"/>
          <a:sy n="82" d="100"/>
        </p:scale>
        <p:origin x="86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B7AEE-57B2-451C-B797-7D49BB50C318}" type="datetimeFigureOut">
              <a:rPr lang="en-IN" smtClean="0"/>
              <a:t>29-10-2026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3E277E-0009-4DAE-86F6-72D4D474B49F}" type="slidenum">
              <a:rPr lang="en-IN" smtClean="0"/>
              <a:t>‹#›</a:t>
            </a:fld>
            <a:endParaRPr lang="en-IN"/>
          </a:p>
        </p:txBody>
      </p:sp>
    </p:spTree>
    <p:extLst>
      <p:ext uri="{BB962C8B-B14F-4D97-AF65-F5344CB8AC3E}">
        <p14:creationId xmlns:p14="http://schemas.microsoft.com/office/powerpoint/2010/main" val="2482718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BB6055-3A73-48BF-B152-ED8703245258}"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BB6055-3A73-48BF-B152-ED8703245258}" type="slidenum">
              <a:rPr lang="en-US" smtClean="0"/>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mailto:madhucs1@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B1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914400" y="829557"/>
            <a:ext cx="10362895" cy="2472472"/>
          </a:xfrm>
          <a:prstGeom prst="rect">
            <a:avLst/>
          </a:prstGeom>
          <a:noFill/>
        </p:spPr>
        <p:txBody>
          <a:bodyPr wrap="square">
            <a:spAutoFit/>
          </a:bodyPr>
          <a:lstStyle/>
          <a:p>
            <a:pPr algn="l">
              <a:defRPr sz="4000" b="1">
                <a:solidFill>
                  <a:srgbClr val="C5A059"/>
                </a:solidFill>
                <a:latin typeface="Georgia"/>
              </a:defRPr>
            </a:pPr>
            <a:r>
              <a:rPr dirty="0"/>
              <a:t>LIQUIDATION UNDER THE INSOLVENCY &amp; BANKRUPTCY CODE, 2016</a:t>
            </a:r>
          </a:p>
          <a:p>
            <a:pPr algn="l">
              <a:spcBef>
                <a:spcPts val="2000"/>
              </a:spcBef>
              <a:defRPr sz="1800">
                <a:solidFill>
                  <a:srgbClr val="FFFFFF"/>
                </a:solidFill>
                <a:latin typeface="Arial"/>
              </a:defRPr>
            </a:pPr>
            <a:r>
              <a:rPr dirty="0"/>
              <a:t>A Comprehensive Statutory Deep Dive, Process Architecture, </a:t>
            </a:r>
            <a:r>
              <a:rPr lang="en-IN" dirty="0"/>
              <a:t>PUFE</a:t>
            </a:r>
            <a:r>
              <a:rPr dirty="0"/>
              <a:t>, and Practical Frameworks</a:t>
            </a:r>
          </a:p>
        </p:txBody>
      </p:sp>
      <p:sp>
        <p:nvSpPr>
          <p:cNvPr id="4" name="TextBox 3"/>
          <p:cNvSpPr txBox="1"/>
          <p:nvPr/>
        </p:nvSpPr>
        <p:spPr>
          <a:xfrm>
            <a:off x="499621" y="4265628"/>
            <a:ext cx="10768248" cy="2185214"/>
          </a:xfrm>
          <a:prstGeom prst="rect">
            <a:avLst/>
          </a:prstGeom>
          <a:noFill/>
        </p:spPr>
        <p:txBody>
          <a:bodyPr wrap="square">
            <a:spAutoFit/>
          </a:bodyPr>
          <a:lstStyle/>
          <a:p>
            <a:pPr algn="ctr">
              <a:spcBef>
                <a:spcPct val="0"/>
              </a:spcBef>
            </a:pPr>
            <a:r>
              <a:rPr lang="en-US" sz="3200" b="1" dirty="0">
                <a:solidFill>
                  <a:schemeClr val="bg2"/>
                </a:solidFill>
              </a:rPr>
              <a:t>Presented by</a:t>
            </a:r>
            <a:br>
              <a:rPr lang="en-US" sz="4400" b="1" dirty="0">
                <a:solidFill>
                  <a:srgbClr val="0070C0"/>
                </a:solidFill>
              </a:rPr>
            </a:br>
            <a:r>
              <a:rPr lang="en-US" sz="4400" b="1" dirty="0" err="1">
                <a:solidFill>
                  <a:srgbClr val="FFC000"/>
                </a:solidFill>
              </a:rPr>
              <a:t>G.Madhusudhan</a:t>
            </a:r>
            <a:r>
              <a:rPr lang="en-US" sz="4400" b="1" dirty="0">
                <a:solidFill>
                  <a:srgbClr val="FFC000"/>
                </a:solidFill>
              </a:rPr>
              <a:t> Rao</a:t>
            </a:r>
            <a:r>
              <a:rPr lang="en-US" sz="2800" b="1" dirty="0">
                <a:solidFill>
                  <a:srgbClr val="FFC000"/>
                </a:solidFill>
              </a:rPr>
              <a:t>, FCA, FAFD, ACS, ACA(UK), RV, ID &amp; IP</a:t>
            </a:r>
            <a:br>
              <a:rPr lang="en-US" sz="2800" b="1" dirty="0">
                <a:solidFill>
                  <a:srgbClr val="FFC000"/>
                </a:solidFill>
              </a:rPr>
            </a:br>
            <a:r>
              <a:rPr lang="en-US" sz="2800" b="1" dirty="0">
                <a:solidFill>
                  <a:schemeClr val="accent3"/>
                </a:solidFill>
              </a:rPr>
              <a:t>Managing Director in MSKM Insolvency and Resolution Services P Ltd, IPE &amp; IP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732532" y="847344"/>
            <a:ext cx="2804160" cy="1030224"/>
          </a:xfrm>
          <a:prstGeom prst="rect">
            <a:avLst/>
          </a:prstGeom>
          <a:blipFill>
            <a:blip r:embed="rId3" cstate="print"/>
            <a:stretch>
              <a:fillRect/>
            </a:stretch>
          </a:blipFill>
        </p:spPr>
        <p:txBody>
          <a:bodyPr wrap="square" lIns="0" tIns="0" rIns="0" bIns="0" rtlCol="0"/>
          <a:lstStyle/>
          <a:p>
            <a:endParaRPr dirty="0"/>
          </a:p>
        </p:txBody>
      </p:sp>
      <p:sp>
        <p:nvSpPr>
          <p:cNvPr id="3" name="object 3"/>
          <p:cNvSpPr/>
          <p:nvPr/>
        </p:nvSpPr>
        <p:spPr>
          <a:xfrm>
            <a:off x="4917947" y="847344"/>
            <a:ext cx="3499104" cy="1030224"/>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5257800" y="2555494"/>
            <a:ext cx="5950669" cy="3460563"/>
          </a:xfrm>
          <a:prstGeom prst="rect">
            <a:avLst/>
          </a:prstGeom>
        </p:spPr>
        <p:txBody>
          <a:bodyPr vert="horz" wrap="square" lIns="0" tIns="13335" rIns="0" bIns="0" rtlCol="0">
            <a:spAutoFit/>
          </a:bodyPr>
          <a:lstStyle/>
          <a:p>
            <a:pPr marL="12700" marR="5080" algn="just">
              <a:spcBef>
                <a:spcPts val="105"/>
              </a:spcBef>
            </a:pPr>
            <a:r>
              <a:rPr sz="3200" b="1" spc="-65" dirty="0">
                <a:latin typeface="Arial"/>
                <a:cs typeface="Arial"/>
              </a:rPr>
              <a:t>Winding up </a:t>
            </a:r>
            <a:r>
              <a:rPr sz="3200" b="1" spc="-155" dirty="0">
                <a:latin typeface="Arial"/>
                <a:cs typeface="Arial"/>
              </a:rPr>
              <a:t>a </a:t>
            </a:r>
            <a:r>
              <a:rPr sz="3200" b="1" dirty="0">
                <a:latin typeface="Arial"/>
                <a:cs typeface="Arial"/>
              </a:rPr>
              <a:t>firm </a:t>
            </a:r>
            <a:r>
              <a:rPr sz="3200" b="1" spc="-45" dirty="0">
                <a:latin typeface="Arial"/>
                <a:cs typeface="Arial"/>
              </a:rPr>
              <a:t>through  </a:t>
            </a:r>
            <a:r>
              <a:rPr sz="3200" b="1" spc="-75" dirty="0">
                <a:latin typeface="Arial"/>
                <a:cs typeface="Arial"/>
              </a:rPr>
              <a:t>selling </a:t>
            </a:r>
            <a:r>
              <a:rPr sz="3200" b="1" spc="-30" dirty="0">
                <a:latin typeface="Arial"/>
                <a:cs typeface="Arial"/>
              </a:rPr>
              <a:t>its </a:t>
            </a:r>
            <a:r>
              <a:rPr sz="3200" b="1" spc="-140" dirty="0">
                <a:latin typeface="Arial"/>
                <a:cs typeface="Arial"/>
              </a:rPr>
              <a:t>assets </a:t>
            </a:r>
            <a:r>
              <a:rPr sz="3200" b="1" spc="-5" dirty="0">
                <a:latin typeface="Arial"/>
                <a:cs typeface="Arial"/>
              </a:rPr>
              <a:t>for </a:t>
            </a:r>
            <a:r>
              <a:rPr sz="3200" b="1" spc="-150" dirty="0">
                <a:latin typeface="Arial"/>
                <a:cs typeface="Arial"/>
              </a:rPr>
              <a:t>cash </a:t>
            </a:r>
            <a:r>
              <a:rPr sz="3200" b="1" spc="-105" dirty="0">
                <a:latin typeface="Arial"/>
                <a:cs typeface="Arial"/>
              </a:rPr>
              <a:t>is </a:t>
            </a:r>
            <a:r>
              <a:rPr sz="3200" b="1" spc="-85" dirty="0">
                <a:latin typeface="Arial"/>
                <a:cs typeface="Arial"/>
              </a:rPr>
              <a:t>called  </a:t>
            </a:r>
            <a:r>
              <a:rPr sz="3200" b="1" spc="-30" dirty="0">
                <a:latin typeface="Arial"/>
                <a:cs typeface="Arial"/>
              </a:rPr>
              <a:t>liquidation. </a:t>
            </a:r>
            <a:r>
              <a:rPr sz="3200" b="1" spc="-80" dirty="0">
                <a:latin typeface="Arial"/>
                <a:cs typeface="Arial"/>
              </a:rPr>
              <a:t>Under </a:t>
            </a:r>
            <a:r>
              <a:rPr sz="3200" b="1" spc="-20" dirty="0">
                <a:latin typeface="Arial"/>
                <a:cs typeface="Arial"/>
              </a:rPr>
              <a:t>the</a:t>
            </a:r>
            <a:r>
              <a:rPr sz="3200" b="1" spc="-125" dirty="0">
                <a:latin typeface="Arial"/>
                <a:cs typeface="Arial"/>
              </a:rPr>
              <a:t> </a:t>
            </a:r>
            <a:r>
              <a:rPr sz="3200" b="1" spc="-95" dirty="0">
                <a:latin typeface="Arial"/>
                <a:cs typeface="Arial"/>
              </a:rPr>
              <a:t>Insolvency  and </a:t>
            </a:r>
            <a:r>
              <a:rPr sz="3200" b="1" spc="-85" dirty="0">
                <a:latin typeface="Arial"/>
                <a:cs typeface="Arial"/>
              </a:rPr>
              <a:t>Bankruptcy </a:t>
            </a:r>
            <a:r>
              <a:rPr sz="3200" b="1" spc="-55" dirty="0">
                <a:latin typeface="Arial"/>
                <a:cs typeface="Arial"/>
              </a:rPr>
              <a:t>law </a:t>
            </a:r>
            <a:r>
              <a:rPr sz="3200" b="1" spc="-40" dirty="0">
                <a:latin typeface="Arial"/>
                <a:cs typeface="Arial"/>
              </a:rPr>
              <a:t>this </a:t>
            </a:r>
            <a:r>
              <a:rPr sz="3200" b="1" spc="-105" dirty="0">
                <a:latin typeface="Arial"/>
                <a:cs typeface="Arial"/>
              </a:rPr>
              <a:t>is </a:t>
            </a:r>
            <a:r>
              <a:rPr sz="3200" b="1" spc="-85" dirty="0">
                <a:latin typeface="Arial"/>
                <a:cs typeface="Arial"/>
              </a:rPr>
              <a:t>one </a:t>
            </a:r>
            <a:r>
              <a:rPr sz="3200" b="1" spc="-5" dirty="0">
                <a:latin typeface="Arial"/>
                <a:cs typeface="Arial"/>
              </a:rPr>
              <a:t>of  </a:t>
            </a:r>
            <a:r>
              <a:rPr sz="3200" b="1" spc="-20" dirty="0">
                <a:latin typeface="Arial"/>
                <a:cs typeface="Arial"/>
              </a:rPr>
              <a:t>the </a:t>
            </a:r>
            <a:r>
              <a:rPr sz="3200" b="1" spc="-50" dirty="0">
                <a:latin typeface="Arial"/>
                <a:cs typeface="Arial"/>
              </a:rPr>
              <a:t>options </a:t>
            </a:r>
            <a:r>
              <a:rPr sz="3200" b="1" spc="15" dirty="0">
                <a:latin typeface="Arial"/>
                <a:cs typeface="Arial"/>
              </a:rPr>
              <a:t>to </a:t>
            </a:r>
            <a:r>
              <a:rPr sz="3200" b="1" spc="-90" dirty="0">
                <a:latin typeface="Arial"/>
                <a:cs typeface="Arial"/>
              </a:rPr>
              <a:t>resolve </a:t>
            </a:r>
            <a:r>
              <a:rPr sz="3200" b="1" spc="-20" dirty="0">
                <a:latin typeface="Arial"/>
                <a:cs typeface="Arial"/>
              </a:rPr>
              <a:t>the  </a:t>
            </a:r>
            <a:r>
              <a:rPr sz="3200" b="1" spc="-90" dirty="0">
                <a:latin typeface="Arial"/>
                <a:cs typeface="Arial"/>
              </a:rPr>
              <a:t>insolvency </a:t>
            </a:r>
            <a:r>
              <a:rPr sz="3200" b="1" spc="-5" dirty="0">
                <a:latin typeface="Arial"/>
                <a:cs typeface="Arial"/>
              </a:rPr>
              <a:t>of </a:t>
            </a:r>
            <a:r>
              <a:rPr sz="3200" b="1" spc="-155" dirty="0">
                <a:latin typeface="Arial"/>
                <a:cs typeface="Arial"/>
              </a:rPr>
              <a:t>a </a:t>
            </a:r>
            <a:r>
              <a:rPr sz="3200" b="1" spc="-60" dirty="0">
                <a:latin typeface="Arial"/>
                <a:cs typeface="Arial"/>
              </a:rPr>
              <a:t>corporate</a:t>
            </a:r>
            <a:r>
              <a:rPr sz="3200" b="1" spc="-215" dirty="0">
                <a:latin typeface="Arial"/>
                <a:cs typeface="Arial"/>
              </a:rPr>
              <a:t> </a:t>
            </a:r>
            <a:r>
              <a:rPr sz="3200" b="1" spc="-65" dirty="0">
                <a:latin typeface="Arial"/>
                <a:cs typeface="Arial"/>
              </a:rPr>
              <a:t>debtor</a:t>
            </a:r>
            <a:r>
              <a:rPr sz="3200" spc="-65" dirty="0">
                <a:latin typeface="Arial"/>
                <a:cs typeface="Arial"/>
              </a:rPr>
              <a:t>.</a:t>
            </a:r>
            <a:endParaRPr sz="3200" dirty="0">
              <a:latin typeface="Arial"/>
              <a:cs typeface="Arial"/>
            </a:endParaRPr>
          </a:p>
        </p:txBody>
      </p:sp>
      <p:sp>
        <p:nvSpPr>
          <p:cNvPr id="6" name="object 6"/>
          <p:cNvSpPr/>
          <p:nvPr/>
        </p:nvSpPr>
        <p:spPr>
          <a:xfrm>
            <a:off x="7103365" y="373379"/>
            <a:ext cx="2628899" cy="1478280"/>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2855975" y="2133600"/>
            <a:ext cx="2232660" cy="2738628"/>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3417" y="914400"/>
            <a:ext cx="6265164" cy="553998"/>
          </a:xfrm>
        </p:spPr>
        <p:txBody>
          <a:bodyPr>
            <a:normAutofit fontScale="90000"/>
          </a:bodyPr>
          <a:lstStyle/>
          <a:p>
            <a:r>
              <a:rPr lang="en-US" dirty="0">
                <a:solidFill>
                  <a:srgbClr val="FF0000"/>
                </a:solidFill>
              </a:rPr>
              <a:t>TYPES OF LIQUIDATION</a:t>
            </a:r>
          </a:p>
        </p:txBody>
      </p:sp>
      <p:sp>
        <p:nvSpPr>
          <p:cNvPr id="4" name="Down Arrow 3"/>
          <p:cNvSpPr/>
          <p:nvPr/>
        </p:nvSpPr>
        <p:spPr>
          <a:xfrm>
            <a:off x="5791200" y="2057400"/>
            <a:ext cx="533400"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a:off x="2590800" y="3124200"/>
            <a:ext cx="7467600" cy="4572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8839200" y="3276600"/>
            <a:ext cx="3048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3505200" y="3276600"/>
            <a:ext cx="304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6172200" y="4038599"/>
            <a:ext cx="4031615" cy="2494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2"/>
                </a:solidFill>
              </a:rPr>
              <a:t>LIQUIDATION</a:t>
            </a:r>
          </a:p>
          <a:p>
            <a:pPr algn="ctr"/>
            <a:r>
              <a:rPr lang="en-US" sz="3200" dirty="0">
                <a:solidFill>
                  <a:schemeClr val="tx2"/>
                </a:solidFill>
              </a:rPr>
              <a:t>(Chapter III/  Sec 33 &amp; Liquidation Regulations)</a:t>
            </a:r>
          </a:p>
        </p:txBody>
      </p:sp>
      <p:sp>
        <p:nvSpPr>
          <p:cNvPr id="15" name="Rounded Rectangle 14"/>
          <p:cNvSpPr/>
          <p:nvPr/>
        </p:nvSpPr>
        <p:spPr>
          <a:xfrm>
            <a:off x="1112363" y="3962399"/>
            <a:ext cx="4496585" cy="266464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endParaRPr lang="en-US" sz="2800" dirty="0">
              <a:solidFill>
                <a:schemeClr val="tx2"/>
              </a:solidFill>
            </a:endParaRPr>
          </a:p>
          <a:p>
            <a:pPr algn="ctr"/>
            <a:r>
              <a:rPr lang="en-US" sz="2800" dirty="0">
                <a:solidFill>
                  <a:schemeClr val="tx2"/>
                </a:solidFill>
              </a:rPr>
              <a:t>VOLUNTARY LIQUIDATION</a:t>
            </a:r>
          </a:p>
          <a:p>
            <a:pPr algn="ctr"/>
            <a:r>
              <a:rPr lang="en-US" sz="2800" dirty="0">
                <a:solidFill>
                  <a:schemeClr val="tx2"/>
                </a:solidFill>
              </a:rPr>
              <a:t>(Chapter V/  Sec 59)- Company not Committed any Default/ Assets are more than Liabilities	</a:t>
            </a:r>
          </a:p>
          <a:p>
            <a:endParaRPr lang="en-US" dirty="0">
              <a:solidFill>
                <a:schemeClr val="tx2"/>
              </a:solidFill>
            </a:endParaRPr>
          </a:p>
          <a:p>
            <a:pPr algn="ct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Module 1: Liquidation Commencement &amp; Triggers</a:t>
            </a:r>
          </a:p>
          <a:p>
            <a:pPr>
              <a:spcBef>
                <a:spcPts val="500"/>
              </a:spcBef>
              <a:defRPr sz="1400">
                <a:solidFill>
                  <a:srgbClr val="4A5568"/>
                </a:solidFill>
                <a:latin typeface="Arial"/>
              </a:defRPr>
            </a:pPr>
            <a:r>
              <a:t>The four distinct procedural routes leading to a liquidation order under the Code</a:t>
            </a:r>
          </a:p>
        </p:txBody>
      </p:sp>
      <p:sp>
        <p:nvSpPr>
          <p:cNvPr id="4" name="Rectangle 3"/>
          <p:cNvSpPr/>
          <p:nvPr/>
        </p:nvSpPr>
        <p:spPr>
          <a:xfrm>
            <a:off x="731520" y="1371600"/>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No CIRP Plan Received [Sec 33(1)(a)]</a:t>
            </a:r>
            <a:r>
              <a:t>: Before the expiry of the maximum permissible period of corporate insolvency resolution process (CIRP) or fast-track process, no resolution plan is submitted to the Adjudicating Authority (AA).</a:t>
            </a:r>
          </a:p>
        </p:txBody>
      </p:sp>
      <p:sp>
        <p:nvSpPr>
          <p:cNvPr id="5" name="Rectangle 4"/>
          <p:cNvSpPr/>
          <p:nvPr/>
        </p:nvSpPr>
        <p:spPr>
          <a:xfrm>
            <a:off x="731520" y="2532888"/>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Rejection of Resolution Plan [Sec 33(1)(b)]</a:t>
            </a:r>
            <a:r>
              <a:t>: The Adjudicating Authority rejects the submitted resolution plan under Section 31 due to non-compliance with the statutory requirements specified in Section 30(2).</a:t>
            </a:r>
          </a:p>
        </p:txBody>
      </p:sp>
      <p:sp>
        <p:nvSpPr>
          <p:cNvPr id="6" name="Rectangle 5"/>
          <p:cNvSpPr/>
          <p:nvPr/>
        </p:nvSpPr>
        <p:spPr>
          <a:xfrm>
            <a:off x="731520" y="3694176"/>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CoC Decision to Liquidate [Sec 33(2)]</a:t>
            </a:r>
            <a:r>
              <a:t>: The Committee of Creditors resolves by a minimum </a:t>
            </a:r>
          </a:p>
        </p:txBody>
      </p:sp>
      <p:sp>
        <p:nvSpPr>
          <p:cNvPr id="7" name="Rectangle 6"/>
          <p:cNvSpPr/>
          <p:nvPr/>
        </p:nvSpPr>
        <p:spPr>
          <a:xfrm>
            <a:off x="731520" y="4855464"/>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Contravention of Approved Plan [Sec 33(3)]</a:t>
            </a:r>
            <a:r>
              <a:t>: The corporate debtor or any affected person contravenes the terms of a resolution plan approved by the AA, prompting an application for a liquidation order.</a:t>
            </a:r>
          </a:p>
        </p:txBody>
      </p:sp>
      <p:sp>
        <p:nvSpPr>
          <p:cNvPr id="8" name="TextBox 7"/>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70047" y="659891"/>
            <a:ext cx="2764536" cy="103022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815840" y="659891"/>
            <a:ext cx="1357884" cy="103022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554980" y="659891"/>
            <a:ext cx="3497579" cy="103022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2570988" y="1700783"/>
            <a:ext cx="5486400" cy="730250"/>
          </a:xfrm>
          <a:custGeom>
            <a:avLst/>
            <a:gdLst/>
            <a:ahLst/>
            <a:cxnLst/>
            <a:rect l="l" t="t" r="r" b="b"/>
            <a:pathLst>
              <a:path w="5486400" h="730250">
                <a:moveTo>
                  <a:pt x="5413375" y="0"/>
                </a:moveTo>
                <a:lnTo>
                  <a:pt x="72999" y="0"/>
                </a:lnTo>
                <a:lnTo>
                  <a:pt x="44587" y="5730"/>
                </a:lnTo>
                <a:lnTo>
                  <a:pt x="21383" y="21367"/>
                </a:lnTo>
                <a:lnTo>
                  <a:pt x="5737" y="44576"/>
                </a:lnTo>
                <a:lnTo>
                  <a:pt x="0" y="73025"/>
                </a:lnTo>
                <a:lnTo>
                  <a:pt x="0" y="656970"/>
                </a:lnTo>
                <a:lnTo>
                  <a:pt x="5737" y="685418"/>
                </a:lnTo>
                <a:lnTo>
                  <a:pt x="21383" y="708628"/>
                </a:lnTo>
                <a:lnTo>
                  <a:pt x="44587" y="724265"/>
                </a:lnTo>
                <a:lnTo>
                  <a:pt x="72999" y="729995"/>
                </a:lnTo>
                <a:lnTo>
                  <a:pt x="5413375" y="729995"/>
                </a:lnTo>
                <a:lnTo>
                  <a:pt x="5441823" y="724265"/>
                </a:lnTo>
                <a:lnTo>
                  <a:pt x="5465032" y="708628"/>
                </a:lnTo>
                <a:lnTo>
                  <a:pt x="5480669" y="685418"/>
                </a:lnTo>
                <a:lnTo>
                  <a:pt x="5486400" y="656970"/>
                </a:lnTo>
                <a:lnTo>
                  <a:pt x="5486400" y="73025"/>
                </a:lnTo>
                <a:lnTo>
                  <a:pt x="5480669" y="44576"/>
                </a:lnTo>
                <a:lnTo>
                  <a:pt x="5465032" y="21367"/>
                </a:lnTo>
                <a:lnTo>
                  <a:pt x="5441823" y="5730"/>
                </a:lnTo>
                <a:lnTo>
                  <a:pt x="5413375" y="0"/>
                </a:lnTo>
                <a:close/>
              </a:path>
            </a:pathLst>
          </a:custGeom>
          <a:solidFill>
            <a:srgbClr val="EF7E09"/>
          </a:solidFill>
        </p:spPr>
        <p:txBody>
          <a:bodyPr wrap="square" lIns="0" tIns="0" rIns="0" bIns="0" rtlCol="0"/>
          <a:lstStyle/>
          <a:p>
            <a:endParaRPr/>
          </a:p>
        </p:txBody>
      </p:sp>
      <p:sp>
        <p:nvSpPr>
          <p:cNvPr id="7" name="object 7"/>
          <p:cNvSpPr/>
          <p:nvPr/>
        </p:nvSpPr>
        <p:spPr>
          <a:xfrm>
            <a:off x="2570988" y="1700783"/>
            <a:ext cx="5486400" cy="730250"/>
          </a:xfrm>
          <a:custGeom>
            <a:avLst/>
            <a:gdLst/>
            <a:ahLst/>
            <a:cxnLst/>
            <a:rect l="l" t="t" r="r" b="b"/>
            <a:pathLst>
              <a:path w="5486400" h="730250">
                <a:moveTo>
                  <a:pt x="0" y="73025"/>
                </a:moveTo>
                <a:lnTo>
                  <a:pt x="5737" y="44576"/>
                </a:lnTo>
                <a:lnTo>
                  <a:pt x="21383" y="21367"/>
                </a:lnTo>
                <a:lnTo>
                  <a:pt x="44587" y="5730"/>
                </a:lnTo>
                <a:lnTo>
                  <a:pt x="72999" y="0"/>
                </a:lnTo>
                <a:lnTo>
                  <a:pt x="5413375" y="0"/>
                </a:lnTo>
                <a:lnTo>
                  <a:pt x="5441823" y="5730"/>
                </a:lnTo>
                <a:lnTo>
                  <a:pt x="5465032" y="21367"/>
                </a:lnTo>
                <a:lnTo>
                  <a:pt x="5480669" y="44576"/>
                </a:lnTo>
                <a:lnTo>
                  <a:pt x="5486400" y="73025"/>
                </a:lnTo>
                <a:lnTo>
                  <a:pt x="5486400" y="656970"/>
                </a:lnTo>
                <a:lnTo>
                  <a:pt x="5480669" y="685418"/>
                </a:lnTo>
                <a:lnTo>
                  <a:pt x="5465032" y="708628"/>
                </a:lnTo>
                <a:lnTo>
                  <a:pt x="5441823" y="724265"/>
                </a:lnTo>
                <a:lnTo>
                  <a:pt x="5413375" y="729995"/>
                </a:lnTo>
                <a:lnTo>
                  <a:pt x="72999" y="729995"/>
                </a:lnTo>
                <a:lnTo>
                  <a:pt x="44587" y="724265"/>
                </a:lnTo>
                <a:lnTo>
                  <a:pt x="21383" y="708628"/>
                </a:lnTo>
                <a:lnTo>
                  <a:pt x="5737" y="685418"/>
                </a:lnTo>
                <a:lnTo>
                  <a:pt x="0" y="656970"/>
                </a:lnTo>
                <a:lnTo>
                  <a:pt x="0" y="73025"/>
                </a:lnTo>
                <a:close/>
              </a:path>
            </a:pathLst>
          </a:custGeom>
          <a:ln w="42671">
            <a:solidFill>
              <a:srgbClr val="FFFFFF"/>
            </a:solidFill>
          </a:ln>
        </p:spPr>
        <p:txBody>
          <a:bodyPr wrap="square" lIns="0" tIns="0" rIns="0" bIns="0" rtlCol="0"/>
          <a:lstStyle/>
          <a:p>
            <a:endParaRPr/>
          </a:p>
        </p:txBody>
      </p:sp>
      <p:sp>
        <p:nvSpPr>
          <p:cNvPr id="8" name="object 8"/>
          <p:cNvSpPr/>
          <p:nvPr/>
        </p:nvSpPr>
        <p:spPr>
          <a:xfrm>
            <a:off x="2980944" y="2531364"/>
            <a:ext cx="5486400" cy="730250"/>
          </a:xfrm>
          <a:custGeom>
            <a:avLst/>
            <a:gdLst/>
            <a:ahLst/>
            <a:cxnLst/>
            <a:rect l="l" t="t" r="r" b="b"/>
            <a:pathLst>
              <a:path w="5486400" h="730250">
                <a:moveTo>
                  <a:pt x="5413375" y="0"/>
                </a:moveTo>
                <a:lnTo>
                  <a:pt x="73025" y="0"/>
                </a:lnTo>
                <a:lnTo>
                  <a:pt x="44577" y="5730"/>
                </a:lnTo>
                <a:lnTo>
                  <a:pt x="21367" y="21367"/>
                </a:lnTo>
                <a:lnTo>
                  <a:pt x="5730" y="44576"/>
                </a:lnTo>
                <a:lnTo>
                  <a:pt x="0" y="73025"/>
                </a:lnTo>
                <a:lnTo>
                  <a:pt x="0" y="656971"/>
                </a:lnTo>
                <a:lnTo>
                  <a:pt x="5730" y="685419"/>
                </a:lnTo>
                <a:lnTo>
                  <a:pt x="21367" y="708628"/>
                </a:lnTo>
                <a:lnTo>
                  <a:pt x="44577" y="724265"/>
                </a:lnTo>
                <a:lnTo>
                  <a:pt x="73025" y="729996"/>
                </a:lnTo>
                <a:lnTo>
                  <a:pt x="5413375" y="729996"/>
                </a:lnTo>
                <a:lnTo>
                  <a:pt x="5441823" y="724265"/>
                </a:lnTo>
                <a:lnTo>
                  <a:pt x="5465032" y="708628"/>
                </a:lnTo>
                <a:lnTo>
                  <a:pt x="5480669" y="685419"/>
                </a:lnTo>
                <a:lnTo>
                  <a:pt x="5486400" y="656971"/>
                </a:lnTo>
                <a:lnTo>
                  <a:pt x="5486400" y="73025"/>
                </a:lnTo>
                <a:lnTo>
                  <a:pt x="5480669" y="44576"/>
                </a:lnTo>
                <a:lnTo>
                  <a:pt x="5465032" y="21367"/>
                </a:lnTo>
                <a:lnTo>
                  <a:pt x="5441823" y="5730"/>
                </a:lnTo>
                <a:lnTo>
                  <a:pt x="5413375" y="0"/>
                </a:lnTo>
                <a:close/>
              </a:path>
            </a:pathLst>
          </a:custGeom>
          <a:solidFill>
            <a:srgbClr val="EF7E09"/>
          </a:solidFill>
        </p:spPr>
        <p:txBody>
          <a:bodyPr wrap="square" lIns="0" tIns="0" rIns="0" bIns="0" rtlCol="0"/>
          <a:lstStyle/>
          <a:p>
            <a:endParaRPr/>
          </a:p>
        </p:txBody>
      </p:sp>
      <p:sp>
        <p:nvSpPr>
          <p:cNvPr id="9" name="object 9"/>
          <p:cNvSpPr/>
          <p:nvPr/>
        </p:nvSpPr>
        <p:spPr>
          <a:xfrm>
            <a:off x="2980944" y="2531364"/>
            <a:ext cx="5486400" cy="730250"/>
          </a:xfrm>
          <a:custGeom>
            <a:avLst/>
            <a:gdLst/>
            <a:ahLst/>
            <a:cxnLst/>
            <a:rect l="l" t="t" r="r" b="b"/>
            <a:pathLst>
              <a:path w="5486400" h="730250">
                <a:moveTo>
                  <a:pt x="0" y="73025"/>
                </a:moveTo>
                <a:lnTo>
                  <a:pt x="5730" y="44576"/>
                </a:lnTo>
                <a:lnTo>
                  <a:pt x="21367" y="21367"/>
                </a:lnTo>
                <a:lnTo>
                  <a:pt x="44577" y="5730"/>
                </a:lnTo>
                <a:lnTo>
                  <a:pt x="73025" y="0"/>
                </a:lnTo>
                <a:lnTo>
                  <a:pt x="5413375" y="0"/>
                </a:lnTo>
                <a:lnTo>
                  <a:pt x="5441823" y="5730"/>
                </a:lnTo>
                <a:lnTo>
                  <a:pt x="5465032" y="21367"/>
                </a:lnTo>
                <a:lnTo>
                  <a:pt x="5480669" y="44576"/>
                </a:lnTo>
                <a:lnTo>
                  <a:pt x="5486400" y="73025"/>
                </a:lnTo>
                <a:lnTo>
                  <a:pt x="5486400" y="656971"/>
                </a:lnTo>
                <a:lnTo>
                  <a:pt x="5480669" y="685419"/>
                </a:lnTo>
                <a:lnTo>
                  <a:pt x="5465032" y="708628"/>
                </a:lnTo>
                <a:lnTo>
                  <a:pt x="5441823" y="724265"/>
                </a:lnTo>
                <a:lnTo>
                  <a:pt x="5413375" y="729996"/>
                </a:lnTo>
                <a:lnTo>
                  <a:pt x="73025" y="729996"/>
                </a:lnTo>
                <a:lnTo>
                  <a:pt x="44577" y="724265"/>
                </a:lnTo>
                <a:lnTo>
                  <a:pt x="21367" y="708628"/>
                </a:lnTo>
                <a:lnTo>
                  <a:pt x="5730" y="685419"/>
                </a:lnTo>
                <a:lnTo>
                  <a:pt x="0" y="656971"/>
                </a:lnTo>
                <a:lnTo>
                  <a:pt x="0" y="73025"/>
                </a:lnTo>
                <a:close/>
              </a:path>
            </a:pathLst>
          </a:custGeom>
          <a:ln w="42672">
            <a:solidFill>
              <a:srgbClr val="FFFFFF"/>
            </a:solidFill>
          </a:ln>
        </p:spPr>
        <p:txBody>
          <a:bodyPr wrap="square" lIns="0" tIns="0" rIns="0" bIns="0" rtlCol="0"/>
          <a:lstStyle/>
          <a:p>
            <a:endParaRPr/>
          </a:p>
        </p:txBody>
      </p:sp>
      <p:sp>
        <p:nvSpPr>
          <p:cNvPr id="10" name="object 10"/>
          <p:cNvSpPr/>
          <p:nvPr/>
        </p:nvSpPr>
        <p:spPr>
          <a:xfrm>
            <a:off x="3390900" y="3361944"/>
            <a:ext cx="5486400" cy="730250"/>
          </a:xfrm>
          <a:custGeom>
            <a:avLst/>
            <a:gdLst/>
            <a:ahLst/>
            <a:cxnLst/>
            <a:rect l="l" t="t" r="r" b="b"/>
            <a:pathLst>
              <a:path w="5486400" h="730250">
                <a:moveTo>
                  <a:pt x="5413375" y="0"/>
                </a:moveTo>
                <a:lnTo>
                  <a:pt x="73025" y="0"/>
                </a:lnTo>
                <a:lnTo>
                  <a:pt x="44576" y="5730"/>
                </a:lnTo>
                <a:lnTo>
                  <a:pt x="21367" y="21367"/>
                </a:lnTo>
                <a:lnTo>
                  <a:pt x="5730" y="44576"/>
                </a:lnTo>
                <a:lnTo>
                  <a:pt x="0" y="73025"/>
                </a:lnTo>
                <a:lnTo>
                  <a:pt x="0" y="656970"/>
                </a:lnTo>
                <a:lnTo>
                  <a:pt x="5730" y="685419"/>
                </a:lnTo>
                <a:lnTo>
                  <a:pt x="21367" y="708628"/>
                </a:lnTo>
                <a:lnTo>
                  <a:pt x="44576" y="724265"/>
                </a:lnTo>
                <a:lnTo>
                  <a:pt x="73025" y="729995"/>
                </a:lnTo>
                <a:lnTo>
                  <a:pt x="5413375" y="729995"/>
                </a:lnTo>
                <a:lnTo>
                  <a:pt x="5441822" y="724265"/>
                </a:lnTo>
                <a:lnTo>
                  <a:pt x="5465032" y="708628"/>
                </a:lnTo>
                <a:lnTo>
                  <a:pt x="5480669" y="685419"/>
                </a:lnTo>
                <a:lnTo>
                  <a:pt x="5486400" y="656970"/>
                </a:lnTo>
                <a:lnTo>
                  <a:pt x="5486400" y="73025"/>
                </a:lnTo>
                <a:lnTo>
                  <a:pt x="5480669" y="44576"/>
                </a:lnTo>
                <a:lnTo>
                  <a:pt x="5465032" y="21367"/>
                </a:lnTo>
                <a:lnTo>
                  <a:pt x="5441823" y="5730"/>
                </a:lnTo>
                <a:lnTo>
                  <a:pt x="5413375" y="0"/>
                </a:lnTo>
                <a:close/>
              </a:path>
            </a:pathLst>
          </a:custGeom>
          <a:solidFill>
            <a:srgbClr val="EF7E09"/>
          </a:solidFill>
        </p:spPr>
        <p:txBody>
          <a:bodyPr wrap="square" lIns="0" tIns="0" rIns="0" bIns="0" rtlCol="0"/>
          <a:lstStyle/>
          <a:p>
            <a:endParaRPr/>
          </a:p>
        </p:txBody>
      </p:sp>
      <p:sp>
        <p:nvSpPr>
          <p:cNvPr id="11" name="object 11"/>
          <p:cNvSpPr/>
          <p:nvPr/>
        </p:nvSpPr>
        <p:spPr>
          <a:xfrm>
            <a:off x="3390900" y="3361944"/>
            <a:ext cx="5486400" cy="730250"/>
          </a:xfrm>
          <a:custGeom>
            <a:avLst/>
            <a:gdLst/>
            <a:ahLst/>
            <a:cxnLst/>
            <a:rect l="l" t="t" r="r" b="b"/>
            <a:pathLst>
              <a:path w="5486400" h="730250">
                <a:moveTo>
                  <a:pt x="0" y="73025"/>
                </a:moveTo>
                <a:lnTo>
                  <a:pt x="5730" y="44576"/>
                </a:lnTo>
                <a:lnTo>
                  <a:pt x="21367" y="21367"/>
                </a:lnTo>
                <a:lnTo>
                  <a:pt x="44576" y="5730"/>
                </a:lnTo>
                <a:lnTo>
                  <a:pt x="73025" y="0"/>
                </a:lnTo>
                <a:lnTo>
                  <a:pt x="5413375" y="0"/>
                </a:lnTo>
                <a:lnTo>
                  <a:pt x="5441823" y="5730"/>
                </a:lnTo>
                <a:lnTo>
                  <a:pt x="5465032" y="21367"/>
                </a:lnTo>
                <a:lnTo>
                  <a:pt x="5480669" y="44576"/>
                </a:lnTo>
                <a:lnTo>
                  <a:pt x="5486400" y="73025"/>
                </a:lnTo>
                <a:lnTo>
                  <a:pt x="5486400" y="656970"/>
                </a:lnTo>
                <a:lnTo>
                  <a:pt x="5480669" y="685418"/>
                </a:lnTo>
                <a:lnTo>
                  <a:pt x="5465032" y="708628"/>
                </a:lnTo>
                <a:lnTo>
                  <a:pt x="5441823" y="724265"/>
                </a:lnTo>
                <a:lnTo>
                  <a:pt x="5413375" y="729995"/>
                </a:lnTo>
                <a:lnTo>
                  <a:pt x="73025" y="729995"/>
                </a:lnTo>
                <a:lnTo>
                  <a:pt x="44576" y="724265"/>
                </a:lnTo>
                <a:lnTo>
                  <a:pt x="21367" y="708628"/>
                </a:lnTo>
                <a:lnTo>
                  <a:pt x="5730" y="685419"/>
                </a:lnTo>
                <a:lnTo>
                  <a:pt x="0" y="656970"/>
                </a:lnTo>
                <a:lnTo>
                  <a:pt x="0" y="73025"/>
                </a:lnTo>
                <a:close/>
              </a:path>
            </a:pathLst>
          </a:custGeom>
          <a:ln w="42671">
            <a:solidFill>
              <a:srgbClr val="FFFFFF"/>
            </a:solidFill>
          </a:ln>
        </p:spPr>
        <p:txBody>
          <a:bodyPr wrap="square" lIns="0" tIns="0" rIns="0" bIns="0" rtlCol="0"/>
          <a:lstStyle/>
          <a:p>
            <a:endParaRPr/>
          </a:p>
        </p:txBody>
      </p:sp>
      <p:sp>
        <p:nvSpPr>
          <p:cNvPr id="12" name="object 12"/>
          <p:cNvSpPr/>
          <p:nvPr/>
        </p:nvSpPr>
        <p:spPr>
          <a:xfrm>
            <a:off x="3800855" y="4194047"/>
            <a:ext cx="5486400" cy="728980"/>
          </a:xfrm>
          <a:custGeom>
            <a:avLst/>
            <a:gdLst/>
            <a:ahLst/>
            <a:cxnLst/>
            <a:rect l="l" t="t" r="r" b="b"/>
            <a:pathLst>
              <a:path w="5486400" h="728979">
                <a:moveTo>
                  <a:pt x="5413502" y="0"/>
                </a:moveTo>
                <a:lnTo>
                  <a:pt x="72898" y="0"/>
                </a:lnTo>
                <a:lnTo>
                  <a:pt x="44523" y="5728"/>
                </a:lnTo>
                <a:lnTo>
                  <a:pt x="21351" y="21351"/>
                </a:lnTo>
                <a:lnTo>
                  <a:pt x="5728" y="44523"/>
                </a:lnTo>
                <a:lnTo>
                  <a:pt x="0" y="72897"/>
                </a:lnTo>
                <a:lnTo>
                  <a:pt x="0" y="655574"/>
                </a:lnTo>
                <a:lnTo>
                  <a:pt x="5728" y="683948"/>
                </a:lnTo>
                <a:lnTo>
                  <a:pt x="21351" y="707120"/>
                </a:lnTo>
                <a:lnTo>
                  <a:pt x="44523" y="722743"/>
                </a:lnTo>
                <a:lnTo>
                  <a:pt x="72898" y="728471"/>
                </a:lnTo>
                <a:lnTo>
                  <a:pt x="5413502" y="728471"/>
                </a:lnTo>
                <a:lnTo>
                  <a:pt x="5441876" y="722743"/>
                </a:lnTo>
                <a:lnTo>
                  <a:pt x="5465048" y="707120"/>
                </a:lnTo>
                <a:lnTo>
                  <a:pt x="5480671" y="683948"/>
                </a:lnTo>
                <a:lnTo>
                  <a:pt x="5486400" y="655574"/>
                </a:lnTo>
                <a:lnTo>
                  <a:pt x="5486400" y="72897"/>
                </a:lnTo>
                <a:lnTo>
                  <a:pt x="5480671" y="44523"/>
                </a:lnTo>
                <a:lnTo>
                  <a:pt x="5465048" y="21351"/>
                </a:lnTo>
                <a:lnTo>
                  <a:pt x="5441876" y="5728"/>
                </a:lnTo>
                <a:lnTo>
                  <a:pt x="5413502" y="0"/>
                </a:lnTo>
                <a:close/>
              </a:path>
            </a:pathLst>
          </a:custGeom>
          <a:solidFill>
            <a:srgbClr val="EF7E09"/>
          </a:solidFill>
        </p:spPr>
        <p:txBody>
          <a:bodyPr wrap="square" lIns="0" tIns="0" rIns="0" bIns="0" rtlCol="0"/>
          <a:lstStyle/>
          <a:p>
            <a:endParaRPr/>
          </a:p>
        </p:txBody>
      </p:sp>
      <p:sp>
        <p:nvSpPr>
          <p:cNvPr id="13" name="object 13"/>
          <p:cNvSpPr/>
          <p:nvPr/>
        </p:nvSpPr>
        <p:spPr>
          <a:xfrm>
            <a:off x="3800855" y="4194047"/>
            <a:ext cx="5486400" cy="728980"/>
          </a:xfrm>
          <a:custGeom>
            <a:avLst/>
            <a:gdLst/>
            <a:ahLst/>
            <a:cxnLst/>
            <a:rect l="l" t="t" r="r" b="b"/>
            <a:pathLst>
              <a:path w="5486400" h="728979">
                <a:moveTo>
                  <a:pt x="0" y="72897"/>
                </a:moveTo>
                <a:lnTo>
                  <a:pt x="5728" y="44523"/>
                </a:lnTo>
                <a:lnTo>
                  <a:pt x="21351" y="21351"/>
                </a:lnTo>
                <a:lnTo>
                  <a:pt x="44523" y="5728"/>
                </a:lnTo>
                <a:lnTo>
                  <a:pt x="72898" y="0"/>
                </a:lnTo>
                <a:lnTo>
                  <a:pt x="5413502" y="0"/>
                </a:lnTo>
                <a:lnTo>
                  <a:pt x="5441876" y="5728"/>
                </a:lnTo>
                <a:lnTo>
                  <a:pt x="5465048" y="21351"/>
                </a:lnTo>
                <a:lnTo>
                  <a:pt x="5480671" y="44523"/>
                </a:lnTo>
                <a:lnTo>
                  <a:pt x="5486400" y="72897"/>
                </a:lnTo>
                <a:lnTo>
                  <a:pt x="5486400" y="655574"/>
                </a:lnTo>
                <a:lnTo>
                  <a:pt x="5480671" y="683948"/>
                </a:lnTo>
                <a:lnTo>
                  <a:pt x="5465048" y="707120"/>
                </a:lnTo>
                <a:lnTo>
                  <a:pt x="5441876" y="722743"/>
                </a:lnTo>
                <a:lnTo>
                  <a:pt x="5413502" y="728471"/>
                </a:lnTo>
                <a:lnTo>
                  <a:pt x="72898" y="728471"/>
                </a:lnTo>
                <a:lnTo>
                  <a:pt x="44523" y="722743"/>
                </a:lnTo>
                <a:lnTo>
                  <a:pt x="21351" y="707120"/>
                </a:lnTo>
                <a:lnTo>
                  <a:pt x="5728" y="683948"/>
                </a:lnTo>
                <a:lnTo>
                  <a:pt x="0" y="655574"/>
                </a:lnTo>
                <a:lnTo>
                  <a:pt x="0" y="72897"/>
                </a:lnTo>
                <a:close/>
              </a:path>
            </a:pathLst>
          </a:custGeom>
          <a:ln w="42672">
            <a:solidFill>
              <a:srgbClr val="FFFFFF"/>
            </a:solidFill>
          </a:ln>
        </p:spPr>
        <p:txBody>
          <a:bodyPr wrap="square" lIns="0" tIns="0" rIns="0" bIns="0" rtlCol="0"/>
          <a:lstStyle/>
          <a:p>
            <a:endParaRPr/>
          </a:p>
        </p:txBody>
      </p:sp>
      <p:sp>
        <p:nvSpPr>
          <p:cNvPr id="14" name="object 14"/>
          <p:cNvSpPr/>
          <p:nvPr/>
        </p:nvSpPr>
        <p:spPr>
          <a:xfrm>
            <a:off x="4210811" y="5024628"/>
            <a:ext cx="5485130" cy="728980"/>
          </a:xfrm>
          <a:custGeom>
            <a:avLst/>
            <a:gdLst/>
            <a:ahLst/>
            <a:cxnLst/>
            <a:rect l="l" t="t" r="r" b="b"/>
            <a:pathLst>
              <a:path w="5485130" h="728979">
                <a:moveTo>
                  <a:pt x="5411978" y="0"/>
                </a:moveTo>
                <a:lnTo>
                  <a:pt x="72898" y="0"/>
                </a:lnTo>
                <a:lnTo>
                  <a:pt x="44523" y="5728"/>
                </a:lnTo>
                <a:lnTo>
                  <a:pt x="21351" y="21351"/>
                </a:lnTo>
                <a:lnTo>
                  <a:pt x="5728" y="44523"/>
                </a:lnTo>
                <a:lnTo>
                  <a:pt x="0" y="72898"/>
                </a:lnTo>
                <a:lnTo>
                  <a:pt x="0" y="655624"/>
                </a:lnTo>
                <a:lnTo>
                  <a:pt x="5728" y="683980"/>
                </a:lnTo>
                <a:lnTo>
                  <a:pt x="21351" y="707136"/>
                </a:lnTo>
                <a:lnTo>
                  <a:pt x="44523" y="722747"/>
                </a:lnTo>
                <a:lnTo>
                  <a:pt x="72898" y="728472"/>
                </a:lnTo>
                <a:lnTo>
                  <a:pt x="5411978" y="728472"/>
                </a:lnTo>
                <a:lnTo>
                  <a:pt x="5440352" y="722747"/>
                </a:lnTo>
                <a:lnTo>
                  <a:pt x="5463524" y="707136"/>
                </a:lnTo>
                <a:lnTo>
                  <a:pt x="5479147" y="683980"/>
                </a:lnTo>
                <a:lnTo>
                  <a:pt x="5484876" y="655624"/>
                </a:lnTo>
                <a:lnTo>
                  <a:pt x="5484876" y="72898"/>
                </a:lnTo>
                <a:lnTo>
                  <a:pt x="5479147" y="44523"/>
                </a:lnTo>
                <a:lnTo>
                  <a:pt x="5463524" y="21351"/>
                </a:lnTo>
                <a:lnTo>
                  <a:pt x="5440352" y="5728"/>
                </a:lnTo>
                <a:lnTo>
                  <a:pt x="5411978" y="0"/>
                </a:lnTo>
                <a:close/>
              </a:path>
            </a:pathLst>
          </a:custGeom>
          <a:solidFill>
            <a:srgbClr val="EF7E09"/>
          </a:solidFill>
        </p:spPr>
        <p:txBody>
          <a:bodyPr wrap="square" lIns="0" tIns="0" rIns="0" bIns="0" rtlCol="0"/>
          <a:lstStyle/>
          <a:p>
            <a:endParaRPr/>
          </a:p>
        </p:txBody>
      </p:sp>
      <p:sp>
        <p:nvSpPr>
          <p:cNvPr id="15" name="object 15"/>
          <p:cNvSpPr/>
          <p:nvPr/>
        </p:nvSpPr>
        <p:spPr>
          <a:xfrm>
            <a:off x="4210811" y="5024628"/>
            <a:ext cx="5485130" cy="728980"/>
          </a:xfrm>
          <a:custGeom>
            <a:avLst/>
            <a:gdLst/>
            <a:ahLst/>
            <a:cxnLst/>
            <a:rect l="l" t="t" r="r" b="b"/>
            <a:pathLst>
              <a:path w="5485130" h="728979">
                <a:moveTo>
                  <a:pt x="0" y="72898"/>
                </a:moveTo>
                <a:lnTo>
                  <a:pt x="5728" y="44523"/>
                </a:lnTo>
                <a:lnTo>
                  <a:pt x="21351" y="21351"/>
                </a:lnTo>
                <a:lnTo>
                  <a:pt x="44523" y="5728"/>
                </a:lnTo>
                <a:lnTo>
                  <a:pt x="72898" y="0"/>
                </a:lnTo>
                <a:lnTo>
                  <a:pt x="5411978" y="0"/>
                </a:lnTo>
                <a:lnTo>
                  <a:pt x="5440352" y="5728"/>
                </a:lnTo>
                <a:lnTo>
                  <a:pt x="5463524" y="21351"/>
                </a:lnTo>
                <a:lnTo>
                  <a:pt x="5479147" y="44523"/>
                </a:lnTo>
                <a:lnTo>
                  <a:pt x="5484876" y="72898"/>
                </a:lnTo>
                <a:lnTo>
                  <a:pt x="5484876" y="655624"/>
                </a:lnTo>
                <a:lnTo>
                  <a:pt x="5479147" y="683980"/>
                </a:lnTo>
                <a:lnTo>
                  <a:pt x="5463524" y="707136"/>
                </a:lnTo>
                <a:lnTo>
                  <a:pt x="5440352" y="722747"/>
                </a:lnTo>
                <a:lnTo>
                  <a:pt x="5411978" y="728472"/>
                </a:lnTo>
                <a:lnTo>
                  <a:pt x="72898" y="728472"/>
                </a:lnTo>
                <a:lnTo>
                  <a:pt x="44523" y="722747"/>
                </a:lnTo>
                <a:lnTo>
                  <a:pt x="21351" y="707136"/>
                </a:lnTo>
                <a:lnTo>
                  <a:pt x="5728" y="683980"/>
                </a:lnTo>
                <a:lnTo>
                  <a:pt x="0" y="655624"/>
                </a:lnTo>
                <a:lnTo>
                  <a:pt x="0" y="72898"/>
                </a:lnTo>
                <a:close/>
              </a:path>
            </a:pathLst>
          </a:custGeom>
          <a:ln w="42672">
            <a:solidFill>
              <a:srgbClr val="FFFFFF"/>
            </a:solidFill>
          </a:ln>
        </p:spPr>
        <p:txBody>
          <a:bodyPr wrap="square" lIns="0" tIns="0" rIns="0" bIns="0" rtlCol="0"/>
          <a:lstStyle/>
          <a:p>
            <a:endParaRPr/>
          </a:p>
        </p:txBody>
      </p:sp>
      <p:sp>
        <p:nvSpPr>
          <p:cNvPr id="16" name="object 16"/>
          <p:cNvSpPr txBox="1"/>
          <p:nvPr/>
        </p:nvSpPr>
        <p:spPr>
          <a:xfrm>
            <a:off x="2656739" y="1869136"/>
            <a:ext cx="5019675" cy="3704219"/>
          </a:xfrm>
          <a:prstGeom prst="rect">
            <a:avLst/>
          </a:prstGeom>
        </p:spPr>
        <p:txBody>
          <a:bodyPr vert="horz" wrap="square" lIns="0" tIns="13335" rIns="0" bIns="0" rtlCol="0">
            <a:spAutoFit/>
          </a:bodyPr>
          <a:lstStyle/>
          <a:p>
            <a:pPr marL="12700">
              <a:spcBef>
                <a:spcPts val="105"/>
              </a:spcBef>
            </a:pPr>
            <a:r>
              <a:rPr sz="2000" spc="-95" dirty="0">
                <a:solidFill>
                  <a:srgbClr val="FFFFFF"/>
                </a:solidFill>
                <a:latin typeface="Arial"/>
                <a:cs typeface="Arial"/>
              </a:rPr>
              <a:t>Insolvency </a:t>
            </a:r>
            <a:r>
              <a:rPr sz="2000" spc="-50" dirty="0">
                <a:solidFill>
                  <a:srgbClr val="FFFFFF"/>
                </a:solidFill>
                <a:latin typeface="Arial"/>
                <a:cs typeface="Arial"/>
              </a:rPr>
              <a:t>resolution</a:t>
            </a:r>
            <a:r>
              <a:rPr sz="2000" spc="-130" dirty="0">
                <a:solidFill>
                  <a:srgbClr val="FFFFFF"/>
                </a:solidFill>
                <a:latin typeface="Arial"/>
                <a:cs typeface="Arial"/>
              </a:rPr>
              <a:t> </a:t>
            </a:r>
            <a:r>
              <a:rPr sz="2000" spc="-45" dirty="0">
                <a:solidFill>
                  <a:srgbClr val="FFFFFF"/>
                </a:solidFill>
                <a:latin typeface="Arial"/>
                <a:cs typeface="Arial"/>
              </a:rPr>
              <a:t>failure</a:t>
            </a:r>
            <a:endParaRPr sz="2000">
              <a:latin typeface="Arial"/>
              <a:cs typeface="Arial"/>
            </a:endParaRPr>
          </a:p>
          <a:p>
            <a:pPr>
              <a:lnSpc>
                <a:spcPct val="100000"/>
              </a:lnSpc>
            </a:pPr>
            <a:endParaRPr sz="2000">
              <a:latin typeface="Times New Roman"/>
              <a:cs typeface="Times New Roman"/>
            </a:endParaRPr>
          </a:p>
          <a:p>
            <a:pPr>
              <a:spcBef>
                <a:spcPts val="5"/>
              </a:spcBef>
            </a:pPr>
            <a:endParaRPr sz="1600">
              <a:latin typeface="Times New Roman"/>
              <a:cs typeface="Times New Roman"/>
            </a:endParaRPr>
          </a:p>
          <a:p>
            <a:pPr marL="422275"/>
            <a:r>
              <a:rPr sz="2000" spc="-45" dirty="0">
                <a:solidFill>
                  <a:srgbClr val="FFFFFF"/>
                </a:solidFill>
                <a:latin typeface="Arial"/>
                <a:cs typeface="Arial"/>
              </a:rPr>
              <a:t>Appointment </a:t>
            </a:r>
            <a:r>
              <a:rPr sz="2000" spc="-5" dirty="0">
                <a:solidFill>
                  <a:srgbClr val="FFFFFF"/>
                </a:solidFill>
                <a:latin typeface="Arial"/>
                <a:cs typeface="Arial"/>
              </a:rPr>
              <a:t>of </a:t>
            </a:r>
            <a:r>
              <a:rPr sz="2000" spc="-155" dirty="0">
                <a:solidFill>
                  <a:srgbClr val="FFFFFF"/>
                </a:solidFill>
                <a:latin typeface="Arial"/>
                <a:cs typeface="Arial"/>
              </a:rPr>
              <a:t>a</a:t>
            </a:r>
            <a:r>
              <a:rPr sz="2000" spc="-290" dirty="0">
                <a:solidFill>
                  <a:srgbClr val="FFFFFF"/>
                </a:solidFill>
                <a:latin typeface="Arial"/>
                <a:cs typeface="Arial"/>
              </a:rPr>
              <a:t> </a:t>
            </a:r>
            <a:r>
              <a:rPr sz="2000" spc="-30" dirty="0">
                <a:solidFill>
                  <a:srgbClr val="FFFFFF"/>
                </a:solidFill>
                <a:latin typeface="Arial"/>
                <a:cs typeface="Arial"/>
              </a:rPr>
              <a:t>liquidator</a:t>
            </a:r>
            <a:endParaRPr sz="2000">
              <a:latin typeface="Arial"/>
              <a:cs typeface="Arial"/>
            </a:endParaRPr>
          </a:p>
          <a:p>
            <a:pPr marL="1241425" marR="5080" indent="-409575">
              <a:lnSpc>
                <a:spcPts val="6540"/>
              </a:lnSpc>
              <a:spcBef>
                <a:spcPts val="910"/>
              </a:spcBef>
            </a:pPr>
            <a:r>
              <a:rPr sz="2000" spc="-55" dirty="0">
                <a:solidFill>
                  <a:srgbClr val="FFFFFF"/>
                </a:solidFill>
                <a:latin typeface="Arial"/>
                <a:cs typeface="Arial"/>
              </a:rPr>
              <a:t>Liquidator </a:t>
            </a:r>
            <a:r>
              <a:rPr sz="2000" spc="-145" dirty="0">
                <a:solidFill>
                  <a:srgbClr val="FFFFFF"/>
                </a:solidFill>
                <a:latin typeface="Arial"/>
                <a:cs typeface="Arial"/>
              </a:rPr>
              <a:t>makes </a:t>
            </a:r>
            <a:r>
              <a:rPr sz="2000" spc="-55" dirty="0">
                <a:solidFill>
                  <a:srgbClr val="FFFFFF"/>
                </a:solidFill>
                <a:latin typeface="Arial"/>
                <a:cs typeface="Arial"/>
              </a:rPr>
              <a:t>public</a:t>
            </a:r>
            <a:r>
              <a:rPr sz="2000" spc="-180" dirty="0">
                <a:solidFill>
                  <a:srgbClr val="FFFFFF"/>
                </a:solidFill>
                <a:latin typeface="Arial"/>
                <a:cs typeface="Arial"/>
              </a:rPr>
              <a:t> </a:t>
            </a:r>
            <a:r>
              <a:rPr sz="2000" spc="-85" dirty="0">
                <a:solidFill>
                  <a:srgbClr val="FFFFFF"/>
                </a:solidFill>
                <a:latin typeface="Arial"/>
                <a:cs typeface="Arial"/>
              </a:rPr>
              <a:t>announcements  </a:t>
            </a:r>
            <a:r>
              <a:rPr sz="2000" spc="-114" dirty="0">
                <a:solidFill>
                  <a:srgbClr val="FFFFFF"/>
                </a:solidFill>
                <a:latin typeface="Arial"/>
                <a:cs typeface="Arial"/>
              </a:rPr>
              <a:t>Submission </a:t>
            </a:r>
            <a:r>
              <a:rPr sz="2000" spc="-5" dirty="0">
                <a:solidFill>
                  <a:srgbClr val="FFFFFF"/>
                </a:solidFill>
                <a:latin typeface="Arial"/>
                <a:cs typeface="Arial"/>
              </a:rPr>
              <a:t>of </a:t>
            </a:r>
            <a:r>
              <a:rPr sz="2000" spc="-45" dirty="0">
                <a:solidFill>
                  <a:srgbClr val="FFFFFF"/>
                </a:solidFill>
                <a:latin typeface="Arial"/>
                <a:cs typeface="Arial"/>
              </a:rPr>
              <a:t>preliminary</a:t>
            </a:r>
            <a:r>
              <a:rPr sz="2000" spc="-240" dirty="0">
                <a:solidFill>
                  <a:srgbClr val="FFFFFF"/>
                </a:solidFill>
                <a:latin typeface="Arial"/>
                <a:cs typeface="Arial"/>
              </a:rPr>
              <a:t> </a:t>
            </a:r>
            <a:r>
              <a:rPr sz="2000" spc="-45" dirty="0">
                <a:solidFill>
                  <a:srgbClr val="FFFFFF"/>
                </a:solidFill>
                <a:latin typeface="Arial"/>
                <a:cs typeface="Arial"/>
              </a:rPr>
              <a:t>reports</a:t>
            </a:r>
            <a:endParaRPr sz="2000">
              <a:latin typeface="Arial"/>
              <a:cs typeface="Arial"/>
            </a:endParaRPr>
          </a:p>
          <a:p>
            <a:pPr>
              <a:spcBef>
                <a:spcPts val="20"/>
              </a:spcBef>
            </a:pPr>
            <a:endParaRPr sz="2800">
              <a:latin typeface="Times New Roman"/>
              <a:cs typeface="Times New Roman"/>
            </a:endParaRPr>
          </a:p>
          <a:p>
            <a:pPr marL="1651000"/>
            <a:r>
              <a:rPr sz="2000" spc="-85" dirty="0">
                <a:solidFill>
                  <a:srgbClr val="FFFFFF"/>
                </a:solidFill>
                <a:latin typeface="Arial"/>
                <a:cs typeface="Arial"/>
              </a:rPr>
              <a:t>Creation </a:t>
            </a:r>
            <a:r>
              <a:rPr sz="2000" spc="-5" dirty="0">
                <a:solidFill>
                  <a:srgbClr val="FFFFFF"/>
                </a:solidFill>
                <a:latin typeface="Arial"/>
                <a:cs typeface="Arial"/>
              </a:rPr>
              <a:t>of </a:t>
            </a:r>
            <a:r>
              <a:rPr sz="2000" spc="-105" dirty="0">
                <a:solidFill>
                  <a:srgbClr val="FFFFFF"/>
                </a:solidFill>
                <a:latin typeface="Arial"/>
                <a:cs typeface="Arial"/>
              </a:rPr>
              <a:t>progress</a:t>
            </a:r>
            <a:r>
              <a:rPr sz="2000" spc="-265" dirty="0">
                <a:solidFill>
                  <a:srgbClr val="FFFFFF"/>
                </a:solidFill>
                <a:latin typeface="Arial"/>
                <a:cs typeface="Arial"/>
              </a:rPr>
              <a:t> </a:t>
            </a:r>
            <a:r>
              <a:rPr sz="2000" spc="-45" dirty="0">
                <a:solidFill>
                  <a:srgbClr val="FFFFFF"/>
                </a:solidFill>
                <a:latin typeface="Arial"/>
                <a:cs typeface="Arial"/>
              </a:rPr>
              <a:t>reports</a:t>
            </a:r>
            <a:endParaRPr sz="2000">
              <a:latin typeface="Arial"/>
              <a:cs typeface="Arial"/>
            </a:endParaRPr>
          </a:p>
        </p:txBody>
      </p:sp>
      <p:sp>
        <p:nvSpPr>
          <p:cNvPr id="17" name="object 17"/>
          <p:cNvSpPr/>
          <p:nvPr/>
        </p:nvSpPr>
        <p:spPr>
          <a:xfrm>
            <a:off x="7583424" y="2234184"/>
            <a:ext cx="474345" cy="474345"/>
          </a:xfrm>
          <a:custGeom>
            <a:avLst/>
            <a:gdLst/>
            <a:ahLst/>
            <a:cxnLst/>
            <a:rect l="l" t="t" r="r" b="b"/>
            <a:pathLst>
              <a:path w="474345" h="474344">
                <a:moveTo>
                  <a:pt x="473964" y="260730"/>
                </a:moveTo>
                <a:lnTo>
                  <a:pt x="0" y="260730"/>
                </a:lnTo>
                <a:lnTo>
                  <a:pt x="236981" y="473963"/>
                </a:lnTo>
                <a:lnTo>
                  <a:pt x="473964" y="260730"/>
                </a:lnTo>
                <a:close/>
              </a:path>
              <a:path w="474345" h="474344">
                <a:moveTo>
                  <a:pt x="367284" y="0"/>
                </a:moveTo>
                <a:lnTo>
                  <a:pt x="106679" y="0"/>
                </a:lnTo>
                <a:lnTo>
                  <a:pt x="106679" y="260730"/>
                </a:lnTo>
                <a:lnTo>
                  <a:pt x="367284" y="260730"/>
                </a:lnTo>
                <a:lnTo>
                  <a:pt x="367284" y="0"/>
                </a:lnTo>
                <a:close/>
              </a:path>
            </a:pathLst>
          </a:custGeom>
          <a:solidFill>
            <a:srgbClr val="F8D7CC">
              <a:alpha val="90194"/>
            </a:srgbClr>
          </a:solidFill>
        </p:spPr>
        <p:txBody>
          <a:bodyPr wrap="square" lIns="0" tIns="0" rIns="0" bIns="0" rtlCol="0"/>
          <a:lstStyle/>
          <a:p>
            <a:endParaRPr/>
          </a:p>
        </p:txBody>
      </p:sp>
      <p:sp>
        <p:nvSpPr>
          <p:cNvPr id="18" name="object 18"/>
          <p:cNvSpPr/>
          <p:nvPr/>
        </p:nvSpPr>
        <p:spPr>
          <a:xfrm>
            <a:off x="7583424" y="2234184"/>
            <a:ext cx="474345" cy="474345"/>
          </a:xfrm>
          <a:custGeom>
            <a:avLst/>
            <a:gdLst/>
            <a:ahLst/>
            <a:cxnLst/>
            <a:rect l="l" t="t" r="r" b="b"/>
            <a:pathLst>
              <a:path w="474345" h="474344">
                <a:moveTo>
                  <a:pt x="0" y="260730"/>
                </a:moveTo>
                <a:lnTo>
                  <a:pt x="106679" y="260730"/>
                </a:lnTo>
                <a:lnTo>
                  <a:pt x="106679" y="0"/>
                </a:lnTo>
                <a:lnTo>
                  <a:pt x="367284" y="0"/>
                </a:lnTo>
                <a:lnTo>
                  <a:pt x="367284" y="260730"/>
                </a:lnTo>
                <a:lnTo>
                  <a:pt x="473964" y="260730"/>
                </a:lnTo>
                <a:lnTo>
                  <a:pt x="236981" y="473963"/>
                </a:lnTo>
                <a:lnTo>
                  <a:pt x="0" y="260730"/>
                </a:lnTo>
                <a:close/>
              </a:path>
            </a:pathLst>
          </a:custGeom>
          <a:ln w="42672">
            <a:solidFill>
              <a:srgbClr val="F8D7CC"/>
            </a:solidFill>
          </a:ln>
        </p:spPr>
        <p:txBody>
          <a:bodyPr wrap="square" lIns="0" tIns="0" rIns="0" bIns="0" rtlCol="0"/>
          <a:lstStyle/>
          <a:p>
            <a:endParaRPr/>
          </a:p>
        </p:txBody>
      </p:sp>
      <p:sp>
        <p:nvSpPr>
          <p:cNvPr id="19" name="object 19"/>
          <p:cNvSpPr/>
          <p:nvPr/>
        </p:nvSpPr>
        <p:spPr>
          <a:xfrm>
            <a:off x="7993380" y="3064765"/>
            <a:ext cx="474345" cy="474345"/>
          </a:xfrm>
          <a:custGeom>
            <a:avLst/>
            <a:gdLst/>
            <a:ahLst/>
            <a:cxnLst/>
            <a:rect l="l" t="t" r="r" b="b"/>
            <a:pathLst>
              <a:path w="474345" h="474345">
                <a:moveTo>
                  <a:pt x="473964" y="260731"/>
                </a:moveTo>
                <a:lnTo>
                  <a:pt x="0" y="260731"/>
                </a:lnTo>
                <a:lnTo>
                  <a:pt x="236981" y="473963"/>
                </a:lnTo>
                <a:lnTo>
                  <a:pt x="473964" y="260731"/>
                </a:lnTo>
                <a:close/>
              </a:path>
              <a:path w="474345" h="474345">
                <a:moveTo>
                  <a:pt x="367284" y="0"/>
                </a:moveTo>
                <a:lnTo>
                  <a:pt x="106679" y="0"/>
                </a:lnTo>
                <a:lnTo>
                  <a:pt x="106679" y="260731"/>
                </a:lnTo>
                <a:lnTo>
                  <a:pt x="367284" y="260731"/>
                </a:lnTo>
                <a:lnTo>
                  <a:pt x="367284" y="0"/>
                </a:lnTo>
                <a:close/>
              </a:path>
            </a:pathLst>
          </a:custGeom>
          <a:solidFill>
            <a:srgbClr val="F8D7CC">
              <a:alpha val="90194"/>
            </a:srgbClr>
          </a:solidFill>
        </p:spPr>
        <p:txBody>
          <a:bodyPr wrap="square" lIns="0" tIns="0" rIns="0" bIns="0" rtlCol="0"/>
          <a:lstStyle/>
          <a:p>
            <a:endParaRPr/>
          </a:p>
        </p:txBody>
      </p:sp>
      <p:sp>
        <p:nvSpPr>
          <p:cNvPr id="20" name="object 20"/>
          <p:cNvSpPr/>
          <p:nvPr/>
        </p:nvSpPr>
        <p:spPr>
          <a:xfrm>
            <a:off x="7993380" y="3064765"/>
            <a:ext cx="474345" cy="474345"/>
          </a:xfrm>
          <a:custGeom>
            <a:avLst/>
            <a:gdLst/>
            <a:ahLst/>
            <a:cxnLst/>
            <a:rect l="l" t="t" r="r" b="b"/>
            <a:pathLst>
              <a:path w="474345" h="474345">
                <a:moveTo>
                  <a:pt x="0" y="260731"/>
                </a:moveTo>
                <a:lnTo>
                  <a:pt x="106679" y="260731"/>
                </a:lnTo>
                <a:lnTo>
                  <a:pt x="106679" y="0"/>
                </a:lnTo>
                <a:lnTo>
                  <a:pt x="367284" y="0"/>
                </a:lnTo>
                <a:lnTo>
                  <a:pt x="367284" y="260731"/>
                </a:lnTo>
                <a:lnTo>
                  <a:pt x="473964" y="260731"/>
                </a:lnTo>
                <a:lnTo>
                  <a:pt x="236981" y="473963"/>
                </a:lnTo>
                <a:lnTo>
                  <a:pt x="0" y="260731"/>
                </a:lnTo>
                <a:close/>
              </a:path>
            </a:pathLst>
          </a:custGeom>
          <a:ln w="42672">
            <a:solidFill>
              <a:srgbClr val="F8D7CC"/>
            </a:solidFill>
          </a:ln>
        </p:spPr>
        <p:txBody>
          <a:bodyPr wrap="square" lIns="0" tIns="0" rIns="0" bIns="0" rtlCol="0"/>
          <a:lstStyle/>
          <a:p>
            <a:endParaRPr/>
          </a:p>
        </p:txBody>
      </p:sp>
      <p:sp>
        <p:nvSpPr>
          <p:cNvPr id="21" name="object 21"/>
          <p:cNvSpPr/>
          <p:nvPr/>
        </p:nvSpPr>
        <p:spPr>
          <a:xfrm>
            <a:off x="8403336" y="3883153"/>
            <a:ext cx="474345" cy="474345"/>
          </a:xfrm>
          <a:custGeom>
            <a:avLst/>
            <a:gdLst/>
            <a:ahLst/>
            <a:cxnLst/>
            <a:rect l="l" t="t" r="r" b="b"/>
            <a:pathLst>
              <a:path w="474345" h="474345">
                <a:moveTo>
                  <a:pt x="473964" y="260731"/>
                </a:moveTo>
                <a:lnTo>
                  <a:pt x="0" y="260731"/>
                </a:lnTo>
                <a:lnTo>
                  <a:pt x="236982" y="473964"/>
                </a:lnTo>
                <a:lnTo>
                  <a:pt x="473964" y="260731"/>
                </a:lnTo>
                <a:close/>
              </a:path>
              <a:path w="474345" h="474345">
                <a:moveTo>
                  <a:pt x="367284" y="0"/>
                </a:moveTo>
                <a:lnTo>
                  <a:pt x="106680" y="0"/>
                </a:lnTo>
                <a:lnTo>
                  <a:pt x="106680" y="260731"/>
                </a:lnTo>
                <a:lnTo>
                  <a:pt x="367284" y="260731"/>
                </a:lnTo>
                <a:lnTo>
                  <a:pt x="367284" y="0"/>
                </a:lnTo>
                <a:close/>
              </a:path>
            </a:pathLst>
          </a:custGeom>
          <a:solidFill>
            <a:srgbClr val="F8D7CC">
              <a:alpha val="90194"/>
            </a:srgbClr>
          </a:solidFill>
        </p:spPr>
        <p:txBody>
          <a:bodyPr wrap="square" lIns="0" tIns="0" rIns="0" bIns="0" rtlCol="0"/>
          <a:lstStyle/>
          <a:p>
            <a:endParaRPr/>
          </a:p>
        </p:txBody>
      </p:sp>
      <p:sp>
        <p:nvSpPr>
          <p:cNvPr id="22" name="object 22"/>
          <p:cNvSpPr/>
          <p:nvPr/>
        </p:nvSpPr>
        <p:spPr>
          <a:xfrm>
            <a:off x="8403336" y="3883153"/>
            <a:ext cx="474345" cy="474345"/>
          </a:xfrm>
          <a:custGeom>
            <a:avLst/>
            <a:gdLst/>
            <a:ahLst/>
            <a:cxnLst/>
            <a:rect l="l" t="t" r="r" b="b"/>
            <a:pathLst>
              <a:path w="474345" h="474345">
                <a:moveTo>
                  <a:pt x="0" y="260731"/>
                </a:moveTo>
                <a:lnTo>
                  <a:pt x="106680" y="260731"/>
                </a:lnTo>
                <a:lnTo>
                  <a:pt x="106680" y="0"/>
                </a:lnTo>
                <a:lnTo>
                  <a:pt x="367284" y="0"/>
                </a:lnTo>
                <a:lnTo>
                  <a:pt x="367284" y="260731"/>
                </a:lnTo>
                <a:lnTo>
                  <a:pt x="473964" y="260731"/>
                </a:lnTo>
                <a:lnTo>
                  <a:pt x="236982" y="473964"/>
                </a:lnTo>
                <a:lnTo>
                  <a:pt x="0" y="260731"/>
                </a:lnTo>
                <a:close/>
              </a:path>
            </a:pathLst>
          </a:custGeom>
          <a:ln w="42672">
            <a:solidFill>
              <a:srgbClr val="F8D7CC"/>
            </a:solidFill>
          </a:ln>
        </p:spPr>
        <p:txBody>
          <a:bodyPr wrap="square" lIns="0" tIns="0" rIns="0" bIns="0" rtlCol="0"/>
          <a:lstStyle/>
          <a:p>
            <a:endParaRPr/>
          </a:p>
        </p:txBody>
      </p:sp>
      <p:sp>
        <p:nvSpPr>
          <p:cNvPr id="23" name="object 23"/>
          <p:cNvSpPr/>
          <p:nvPr/>
        </p:nvSpPr>
        <p:spPr>
          <a:xfrm>
            <a:off x="8813293" y="4722877"/>
            <a:ext cx="474345" cy="474345"/>
          </a:xfrm>
          <a:custGeom>
            <a:avLst/>
            <a:gdLst/>
            <a:ahLst/>
            <a:cxnLst/>
            <a:rect l="l" t="t" r="r" b="b"/>
            <a:pathLst>
              <a:path w="474345" h="474345">
                <a:moveTo>
                  <a:pt x="473963" y="260731"/>
                </a:moveTo>
                <a:lnTo>
                  <a:pt x="0" y="260731"/>
                </a:lnTo>
                <a:lnTo>
                  <a:pt x="236981" y="473963"/>
                </a:lnTo>
                <a:lnTo>
                  <a:pt x="473963" y="260731"/>
                </a:lnTo>
                <a:close/>
              </a:path>
              <a:path w="474345" h="474345">
                <a:moveTo>
                  <a:pt x="367283" y="0"/>
                </a:moveTo>
                <a:lnTo>
                  <a:pt x="106679" y="0"/>
                </a:lnTo>
                <a:lnTo>
                  <a:pt x="106679" y="260731"/>
                </a:lnTo>
                <a:lnTo>
                  <a:pt x="367283" y="260731"/>
                </a:lnTo>
                <a:lnTo>
                  <a:pt x="367283" y="0"/>
                </a:lnTo>
                <a:close/>
              </a:path>
            </a:pathLst>
          </a:custGeom>
          <a:solidFill>
            <a:srgbClr val="F8D7CC">
              <a:alpha val="90194"/>
            </a:srgbClr>
          </a:solidFill>
        </p:spPr>
        <p:txBody>
          <a:bodyPr wrap="square" lIns="0" tIns="0" rIns="0" bIns="0" rtlCol="0"/>
          <a:lstStyle/>
          <a:p>
            <a:endParaRPr/>
          </a:p>
        </p:txBody>
      </p:sp>
      <p:sp>
        <p:nvSpPr>
          <p:cNvPr id="24" name="object 24"/>
          <p:cNvSpPr/>
          <p:nvPr/>
        </p:nvSpPr>
        <p:spPr>
          <a:xfrm>
            <a:off x="8813293" y="4722877"/>
            <a:ext cx="474345" cy="474345"/>
          </a:xfrm>
          <a:custGeom>
            <a:avLst/>
            <a:gdLst/>
            <a:ahLst/>
            <a:cxnLst/>
            <a:rect l="l" t="t" r="r" b="b"/>
            <a:pathLst>
              <a:path w="474345" h="474345">
                <a:moveTo>
                  <a:pt x="0" y="260731"/>
                </a:moveTo>
                <a:lnTo>
                  <a:pt x="106679" y="260731"/>
                </a:lnTo>
                <a:lnTo>
                  <a:pt x="106679" y="0"/>
                </a:lnTo>
                <a:lnTo>
                  <a:pt x="367283" y="0"/>
                </a:lnTo>
                <a:lnTo>
                  <a:pt x="367283" y="260731"/>
                </a:lnTo>
                <a:lnTo>
                  <a:pt x="473963" y="260731"/>
                </a:lnTo>
                <a:lnTo>
                  <a:pt x="236981" y="473963"/>
                </a:lnTo>
                <a:lnTo>
                  <a:pt x="0" y="260731"/>
                </a:lnTo>
                <a:close/>
              </a:path>
            </a:pathLst>
          </a:custGeom>
          <a:ln w="42672">
            <a:solidFill>
              <a:srgbClr val="F8D7CC"/>
            </a:solidFill>
          </a:ln>
        </p:spPr>
        <p:txBody>
          <a:bodyPr wrap="square" lIns="0" tIns="0" rIns="0" bIns="0" rtlCol="0"/>
          <a:lstStyle/>
          <a:p>
            <a:endParaRPr/>
          </a:p>
        </p:txBody>
      </p:sp>
      <p:sp>
        <p:nvSpPr>
          <p:cNvPr id="25" name="object 25"/>
          <p:cNvSpPr/>
          <p:nvPr/>
        </p:nvSpPr>
        <p:spPr>
          <a:xfrm>
            <a:off x="9115043" y="5554979"/>
            <a:ext cx="658368" cy="649224"/>
          </a:xfrm>
          <a:prstGeom prst="rect">
            <a:avLst/>
          </a:prstGeom>
          <a:blipFill>
            <a:blip r:embed="rId5" cstate="print"/>
            <a:stretch>
              <a:fillRect/>
            </a:stretch>
          </a:blipFill>
        </p:spPr>
        <p:txBody>
          <a:bodyPr wrap="square" lIns="0" tIns="0" rIns="0" bIns="0" rtlCol="0"/>
          <a:lstStyle/>
          <a:p>
            <a:endParaRPr/>
          </a:p>
        </p:txBody>
      </p:sp>
      <p:sp>
        <p:nvSpPr>
          <p:cNvPr id="26" name="object 26"/>
          <p:cNvSpPr/>
          <p:nvPr/>
        </p:nvSpPr>
        <p:spPr>
          <a:xfrm>
            <a:off x="9192768" y="5588509"/>
            <a:ext cx="502920" cy="504443"/>
          </a:xfrm>
          <a:prstGeom prst="rect">
            <a:avLst/>
          </a:prstGeom>
          <a:blipFill>
            <a:blip r:embed="rId6" cstate="print"/>
            <a:stretch>
              <a:fillRect/>
            </a:stretch>
          </a:blipFill>
        </p:spPr>
        <p:txBody>
          <a:bodyPr wrap="square" lIns="0" tIns="0" rIns="0" bIns="0" rtlCol="0"/>
          <a:lstStyle/>
          <a:p>
            <a:endParaRPr/>
          </a:p>
        </p:txBody>
      </p:sp>
      <p:sp>
        <p:nvSpPr>
          <p:cNvPr id="27" name="object 27"/>
          <p:cNvSpPr/>
          <p:nvPr/>
        </p:nvSpPr>
        <p:spPr>
          <a:xfrm>
            <a:off x="9192768" y="5588509"/>
            <a:ext cx="502920" cy="504825"/>
          </a:xfrm>
          <a:custGeom>
            <a:avLst/>
            <a:gdLst/>
            <a:ahLst/>
            <a:cxnLst/>
            <a:rect l="l" t="t" r="r" b="b"/>
            <a:pathLst>
              <a:path w="502920" h="504825">
                <a:moveTo>
                  <a:pt x="0" y="252983"/>
                </a:moveTo>
                <a:lnTo>
                  <a:pt x="125729" y="252983"/>
                </a:lnTo>
                <a:lnTo>
                  <a:pt x="125729" y="0"/>
                </a:lnTo>
                <a:lnTo>
                  <a:pt x="377189" y="0"/>
                </a:lnTo>
                <a:lnTo>
                  <a:pt x="377189" y="252983"/>
                </a:lnTo>
                <a:lnTo>
                  <a:pt x="502920" y="252983"/>
                </a:lnTo>
                <a:lnTo>
                  <a:pt x="251459" y="504443"/>
                </a:lnTo>
                <a:lnTo>
                  <a:pt x="0" y="252983"/>
                </a:lnTo>
                <a:close/>
              </a:path>
            </a:pathLst>
          </a:custGeom>
          <a:ln w="9143">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2775050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48255" y="632459"/>
            <a:ext cx="3749230" cy="1077456"/>
          </a:xfrm>
          <a:prstGeom prst="rect">
            <a:avLst/>
          </a:prstGeom>
          <a:blipFill>
            <a:blip r:embed="rId2" cstate="print"/>
            <a:stretch>
              <a:fillRect/>
            </a:stretch>
          </a:blipFill>
        </p:spPr>
        <p:txBody>
          <a:bodyPr wrap="square" lIns="0" tIns="0" rIns="0" bIns="0" rtlCol="0"/>
          <a:lstStyle/>
          <a:p>
            <a:endParaRPr dirty="0"/>
          </a:p>
        </p:txBody>
      </p:sp>
      <p:sp>
        <p:nvSpPr>
          <p:cNvPr id="4" name="object 4"/>
          <p:cNvSpPr/>
          <p:nvPr/>
        </p:nvSpPr>
        <p:spPr>
          <a:xfrm>
            <a:off x="2570988" y="1700783"/>
            <a:ext cx="5486400" cy="730250"/>
          </a:xfrm>
          <a:custGeom>
            <a:avLst/>
            <a:gdLst/>
            <a:ahLst/>
            <a:cxnLst/>
            <a:rect l="l" t="t" r="r" b="b"/>
            <a:pathLst>
              <a:path w="5486400" h="730250">
                <a:moveTo>
                  <a:pt x="5413375" y="0"/>
                </a:moveTo>
                <a:lnTo>
                  <a:pt x="72999" y="0"/>
                </a:lnTo>
                <a:lnTo>
                  <a:pt x="44587" y="5730"/>
                </a:lnTo>
                <a:lnTo>
                  <a:pt x="21383" y="21367"/>
                </a:lnTo>
                <a:lnTo>
                  <a:pt x="5737" y="44576"/>
                </a:lnTo>
                <a:lnTo>
                  <a:pt x="0" y="73025"/>
                </a:lnTo>
                <a:lnTo>
                  <a:pt x="0" y="656970"/>
                </a:lnTo>
                <a:lnTo>
                  <a:pt x="5737" y="685418"/>
                </a:lnTo>
                <a:lnTo>
                  <a:pt x="21383" y="708628"/>
                </a:lnTo>
                <a:lnTo>
                  <a:pt x="44587" y="724265"/>
                </a:lnTo>
                <a:lnTo>
                  <a:pt x="72999" y="729995"/>
                </a:lnTo>
                <a:lnTo>
                  <a:pt x="5413375" y="729995"/>
                </a:lnTo>
                <a:lnTo>
                  <a:pt x="5441823" y="724265"/>
                </a:lnTo>
                <a:lnTo>
                  <a:pt x="5465032" y="708628"/>
                </a:lnTo>
                <a:lnTo>
                  <a:pt x="5480669" y="685418"/>
                </a:lnTo>
                <a:lnTo>
                  <a:pt x="5486400" y="656970"/>
                </a:lnTo>
                <a:lnTo>
                  <a:pt x="5486400" y="73025"/>
                </a:lnTo>
                <a:lnTo>
                  <a:pt x="5480669" y="44576"/>
                </a:lnTo>
                <a:lnTo>
                  <a:pt x="5465032" y="21367"/>
                </a:lnTo>
                <a:lnTo>
                  <a:pt x="5441823" y="5730"/>
                </a:lnTo>
                <a:lnTo>
                  <a:pt x="5413375" y="0"/>
                </a:lnTo>
                <a:close/>
              </a:path>
            </a:pathLst>
          </a:custGeom>
          <a:solidFill>
            <a:srgbClr val="EF7E09"/>
          </a:solidFill>
        </p:spPr>
        <p:txBody>
          <a:bodyPr wrap="square" lIns="0" tIns="0" rIns="0" bIns="0" rtlCol="0"/>
          <a:lstStyle/>
          <a:p>
            <a:endParaRPr/>
          </a:p>
        </p:txBody>
      </p:sp>
      <p:sp>
        <p:nvSpPr>
          <p:cNvPr id="5" name="object 5"/>
          <p:cNvSpPr/>
          <p:nvPr/>
        </p:nvSpPr>
        <p:spPr>
          <a:xfrm>
            <a:off x="2570988" y="1700783"/>
            <a:ext cx="5486400" cy="730250"/>
          </a:xfrm>
          <a:custGeom>
            <a:avLst/>
            <a:gdLst/>
            <a:ahLst/>
            <a:cxnLst/>
            <a:rect l="l" t="t" r="r" b="b"/>
            <a:pathLst>
              <a:path w="5486400" h="730250">
                <a:moveTo>
                  <a:pt x="0" y="73025"/>
                </a:moveTo>
                <a:lnTo>
                  <a:pt x="5737" y="44576"/>
                </a:lnTo>
                <a:lnTo>
                  <a:pt x="21383" y="21367"/>
                </a:lnTo>
                <a:lnTo>
                  <a:pt x="44587" y="5730"/>
                </a:lnTo>
                <a:lnTo>
                  <a:pt x="72999" y="0"/>
                </a:lnTo>
                <a:lnTo>
                  <a:pt x="5413375" y="0"/>
                </a:lnTo>
                <a:lnTo>
                  <a:pt x="5441823" y="5730"/>
                </a:lnTo>
                <a:lnTo>
                  <a:pt x="5465032" y="21367"/>
                </a:lnTo>
                <a:lnTo>
                  <a:pt x="5480669" y="44576"/>
                </a:lnTo>
                <a:lnTo>
                  <a:pt x="5486400" y="73025"/>
                </a:lnTo>
                <a:lnTo>
                  <a:pt x="5486400" y="656970"/>
                </a:lnTo>
                <a:lnTo>
                  <a:pt x="5480669" y="685418"/>
                </a:lnTo>
                <a:lnTo>
                  <a:pt x="5465032" y="708628"/>
                </a:lnTo>
                <a:lnTo>
                  <a:pt x="5441823" y="724265"/>
                </a:lnTo>
                <a:lnTo>
                  <a:pt x="5413375" y="729995"/>
                </a:lnTo>
                <a:lnTo>
                  <a:pt x="72999" y="729995"/>
                </a:lnTo>
                <a:lnTo>
                  <a:pt x="44587" y="724265"/>
                </a:lnTo>
                <a:lnTo>
                  <a:pt x="21383" y="708628"/>
                </a:lnTo>
                <a:lnTo>
                  <a:pt x="5737" y="685418"/>
                </a:lnTo>
                <a:lnTo>
                  <a:pt x="0" y="656970"/>
                </a:lnTo>
                <a:lnTo>
                  <a:pt x="0" y="73025"/>
                </a:lnTo>
                <a:close/>
              </a:path>
            </a:pathLst>
          </a:custGeom>
          <a:ln w="42671">
            <a:solidFill>
              <a:srgbClr val="FFFFFF"/>
            </a:solidFill>
          </a:ln>
        </p:spPr>
        <p:txBody>
          <a:bodyPr wrap="square" lIns="0" tIns="0" rIns="0" bIns="0" rtlCol="0"/>
          <a:lstStyle/>
          <a:p>
            <a:endParaRPr/>
          </a:p>
        </p:txBody>
      </p:sp>
      <p:sp>
        <p:nvSpPr>
          <p:cNvPr id="6" name="object 6"/>
          <p:cNvSpPr/>
          <p:nvPr/>
        </p:nvSpPr>
        <p:spPr>
          <a:xfrm>
            <a:off x="2980944" y="2531364"/>
            <a:ext cx="5486400" cy="730250"/>
          </a:xfrm>
          <a:custGeom>
            <a:avLst/>
            <a:gdLst/>
            <a:ahLst/>
            <a:cxnLst/>
            <a:rect l="l" t="t" r="r" b="b"/>
            <a:pathLst>
              <a:path w="5486400" h="730250">
                <a:moveTo>
                  <a:pt x="5413375" y="0"/>
                </a:moveTo>
                <a:lnTo>
                  <a:pt x="73025" y="0"/>
                </a:lnTo>
                <a:lnTo>
                  <a:pt x="44577" y="5730"/>
                </a:lnTo>
                <a:lnTo>
                  <a:pt x="21367" y="21367"/>
                </a:lnTo>
                <a:lnTo>
                  <a:pt x="5730" y="44576"/>
                </a:lnTo>
                <a:lnTo>
                  <a:pt x="0" y="73025"/>
                </a:lnTo>
                <a:lnTo>
                  <a:pt x="0" y="656971"/>
                </a:lnTo>
                <a:lnTo>
                  <a:pt x="5730" y="685419"/>
                </a:lnTo>
                <a:lnTo>
                  <a:pt x="21367" y="708628"/>
                </a:lnTo>
                <a:lnTo>
                  <a:pt x="44577" y="724265"/>
                </a:lnTo>
                <a:lnTo>
                  <a:pt x="73025" y="729996"/>
                </a:lnTo>
                <a:lnTo>
                  <a:pt x="5413375" y="729996"/>
                </a:lnTo>
                <a:lnTo>
                  <a:pt x="5441823" y="724265"/>
                </a:lnTo>
                <a:lnTo>
                  <a:pt x="5465032" y="708628"/>
                </a:lnTo>
                <a:lnTo>
                  <a:pt x="5480669" y="685419"/>
                </a:lnTo>
                <a:lnTo>
                  <a:pt x="5486400" y="656971"/>
                </a:lnTo>
                <a:lnTo>
                  <a:pt x="5486400" y="73025"/>
                </a:lnTo>
                <a:lnTo>
                  <a:pt x="5480669" y="44576"/>
                </a:lnTo>
                <a:lnTo>
                  <a:pt x="5465032" y="21367"/>
                </a:lnTo>
                <a:lnTo>
                  <a:pt x="5441823" y="5730"/>
                </a:lnTo>
                <a:lnTo>
                  <a:pt x="5413375" y="0"/>
                </a:lnTo>
                <a:close/>
              </a:path>
            </a:pathLst>
          </a:custGeom>
          <a:solidFill>
            <a:srgbClr val="EF7E09"/>
          </a:solidFill>
        </p:spPr>
        <p:txBody>
          <a:bodyPr wrap="square" lIns="0" tIns="0" rIns="0" bIns="0" rtlCol="0"/>
          <a:lstStyle/>
          <a:p>
            <a:endParaRPr/>
          </a:p>
        </p:txBody>
      </p:sp>
      <p:sp>
        <p:nvSpPr>
          <p:cNvPr id="7" name="object 7"/>
          <p:cNvSpPr/>
          <p:nvPr/>
        </p:nvSpPr>
        <p:spPr>
          <a:xfrm>
            <a:off x="2980944" y="2531364"/>
            <a:ext cx="5486400" cy="730250"/>
          </a:xfrm>
          <a:custGeom>
            <a:avLst/>
            <a:gdLst/>
            <a:ahLst/>
            <a:cxnLst/>
            <a:rect l="l" t="t" r="r" b="b"/>
            <a:pathLst>
              <a:path w="5486400" h="730250">
                <a:moveTo>
                  <a:pt x="0" y="73025"/>
                </a:moveTo>
                <a:lnTo>
                  <a:pt x="5730" y="44576"/>
                </a:lnTo>
                <a:lnTo>
                  <a:pt x="21367" y="21367"/>
                </a:lnTo>
                <a:lnTo>
                  <a:pt x="44577" y="5730"/>
                </a:lnTo>
                <a:lnTo>
                  <a:pt x="73025" y="0"/>
                </a:lnTo>
                <a:lnTo>
                  <a:pt x="5413375" y="0"/>
                </a:lnTo>
                <a:lnTo>
                  <a:pt x="5441823" y="5730"/>
                </a:lnTo>
                <a:lnTo>
                  <a:pt x="5465032" y="21367"/>
                </a:lnTo>
                <a:lnTo>
                  <a:pt x="5480669" y="44576"/>
                </a:lnTo>
                <a:lnTo>
                  <a:pt x="5486400" y="73025"/>
                </a:lnTo>
                <a:lnTo>
                  <a:pt x="5486400" y="656971"/>
                </a:lnTo>
                <a:lnTo>
                  <a:pt x="5480669" y="685419"/>
                </a:lnTo>
                <a:lnTo>
                  <a:pt x="5465032" y="708628"/>
                </a:lnTo>
                <a:lnTo>
                  <a:pt x="5441823" y="724265"/>
                </a:lnTo>
                <a:lnTo>
                  <a:pt x="5413375" y="729996"/>
                </a:lnTo>
                <a:lnTo>
                  <a:pt x="73025" y="729996"/>
                </a:lnTo>
                <a:lnTo>
                  <a:pt x="44577" y="724265"/>
                </a:lnTo>
                <a:lnTo>
                  <a:pt x="21367" y="708628"/>
                </a:lnTo>
                <a:lnTo>
                  <a:pt x="5730" y="685419"/>
                </a:lnTo>
                <a:lnTo>
                  <a:pt x="0" y="656971"/>
                </a:lnTo>
                <a:lnTo>
                  <a:pt x="0" y="73025"/>
                </a:lnTo>
                <a:close/>
              </a:path>
            </a:pathLst>
          </a:custGeom>
          <a:ln w="42672">
            <a:solidFill>
              <a:srgbClr val="FFFFFF"/>
            </a:solidFill>
          </a:ln>
        </p:spPr>
        <p:txBody>
          <a:bodyPr wrap="square" lIns="0" tIns="0" rIns="0" bIns="0" rtlCol="0"/>
          <a:lstStyle/>
          <a:p>
            <a:endParaRPr/>
          </a:p>
        </p:txBody>
      </p:sp>
      <p:sp>
        <p:nvSpPr>
          <p:cNvPr id="8" name="object 8"/>
          <p:cNvSpPr/>
          <p:nvPr/>
        </p:nvSpPr>
        <p:spPr>
          <a:xfrm>
            <a:off x="3390900" y="3361944"/>
            <a:ext cx="5486400" cy="730250"/>
          </a:xfrm>
          <a:custGeom>
            <a:avLst/>
            <a:gdLst/>
            <a:ahLst/>
            <a:cxnLst/>
            <a:rect l="l" t="t" r="r" b="b"/>
            <a:pathLst>
              <a:path w="5486400" h="730250">
                <a:moveTo>
                  <a:pt x="5413375" y="0"/>
                </a:moveTo>
                <a:lnTo>
                  <a:pt x="73025" y="0"/>
                </a:lnTo>
                <a:lnTo>
                  <a:pt x="44576" y="5730"/>
                </a:lnTo>
                <a:lnTo>
                  <a:pt x="21367" y="21367"/>
                </a:lnTo>
                <a:lnTo>
                  <a:pt x="5730" y="44576"/>
                </a:lnTo>
                <a:lnTo>
                  <a:pt x="0" y="73025"/>
                </a:lnTo>
                <a:lnTo>
                  <a:pt x="0" y="656970"/>
                </a:lnTo>
                <a:lnTo>
                  <a:pt x="5730" y="685419"/>
                </a:lnTo>
                <a:lnTo>
                  <a:pt x="21367" y="708628"/>
                </a:lnTo>
                <a:lnTo>
                  <a:pt x="44576" y="724265"/>
                </a:lnTo>
                <a:lnTo>
                  <a:pt x="73025" y="729995"/>
                </a:lnTo>
                <a:lnTo>
                  <a:pt x="5413375" y="729995"/>
                </a:lnTo>
                <a:lnTo>
                  <a:pt x="5441822" y="724265"/>
                </a:lnTo>
                <a:lnTo>
                  <a:pt x="5465032" y="708628"/>
                </a:lnTo>
                <a:lnTo>
                  <a:pt x="5480669" y="685419"/>
                </a:lnTo>
                <a:lnTo>
                  <a:pt x="5486400" y="656970"/>
                </a:lnTo>
                <a:lnTo>
                  <a:pt x="5486400" y="73025"/>
                </a:lnTo>
                <a:lnTo>
                  <a:pt x="5480669" y="44576"/>
                </a:lnTo>
                <a:lnTo>
                  <a:pt x="5465032" y="21367"/>
                </a:lnTo>
                <a:lnTo>
                  <a:pt x="5441823" y="5730"/>
                </a:lnTo>
                <a:lnTo>
                  <a:pt x="5413375" y="0"/>
                </a:lnTo>
                <a:close/>
              </a:path>
            </a:pathLst>
          </a:custGeom>
          <a:solidFill>
            <a:srgbClr val="EF7E09"/>
          </a:solidFill>
        </p:spPr>
        <p:txBody>
          <a:bodyPr wrap="square" lIns="0" tIns="0" rIns="0" bIns="0" rtlCol="0"/>
          <a:lstStyle/>
          <a:p>
            <a:endParaRPr/>
          </a:p>
        </p:txBody>
      </p:sp>
      <p:sp>
        <p:nvSpPr>
          <p:cNvPr id="9" name="object 9"/>
          <p:cNvSpPr/>
          <p:nvPr/>
        </p:nvSpPr>
        <p:spPr>
          <a:xfrm>
            <a:off x="3390900" y="3361944"/>
            <a:ext cx="5486400" cy="730250"/>
          </a:xfrm>
          <a:custGeom>
            <a:avLst/>
            <a:gdLst/>
            <a:ahLst/>
            <a:cxnLst/>
            <a:rect l="l" t="t" r="r" b="b"/>
            <a:pathLst>
              <a:path w="5486400" h="730250">
                <a:moveTo>
                  <a:pt x="0" y="73025"/>
                </a:moveTo>
                <a:lnTo>
                  <a:pt x="5730" y="44576"/>
                </a:lnTo>
                <a:lnTo>
                  <a:pt x="21367" y="21367"/>
                </a:lnTo>
                <a:lnTo>
                  <a:pt x="44576" y="5730"/>
                </a:lnTo>
                <a:lnTo>
                  <a:pt x="73025" y="0"/>
                </a:lnTo>
                <a:lnTo>
                  <a:pt x="5413375" y="0"/>
                </a:lnTo>
                <a:lnTo>
                  <a:pt x="5441823" y="5730"/>
                </a:lnTo>
                <a:lnTo>
                  <a:pt x="5465032" y="21367"/>
                </a:lnTo>
                <a:lnTo>
                  <a:pt x="5480669" y="44576"/>
                </a:lnTo>
                <a:lnTo>
                  <a:pt x="5486400" y="73025"/>
                </a:lnTo>
                <a:lnTo>
                  <a:pt x="5486400" y="656970"/>
                </a:lnTo>
                <a:lnTo>
                  <a:pt x="5480669" y="685418"/>
                </a:lnTo>
                <a:lnTo>
                  <a:pt x="5465032" y="708628"/>
                </a:lnTo>
                <a:lnTo>
                  <a:pt x="5441823" y="724265"/>
                </a:lnTo>
                <a:lnTo>
                  <a:pt x="5413375" y="729995"/>
                </a:lnTo>
                <a:lnTo>
                  <a:pt x="73025" y="729995"/>
                </a:lnTo>
                <a:lnTo>
                  <a:pt x="44576" y="724265"/>
                </a:lnTo>
                <a:lnTo>
                  <a:pt x="21367" y="708628"/>
                </a:lnTo>
                <a:lnTo>
                  <a:pt x="5730" y="685419"/>
                </a:lnTo>
                <a:lnTo>
                  <a:pt x="0" y="656970"/>
                </a:lnTo>
                <a:lnTo>
                  <a:pt x="0" y="73025"/>
                </a:lnTo>
                <a:close/>
              </a:path>
            </a:pathLst>
          </a:custGeom>
          <a:ln w="42671">
            <a:solidFill>
              <a:srgbClr val="FFFFFF"/>
            </a:solidFill>
          </a:ln>
        </p:spPr>
        <p:txBody>
          <a:bodyPr wrap="square" lIns="0" tIns="0" rIns="0" bIns="0" rtlCol="0"/>
          <a:lstStyle/>
          <a:p>
            <a:endParaRPr/>
          </a:p>
        </p:txBody>
      </p:sp>
      <p:sp>
        <p:nvSpPr>
          <p:cNvPr id="10" name="object 10"/>
          <p:cNvSpPr/>
          <p:nvPr/>
        </p:nvSpPr>
        <p:spPr>
          <a:xfrm>
            <a:off x="3800855" y="4194047"/>
            <a:ext cx="5486400" cy="728980"/>
          </a:xfrm>
          <a:custGeom>
            <a:avLst/>
            <a:gdLst/>
            <a:ahLst/>
            <a:cxnLst/>
            <a:rect l="l" t="t" r="r" b="b"/>
            <a:pathLst>
              <a:path w="5486400" h="728979">
                <a:moveTo>
                  <a:pt x="5413502" y="0"/>
                </a:moveTo>
                <a:lnTo>
                  <a:pt x="72898" y="0"/>
                </a:lnTo>
                <a:lnTo>
                  <a:pt x="44523" y="5728"/>
                </a:lnTo>
                <a:lnTo>
                  <a:pt x="21351" y="21351"/>
                </a:lnTo>
                <a:lnTo>
                  <a:pt x="5728" y="44523"/>
                </a:lnTo>
                <a:lnTo>
                  <a:pt x="0" y="72897"/>
                </a:lnTo>
                <a:lnTo>
                  <a:pt x="0" y="655574"/>
                </a:lnTo>
                <a:lnTo>
                  <a:pt x="5728" y="683948"/>
                </a:lnTo>
                <a:lnTo>
                  <a:pt x="21351" y="707120"/>
                </a:lnTo>
                <a:lnTo>
                  <a:pt x="44523" y="722743"/>
                </a:lnTo>
                <a:lnTo>
                  <a:pt x="72898" y="728471"/>
                </a:lnTo>
                <a:lnTo>
                  <a:pt x="5413502" y="728471"/>
                </a:lnTo>
                <a:lnTo>
                  <a:pt x="5441876" y="722743"/>
                </a:lnTo>
                <a:lnTo>
                  <a:pt x="5465048" y="707120"/>
                </a:lnTo>
                <a:lnTo>
                  <a:pt x="5480671" y="683948"/>
                </a:lnTo>
                <a:lnTo>
                  <a:pt x="5486400" y="655574"/>
                </a:lnTo>
                <a:lnTo>
                  <a:pt x="5486400" y="72897"/>
                </a:lnTo>
                <a:lnTo>
                  <a:pt x="5480671" y="44523"/>
                </a:lnTo>
                <a:lnTo>
                  <a:pt x="5465048" y="21351"/>
                </a:lnTo>
                <a:lnTo>
                  <a:pt x="5441876" y="5728"/>
                </a:lnTo>
                <a:lnTo>
                  <a:pt x="5413502" y="0"/>
                </a:lnTo>
                <a:close/>
              </a:path>
            </a:pathLst>
          </a:custGeom>
          <a:solidFill>
            <a:srgbClr val="EF7E09"/>
          </a:solidFill>
        </p:spPr>
        <p:txBody>
          <a:bodyPr wrap="square" lIns="0" tIns="0" rIns="0" bIns="0" rtlCol="0"/>
          <a:lstStyle/>
          <a:p>
            <a:endParaRPr/>
          </a:p>
        </p:txBody>
      </p:sp>
      <p:sp>
        <p:nvSpPr>
          <p:cNvPr id="11" name="object 11"/>
          <p:cNvSpPr/>
          <p:nvPr/>
        </p:nvSpPr>
        <p:spPr>
          <a:xfrm>
            <a:off x="3800855" y="4194047"/>
            <a:ext cx="5486400" cy="728980"/>
          </a:xfrm>
          <a:custGeom>
            <a:avLst/>
            <a:gdLst/>
            <a:ahLst/>
            <a:cxnLst/>
            <a:rect l="l" t="t" r="r" b="b"/>
            <a:pathLst>
              <a:path w="5486400" h="728979">
                <a:moveTo>
                  <a:pt x="0" y="72897"/>
                </a:moveTo>
                <a:lnTo>
                  <a:pt x="5728" y="44523"/>
                </a:lnTo>
                <a:lnTo>
                  <a:pt x="21351" y="21351"/>
                </a:lnTo>
                <a:lnTo>
                  <a:pt x="44523" y="5728"/>
                </a:lnTo>
                <a:lnTo>
                  <a:pt x="72898" y="0"/>
                </a:lnTo>
                <a:lnTo>
                  <a:pt x="5413502" y="0"/>
                </a:lnTo>
                <a:lnTo>
                  <a:pt x="5441876" y="5728"/>
                </a:lnTo>
                <a:lnTo>
                  <a:pt x="5465048" y="21351"/>
                </a:lnTo>
                <a:lnTo>
                  <a:pt x="5480671" y="44523"/>
                </a:lnTo>
                <a:lnTo>
                  <a:pt x="5486400" y="72897"/>
                </a:lnTo>
                <a:lnTo>
                  <a:pt x="5486400" y="655574"/>
                </a:lnTo>
                <a:lnTo>
                  <a:pt x="5480671" y="683948"/>
                </a:lnTo>
                <a:lnTo>
                  <a:pt x="5465048" y="707120"/>
                </a:lnTo>
                <a:lnTo>
                  <a:pt x="5441876" y="722743"/>
                </a:lnTo>
                <a:lnTo>
                  <a:pt x="5413502" y="728471"/>
                </a:lnTo>
                <a:lnTo>
                  <a:pt x="72898" y="728471"/>
                </a:lnTo>
                <a:lnTo>
                  <a:pt x="44523" y="722743"/>
                </a:lnTo>
                <a:lnTo>
                  <a:pt x="21351" y="707120"/>
                </a:lnTo>
                <a:lnTo>
                  <a:pt x="5728" y="683948"/>
                </a:lnTo>
                <a:lnTo>
                  <a:pt x="0" y="655574"/>
                </a:lnTo>
                <a:lnTo>
                  <a:pt x="0" y="72897"/>
                </a:lnTo>
                <a:close/>
              </a:path>
            </a:pathLst>
          </a:custGeom>
          <a:ln w="42672">
            <a:solidFill>
              <a:srgbClr val="FFFFFF"/>
            </a:solidFill>
          </a:ln>
        </p:spPr>
        <p:txBody>
          <a:bodyPr wrap="square" lIns="0" tIns="0" rIns="0" bIns="0" rtlCol="0"/>
          <a:lstStyle/>
          <a:p>
            <a:endParaRPr/>
          </a:p>
        </p:txBody>
      </p:sp>
      <p:sp>
        <p:nvSpPr>
          <p:cNvPr id="12" name="object 12"/>
          <p:cNvSpPr/>
          <p:nvPr/>
        </p:nvSpPr>
        <p:spPr>
          <a:xfrm>
            <a:off x="4210811" y="5024628"/>
            <a:ext cx="5485130" cy="728980"/>
          </a:xfrm>
          <a:custGeom>
            <a:avLst/>
            <a:gdLst/>
            <a:ahLst/>
            <a:cxnLst/>
            <a:rect l="l" t="t" r="r" b="b"/>
            <a:pathLst>
              <a:path w="5485130" h="728979">
                <a:moveTo>
                  <a:pt x="5411978" y="0"/>
                </a:moveTo>
                <a:lnTo>
                  <a:pt x="72898" y="0"/>
                </a:lnTo>
                <a:lnTo>
                  <a:pt x="44523" y="5728"/>
                </a:lnTo>
                <a:lnTo>
                  <a:pt x="21351" y="21351"/>
                </a:lnTo>
                <a:lnTo>
                  <a:pt x="5728" y="44523"/>
                </a:lnTo>
                <a:lnTo>
                  <a:pt x="0" y="72898"/>
                </a:lnTo>
                <a:lnTo>
                  <a:pt x="0" y="655624"/>
                </a:lnTo>
                <a:lnTo>
                  <a:pt x="5728" y="683980"/>
                </a:lnTo>
                <a:lnTo>
                  <a:pt x="21351" y="707136"/>
                </a:lnTo>
                <a:lnTo>
                  <a:pt x="44523" y="722747"/>
                </a:lnTo>
                <a:lnTo>
                  <a:pt x="72898" y="728472"/>
                </a:lnTo>
                <a:lnTo>
                  <a:pt x="5411978" y="728472"/>
                </a:lnTo>
                <a:lnTo>
                  <a:pt x="5440352" y="722747"/>
                </a:lnTo>
                <a:lnTo>
                  <a:pt x="5463524" y="707136"/>
                </a:lnTo>
                <a:lnTo>
                  <a:pt x="5479147" y="683980"/>
                </a:lnTo>
                <a:lnTo>
                  <a:pt x="5484876" y="655624"/>
                </a:lnTo>
                <a:lnTo>
                  <a:pt x="5484876" y="72898"/>
                </a:lnTo>
                <a:lnTo>
                  <a:pt x="5479147" y="44523"/>
                </a:lnTo>
                <a:lnTo>
                  <a:pt x="5463524" y="21351"/>
                </a:lnTo>
                <a:lnTo>
                  <a:pt x="5440352" y="5728"/>
                </a:lnTo>
                <a:lnTo>
                  <a:pt x="5411978" y="0"/>
                </a:lnTo>
                <a:close/>
              </a:path>
            </a:pathLst>
          </a:custGeom>
          <a:solidFill>
            <a:srgbClr val="EF7E09"/>
          </a:solidFill>
        </p:spPr>
        <p:txBody>
          <a:bodyPr wrap="square" lIns="0" tIns="0" rIns="0" bIns="0" rtlCol="0"/>
          <a:lstStyle/>
          <a:p>
            <a:endParaRPr/>
          </a:p>
        </p:txBody>
      </p:sp>
      <p:sp>
        <p:nvSpPr>
          <p:cNvPr id="13" name="object 13"/>
          <p:cNvSpPr/>
          <p:nvPr/>
        </p:nvSpPr>
        <p:spPr>
          <a:xfrm>
            <a:off x="4210811" y="5024628"/>
            <a:ext cx="5485130" cy="728980"/>
          </a:xfrm>
          <a:custGeom>
            <a:avLst/>
            <a:gdLst/>
            <a:ahLst/>
            <a:cxnLst/>
            <a:rect l="l" t="t" r="r" b="b"/>
            <a:pathLst>
              <a:path w="5485130" h="728979">
                <a:moveTo>
                  <a:pt x="0" y="72898"/>
                </a:moveTo>
                <a:lnTo>
                  <a:pt x="5728" y="44523"/>
                </a:lnTo>
                <a:lnTo>
                  <a:pt x="21351" y="21351"/>
                </a:lnTo>
                <a:lnTo>
                  <a:pt x="44523" y="5728"/>
                </a:lnTo>
                <a:lnTo>
                  <a:pt x="72898" y="0"/>
                </a:lnTo>
                <a:lnTo>
                  <a:pt x="5411978" y="0"/>
                </a:lnTo>
                <a:lnTo>
                  <a:pt x="5440352" y="5728"/>
                </a:lnTo>
                <a:lnTo>
                  <a:pt x="5463524" y="21351"/>
                </a:lnTo>
                <a:lnTo>
                  <a:pt x="5479147" y="44523"/>
                </a:lnTo>
                <a:lnTo>
                  <a:pt x="5484876" y="72898"/>
                </a:lnTo>
                <a:lnTo>
                  <a:pt x="5484876" y="655624"/>
                </a:lnTo>
                <a:lnTo>
                  <a:pt x="5479147" y="683980"/>
                </a:lnTo>
                <a:lnTo>
                  <a:pt x="5463524" y="707136"/>
                </a:lnTo>
                <a:lnTo>
                  <a:pt x="5440352" y="722747"/>
                </a:lnTo>
                <a:lnTo>
                  <a:pt x="5411978" y="728472"/>
                </a:lnTo>
                <a:lnTo>
                  <a:pt x="72898" y="728472"/>
                </a:lnTo>
                <a:lnTo>
                  <a:pt x="44523" y="722747"/>
                </a:lnTo>
                <a:lnTo>
                  <a:pt x="21351" y="707136"/>
                </a:lnTo>
                <a:lnTo>
                  <a:pt x="5728" y="683980"/>
                </a:lnTo>
                <a:lnTo>
                  <a:pt x="0" y="655624"/>
                </a:lnTo>
                <a:lnTo>
                  <a:pt x="0" y="72898"/>
                </a:lnTo>
                <a:close/>
              </a:path>
            </a:pathLst>
          </a:custGeom>
          <a:ln w="42672">
            <a:solidFill>
              <a:srgbClr val="FFFFFF"/>
            </a:solidFill>
          </a:ln>
        </p:spPr>
        <p:txBody>
          <a:bodyPr wrap="square" lIns="0" tIns="0" rIns="0" bIns="0" rtlCol="0"/>
          <a:lstStyle/>
          <a:p>
            <a:endParaRPr/>
          </a:p>
        </p:txBody>
      </p:sp>
      <p:sp>
        <p:nvSpPr>
          <p:cNvPr id="14" name="object 14"/>
          <p:cNvSpPr txBox="1"/>
          <p:nvPr/>
        </p:nvSpPr>
        <p:spPr>
          <a:xfrm>
            <a:off x="2656739" y="1869136"/>
            <a:ext cx="5267325" cy="3725251"/>
          </a:xfrm>
          <a:prstGeom prst="rect">
            <a:avLst/>
          </a:prstGeom>
        </p:spPr>
        <p:txBody>
          <a:bodyPr vert="horz" wrap="square" lIns="0" tIns="13335" rIns="0" bIns="0" rtlCol="0">
            <a:spAutoFit/>
          </a:bodyPr>
          <a:lstStyle/>
          <a:p>
            <a:pPr marL="12700">
              <a:spcBef>
                <a:spcPts val="105"/>
              </a:spcBef>
            </a:pPr>
            <a:r>
              <a:rPr sz="2000" spc="-70" dirty="0">
                <a:solidFill>
                  <a:srgbClr val="FFFFFF"/>
                </a:solidFill>
                <a:latin typeface="Arial"/>
                <a:cs typeface="Arial"/>
              </a:rPr>
              <a:t>Maintenance </a:t>
            </a:r>
            <a:r>
              <a:rPr sz="2000" spc="-5" dirty="0">
                <a:solidFill>
                  <a:srgbClr val="FFFFFF"/>
                </a:solidFill>
                <a:latin typeface="Arial"/>
                <a:cs typeface="Arial"/>
              </a:rPr>
              <a:t>of </a:t>
            </a:r>
            <a:r>
              <a:rPr sz="2000" spc="-90" dirty="0">
                <a:solidFill>
                  <a:srgbClr val="FFFFFF"/>
                </a:solidFill>
                <a:latin typeface="Arial"/>
                <a:cs typeface="Arial"/>
              </a:rPr>
              <a:t>records and</a:t>
            </a:r>
            <a:r>
              <a:rPr sz="2000" spc="-315" dirty="0">
                <a:solidFill>
                  <a:srgbClr val="FFFFFF"/>
                </a:solidFill>
                <a:latin typeface="Arial"/>
                <a:cs typeface="Arial"/>
              </a:rPr>
              <a:t> </a:t>
            </a:r>
            <a:r>
              <a:rPr sz="2000" spc="-105" dirty="0">
                <a:solidFill>
                  <a:srgbClr val="FFFFFF"/>
                </a:solidFill>
                <a:latin typeface="Arial"/>
                <a:cs typeface="Arial"/>
              </a:rPr>
              <a:t>books</a:t>
            </a:r>
            <a:endParaRPr sz="2000" dirty="0">
              <a:latin typeface="Arial"/>
              <a:cs typeface="Arial"/>
            </a:endParaRPr>
          </a:p>
          <a:p>
            <a:pPr marL="831850" marR="1149350" indent="-410209">
              <a:lnSpc>
                <a:spcPct val="272600"/>
              </a:lnSpc>
              <a:spcBef>
                <a:spcPts val="5"/>
              </a:spcBef>
            </a:pPr>
            <a:r>
              <a:rPr sz="2000" spc="-55" dirty="0">
                <a:solidFill>
                  <a:srgbClr val="FFFFFF"/>
                </a:solidFill>
                <a:latin typeface="Arial"/>
                <a:cs typeface="Arial"/>
              </a:rPr>
              <a:t>Appointing </a:t>
            </a:r>
            <a:r>
              <a:rPr sz="2000" spc="-110" dirty="0">
                <a:solidFill>
                  <a:srgbClr val="FFFFFF"/>
                </a:solidFill>
                <a:latin typeface="Arial"/>
                <a:cs typeface="Arial"/>
              </a:rPr>
              <a:t>an </a:t>
            </a:r>
            <a:r>
              <a:rPr sz="2000" spc="-105" dirty="0">
                <a:solidFill>
                  <a:srgbClr val="FFFFFF"/>
                </a:solidFill>
                <a:latin typeface="Arial"/>
                <a:cs typeface="Arial"/>
              </a:rPr>
              <a:t>assisting</a:t>
            </a:r>
            <a:r>
              <a:rPr sz="2000" spc="-195" dirty="0">
                <a:solidFill>
                  <a:srgbClr val="FFFFFF"/>
                </a:solidFill>
                <a:latin typeface="Arial"/>
                <a:cs typeface="Arial"/>
              </a:rPr>
              <a:t> </a:t>
            </a:r>
            <a:r>
              <a:rPr sz="2000" spc="-80" dirty="0">
                <a:solidFill>
                  <a:srgbClr val="FFFFFF"/>
                </a:solidFill>
                <a:latin typeface="Arial"/>
                <a:cs typeface="Arial"/>
              </a:rPr>
              <a:t>professional  </a:t>
            </a:r>
            <a:r>
              <a:rPr sz="2000" spc="-130" dirty="0">
                <a:solidFill>
                  <a:srgbClr val="FFFFFF"/>
                </a:solidFill>
                <a:latin typeface="Arial"/>
                <a:cs typeface="Arial"/>
              </a:rPr>
              <a:t>Recovery </a:t>
            </a:r>
            <a:r>
              <a:rPr sz="2000" spc="-5" dirty="0">
                <a:solidFill>
                  <a:srgbClr val="FFFFFF"/>
                </a:solidFill>
                <a:latin typeface="Arial"/>
                <a:cs typeface="Arial"/>
              </a:rPr>
              <a:t>of</a:t>
            </a:r>
            <a:r>
              <a:rPr sz="2000" spc="-105" dirty="0">
                <a:solidFill>
                  <a:srgbClr val="FFFFFF"/>
                </a:solidFill>
                <a:latin typeface="Arial"/>
                <a:cs typeface="Arial"/>
              </a:rPr>
              <a:t> </a:t>
            </a:r>
            <a:r>
              <a:rPr sz="2000" spc="-140" dirty="0">
                <a:solidFill>
                  <a:srgbClr val="FFFFFF"/>
                </a:solidFill>
                <a:latin typeface="Arial"/>
                <a:cs typeface="Arial"/>
              </a:rPr>
              <a:t>assets</a:t>
            </a:r>
            <a:endParaRPr sz="2000" dirty="0">
              <a:latin typeface="Arial"/>
              <a:cs typeface="Arial"/>
            </a:endParaRPr>
          </a:p>
          <a:p>
            <a:pPr>
              <a:lnSpc>
                <a:spcPct val="100000"/>
              </a:lnSpc>
            </a:pPr>
            <a:endParaRPr sz="2000" dirty="0">
              <a:latin typeface="Times New Roman"/>
              <a:cs typeface="Times New Roman"/>
            </a:endParaRPr>
          </a:p>
          <a:p>
            <a:pPr>
              <a:lnSpc>
                <a:spcPct val="100000"/>
              </a:lnSpc>
            </a:pPr>
            <a:endParaRPr sz="1600" dirty="0">
              <a:latin typeface="Times New Roman"/>
              <a:cs typeface="Times New Roman"/>
            </a:endParaRPr>
          </a:p>
          <a:p>
            <a:pPr marL="1241425">
              <a:spcBef>
                <a:spcPts val="5"/>
              </a:spcBef>
            </a:pPr>
            <a:r>
              <a:rPr lang="en-IN" sz="2000" spc="-130" dirty="0">
                <a:solidFill>
                  <a:srgbClr val="FFFFFF"/>
                </a:solidFill>
                <a:latin typeface="Arial"/>
                <a:cs typeface="Arial"/>
              </a:rPr>
              <a:t>Liquidation </a:t>
            </a:r>
            <a:r>
              <a:rPr sz="2000" spc="-130" dirty="0">
                <a:solidFill>
                  <a:srgbClr val="FFFFFF"/>
                </a:solidFill>
                <a:latin typeface="Arial"/>
                <a:cs typeface="Arial"/>
              </a:rPr>
              <a:t>Asset </a:t>
            </a:r>
            <a:r>
              <a:rPr sz="2000" spc="-80" dirty="0">
                <a:solidFill>
                  <a:srgbClr val="FFFFFF"/>
                </a:solidFill>
                <a:latin typeface="Arial"/>
                <a:cs typeface="Arial"/>
              </a:rPr>
              <a:t>estate</a:t>
            </a:r>
            <a:r>
              <a:rPr sz="2000" spc="-95" dirty="0">
                <a:solidFill>
                  <a:srgbClr val="FFFFFF"/>
                </a:solidFill>
                <a:latin typeface="Arial"/>
                <a:cs typeface="Arial"/>
              </a:rPr>
              <a:t> </a:t>
            </a:r>
            <a:r>
              <a:rPr sz="2000" spc="-55" dirty="0">
                <a:solidFill>
                  <a:srgbClr val="FFFFFF"/>
                </a:solidFill>
                <a:latin typeface="Arial"/>
                <a:cs typeface="Arial"/>
              </a:rPr>
              <a:t>creation</a:t>
            </a:r>
            <a:endParaRPr sz="2000" dirty="0">
              <a:latin typeface="Arial"/>
              <a:cs typeface="Arial"/>
            </a:endParaRPr>
          </a:p>
          <a:p>
            <a:pPr>
              <a:lnSpc>
                <a:spcPct val="100000"/>
              </a:lnSpc>
            </a:pPr>
            <a:endParaRPr sz="2000" dirty="0">
              <a:latin typeface="Times New Roman"/>
              <a:cs typeface="Times New Roman"/>
            </a:endParaRPr>
          </a:p>
          <a:p>
            <a:pPr>
              <a:lnSpc>
                <a:spcPct val="100000"/>
              </a:lnSpc>
            </a:pPr>
            <a:endParaRPr sz="1600" dirty="0">
              <a:latin typeface="Times New Roman"/>
              <a:cs typeface="Times New Roman"/>
            </a:endParaRPr>
          </a:p>
          <a:p>
            <a:pPr marL="1651000"/>
            <a:r>
              <a:rPr sz="2000" spc="-75" dirty="0">
                <a:solidFill>
                  <a:srgbClr val="FFFFFF"/>
                </a:solidFill>
                <a:latin typeface="Arial"/>
                <a:cs typeface="Arial"/>
              </a:rPr>
              <a:t>Preparation </a:t>
            </a:r>
            <a:r>
              <a:rPr sz="2000" spc="-5" dirty="0">
                <a:solidFill>
                  <a:srgbClr val="FFFFFF"/>
                </a:solidFill>
                <a:latin typeface="Arial"/>
                <a:cs typeface="Arial"/>
              </a:rPr>
              <a:t>of </a:t>
            </a:r>
            <a:r>
              <a:rPr sz="2000" spc="-125" dirty="0">
                <a:solidFill>
                  <a:srgbClr val="FFFFFF"/>
                </a:solidFill>
                <a:latin typeface="Arial"/>
                <a:cs typeface="Arial"/>
              </a:rPr>
              <a:t>asset</a:t>
            </a:r>
            <a:r>
              <a:rPr sz="2000" spc="-285" dirty="0">
                <a:solidFill>
                  <a:srgbClr val="FFFFFF"/>
                </a:solidFill>
                <a:latin typeface="Arial"/>
                <a:cs typeface="Arial"/>
              </a:rPr>
              <a:t> </a:t>
            </a:r>
            <a:r>
              <a:rPr sz="2000" spc="-75" dirty="0">
                <a:solidFill>
                  <a:srgbClr val="FFFFFF"/>
                </a:solidFill>
                <a:latin typeface="Arial"/>
                <a:cs typeface="Arial"/>
              </a:rPr>
              <a:t>memorandum</a:t>
            </a:r>
            <a:endParaRPr sz="2000" dirty="0">
              <a:latin typeface="Arial"/>
              <a:cs typeface="Arial"/>
            </a:endParaRPr>
          </a:p>
        </p:txBody>
      </p:sp>
      <p:sp>
        <p:nvSpPr>
          <p:cNvPr id="15" name="object 15"/>
          <p:cNvSpPr/>
          <p:nvPr/>
        </p:nvSpPr>
        <p:spPr>
          <a:xfrm>
            <a:off x="7583424" y="2234184"/>
            <a:ext cx="474345" cy="474345"/>
          </a:xfrm>
          <a:custGeom>
            <a:avLst/>
            <a:gdLst/>
            <a:ahLst/>
            <a:cxnLst/>
            <a:rect l="l" t="t" r="r" b="b"/>
            <a:pathLst>
              <a:path w="474345" h="474344">
                <a:moveTo>
                  <a:pt x="473964" y="260730"/>
                </a:moveTo>
                <a:lnTo>
                  <a:pt x="0" y="260730"/>
                </a:lnTo>
                <a:lnTo>
                  <a:pt x="236981" y="473963"/>
                </a:lnTo>
                <a:lnTo>
                  <a:pt x="473964" y="260730"/>
                </a:lnTo>
                <a:close/>
              </a:path>
              <a:path w="474345" h="474344">
                <a:moveTo>
                  <a:pt x="367284" y="0"/>
                </a:moveTo>
                <a:lnTo>
                  <a:pt x="106679" y="0"/>
                </a:lnTo>
                <a:lnTo>
                  <a:pt x="106679" y="260730"/>
                </a:lnTo>
                <a:lnTo>
                  <a:pt x="367284" y="260730"/>
                </a:lnTo>
                <a:lnTo>
                  <a:pt x="367284" y="0"/>
                </a:lnTo>
                <a:close/>
              </a:path>
            </a:pathLst>
          </a:custGeom>
          <a:solidFill>
            <a:srgbClr val="F8D7CC">
              <a:alpha val="90194"/>
            </a:srgbClr>
          </a:solidFill>
        </p:spPr>
        <p:txBody>
          <a:bodyPr wrap="square" lIns="0" tIns="0" rIns="0" bIns="0" rtlCol="0"/>
          <a:lstStyle/>
          <a:p>
            <a:endParaRPr/>
          </a:p>
        </p:txBody>
      </p:sp>
      <p:sp>
        <p:nvSpPr>
          <p:cNvPr id="16" name="object 16"/>
          <p:cNvSpPr/>
          <p:nvPr/>
        </p:nvSpPr>
        <p:spPr>
          <a:xfrm>
            <a:off x="7583424" y="2234184"/>
            <a:ext cx="474345" cy="474345"/>
          </a:xfrm>
          <a:custGeom>
            <a:avLst/>
            <a:gdLst/>
            <a:ahLst/>
            <a:cxnLst/>
            <a:rect l="l" t="t" r="r" b="b"/>
            <a:pathLst>
              <a:path w="474345" h="474344">
                <a:moveTo>
                  <a:pt x="0" y="260730"/>
                </a:moveTo>
                <a:lnTo>
                  <a:pt x="106679" y="260730"/>
                </a:lnTo>
                <a:lnTo>
                  <a:pt x="106679" y="0"/>
                </a:lnTo>
                <a:lnTo>
                  <a:pt x="367284" y="0"/>
                </a:lnTo>
                <a:lnTo>
                  <a:pt x="367284" y="260730"/>
                </a:lnTo>
                <a:lnTo>
                  <a:pt x="473964" y="260730"/>
                </a:lnTo>
                <a:lnTo>
                  <a:pt x="236981" y="473963"/>
                </a:lnTo>
                <a:lnTo>
                  <a:pt x="0" y="260730"/>
                </a:lnTo>
                <a:close/>
              </a:path>
            </a:pathLst>
          </a:custGeom>
          <a:ln w="42672">
            <a:solidFill>
              <a:srgbClr val="F8D7CC"/>
            </a:solidFill>
          </a:ln>
        </p:spPr>
        <p:txBody>
          <a:bodyPr wrap="square" lIns="0" tIns="0" rIns="0" bIns="0" rtlCol="0"/>
          <a:lstStyle/>
          <a:p>
            <a:endParaRPr/>
          </a:p>
        </p:txBody>
      </p:sp>
      <p:sp>
        <p:nvSpPr>
          <p:cNvPr id="17" name="object 17"/>
          <p:cNvSpPr/>
          <p:nvPr/>
        </p:nvSpPr>
        <p:spPr>
          <a:xfrm>
            <a:off x="7993380" y="3064765"/>
            <a:ext cx="474345" cy="474345"/>
          </a:xfrm>
          <a:custGeom>
            <a:avLst/>
            <a:gdLst/>
            <a:ahLst/>
            <a:cxnLst/>
            <a:rect l="l" t="t" r="r" b="b"/>
            <a:pathLst>
              <a:path w="474345" h="474345">
                <a:moveTo>
                  <a:pt x="473964" y="260731"/>
                </a:moveTo>
                <a:lnTo>
                  <a:pt x="0" y="260731"/>
                </a:lnTo>
                <a:lnTo>
                  <a:pt x="236981" y="473963"/>
                </a:lnTo>
                <a:lnTo>
                  <a:pt x="473964" y="260731"/>
                </a:lnTo>
                <a:close/>
              </a:path>
              <a:path w="474345" h="474345">
                <a:moveTo>
                  <a:pt x="367284" y="0"/>
                </a:moveTo>
                <a:lnTo>
                  <a:pt x="106679" y="0"/>
                </a:lnTo>
                <a:lnTo>
                  <a:pt x="106679" y="260731"/>
                </a:lnTo>
                <a:lnTo>
                  <a:pt x="367284" y="260731"/>
                </a:lnTo>
                <a:lnTo>
                  <a:pt x="367284" y="0"/>
                </a:lnTo>
                <a:close/>
              </a:path>
            </a:pathLst>
          </a:custGeom>
          <a:solidFill>
            <a:srgbClr val="F8D7CC">
              <a:alpha val="90194"/>
            </a:srgbClr>
          </a:solidFill>
        </p:spPr>
        <p:txBody>
          <a:bodyPr wrap="square" lIns="0" tIns="0" rIns="0" bIns="0" rtlCol="0"/>
          <a:lstStyle/>
          <a:p>
            <a:endParaRPr/>
          </a:p>
        </p:txBody>
      </p:sp>
      <p:sp>
        <p:nvSpPr>
          <p:cNvPr id="18" name="object 18"/>
          <p:cNvSpPr/>
          <p:nvPr/>
        </p:nvSpPr>
        <p:spPr>
          <a:xfrm>
            <a:off x="7993380" y="3064765"/>
            <a:ext cx="474345" cy="474345"/>
          </a:xfrm>
          <a:custGeom>
            <a:avLst/>
            <a:gdLst/>
            <a:ahLst/>
            <a:cxnLst/>
            <a:rect l="l" t="t" r="r" b="b"/>
            <a:pathLst>
              <a:path w="474345" h="474345">
                <a:moveTo>
                  <a:pt x="0" y="260731"/>
                </a:moveTo>
                <a:lnTo>
                  <a:pt x="106679" y="260731"/>
                </a:lnTo>
                <a:lnTo>
                  <a:pt x="106679" y="0"/>
                </a:lnTo>
                <a:lnTo>
                  <a:pt x="367284" y="0"/>
                </a:lnTo>
                <a:lnTo>
                  <a:pt x="367284" y="260731"/>
                </a:lnTo>
                <a:lnTo>
                  <a:pt x="473964" y="260731"/>
                </a:lnTo>
                <a:lnTo>
                  <a:pt x="236981" y="473963"/>
                </a:lnTo>
                <a:lnTo>
                  <a:pt x="0" y="260731"/>
                </a:lnTo>
                <a:close/>
              </a:path>
            </a:pathLst>
          </a:custGeom>
          <a:ln w="42672">
            <a:solidFill>
              <a:srgbClr val="F8D7CC"/>
            </a:solidFill>
          </a:ln>
        </p:spPr>
        <p:txBody>
          <a:bodyPr wrap="square" lIns="0" tIns="0" rIns="0" bIns="0" rtlCol="0"/>
          <a:lstStyle/>
          <a:p>
            <a:endParaRPr/>
          </a:p>
        </p:txBody>
      </p:sp>
      <p:sp>
        <p:nvSpPr>
          <p:cNvPr id="19" name="object 19"/>
          <p:cNvSpPr/>
          <p:nvPr/>
        </p:nvSpPr>
        <p:spPr>
          <a:xfrm>
            <a:off x="8403336" y="3883153"/>
            <a:ext cx="474345" cy="474345"/>
          </a:xfrm>
          <a:custGeom>
            <a:avLst/>
            <a:gdLst/>
            <a:ahLst/>
            <a:cxnLst/>
            <a:rect l="l" t="t" r="r" b="b"/>
            <a:pathLst>
              <a:path w="474345" h="474345">
                <a:moveTo>
                  <a:pt x="473964" y="260731"/>
                </a:moveTo>
                <a:lnTo>
                  <a:pt x="0" y="260731"/>
                </a:lnTo>
                <a:lnTo>
                  <a:pt x="236982" y="473964"/>
                </a:lnTo>
                <a:lnTo>
                  <a:pt x="473964" y="260731"/>
                </a:lnTo>
                <a:close/>
              </a:path>
              <a:path w="474345" h="474345">
                <a:moveTo>
                  <a:pt x="367284" y="0"/>
                </a:moveTo>
                <a:lnTo>
                  <a:pt x="106680" y="0"/>
                </a:lnTo>
                <a:lnTo>
                  <a:pt x="106680" y="260731"/>
                </a:lnTo>
                <a:lnTo>
                  <a:pt x="367284" y="260731"/>
                </a:lnTo>
                <a:lnTo>
                  <a:pt x="367284" y="0"/>
                </a:lnTo>
                <a:close/>
              </a:path>
            </a:pathLst>
          </a:custGeom>
          <a:solidFill>
            <a:srgbClr val="F8D7CC">
              <a:alpha val="90194"/>
            </a:srgbClr>
          </a:solidFill>
        </p:spPr>
        <p:txBody>
          <a:bodyPr wrap="square" lIns="0" tIns="0" rIns="0" bIns="0" rtlCol="0"/>
          <a:lstStyle/>
          <a:p>
            <a:endParaRPr/>
          </a:p>
        </p:txBody>
      </p:sp>
      <p:sp>
        <p:nvSpPr>
          <p:cNvPr id="20" name="object 20"/>
          <p:cNvSpPr/>
          <p:nvPr/>
        </p:nvSpPr>
        <p:spPr>
          <a:xfrm>
            <a:off x="8403336" y="3883153"/>
            <a:ext cx="474345" cy="474345"/>
          </a:xfrm>
          <a:custGeom>
            <a:avLst/>
            <a:gdLst/>
            <a:ahLst/>
            <a:cxnLst/>
            <a:rect l="l" t="t" r="r" b="b"/>
            <a:pathLst>
              <a:path w="474345" h="474345">
                <a:moveTo>
                  <a:pt x="0" y="260731"/>
                </a:moveTo>
                <a:lnTo>
                  <a:pt x="106680" y="260731"/>
                </a:lnTo>
                <a:lnTo>
                  <a:pt x="106680" y="0"/>
                </a:lnTo>
                <a:lnTo>
                  <a:pt x="367284" y="0"/>
                </a:lnTo>
                <a:lnTo>
                  <a:pt x="367284" y="260731"/>
                </a:lnTo>
                <a:lnTo>
                  <a:pt x="473964" y="260731"/>
                </a:lnTo>
                <a:lnTo>
                  <a:pt x="236982" y="473964"/>
                </a:lnTo>
                <a:lnTo>
                  <a:pt x="0" y="260731"/>
                </a:lnTo>
                <a:close/>
              </a:path>
            </a:pathLst>
          </a:custGeom>
          <a:ln w="42672">
            <a:solidFill>
              <a:srgbClr val="F8D7CC"/>
            </a:solidFill>
          </a:ln>
        </p:spPr>
        <p:txBody>
          <a:bodyPr wrap="square" lIns="0" tIns="0" rIns="0" bIns="0" rtlCol="0"/>
          <a:lstStyle/>
          <a:p>
            <a:endParaRPr/>
          </a:p>
        </p:txBody>
      </p:sp>
      <p:sp>
        <p:nvSpPr>
          <p:cNvPr id="21" name="object 21"/>
          <p:cNvSpPr/>
          <p:nvPr/>
        </p:nvSpPr>
        <p:spPr>
          <a:xfrm>
            <a:off x="8813293" y="4722877"/>
            <a:ext cx="474345" cy="474345"/>
          </a:xfrm>
          <a:custGeom>
            <a:avLst/>
            <a:gdLst/>
            <a:ahLst/>
            <a:cxnLst/>
            <a:rect l="l" t="t" r="r" b="b"/>
            <a:pathLst>
              <a:path w="474345" h="474345">
                <a:moveTo>
                  <a:pt x="473963" y="260731"/>
                </a:moveTo>
                <a:lnTo>
                  <a:pt x="0" y="260731"/>
                </a:lnTo>
                <a:lnTo>
                  <a:pt x="236981" y="473963"/>
                </a:lnTo>
                <a:lnTo>
                  <a:pt x="473963" y="260731"/>
                </a:lnTo>
                <a:close/>
              </a:path>
              <a:path w="474345" h="474345">
                <a:moveTo>
                  <a:pt x="367283" y="0"/>
                </a:moveTo>
                <a:lnTo>
                  <a:pt x="106679" y="0"/>
                </a:lnTo>
                <a:lnTo>
                  <a:pt x="106679" y="260731"/>
                </a:lnTo>
                <a:lnTo>
                  <a:pt x="367283" y="260731"/>
                </a:lnTo>
                <a:lnTo>
                  <a:pt x="367283" y="0"/>
                </a:lnTo>
                <a:close/>
              </a:path>
            </a:pathLst>
          </a:custGeom>
          <a:solidFill>
            <a:srgbClr val="F8D7CC">
              <a:alpha val="90194"/>
            </a:srgbClr>
          </a:solidFill>
        </p:spPr>
        <p:txBody>
          <a:bodyPr wrap="square" lIns="0" tIns="0" rIns="0" bIns="0" rtlCol="0"/>
          <a:lstStyle/>
          <a:p>
            <a:endParaRPr/>
          </a:p>
        </p:txBody>
      </p:sp>
      <p:sp>
        <p:nvSpPr>
          <p:cNvPr id="22" name="object 22"/>
          <p:cNvSpPr/>
          <p:nvPr/>
        </p:nvSpPr>
        <p:spPr>
          <a:xfrm>
            <a:off x="8813293" y="4722877"/>
            <a:ext cx="474345" cy="474345"/>
          </a:xfrm>
          <a:custGeom>
            <a:avLst/>
            <a:gdLst/>
            <a:ahLst/>
            <a:cxnLst/>
            <a:rect l="l" t="t" r="r" b="b"/>
            <a:pathLst>
              <a:path w="474345" h="474345">
                <a:moveTo>
                  <a:pt x="0" y="260731"/>
                </a:moveTo>
                <a:lnTo>
                  <a:pt x="106679" y="260731"/>
                </a:lnTo>
                <a:lnTo>
                  <a:pt x="106679" y="0"/>
                </a:lnTo>
                <a:lnTo>
                  <a:pt x="367283" y="0"/>
                </a:lnTo>
                <a:lnTo>
                  <a:pt x="367283" y="260731"/>
                </a:lnTo>
                <a:lnTo>
                  <a:pt x="473963" y="260731"/>
                </a:lnTo>
                <a:lnTo>
                  <a:pt x="236981" y="473963"/>
                </a:lnTo>
                <a:lnTo>
                  <a:pt x="0" y="260731"/>
                </a:lnTo>
                <a:close/>
              </a:path>
            </a:pathLst>
          </a:custGeom>
          <a:ln w="42672">
            <a:solidFill>
              <a:srgbClr val="F8D7CC"/>
            </a:solidFill>
          </a:ln>
        </p:spPr>
        <p:txBody>
          <a:bodyPr wrap="square" lIns="0" tIns="0" rIns="0" bIns="0" rtlCol="0"/>
          <a:lstStyle/>
          <a:p>
            <a:endParaRPr/>
          </a:p>
        </p:txBody>
      </p:sp>
      <p:sp>
        <p:nvSpPr>
          <p:cNvPr id="23" name="object 23"/>
          <p:cNvSpPr/>
          <p:nvPr/>
        </p:nvSpPr>
        <p:spPr>
          <a:xfrm>
            <a:off x="9115043" y="5554979"/>
            <a:ext cx="658368" cy="649224"/>
          </a:xfrm>
          <a:prstGeom prst="rect">
            <a:avLst/>
          </a:prstGeom>
          <a:blipFill>
            <a:blip r:embed="rId3" cstate="print"/>
            <a:stretch>
              <a:fillRect/>
            </a:stretch>
          </a:blipFill>
        </p:spPr>
        <p:txBody>
          <a:bodyPr wrap="square" lIns="0" tIns="0" rIns="0" bIns="0" rtlCol="0"/>
          <a:lstStyle/>
          <a:p>
            <a:endParaRPr/>
          </a:p>
        </p:txBody>
      </p:sp>
      <p:sp>
        <p:nvSpPr>
          <p:cNvPr id="24" name="object 24"/>
          <p:cNvSpPr/>
          <p:nvPr/>
        </p:nvSpPr>
        <p:spPr>
          <a:xfrm>
            <a:off x="9192768" y="5588509"/>
            <a:ext cx="502920" cy="504443"/>
          </a:xfrm>
          <a:prstGeom prst="rect">
            <a:avLst/>
          </a:prstGeom>
          <a:blipFill>
            <a:blip r:embed="rId4" cstate="print"/>
            <a:stretch>
              <a:fillRect/>
            </a:stretch>
          </a:blipFill>
        </p:spPr>
        <p:txBody>
          <a:bodyPr wrap="square" lIns="0" tIns="0" rIns="0" bIns="0" rtlCol="0"/>
          <a:lstStyle/>
          <a:p>
            <a:endParaRPr/>
          </a:p>
        </p:txBody>
      </p:sp>
      <p:sp>
        <p:nvSpPr>
          <p:cNvPr id="25" name="object 25"/>
          <p:cNvSpPr/>
          <p:nvPr/>
        </p:nvSpPr>
        <p:spPr>
          <a:xfrm>
            <a:off x="9192768" y="5588509"/>
            <a:ext cx="502920" cy="504825"/>
          </a:xfrm>
          <a:custGeom>
            <a:avLst/>
            <a:gdLst/>
            <a:ahLst/>
            <a:cxnLst/>
            <a:rect l="l" t="t" r="r" b="b"/>
            <a:pathLst>
              <a:path w="502920" h="504825">
                <a:moveTo>
                  <a:pt x="0" y="252983"/>
                </a:moveTo>
                <a:lnTo>
                  <a:pt x="125729" y="252983"/>
                </a:lnTo>
                <a:lnTo>
                  <a:pt x="125729" y="0"/>
                </a:lnTo>
                <a:lnTo>
                  <a:pt x="377189" y="0"/>
                </a:lnTo>
                <a:lnTo>
                  <a:pt x="377189" y="252983"/>
                </a:lnTo>
                <a:lnTo>
                  <a:pt x="502920" y="252983"/>
                </a:lnTo>
                <a:lnTo>
                  <a:pt x="251459" y="504443"/>
                </a:lnTo>
                <a:lnTo>
                  <a:pt x="0" y="252983"/>
                </a:lnTo>
                <a:close/>
              </a:path>
            </a:pathLst>
          </a:custGeom>
          <a:ln w="9143">
            <a:solidFill>
              <a:srgbClr val="000000"/>
            </a:solidFill>
          </a:ln>
        </p:spPr>
        <p:txBody>
          <a:bodyPr wrap="square" lIns="0" tIns="0" rIns="0" bIns="0" rtlCol="0"/>
          <a:lstStyle/>
          <a:p>
            <a:endParaRPr/>
          </a:p>
        </p:txBody>
      </p:sp>
      <p:sp>
        <p:nvSpPr>
          <p:cNvPr id="26" name="object 26"/>
          <p:cNvSpPr/>
          <p:nvPr/>
        </p:nvSpPr>
        <p:spPr>
          <a:xfrm>
            <a:off x="7098792" y="1379219"/>
            <a:ext cx="658367" cy="649224"/>
          </a:xfrm>
          <a:prstGeom prst="rect">
            <a:avLst/>
          </a:prstGeom>
          <a:blipFill>
            <a:blip r:embed="rId3" cstate="print"/>
            <a:stretch>
              <a:fillRect/>
            </a:stretch>
          </a:blipFill>
        </p:spPr>
        <p:txBody>
          <a:bodyPr wrap="square" lIns="0" tIns="0" rIns="0" bIns="0" rtlCol="0"/>
          <a:lstStyle/>
          <a:p>
            <a:endParaRPr/>
          </a:p>
        </p:txBody>
      </p:sp>
      <p:sp>
        <p:nvSpPr>
          <p:cNvPr id="27" name="object 27"/>
          <p:cNvSpPr/>
          <p:nvPr/>
        </p:nvSpPr>
        <p:spPr>
          <a:xfrm>
            <a:off x="7176515" y="1412748"/>
            <a:ext cx="502920" cy="504443"/>
          </a:xfrm>
          <a:prstGeom prst="rect">
            <a:avLst/>
          </a:prstGeom>
          <a:blipFill>
            <a:blip r:embed="rId5" cstate="print"/>
            <a:stretch>
              <a:fillRect/>
            </a:stretch>
          </a:blipFill>
        </p:spPr>
        <p:txBody>
          <a:bodyPr wrap="square" lIns="0" tIns="0" rIns="0" bIns="0" rtlCol="0"/>
          <a:lstStyle/>
          <a:p>
            <a:endParaRPr/>
          </a:p>
        </p:txBody>
      </p:sp>
      <p:sp>
        <p:nvSpPr>
          <p:cNvPr id="28" name="object 28"/>
          <p:cNvSpPr/>
          <p:nvPr/>
        </p:nvSpPr>
        <p:spPr>
          <a:xfrm>
            <a:off x="7176515" y="1412748"/>
            <a:ext cx="502920" cy="504825"/>
          </a:xfrm>
          <a:custGeom>
            <a:avLst/>
            <a:gdLst/>
            <a:ahLst/>
            <a:cxnLst/>
            <a:rect l="l" t="t" r="r" b="b"/>
            <a:pathLst>
              <a:path w="502920" h="504825">
                <a:moveTo>
                  <a:pt x="0" y="252984"/>
                </a:moveTo>
                <a:lnTo>
                  <a:pt x="125730" y="252984"/>
                </a:lnTo>
                <a:lnTo>
                  <a:pt x="125730" y="0"/>
                </a:lnTo>
                <a:lnTo>
                  <a:pt x="377189" y="0"/>
                </a:lnTo>
                <a:lnTo>
                  <a:pt x="377189" y="252984"/>
                </a:lnTo>
                <a:lnTo>
                  <a:pt x="502920" y="252984"/>
                </a:lnTo>
                <a:lnTo>
                  <a:pt x="251460" y="504443"/>
                </a:lnTo>
                <a:lnTo>
                  <a:pt x="0" y="252984"/>
                </a:lnTo>
                <a:close/>
              </a:path>
            </a:pathLst>
          </a:custGeom>
          <a:ln w="9144">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1544155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56816" y="659891"/>
            <a:ext cx="2910840" cy="103022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567939" y="1700783"/>
            <a:ext cx="5486400" cy="730250"/>
          </a:xfrm>
          <a:custGeom>
            <a:avLst/>
            <a:gdLst/>
            <a:ahLst/>
            <a:cxnLst/>
            <a:rect l="l" t="t" r="r" b="b"/>
            <a:pathLst>
              <a:path w="5486400" h="730250">
                <a:moveTo>
                  <a:pt x="5413375" y="0"/>
                </a:moveTo>
                <a:lnTo>
                  <a:pt x="72999" y="0"/>
                </a:lnTo>
                <a:lnTo>
                  <a:pt x="44587" y="5730"/>
                </a:lnTo>
                <a:lnTo>
                  <a:pt x="21383" y="21367"/>
                </a:lnTo>
                <a:lnTo>
                  <a:pt x="5737" y="44576"/>
                </a:lnTo>
                <a:lnTo>
                  <a:pt x="0" y="73025"/>
                </a:lnTo>
                <a:lnTo>
                  <a:pt x="0" y="656970"/>
                </a:lnTo>
                <a:lnTo>
                  <a:pt x="5737" y="685418"/>
                </a:lnTo>
                <a:lnTo>
                  <a:pt x="21383" y="708628"/>
                </a:lnTo>
                <a:lnTo>
                  <a:pt x="44587" y="724265"/>
                </a:lnTo>
                <a:lnTo>
                  <a:pt x="72999" y="729995"/>
                </a:lnTo>
                <a:lnTo>
                  <a:pt x="5413375" y="729995"/>
                </a:lnTo>
                <a:lnTo>
                  <a:pt x="5441823" y="724265"/>
                </a:lnTo>
                <a:lnTo>
                  <a:pt x="5465032" y="708628"/>
                </a:lnTo>
                <a:lnTo>
                  <a:pt x="5480669" y="685418"/>
                </a:lnTo>
                <a:lnTo>
                  <a:pt x="5486400" y="656970"/>
                </a:lnTo>
                <a:lnTo>
                  <a:pt x="5486400" y="73025"/>
                </a:lnTo>
                <a:lnTo>
                  <a:pt x="5480669" y="44576"/>
                </a:lnTo>
                <a:lnTo>
                  <a:pt x="5465032" y="21367"/>
                </a:lnTo>
                <a:lnTo>
                  <a:pt x="5441823" y="5730"/>
                </a:lnTo>
                <a:lnTo>
                  <a:pt x="5413375" y="0"/>
                </a:lnTo>
                <a:close/>
              </a:path>
            </a:pathLst>
          </a:custGeom>
          <a:solidFill>
            <a:srgbClr val="EF7E09"/>
          </a:solidFill>
        </p:spPr>
        <p:txBody>
          <a:bodyPr wrap="square" lIns="0" tIns="0" rIns="0" bIns="0" rtlCol="0"/>
          <a:lstStyle/>
          <a:p>
            <a:endParaRPr/>
          </a:p>
        </p:txBody>
      </p:sp>
      <p:sp>
        <p:nvSpPr>
          <p:cNvPr id="5" name="object 5"/>
          <p:cNvSpPr/>
          <p:nvPr/>
        </p:nvSpPr>
        <p:spPr>
          <a:xfrm>
            <a:off x="2567939" y="1700783"/>
            <a:ext cx="5486400" cy="730250"/>
          </a:xfrm>
          <a:custGeom>
            <a:avLst/>
            <a:gdLst/>
            <a:ahLst/>
            <a:cxnLst/>
            <a:rect l="l" t="t" r="r" b="b"/>
            <a:pathLst>
              <a:path w="5486400" h="730250">
                <a:moveTo>
                  <a:pt x="0" y="73025"/>
                </a:moveTo>
                <a:lnTo>
                  <a:pt x="5737" y="44576"/>
                </a:lnTo>
                <a:lnTo>
                  <a:pt x="21383" y="21367"/>
                </a:lnTo>
                <a:lnTo>
                  <a:pt x="44587" y="5730"/>
                </a:lnTo>
                <a:lnTo>
                  <a:pt x="72999" y="0"/>
                </a:lnTo>
                <a:lnTo>
                  <a:pt x="5413375" y="0"/>
                </a:lnTo>
                <a:lnTo>
                  <a:pt x="5441823" y="5730"/>
                </a:lnTo>
                <a:lnTo>
                  <a:pt x="5465032" y="21367"/>
                </a:lnTo>
                <a:lnTo>
                  <a:pt x="5480669" y="44576"/>
                </a:lnTo>
                <a:lnTo>
                  <a:pt x="5486400" y="73025"/>
                </a:lnTo>
                <a:lnTo>
                  <a:pt x="5486400" y="656970"/>
                </a:lnTo>
                <a:lnTo>
                  <a:pt x="5480669" y="685418"/>
                </a:lnTo>
                <a:lnTo>
                  <a:pt x="5465032" y="708628"/>
                </a:lnTo>
                <a:lnTo>
                  <a:pt x="5441823" y="724265"/>
                </a:lnTo>
                <a:lnTo>
                  <a:pt x="5413375" y="729995"/>
                </a:lnTo>
                <a:lnTo>
                  <a:pt x="72999" y="729995"/>
                </a:lnTo>
                <a:lnTo>
                  <a:pt x="44587" y="724265"/>
                </a:lnTo>
                <a:lnTo>
                  <a:pt x="21383" y="708628"/>
                </a:lnTo>
                <a:lnTo>
                  <a:pt x="5737" y="685418"/>
                </a:lnTo>
                <a:lnTo>
                  <a:pt x="0" y="656970"/>
                </a:lnTo>
                <a:lnTo>
                  <a:pt x="0" y="73025"/>
                </a:lnTo>
                <a:close/>
              </a:path>
            </a:pathLst>
          </a:custGeom>
          <a:ln w="42671">
            <a:solidFill>
              <a:srgbClr val="FFFFFF"/>
            </a:solidFill>
          </a:ln>
        </p:spPr>
        <p:txBody>
          <a:bodyPr wrap="square" lIns="0" tIns="0" rIns="0" bIns="0" rtlCol="0"/>
          <a:lstStyle/>
          <a:p>
            <a:endParaRPr/>
          </a:p>
        </p:txBody>
      </p:sp>
      <p:sp>
        <p:nvSpPr>
          <p:cNvPr id="6" name="object 6"/>
          <p:cNvSpPr/>
          <p:nvPr/>
        </p:nvSpPr>
        <p:spPr>
          <a:xfrm>
            <a:off x="2977896" y="2531364"/>
            <a:ext cx="5485130" cy="730250"/>
          </a:xfrm>
          <a:custGeom>
            <a:avLst/>
            <a:gdLst/>
            <a:ahLst/>
            <a:cxnLst/>
            <a:rect l="l" t="t" r="r" b="b"/>
            <a:pathLst>
              <a:path w="5485130" h="730250">
                <a:moveTo>
                  <a:pt x="5411851" y="0"/>
                </a:moveTo>
                <a:lnTo>
                  <a:pt x="73025" y="0"/>
                </a:lnTo>
                <a:lnTo>
                  <a:pt x="44577" y="5730"/>
                </a:lnTo>
                <a:lnTo>
                  <a:pt x="21367" y="21367"/>
                </a:lnTo>
                <a:lnTo>
                  <a:pt x="5730" y="44576"/>
                </a:lnTo>
                <a:lnTo>
                  <a:pt x="0" y="73025"/>
                </a:lnTo>
                <a:lnTo>
                  <a:pt x="0" y="656971"/>
                </a:lnTo>
                <a:lnTo>
                  <a:pt x="5730" y="685419"/>
                </a:lnTo>
                <a:lnTo>
                  <a:pt x="21367" y="708628"/>
                </a:lnTo>
                <a:lnTo>
                  <a:pt x="44576" y="724265"/>
                </a:lnTo>
                <a:lnTo>
                  <a:pt x="73025" y="729996"/>
                </a:lnTo>
                <a:lnTo>
                  <a:pt x="5411851" y="729996"/>
                </a:lnTo>
                <a:lnTo>
                  <a:pt x="5440299" y="724265"/>
                </a:lnTo>
                <a:lnTo>
                  <a:pt x="5463508" y="708628"/>
                </a:lnTo>
                <a:lnTo>
                  <a:pt x="5479145" y="685419"/>
                </a:lnTo>
                <a:lnTo>
                  <a:pt x="5484876" y="656971"/>
                </a:lnTo>
                <a:lnTo>
                  <a:pt x="5484876" y="73025"/>
                </a:lnTo>
                <a:lnTo>
                  <a:pt x="5479145" y="44576"/>
                </a:lnTo>
                <a:lnTo>
                  <a:pt x="5463508" y="21367"/>
                </a:lnTo>
                <a:lnTo>
                  <a:pt x="5440299" y="5730"/>
                </a:lnTo>
                <a:lnTo>
                  <a:pt x="5411851" y="0"/>
                </a:lnTo>
                <a:close/>
              </a:path>
            </a:pathLst>
          </a:custGeom>
          <a:solidFill>
            <a:srgbClr val="EF7E09"/>
          </a:solidFill>
        </p:spPr>
        <p:txBody>
          <a:bodyPr wrap="square" lIns="0" tIns="0" rIns="0" bIns="0" rtlCol="0"/>
          <a:lstStyle/>
          <a:p>
            <a:endParaRPr/>
          </a:p>
        </p:txBody>
      </p:sp>
      <p:sp>
        <p:nvSpPr>
          <p:cNvPr id="7" name="object 7"/>
          <p:cNvSpPr/>
          <p:nvPr/>
        </p:nvSpPr>
        <p:spPr>
          <a:xfrm>
            <a:off x="2977896" y="2531364"/>
            <a:ext cx="5485130" cy="730250"/>
          </a:xfrm>
          <a:custGeom>
            <a:avLst/>
            <a:gdLst/>
            <a:ahLst/>
            <a:cxnLst/>
            <a:rect l="l" t="t" r="r" b="b"/>
            <a:pathLst>
              <a:path w="5485130" h="730250">
                <a:moveTo>
                  <a:pt x="0" y="73025"/>
                </a:moveTo>
                <a:lnTo>
                  <a:pt x="5730" y="44576"/>
                </a:lnTo>
                <a:lnTo>
                  <a:pt x="21367" y="21367"/>
                </a:lnTo>
                <a:lnTo>
                  <a:pt x="44577" y="5730"/>
                </a:lnTo>
                <a:lnTo>
                  <a:pt x="73025" y="0"/>
                </a:lnTo>
                <a:lnTo>
                  <a:pt x="5411851" y="0"/>
                </a:lnTo>
                <a:lnTo>
                  <a:pt x="5440299" y="5730"/>
                </a:lnTo>
                <a:lnTo>
                  <a:pt x="5463508" y="21367"/>
                </a:lnTo>
                <a:lnTo>
                  <a:pt x="5479145" y="44576"/>
                </a:lnTo>
                <a:lnTo>
                  <a:pt x="5484876" y="73025"/>
                </a:lnTo>
                <a:lnTo>
                  <a:pt x="5484876" y="656971"/>
                </a:lnTo>
                <a:lnTo>
                  <a:pt x="5479145" y="685419"/>
                </a:lnTo>
                <a:lnTo>
                  <a:pt x="5463508" y="708628"/>
                </a:lnTo>
                <a:lnTo>
                  <a:pt x="5440299" y="724265"/>
                </a:lnTo>
                <a:lnTo>
                  <a:pt x="5411851" y="729996"/>
                </a:lnTo>
                <a:lnTo>
                  <a:pt x="73025" y="729996"/>
                </a:lnTo>
                <a:lnTo>
                  <a:pt x="44576" y="724265"/>
                </a:lnTo>
                <a:lnTo>
                  <a:pt x="21367" y="708628"/>
                </a:lnTo>
                <a:lnTo>
                  <a:pt x="5730" y="685419"/>
                </a:lnTo>
                <a:lnTo>
                  <a:pt x="0" y="656971"/>
                </a:lnTo>
                <a:lnTo>
                  <a:pt x="0" y="73025"/>
                </a:lnTo>
                <a:close/>
              </a:path>
            </a:pathLst>
          </a:custGeom>
          <a:ln w="42672">
            <a:solidFill>
              <a:srgbClr val="FFFFFF"/>
            </a:solidFill>
          </a:ln>
        </p:spPr>
        <p:txBody>
          <a:bodyPr wrap="square" lIns="0" tIns="0" rIns="0" bIns="0" rtlCol="0"/>
          <a:lstStyle/>
          <a:p>
            <a:endParaRPr/>
          </a:p>
        </p:txBody>
      </p:sp>
      <p:sp>
        <p:nvSpPr>
          <p:cNvPr id="8" name="object 8"/>
          <p:cNvSpPr/>
          <p:nvPr/>
        </p:nvSpPr>
        <p:spPr>
          <a:xfrm>
            <a:off x="3386327" y="3361944"/>
            <a:ext cx="5486400" cy="730250"/>
          </a:xfrm>
          <a:custGeom>
            <a:avLst/>
            <a:gdLst/>
            <a:ahLst/>
            <a:cxnLst/>
            <a:rect l="l" t="t" r="r" b="b"/>
            <a:pathLst>
              <a:path w="5486400" h="730250">
                <a:moveTo>
                  <a:pt x="5413375" y="0"/>
                </a:moveTo>
                <a:lnTo>
                  <a:pt x="73025" y="0"/>
                </a:lnTo>
                <a:lnTo>
                  <a:pt x="44577" y="5730"/>
                </a:lnTo>
                <a:lnTo>
                  <a:pt x="21367" y="21367"/>
                </a:lnTo>
                <a:lnTo>
                  <a:pt x="5730" y="44576"/>
                </a:lnTo>
                <a:lnTo>
                  <a:pt x="0" y="73025"/>
                </a:lnTo>
                <a:lnTo>
                  <a:pt x="0" y="656970"/>
                </a:lnTo>
                <a:lnTo>
                  <a:pt x="5730" y="685419"/>
                </a:lnTo>
                <a:lnTo>
                  <a:pt x="21367" y="708628"/>
                </a:lnTo>
                <a:lnTo>
                  <a:pt x="44577" y="724265"/>
                </a:lnTo>
                <a:lnTo>
                  <a:pt x="73025" y="729995"/>
                </a:lnTo>
                <a:lnTo>
                  <a:pt x="5413375" y="729995"/>
                </a:lnTo>
                <a:lnTo>
                  <a:pt x="5441823" y="724265"/>
                </a:lnTo>
                <a:lnTo>
                  <a:pt x="5465032" y="708628"/>
                </a:lnTo>
                <a:lnTo>
                  <a:pt x="5480669" y="685419"/>
                </a:lnTo>
                <a:lnTo>
                  <a:pt x="5486400" y="656970"/>
                </a:lnTo>
                <a:lnTo>
                  <a:pt x="5486400" y="73025"/>
                </a:lnTo>
                <a:lnTo>
                  <a:pt x="5480669" y="44576"/>
                </a:lnTo>
                <a:lnTo>
                  <a:pt x="5465032" y="21367"/>
                </a:lnTo>
                <a:lnTo>
                  <a:pt x="5441823" y="5730"/>
                </a:lnTo>
                <a:lnTo>
                  <a:pt x="5413375" y="0"/>
                </a:lnTo>
                <a:close/>
              </a:path>
            </a:pathLst>
          </a:custGeom>
          <a:solidFill>
            <a:srgbClr val="EF7E09"/>
          </a:solidFill>
        </p:spPr>
        <p:txBody>
          <a:bodyPr wrap="square" lIns="0" tIns="0" rIns="0" bIns="0" rtlCol="0"/>
          <a:lstStyle/>
          <a:p>
            <a:endParaRPr/>
          </a:p>
        </p:txBody>
      </p:sp>
      <p:sp>
        <p:nvSpPr>
          <p:cNvPr id="9" name="object 9"/>
          <p:cNvSpPr/>
          <p:nvPr/>
        </p:nvSpPr>
        <p:spPr>
          <a:xfrm>
            <a:off x="3386327" y="3361944"/>
            <a:ext cx="5486400" cy="730250"/>
          </a:xfrm>
          <a:custGeom>
            <a:avLst/>
            <a:gdLst/>
            <a:ahLst/>
            <a:cxnLst/>
            <a:rect l="l" t="t" r="r" b="b"/>
            <a:pathLst>
              <a:path w="5486400" h="730250">
                <a:moveTo>
                  <a:pt x="0" y="73025"/>
                </a:moveTo>
                <a:lnTo>
                  <a:pt x="5730" y="44576"/>
                </a:lnTo>
                <a:lnTo>
                  <a:pt x="21367" y="21367"/>
                </a:lnTo>
                <a:lnTo>
                  <a:pt x="44577" y="5730"/>
                </a:lnTo>
                <a:lnTo>
                  <a:pt x="73025" y="0"/>
                </a:lnTo>
                <a:lnTo>
                  <a:pt x="5413375" y="0"/>
                </a:lnTo>
                <a:lnTo>
                  <a:pt x="5441823" y="5730"/>
                </a:lnTo>
                <a:lnTo>
                  <a:pt x="5465032" y="21367"/>
                </a:lnTo>
                <a:lnTo>
                  <a:pt x="5480669" y="44576"/>
                </a:lnTo>
                <a:lnTo>
                  <a:pt x="5486400" y="73025"/>
                </a:lnTo>
                <a:lnTo>
                  <a:pt x="5486400" y="656970"/>
                </a:lnTo>
                <a:lnTo>
                  <a:pt x="5480669" y="685418"/>
                </a:lnTo>
                <a:lnTo>
                  <a:pt x="5465032" y="708628"/>
                </a:lnTo>
                <a:lnTo>
                  <a:pt x="5441823" y="724265"/>
                </a:lnTo>
                <a:lnTo>
                  <a:pt x="5413375" y="729995"/>
                </a:lnTo>
                <a:lnTo>
                  <a:pt x="73025" y="729995"/>
                </a:lnTo>
                <a:lnTo>
                  <a:pt x="44577" y="724265"/>
                </a:lnTo>
                <a:lnTo>
                  <a:pt x="21367" y="708628"/>
                </a:lnTo>
                <a:lnTo>
                  <a:pt x="5730" y="685419"/>
                </a:lnTo>
                <a:lnTo>
                  <a:pt x="0" y="656970"/>
                </a:lnTo>
                <a:lnTo>
                  <a:pt x="0" y="73025"/>
                </a:lnTo>
                <a:close/>
              </a:path>
            </a:pathLst>
          </a:custGeom>
          <a:ln w="42671">
            <a:solidFill>
              <a:srgbClr val="FFFFFF"/>
            </a:solidFill>
          </a:ln>
        </p:spPr>
        <p:txBody>
          <a:bodyPr wrap="square" lIns="0" tIns="0" rIns="0" bIns="0" rtlCol="0"/>
          <a:lstStyle/>
          <a:p>
            <a:endParaRPr/>
          </a:p>
        </p:txBody>
      </p:sp>
      <p:sp>
        <p:nvSpPr>
          <p:cNvPr id="10" name="object 10"/>
          <p:cNvSpPr/>
          <p:nvPr/>
        </p:nvSpPr>
        <p:spPr>
          <a:xfrm>
            <a:off x="3796283" y="4194047"/>
            <a:ext cx="5486400" cy="728980"/>
          </a:xfrm>
          <a:custGeom>
            <a:avLst/>
            <a:gdLst/>
            <a:ahLst/>
            <a:cxnLst/>
            <a:rect l="l" t="t" r="r" b="b"/>
            <a:pathLst>
              <a:path w="5486400" h="728979">
                <a:moveTo>
                  <a:pt x="5413502" y="0"/>
                </a:moveTo>
                <a:lnTo>
                  <a:pt x="72898" y="0"/>
                </a:lnTo>
                <a:lnTo>
                  <a:pt x="44523" y="5728"/>
                </a:lnTo>
                <a:lnTo>
                  <a:pt x="21351" y="21351"/>
                </a:lnTo>
                <a:lnTo>
                  <a:pt x="5728" y="44523"/>
                </a:lnTo>
                <a:lnTo>
                  <a:pt x="0" y="72897"/>
                </a:lnTo>
                <a:lnTo>
                  <a:pt x="0" y="655574"/>
                </a:lnTo>
                <a:lnTo>
                  <a:pt x="5728" y="683948"/>
                </a:lnTo>
                <a:lnTo>
                  <a:pt x="21351" y="707120"/>
                </a:lnTo>
                <a:lnTo>
                  <a:pt x="44523" y="722743"/>
                </a:lnTo>
                <a:lnTo>
                  <a:pt x="72898" y="728471"/>
                </a:lnTo>
                <a:lnTo>
                  <a:pt x="5413502" y="728471"/>
                </a:lnTo>
                <a:lnTo>
                  <a:pt x="5441876" y="722743"/>
                </a:lnTo>
                <a:lnTo>
                  <a:pt x="5465048" y="707120"/>
                </a:lnTo>
                <a:lnTo>
                  <a:pt x="5480671" y="683948"/>
                </a:lnTo>
                <a:lnTo>
                  <a:pt x="5486400" y="655574"/>
                </a:lnTo>
                <a:lnTo>
                  <a:pt x="5486400" y="72897"/>
                </a:lnTo>
                <a:lnTo>
                  <a:pt x="5480671" y="44523"/>
                </a:lnTo>
                <a:lnTo>
                  <a:pt x="5465048" y="21351"/>
                </a:lnTo>
                <a:lnTo>
                  <a:pt x="5441876" y="5728"/>
                </a:lnTo>
                <a:lnTo>
                  <a:pt x="5413502" y="0"/>
                </a:lnTo>
                <a:close/>
              </a:path>
            </a:pathLst>
          </a:custGeom>
          <a:solidFill>
            <a:srgbClr val="EF7E09"/>
          </a:solidFill>
        </p:spPr>
        <p:txBody>
          <a:bodyPr wrap="square" lIns="0" tIns="0" rIns="0" bIns="0" rtlCol="0"/>
          <a:lstStyle/>
          <a:p>
            <a:endParaRPr/>
          </a:p>
        </p:txBody>
      </p:sp>
      <p:sp>
        <p:nvSpPr>
          <p:cNvPr id="11" name="object 11"/>
          <p:cNvSpPr/>
          <p:nvPr/>
        </p:nvSpPr>
        <p:spPr>
          <a:xfrm>
            <a:off x="3796283" y="4194047"/>
            <a:ext cx="5486400" cy="728980"/>
          </a:xfrm>
          <a:custGeom>
            <a:avLst/>
            <a:gdLst/>
            <a:ahLst/>
            <a:cxnLst/>
            <a:rect l="l" t="t" r="r" b="b"/>
            <a:pathLst>
              <a:path w="5486400" h="728979">
                <a:moveTo>
                  <a:pt x="0" y="72897"/>
                </a:moveTo>
                <a:lnTo>
                  <a:pt x="5728" y="44523"/>
                </a:lnTo>
                <a:lnTo>
                  <a:pt x="21351" y="21351"/>
                </a:lnTo>
                <a:lnTo>
                  <a:pt x="44523" y="5728"/>
                </a:lnTo>
                <a:lnTo>
                  <a:pt x="72898" y="0"/>
                </a:lnTo>
                <a:lnTo>
                  <a:pt x="5413502" y="0"/>
                </a:lnTo>
                <a:lnTo>
                  <a:pt x="5441876" y="5728"/>
                </a:lnTo>
                <a:lnTo>
                  <a:pt x="5465048" y="21351"/>
                </a:lnTo>
                <a:lnTo>
                  <a:pt x="5480671" y="44523"/>
                </a:lnTo>
                <a:lnTo>
                  <a:pt x="5486400" y="72897"/>
                </a:lnTo>
                <a:lnTo>
                  <a:pt x="5486400" y="655574"/>
                </a:lnTo>
                <a:lnTo>
                  <a:pt x="5480671" y="683948"/>
                </a:lnTo>
                <a:lnTo>
                  <a:pt x="5465048" y="707120"/>
                </a:lnTo>
                <a:lnTo>
                  <a:pt x="5441876" y="722743"/>
                </a:lnTo>
                <a:lnTo>
                  <a:pt x="5413502" y="728471"/>
                </a:lnTo>
                <a:lnTo>
                  <a:pt x="72898" y="728471"/>
                </a:lnTo>
                <a:lnTo>
                  <a:pt x="44523" y="722743"/>
                </a:lnTo>
                <a:lnTo>
                  <a:pt x="21351" y="707120"/>
                </a:lnTo>
                <a:lnTo>
                  <a:pt x="5728" y="683948"/>
                </a:lnTo>
                <a:lnTo>
                  <a:pt x="0" y="655574"/>
                </a:lnTo>
                <a:lnTo>
                  <a:pt x="0" y="72897"/>
                </a:lnTo>
                <a:close/>
              </a:path>
            </a:pathLst>
          </a:custGeom>
          <a:ln w="42672">
            <a:solidFill>
              <a:srgbClr val="FFFFFF"/>
            </a:solidFill>
          </a:ln>
        </p:spPr>
        <p:txBody>
          <a:bodyPr wrap="square" lIns="0" tIns="0" rIns="0" bIns="0" rtlCol="0"/>
          <a:lstStyle/>
          <a:p>
            <a:endParaRPr/>
          </a:p>
        </p:txBody>
      </p:sp>
      <p:sp>
        <p:nvSpPr>
          <p:cNvPr id="12" name="object 12"/>
          <p:cNvSpPr/>
          <p:nvPr/>
        </p:nvSpPr>
        <p:spPr>
          <a:xfrm>
            <a:off x="4206239" y="5024628"/>
            <a:ext cx="5486400" cy="728980"/>
          </a:xfrm>
          <a:custGeom>
            <a:avLst/>
            <a:gdLst/>
            <a:ahLst/>
            <a:cxnLst/>
            <a:rect l="l" t="t" r="r" b="b"/>
            <a:pathLst>
              <a:path w="5486400" h="728979">
                <a:moveTo>
                  <a:pt x="5413502" y="0"/>
                </a:moveTo>
                <a:lnTo>
                  <a:pt x="72898" y="0"/>
                </a:lnTo>
                <a:lnTo>
                  <a:pt x="44523" y="5728"/>
                </a:lnTo>
                <a:lnTo>
                  <a:pt x="21351" y="21351"/>
                </a:lnTo>
                <a:lnTo>
                  <a:pt x="5728" y="44523"/>
                </a:lnTo>
                <a:lnTo>
                  <a:pt x="0" y="72898"/>
                </a:lnTo>
                <a:lnTo>
                  <a:pt x="0" y="655624"/>
                </a:lnTo>
                <a:lnTo>
                  <a:pt x="5728" y="683980"/>
                </a:lnTo>
                <a:lnTo>
                  <a:pt x="21351" y="707136"/>
                </a:lnTo>
                <a:lnTo>
                  <a:pt x="44523" y="722747"/>
                </a:lnTo>
                <a:lnTo>
                  <a:pt x="72898" y="728472"/>
                </a:lnTo>
                <a:lnTo>
                  <a:pt x="5413502" y="728472"/>
                </a:lnTo>
                <a:lnTo>
                  <a:pt x="5441876" y="722747"/>
                </a:lnTo>
                <a:lnTo>
                  <a:pt x="5465048" y="707136"/>
                </a:lnTo>
                <a:lnTo>
                  <a:pt x="5480671" y="683980"/>
                </a:lnTo>
                <a:lnTo>
                  <a:pt x="5486400" y="655624"/>
                </a:lnTo>
                <a:lnTo>
                  <a:pt x="5486400" y="72898"/>
                </a:lnTo>
                <a:lnTo>
                  <a:pt x="5480671" y="44523"/>
                </a:lnTo>
                <a:lnTo>
                  <a:pt x="5465048" y="21351"/>
                </a:lnTo>
                <a:lnTo>
                  <a:pt x="5441876" y="5728"/>
                </a:lnTo>
                <a:lnTo>
                  <a:pt x="5413502" y="0"/>
                </a:lnTo>
                <a:close/>
              </a:path>
            </a:pathLst>
          </a:custGeom>
          <a:solidFill>
            <a:srgbClr val="EF7E09"/>
          </a:solidFill>
        </p:spPr>
        <p:txBody>
          <a:bodyPr wrap="square" lIns="0" tIns="0" rIns="0" bIns="0" rtlCol="0"/>
          <a:lstStyle/>
          <a:p>
            <a:endParaRPr/>
          </a:p>
        </p:txBody>
      </p:sp>
      <p:sp>
        <p:nvSpPr>
          <p:cNvPr id="13" name="object 13"/>
          <p:cNvSpPr/>
          <p:nvPr/>
        </p:nvSpPr>
        <p:spPr>
          <a:xfrm>
            <a:off x="4206239" y="5024628"/>
            <a:ext cx="5486400" cy="728980"/>
          </a:xfrm>
          <a:custGeom>
            <a:avLst/>
            <a:gdLst/>
            <a:ahLst/>
            <a:cxnLst/>
            <a:rect l="l" t="t" r="r" b="b"/>
            <a:pathLst>
              <a:path w="5486400" h="728979">
                <a:moveTo>
                  <a:pt x="0" y="72898"/>
                </a:moveTo>
                <a:lnTo>
                  <a:pt x="5728" y="44523"/>
                </a:lnTo>
                <a:lnTo>
                  <a:pt x="21351" y="21351"/>
                </a:lnTo>
                <a:lnTo>
                  <a:pt x="44523" y="5728"/>
                </a:lnTo>
                <a:lnTo>
                  <a:pt x="72898" y="0"/>
                </a:lnTo>
                <a:lnTo>
                  <a:pt x="5413502" y="0"/>
                </a:lnTo>
                <a:lnTo>
                  <a:pt x="5441876" y="5728"/>
                </a:lnTo>
                <a:lnTo>
                  <a:pt x="5465048" y="21351"/>
                </a:lnTo>
                <a:lnTo>
                  <a:pt x="5480671" y="44523"/>
                </a:lnTo>
                <a:lnTo>
                  <a:pt x="5486400" y="72898"/>
                </a:lnTo>
                <a:lnTo>
                  <a:pt x="5486400" y="655624"/>
                </a:lnTo>
                <a:lnTo>
                  <a:pt x="5480671" y="683980"/>
                </a:lnTo>
                <a:lnTo>
                  <a:pt x="5465048" y="707136"/>
                </a:lnTo>
                <a:lnTo>
                  <a:pt x="5441876" y="722747"/>
                </a:lnTo>
                <a:lnTo>
                  <a:pt x="5413502" y="728472"/>
                </a:lnTo>
                <a:lnTo>
                  <a:pt x="72898" y="728472"/>
                </a:lnTo>
                <a:lnTo>
                  <a:pt x="44523" y="722747"/>
                </a:lnTo>
                <a:lnTo>
                  <a:pt x="21351" y="707136"/>
                </a:lnTo>
                <a:lnTo>
                  <a:pt x="5728" y="683980"/>
                </a:lnTo>
                <a:lnTo>
                  <a:pt x="0" y="655624"/>
                </a:lnTo>
                <a:lnTo>
                  <a:pt x="0" y="72898"/>
                </a:lnTo>
                <a:close/>
              </a:path>
            </a:pathLst>
          </a:custGeom>
          <a:ln w="42672">
            <a:solidFill>
              <a:srgbClr val="FFFFFF"/>
            </a:solidFill>
          </a:ln>
        </p:spPr>
        <p:txBody>
          <a:bodyPr wrap="square" lIns="0" tIns="0" rIns="0" bIns="0" rtlCol="0"/>
          <a:lstStyle/>
          <a:p>
            <a:endParaRPr/>
          </a:p>
        </p:txBody>
      </p:sp>
      <p:sp>
        <p:nvSpPr>
          <p:cNvPr id="14" name="object 14"/>
          <p:cNvSpPr txBox="1"/>
          <p:nvPr/>
        </p:nvSpPr>
        <p:spPr>
          <a:xfrm>
            <a:off x="2652775" y="1869135"/>
            <a:ext cx="5405120" cy="3871444"/>
          </a:xfrm>
          <a:prstGeom prst="rect">
            <a:avLst/>
          </a:prstGeom>
        </p:spPr>
        <p:txBody>
          <a:bodyPr vert="horz" wrap="square" lIns="0" tIns="13335" rIns="0" bIns="0" rtlCol="0">
            <a:spAutoFit/>
          </a:bodyPr>
          <a:lstStyle/>
          <a:p>
            <a:pPr marL="12700">
              <a:spcBef>
                <a:spcPts val="105"/>
              </a:spcBef>
            </a:pPr>
            <a:r>
              <a:rPr sz="2000" spc="-80" dirty="0">
                <a:solidFill>
                  <a:srgbClr val="FFFFFF"/>
                </a:solidFill>
                <a:latin typeface="Arial"/>
                <a:cs typeface="Arial"/>
              </a:rPr>
              <a:t>Valuation </a:t>
            </a:r>
            <a:r>
              <a:rPr sz="2000" spc="-5" dirty="0">
                <a:solidFill>
                  <a:srgbClr val="FFFFFF"/>
                </a:solidFill>
                <a:latin typeface="Arial"/>
                <a:cs typeface="Arial"/>
              </a:rPr>
              <a:t>of</a:t>
            </a:r>
            <a:r>
              <a:rPr sz="2000" spc="-155" dirty="0">
                <a:solidFill>
                  <a:srgbClr val="FFFFFF"/>
                </a:solidFill>
                <a:latin typeface="Arial"/>
                <a:cs typeface="Arial"/>
              </a:rPr>
              <a:t> </a:t>
            </a:r>
            <a:r>
              <a:rPr sz="2000" spc="-140" dirty="0">
                <a:solidFill>
                  <a:srgbClr val="FFFFFF"/>
                </a:solidFill>
                <a:latin typeface="Arial"/>
                <a:cs typeface="Arial"/>
              </a:rPr>
              <a:t>assets</a:t>
            </a:r>
            <a:endParaRPr sz="2000">
              <a:latin typeface="Arial"/>
              <a:cs typeface="Arial"/>
            </a:endParaRPr>
          </a:p>
          <a:p>
            <a:pPr marL="831850" marR="1762760" indent="-409575">
              <a:lnSpc>
                <a:spcPct val="272600"/>
              </a:lnSpc>
              <a:spcBef>
                <a:spcPts val="5"/>
              </a:spcBef>
            </a:pPr>
            <a:r>
              <a:rPr sz="2000" spc="-100" dirty="0">
                <a:solidFill>
                  <a:srgbClr val="FFFFFF"/>
                </a:solidFill>
                <a:latin typeface="Arial"/>
                <a:cs typeface="Arial"/>
              </a:rPr>
              <a:t>Realization </a:t>
            </a:r>
            <a:r>
              <a:rPr sz="2000" spc="-5" dirty="0">
                <a:solidFill>
                  <a:srgbClr val="FFFFFF"/>
                </a:solidFill>
                <a:latin typeface="Arial"/>
                <a:cs typeface="Arial"/>
              </a:rPr>
              <a:t>of </a:t>
            </a:r>
            <a:r>
              <a:rPr sz="2000" spc="-65" dirty="0">
                <a:solidFill>
                  <a:srgbClr val="FFFFFF"/>
                </a:solidFill>
                <a:latin typeface="Arial"/>
                <a:cs typeface="Arial"/>
              </a:rPr>
              <a:t>security</a:t>
            </a:r>
            <a:r>
              <a:rPr sz="2000" spc="-225" dirty="0">
                <a:solidFill>
                  <a:srgbClr val="FFFFFF"/>
                </a:solidFill>
                <a:latin typeface="Arial"/>
                <a:cs typeface="Arial"/>
              </a:rPr>
              <a:t> </a:t>
            </a:r>
            <a:r>
              <a:rPr sz="2000" spc="-65" dirty="0">
                <a:solidFill>
                  <a:srgbClr val="FFFFFF"/>
                </a:solidFill>
                <a:latin typeface="Arial"/>
                <a:cs typeface="Arial"/>
              </a:rPr>
              <a:t>interests  </a:t>
            </a:r>
            <a:r>
              <a:rPr sz="2000" spc="-105" dirty="0">
                <a:solidFill>
                  <a:srgbClr val="FFFFFF"/>
                </a:solidFill>
                <a:latin typeface="Arial"/>
                <a:cs typeface="Arial"/>
              </a:rPr>
              <a:t>Selling </a:t>
            </a:r>
            <a:r>
              <a:rPr sz="2000" spc="-20" dirty="0">
                <a:solidFill>
                  <a:srgbClr val="FFFFFF"/>
                </a:solidFill>
                <a:latin typeface="Arial"/>
                <a:cs typeface="Arial"/>
              </a:rPr>
              <a:t>the</a:t>
            </a:r>
            <a:r>
              <a:rPr sz="2000" spc="-125" dirty="0">
                <a:solidFill>
                  <a:srgbClr val="FFFFFF"/>
                </a:solidFill>
                <a:latin typeface="Arial"/>
                <a:cs typeface="Arial"/>
              </a:rPr>
              <a:t> </a:t>
            </a:r>
            <a:r>
              <a:rPr sz="2000" spc="-140" dirty="0">
                <a:solidFill>
                  <a:srgbClr val="FFFFFF"/>
                </a:solidFill>
                <a:latin typeface="Arial"/>
                <a:cs typeface="Arial"/>
              </a:rPr>
              <a:t>assets</a:t>
            </a:r>
            <a:endParaRPr sz="2000">
              <a:latin typeface="Arial"/>
              <a:cs typeface="Arial"/>
            </a:endParaRPr>
          </a:p>
          <a:p>
            <a:pPr>
              <a:lnSpc>
                <a:spcPct val="100000"/>
              </a:lnSpc>
            </a:pPr>
            <a:endParaRPr sz="2000">
              <a:latin typeface="Times New Roman"/>
              <a:cs typeface="Times New Roman"/>
            </a:endParaRPr>
          </a:p>
          <a:p>
            <a:pPr>
              <a:lnSpc>
                <a:spcPct val="100000"/>
              </a:lnSpc>
            </a:pPr>
            <a:endParaRPr sz="1600">
              <a:latin typeface="Times New Roman"/>
              <a:cs typeface="Times New Roman"/>
            </a:endParaRPr>
          </a:p>
          <a:p>
            <a:pPr marL="1651635" indent="-410209">
              <a:spcBef>
                <a:spcPts val="5"/>
              </a:spcBef>
            </a:pPr>
            <a:r>
              <a:rPr sz="2000" spc="-45" dirty="0">
                <a:solidFill>
                  <a:srgbClr val="FFFFFF"/>
                </a:solidFill>
                <a:latin typeface="Arial"/>
                <a:cs typeface="Arial"/>
              </a:rPr>
              <a:t>Distributing </a:t>
            </a:r>
            <a:r>
              <a:rPr sz="2000" spc="-20" dirty="0">
                <a:solidFill>
                  <a:srgbClr val="FFFFFF"/>
                </a:solidFill>
                <a:latin typeface="Arial"/>
                <a:cs typeface="Arial"/>
              </a:rPr>
              <a:t>the </a:t>
            </a:r>
            <a:r>
              <a:rPr sz="2000" spc="-30" dirty="0">
                <a:solidFill>
                  <a:srgbClr val="FFFFFF"/>
                </a:solidFill>
                <a:latin typeface="Arial"/>
                <a:cs typeface="Arial"/>
              </a:rPr>
              <a:t>profits </a:t>
            </a:r>
            <a:r>
              <a:rPr sz="2000" spc="-105" dirty="0">
                <a:solidFill>
                  <a:srgbClr val="FFFFFF"/>
                </a:solidFill>
                <a:latin typeface="Arial"/>
                <a:cs typeface="Arial"/>
              </a:rPr>
              <a:t>among</a:t>
            </a:r>
            <a:r>
              <a:rPr sz="2000" spc="-350" dirty="0">
                <a:solidFill>
                  <a:srgbClr val="FFFFFF"/>
                </a:solidFill>
                <a:latin typeface="Arial"/>
                <a:cs typeface="Arial"/>
              </a:rPr>
              <a:t> </a:t>
            </a:r>
            <a:r>
              <a:rPr sz="2000" spc="-80" dirty="0">
                <a:solidFill>
                  <a:srgbClr val="FFFFFF"/>
                </a:solidFill>
                <a:latin typeface="Arial"/>
                <a:cs typeface="Arial"/>
              </a:rPr>
              <a:t>claimants</a:t>
            </a:r>
            <a:endParaRPr sz="2000">
              <a:latin typeface="Arial"/>
              <a:cs typeface="Arial"/>
            </a:endParaRPr>
          </a:p>
          <a:p>
            <a:pPr>
              <a:spcBef>
                <a:spcPts val="50"/>
              </a:spcBef>
            </a:pPr>
            <a:endParaRPr sz="2800">
              <a:latin typeface="Times New Roman"/>
              <a:cs typeface="Times New Roman"/>
            </a:endParaRPr>
          </a:p>
          <a:p>
            <a:pPr marL="1651635" marR="332740">
              <a:lnSpc>
                <a:spcPts val="2210"/>
              </a:lnSpc>
              <a:spcBef>
                <a:spcPts val="5"/>
              </a:spcBef>
            </a:pPr>
            <a:r>
              <a:rPr sz="2000" spc="-45" dirty="0">
                <a:solidFill>
                  <a:srgbClr val="FFFFFF"/>
                </a:solidFill>
                <a:latin typeface="Arial"/>
                <a:cs typeface="Arial"/>
              </a:rPr>
              <a:t>Distributing </a:t>
            </a:r>
            <a:r>
              <a:rPr sz="2000" spc="-80" dirty="0">
                <a:solidFill>
                  <a:srgbClr val="FFFFFF"/>
                </a:solidFill>
                <a:latin typeface="Arial"/>
                <a:cs typeface="Arial"/>
              </a:rPr>
              <a:t>unsold </a:t>
            </a:r>
            <a:r>
              <a:rPr sz="2000" spc="-140" dirty="0">
                <a:solidFill>
                  <a:srgbClr val="FFFFFF"/>
                </a:solidFill>
                <a:latin typeface="Arial"/>
                <a:cs typeface="Arial"/>
              </a:rPr>
              <a:t>assets</a:t>
            </a:r>
            <a:r>
              <a:rPr sz="2000" spc="-229" dirty="0">
                <a:solidFill>
                  <a:srgbClr val="FFFFFF"/>
                </a:solidFill>
                <a:latin typeface="Arial"/>
                <a:cs typeface="Arial"/>
              </a:rPr>
              <a:t> </a:t>
            </a:r>
            <a:r>
              <a:rPr sz="2000" spc="-105" dirty="0">
                <a:solidFill>
                  <a:srgbClr val="FFFFFF"/>
                </a:solidFill>
                <a:latin typeface="Arial"/>
                <a:cs typeface="Arial"/>
              </a:rPr>
              <a:t>among  </a:t>
            </a:r>
            <a:r>
              <a:rPr sz="2000" spc="-80" dirty="0">
                <a:solidFill>
                  <a:srgbClr val="FFFFFF"/>
                </a:solidFill>
                <a:latin typeface="Arial"/>
                <a:cs typeface="Arial"/>
              </a:rPr>
              <a:t>claimants</a:t>
            </a:r>
            <a:endParaRPr sz="2000">
              <a:latin typeface="Arial"/>
              <a:cs typeface="Arial"/>
            </a:endParaRPr>
          </a:p>
        </p:txBody>
      </p:sp>
      <p:sp>
        <p:nvSpPr>
          <p:cNvPr id="15" name="object 15"/>
          <p:cNvSpPr/>
          <p:nvPr/>
        </p:nvSpPr>
        <p:spPr>
          <a:xfrm>
            <a:off x="7578853" y="2234184"/>
            <a:ext cx="475615" cy="474345"/>
          </a:xfrm>
          <a:custGeom>
            <a:avLst/>
            <a:gdLst/>
            <a:ahLst/>
            <a:cxnLst/>
            <a:rect l="l" t="t" r="r" b="b"/>
            <a:pathLst>
              <a:path w="475615" h="474344">
                <a:moveTo>
                  <a:pt x="475488" y="260730"/>
                </a:moveTo>
                <a:lnTo>
                  <a:pt x="0" y="260730"/>
                </a:lnTo>
                <a:lnTo>
                  <a:pt x="237744" y="473963"/>
                </a:lnTo>
                <a:lnTo>
                  <a:pt x="475488" y="260730"/>
                </a:lnTo>
                <a:close/>
              </a:path>
              <a:path w="475615" h="474344">
                <a:moveTo>
                  <a:pt x="368553" y="0"/>
                </a:moveTo>
                <a:lnTo>
                  <a:pt x="106934" y="0"/>
                </a:lnTo>
                <a:lnTo>
                  <a:pt x="106934" y="260730"/>
                </a:lnTo>
                <a:lnTo>
                  <a:pt x="368553" y="260730"/>
                </a:lnTo>
                <a:lnTo>
                  <a:pt x="368553" y="0"/>
                </a:lnTo>
                <a:close/>
              </a:path>
            </a:pathLst>
          </a:custGeom>
          <a:solidFill>
            <a:srgbClr val="F8D7CC">
              <a:alpha val="90194"/>
            </a:srgbClr>
          </a:solidFill>
        </p:spPr>
        <p:txBody>
          <a:bodyPr wrap="square" lIns="0" tIns="0" rIns="0" bIns="0" rtlCol="0"/>
          <a:lstStyle/>
          <a:p>
            <a:endParaRPr/>
          </a:p>
        </p:txBody>
      </p:sp>
      <p:sp>
        <p:nvSpPr>
          <p:cNvPr id="16" name="object 16"/>
          <p:cNvSpPr/>
          <p:nvPr/>
        </p:nvSpPr>
        <p:spPr>
          <a:xfrm>
            <a:off x="7578853" y="2234184"/>
            <a:ext cx="475615" cy="474345"/>
          </a:xfrm>
          <a:custGeom>
            <a:avLst/>
            <a:gdLst/>
            <a:ahLst/>
            <a:cxnLst/>
            <a:rect l="l" t="t" r="r" b="b"/>
            <a:pathLst>
              <a:path w="475615" h="474344">
                <a:moveTo>
                  <a:pt x="0" y="260730"/>
                </a:moveTo>
                <a:lnTo>
                  <a:pt x="106934" y="260730"/>
                </a:lnTo>
                <a:lnTo>
                  <a:pt x="106934" y="0"/>
                </a:lnTo>
                <a:lnTo>
                  <a:pt x="368553" y="0"/>
                </a:lnTo>
                <a:lnTo>
                  <a:pt x="368553" y="260730"/>
                </a:lnTo>
                <a:lnTo>
                  <a:pt x="475488" y="260730"/>
                </a:lnTo>
                <a:lnTo>
                  <a:pt x="237744" y="473963"/>
                </a:lnTo>
                <a:lnTo>
                  <a:pt x="0" y="260730"/>
                </a:lnTo>
                <a:close/>
              </a:path>
            </a:pathLst>
          </a:custGeom>
          <a:ln w="42672">
            <a:solidFill>
              <a:srgbClr val="F8D7CC"/>
            </a:solidFill>
          </a:ln>
        </p:spPr>
        <p:txBody>
          <a:bodyPr wrap="square" lIns="0" tIns="0" rIns="0" bIns="0" rtlCol="0"/>
          <a:lstStyle/>
          <a:p>
            <a:endParaRPr/>
          </a:p>
        </p:txBody>
      </p:sp>
      <p:sp>
        <p:nvSpPr>
          <p:cNvPr id="17" name="object 17"/>
          <p:cNvSpPr/>
          <p:nvPr/>
        </p:nvSpPr>
        <p:spPr>
          <a:xfrm>
            <a:off x="7988809" y="3064765"/>
            <a:ext cx="474345" cy="474345"/>
          </a:xfrm>
          <a:custGeom>
            <a:avLst/>
            <a:gdLst/>
            <a:ahLst/>
            <a:cxnLst/>
            <a:rect l="l" t="t" r="r" b="b"/>
            <a:pathLst>
              <a:path w="474345" h="474345">
                <a:moveTo>
                  <a:pt x="473963" y="260731"/>
                </a:moveTo>
                <a:lnTo>
                  <a:pt x="0" y="260731"/>
                </a:lnTo>
                <a:lnTo>
                  <a:pt x="236982" y="473963"/>
                </a:lnTo>
                <a:lnTo>
                  <a:pt x="473963" y="260731"/>
                </a:lnTo>
                <a:close/>
              </a:path>
              <a:path w="474345" h="474345">
                <a:moveTo>
                  <a:pt x="367284" y="0"/>
                </a:moveTo>
                <a:lnTo>
                  <a:pt x="106680" y="0"/>
                </a:lnTo>
                <a:lnTo>
                  <a:pt x="106680" y="260731"/>
                </a:lnTo>
                <a:lnTo>
                  <a:pt x="367284" y="260731"/>
                </a:lnTo>
                <a:lnTo>
                  <a:pt x="367284" y="0"/>
                </a:lnTo>
                <a:close/>
              </a:path>
            </a:pathLst>
          </a:custGeom>
          <a:solidFill>
            <a:srgbClr val="F8D7CC">
              <a:alpha val="90194"/>
            </a:srgbClr>
          </a:solidFill>
        </p:spPr>
        <p:txBody>
          <a:bodyPr wrap="square" lIns="0" tIns="0" rIns="0" bIns="0" rtlCol="0"/>
          <a:lstStyle/>
          <a:p>
            <a:endParaRPr/>
          </a:p>
        </p:txBody>
      </p:sp>
      <p:sp>
        <p:nvSpPr>
          <p:cNvPr id="18" name="object 18"/>
          <p:cNvSpPr/>
          <p:nvPr/>
        </p:nvSpPr>
        <p:spPr>
          <a:xfrm>
            <a:off x="7988809" y="3064765"/>
            <a:ext cx="474345" cy="474345"/>
          </a:xfrm>
          <a:custGeom>
            <a:avLst/>
            <a:gdLst/>
            <a:ahLst/>
            <a:cxnLst/>
            <a:rect l="l" t="t" r="r" b="b"/>
            <a:pathLst>
              <a:path w="474345" h="474345">
                <a:moveTo>
                  <a:pt x="0" y="260731"/>
                </a:moveTo>
                <a:lnTo>
                  <a:pt x="106680" y="260731"/>
                </a:lnTo>
                <a:lnTo>
                  <a:pt x="106680" y="0"/>
                </a:lnTo>
                <a:lnTo>
                  <a:pt x="367284" y="0"/>
                </a:lnTo>
                <a:lnTo>
                  <a:pt x="367284" y="260731"/>
                </a:lnTo>
                <a:lnTo>
                  <a:pt x="473963" y="260731"/>
                </a:lnTo>
                <a:lnTo>
                  <a:pt x="236982" y="473963"/>
                </a:lnTo>
                <a:lnTo>
                  <a:pt x="0" y="260731"/>
                </a:lnTo>
                <a:close/>
              </a:path>
            </a:pathLst>
          </a:custGeom>
          <a:ln w="42672">
            <a:solidFill>
              <a:srgbClr val="F8D7CC"/>
            </a:solidFill>
          </a:ln>
        </p:spPr>
        <p:txBody>
          <a:bodyPr wrap="square" lIns="0" tIns="0" rIns="0" bIns="0" rtlCol="0"/>
          <a:lstStyle/>
          <a:p>
            <a:endParaRPr/>
          </a:p>
        </p:txBody>
      </p:sp>
      <p:sp>
        <p:nvSpPr>
          <p:cNvPr id="19" name="object 19"/>
          <p:cNvSpPr/>
          <p:nvPr/>
        </p:nvSpPr>
        <p:spPr>
          <a:xfrm>
            <a:off x="8398765" y="3883153"/>
            <a:ext cx="474345" cy="474345"/>
          </a:xfrm>
          <a:custGeom>
            <a:avLst/>
            <a:gdLst/>
            <a:ahLst/>
            <a:cxnLst/>
            <a:rect l="l" t="t" r="r" b="b"/>
            <a:pathLst>
              <a:path w="474345" h="474345">
                <a:moveTo>
                  <a:pt x="473963" y="260731"/>
                </a:moveTo>
                <a:lnTo>
                  <a:pt x="0" y="260731"/>
                </a:lnTo>
                <a:lnTo>
                  <a:pt x="236981" y="473964"/>
                </a:lnTo>
                <a:lnTo>
                  <a:pt x="473963" y="260731"/>
                </a:lnTo>
                <a:close/>
              </a:path>
              <a:path w="474345" h="474345">
                <a:moveTo>
                  <a:pt x="367283" y="0"/>
                </a:moveTo>
                <a:lnTo>
                  <a:pt x="106679" y="0"/>
                </a:lnTo>
                <a:lnTo>
                  <a:pt x="106679" y="260731"/>
                </a:lnTo>
                <a:lnTo>
                  <a:pt x="367283" y="260731"/>
                </a:lnTo>
                <a:lnTo>
                  <a:pt x="367283" y="0"/>
                </a:lnTo>
                <a:close/>
              </a:path>
            </a:pathLst>
          </a:custGeom>
          <a:solidFill>
            <a:srgbClr val="F8D7CC">
              <a:alpha val="90194"/>
            </a:srgbClr>
          </a:solidFill>
        </p:spPr>
        <p:txBody>
          <a:bodyPr wrap="square" lIns="0" tIns="0" rIns="0" bIns="0" rtlCol="0"/>
          <a:lstStyle/>
          <a:p>
            <a:endParaRPr/>
          </a:p>
        </p:txBody>
      </p:sp>
      <p:sp>
        <p:nvSpPr>
          <p:cNvPr id="20" name="object 20"/>
          <p:cNvSpPr/>
          <p:nvPr/>
        </p:nvSpPr>
        <p:spPr>
          <a:xfrm>
            <a:off x="8398765" y="3883153"/>
            <a:ext cx="474345" cy="474345"/>
          </a:xfrm>
          <a:custGeom>
            <a:avLst/>
            <a:gdLst/>
            <a:ahLst/>
            <a:cxnLst/>
            <a:rect l="l" t="t" r="r" b="b"/>
            <a:pathLst>
              <a:path w="474345" h="474345">
                <a:moveTo>
                  <a:pt x="0" y="260731"/>
                </a:moveTo>
                <a:lnTo>
                  <a:pt x="106679" y="260731"/>
                </a:lnTo>
                <a:lnTo>
                  <a:pt x="106679" y="0"/>
                </a:lnTo>
                <a:lnTo>
                  <a:pt x="367283" y="0"/>
                </a:lnTo>
                <a:lnTo>
                  <a:pt x="367283" y="260731"/>
                </a:lnTo>
                <a:lnTo>
                  <a:pt x="473963" y="260731"/>
                </a:lnTo>
                <a:lnTo>
                  <a:pt x="236981" y="473964"/>
                </a:lnTo>
                <a:lnTo>
                  <a:pt x="0" y="260731"/>
                </a:lnTo>
                <a:close/>
              </a:path>
            </a:pathLst>
          </a:custGeom>
          <a:ln w="42672">
            <a:solidFill>
              <a:srgbClr val="F8D7CC"/>
            </a:solidFill>
          </a:ln>
        </p:spPr>
        <p:txBody>
          <a:bodyPr wrap="square" lIns="0" tIns="0" rIns="0" bIns="0" rtlCol="0"/>
          <a:lstStyle/>
          <a:p>
            <a:endParaRPr/>
          </a:p>
        </p:txBody>
      </p:sp>
      <p:sp>
        <p:nvSpPr>
          <p:cNvPr id="21" name="object 21"/>
          <p:cNvSpPr/>
          <p:nvPr/>
        </p:nvSpPr>
        <p:spPr>
          <a:xfrm>
            <a:off x="8808720" y="4722877"/>
            <a:ext cx="474345" cy="474345"/>
          </a:xfrm>
          <a:custGeom>
            <a:avLst/>
            <a:gdLst/>
            <a:ahLst/>
            <a:cxnLst/>
            <a:rect l="l" t="t" r="r" b="b"/>
            <a:pathLst>
              <a:path w="474345" h="474345">
                <a:moveTo>
                  <a:pt x="473963" y="260731"/>
                </a:moveTo>
                <a:lnTo>
                  <a:pt x="0" y="260731"/>
                </a:lnTo>
                <a:lnTo>
                  <a:pt x="236981" y="473963"/>
                </a:lnTo>
                <a:lnTo>
                  <a:pt x="473963" y="260731"/>
                </a:lnTo>
                <a:close/>
              </a:path>
              <a:path w="474345" h="474345">
                <a:moveTo>
                  <a:pt x="367283" y="0"/>
                </a:moveTo>
                <a:lnTo>
                  <a:pt x="106679" y="0"/>
                </a:lnTo>
                <a:lnTo>
                  <a:pt x="106679" y="260731"/>
                </a:lnTo>
                <a:lnTo>
                  <a:pt x="367283" y="260731"/>
                </a:lnTo>
                <a:lnTo>
                  <a:pt x="367283" y="0"/>
                </a:lnTo>
                <a:close/>
              </a:path>
            </a:pathLst>
          </a:custGeom>
          <a:solidFill>
            <a:srgbClr val="F8D7CC">
              <a:alpha val="90194"/>
            </a:srgbClr>
          </a:solidFill>
        </p:spPr>
        <p:txBody>
          <a:bodyPr wrap="square" lIns="0" tIns="0" rIns="0" bIns="0" rtlCol="0"/>
          <a:lstStyle/>
          <a:p>
            <a:endParaRPr/>
          </a:p>
        </p:txBody>
      </p:sp>
      <p:sp>
        <p:nvSpPr>
          <p:cNvPr id="22" name="object 22"/>
          <p:cNvSpPr/>
          <p:nvPr/>
        </p:nvSpPr>
        <p:spPr>
          <a:xfrm>
            <a:off x="8808720" y="4722877"/>
            <a:ext cx="474345" cy="474345"/>
          </a:xfrm>
          <a:custGeom>
            <a:avLst/>
            <a:gdLst/>
            <a:ahLst/>
            <a:cxnLst/>
            <a:rect l="l" t="t" r="r" b="b"/>
            <a:pathLst>
              <a:path w="474345" h="474345">
                <a:moveTo>
                  <a:pt x="0" y="260731"/>
                </a:moveTo>
                <a:lnTo>
                  <a:pt x="106679" y="260731"/>
                </a:lnTo>
                <a:lnTo>
                  <a:pt x="106679" y="0"/>
                </a:lnTo>
                <a:lnTo>
                  <a:pt x="367283" y="0"/>
                </a:lnTo>
                <a:lnTo>
                  <a:pt x="367283" y="260731"/>
                </a:lnTo>
                <a:lnTo>
                  <a:pt x="473963" y="260731"/>
                </a:lnTo>
                <a:lnTo>
                  <a:pt x="236981" y="473963"/>
                </a:lnTo>
                <a:lnTo>
                  <a:pt x="0" y="260731"/>
                </a:lnTo>
                <a:close/>
              </a:path>
            </a:pathLst>
          </a:custGeom>
          <a:ln w="42672">
            <a:solidFill>
              <a:srgbClr val="F8D7CC"/>
            </a:solidFill>
          </a:ln>
        </p:spPr>
        <p:txBody>
          <a:bodyPr wrap="square" lIns="0" tIns="0" rIns="0" bIns="0" rtlCol="0"/>
          <a:lstStyle/>
          <a:p>
            <a:endParaRPr/>
          </a:p>
        </p:txBody>
      </p:sp>
      <p:sp>
        <p:nvSpPr>
          <p:cNvPr id="23" name="object 23"/>
          <p:cNvSpPr/>
          <p:nvPr/>
        </p:nvSpPr>
        <p:spPr>
          <a:xfrm>
            <a:off x="7025641" y="1450847"/>
            <a:ext cx="659891" cy="649224"/>
          </a:xfrm>
          <a:prstGeom prst="rect">
            <a:avLst/>
          </a:prstGeom>
          <a:blipFill>
            <a:blip r:embed="rId3" cstate="print"/>
            <a:stretch>
              <a:fillRect/>
            </a:stretch>
          </a:blipFill>
        </p:spPr>
        <p:txBody>
          <a:bodyPr wrap="square" lIns="0" tIns="0" rIns="0" bIns="0" rtlCol="0"/>
          <a:lstStyle/>
          <a:p>
            <a:endParaRPr/>
          </a:p>
        </p:txBody>
      </p:sp>
      <p:sp>
        <p:nvSpPr>
          <p:cNvPr id="24" name="object 24"/>
          <p:cNvSpPr/>
          <p:nvPr/>
        </p:nvSpPr>
        <p:spPr>
          <a:xfrm>
            <a:off x="7103364" y="1484375"/>
            <a:ext cx="504444" cy="504444"/>
          </a:xfrm>
          <a:prstGeom prst="rect">
            <a:avLst/>
          </a:prstGeom>
          <a:blipFill>
            <a:blip r:embed="rId4" cstate="print"/>
            <a:stretch>
              <a:fillRect/>
            </a:stretch>
          </a:blipFill>
        </p:spPr>
        <p:txBody>
          <a:bodyPr wrap="square" lIns="0" tIns="0" rIns="0" bIns="0" rtlCol="0"/>
          <a:lstStyle/>
          <a:p>
            <a:endParaRPr/>
          </a:p>
        </p:txBody>
      </p:sp>
      <p:sp>
        <p:nvSpPr>
          <p:cNvPr id="25" name="object 25"/>
          <p:cNvSpPr/>
          <p:nvPr/>
        </p:nvSpPr>
        <p:spPr>
          <a:xfrm>
            <a:off x="7103365" y="1484376"/>
            <a:ext cx="504825" cy="504825"/>
          </a:xfrm>
          <a:custGeom>
            <a:avLst/>
            <a:gdLst/>
            <a:ahLst/>
            <a:cxnLst/>
            <a:rect l="l" t="t" r="r" b="b"/>
            <a:pathLst>
              <a:path w="504825" h="504825">
                <a:moveTo>
                  <a:pt x="0" y="252222"/>
                </a:moveTo>
                <a:lnTo>
                  <a:pt x="126111" y="252222"/>
                </a:lnTo>
                <a:lnTo>
                  <a:pt x="126111" y="0"/>
                </a:lnTo>
                <a:lnTo>
                  <a:pt x="378333" y="0"/>
                </a:lnTo>
                <a:lnTo>
                  <a:pt x="378333" y="252222"/>
                </a:lnTo>
                <a:lnTo>
                  <a:pt x="504444" y="252222"/>
                </a:lnTo>
                <a:lnTo>
                  <a:pt x="252222" y="504444"/>
                </a:lnTo>
                <a:lnTo>
                  <a:pt x="0" y="252222"/>
                </a:lnTo>
                <a:close/>
              </a:path>
            </a:pathLst>
          </a:custGeom>
          <a:ln w="9144">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9606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267" y="622168"/>
            <a:ext cx="10708848" cy="287533"/>
          </a:xfrm>
        </p:spPr>
        <p:txBody>
          <a:bodyPr>
            <a:normAutofit fontScale="90000"/>
          </a:bodyPr>
          <a:lstStyle/>
          <a:p>
            <a:br>
              <a:rPr lang="en-US" b="1" dirty="0"/>
            </a:br>
            <a:r>
              <a:rPr lang="en-US" b="1" dirty="0"/>
              <a:t>IBC Liquidation Process Model Timeline with Amendments </a:t>
            </a:r>
            <a:br>
              <a:rPr lang="en-IN" b="1" dirty="0"/>
            </a:br>
            <a:endParaRPr lang="en-US" u="sng" dirty="0"/>
          </a:p>
        </p:txBody>
      </p:sp>
      <p:graphicFrame>
        <p:nvGraphicFramePr>
          <p:cNvPr id="5" name="Content Placeholder 4">
            <a:extLst>
              <a:ext uri="{FF2B5EF4-FFF2-40B4-BE49-F238E27FC236}">
                <a16:creationId xmlns:a16="http://schemas.microsoft.com/office/drawing/2014/main" id="{D33A52E7-D747-E21C-D451-FB1357F59DD7}"/>
              </a:ext>
            </a:extLst>
          </p:cNvPr>
          <p:cNvGraphicFramePr>
            <a:graphicFrameLocks noGrp="1"/>
          </p:cNvGraphicFramePr>
          <p:nvPr>
            <p:ph idx="1"/>
          </p:nvPr>
        </p:nvGraphicFramePr>
        <p:xfrm>
          <a:off x="1074657" y="1508289"/>
          <a:ext cx="10708848" cy="5184761"/>
        </p:xfrm>
        <a:graphic>
          <a:graphicData uri="http://schemas.openxmlformats.org/drawingml/2006/table">
            <a:tbl>
              <a:tblPr firstRow="1" firstCol="1" bandRow="1">
                <a:tableStyleId>{5C22544A-7EE6-4342-B048-85BDC9FD1C3A}</a:tableStyleId>
              </a:tblPr>
              <a:tblGrid>
                <a:gridCol w="988510">
                  <a:extLst>
                    <a:ext uri="{9D8B030D-6E8A-4147-A177-3AD203B41FA5}">
                      <a16:colId xmlns:a16="http://schemas.microsoft.com/office/drawing/2014/main" val="2754627002"/>
                    </a:ext>
                  </a:extLst>
                </a:gridCol>
                <a:gridCol w="2141770">
                  <a:extLst>
                    <a:ext uri="{9D8B030D-6E8A-4147-A177-3AD203B41FA5}">
                      <a16:colId xmlns:a16="http://schemas.microsoft.com/office/drawing/2014/main" val="2783117780"/>
                    </a:ext>
                  </a:extLst>
                </a:gridCol>
                <a:gridCol w="3624532">
                  <a:extLst>
                    <a:ext uri="{9D8B030D-6E8A-4147-A177-3AD203B41FA5}">
                      <a16:colId xmlns:a16="http://schemas.microsoft.com/office/drawing/2014/main" val="3567820791"/>
                    </a:ext>
                  </a:extLst>
                </a:gridCol>
                <a:gridCol w="2306521">
                  <a:extLst>
                    <a:ext uri="{9D8B030D-6E8A-4147-A177-3AD203B41FA5}">
                      <a16:colId xmlns:a16="http://schemas.microsoft.com/office/drawing/2014/main" val="1008494230"/>
                    </a:ext>
                  </a:extLst>
                </a:gridCol>
                <a:gridCol w="1647515">
                  <a:extLst>
                    <a:ext uri="{9D8B030D-6E8A-4147-A177-3AD203B41FA5}">
                      <a16:colId xmlns:a16="http://schemas.microsoft.com/office/drawing/2014/main" val="2311058686"/>
                    </a:ext>
                  </a:extLst>
                </a:gridCol>
              </a:tblGrid>
              <a:tr h="854346">
                <a:tc>
                  <a:txBody>
                    <a:bodyPr/>
                    <a:lstStyle/>
                    <a:p>
                      <a:pPr>
                        <a:lnSpc>
                          <a:spcPct val="115000"/>
                        </a:lnSpc>
                        <a:spcAft>
                          <a:spcPts val="1000"/>
                        </a:spcAft>
                        <a:buNone/>
                      </a:pPr>
                      <a:r>
                        <a:rPr lang="en-US" sz="1600" b="1" dirty="0">
                          <a:effectLst/>
                        </a:rPr>
                        <a:t>Sl. No.</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b="1" dirty="0">
                          <a:effectLst/>
                        </a:rPr>
                        <a:t>Section / Regulation</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b="1" dirty="0">
                          <a:effectLst/>
                        </a:rPr>
                        <a:t>Description of Task</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b="1" dirty="0">
                          <a:effectLst/>
                        </a:rPr>
                        <a:t>Norm</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b="1" dirty="0">
                          <a:effectLst/>
                        </a:rPr>
                        <a:t>Latest Timeline (Days)</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497580954"/>
                  </a:ext>
                </a:extLst>
              </a:tr>
              <a:tr h="538412">
                <a:tc>
                  <a:txBody>
                    <a:bodyPr/>
                    <a:lstStyle/>
                    <a:p>
                      <a:pPr algn="ctr">
                        <a:lnSpc>
                          <a:spcPct val="115000"/>
                        </a:lnSpc>
                        <a:spcAft>
                          <a:spcPts val="1000"/>
                        </a:spcAft>
                        <a:buNone/>
                      </a:pPr>
                      <a:r>
                        <a:rPr lang="en-US" sz="1600" dirty="0">
                          <a:effectLst/>
                        </a:rPr>
                        <a:t>1</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Section 33 and 34</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Commencement of liquidation and appointment of liquidator</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LCD</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0 = T</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556218812"/>
                  </a:ext>
                </a:extLst>
              </a:tr>
              <a:tr h="815782">
                <a:tc>
                  <a:txBody>
                    <a:bodyPr/>
                    <a:lstStyle/>
                    <a:p>
                      <a:pPr algn="ctr">
                        <a:lnSpc>
                          <a:spcPct val="115000"/>
                        </a:lnSpc>
                        <a:spcAft>
                          <a:spcPts val="1000"/>
                        </a:spcAft>
                        <a:buNone/>
                      </a:pPr>
                      <a:r>
                        <a:rPr lang="en-US" sz="1600" dirty="0">
                          <a:effectLst/>
                        </a:rPr>
                        <a:t>2</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Section 33(1)(b)(ii) / Reg. 12</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Public announcement</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5 days of appointment of liquidator.</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T + 5</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733667178"/>
                  </a:ext>
                </a:extLst>
              </a:tr>
              <a:tr h="261040">
                <a:tc>
                  <a:txBody>
                    <a:bodyPr/>
                    <a:lstStyle/>
                    <a:p>
                      <a:pPr algn="ctr">
                        <a:lnSpc>
                          <a:spcPct val="115000"/>
                        </a:lnSpc>
                        <a:spcAft>
                          <a:spcPts val="1000"/>
                        </a:spcAft>
                        <a:buNone/>
                      </a:pPr>
                      <a:r>
                        <a:rPr lang="en-US" sz="1600" dirty="0">
                          <a:effectLst/>
                        </a:rPr>
                        <a:t>3</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Reg. 35(2)</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Appointment of registered valuers</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7 days of LCD</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T + 7</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109486920"/>
                  </a:ext>
                </a:extLst>
              </a:tr>
              <a:tr h="512607">
                <a:tc>
                  <a:txBody>
                    <a:bodyPr/>
                    <a:lstStyle/>
                    <a:p>
                      <a:pPr algn="ctr">
                        <a:lnSpc>
                          <a:spcPct val="115000"/>
                        </a:lnSpc>
                        <a:spcAft>
                          <a:spcPts val="1000"/>
                        </a:spcAft>
                        <a:buNone/>
                      </a:pPr>
                      <a:r>
                        <a:rPr lang="en-US" sz="1600" dirty="0">
                          <a:effectLst/>
                        </a:rPr>
                        <a:t>4</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Reg. 8</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First meeting of committee of creditors</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7 days of LCD</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T + 7</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205216904"/>
                  </a:ext>
                </a:extLst>
              </a:tr>
              <a:tr h="815782">
                <a:tc>
                  <a:txBody>
                    <a:bodyPr/>
                    <a:lstStyle/>
                    <a:p>
                      <a:pPr algn="ctr">
                        <a:lnSpc>
                          <a:spcPct val="115000"/>
                        </a:lnSpc>
                        <a:spcAft>
                          <a:spcPts val="1000"/>
                        </a:spcAft>
                        <a:buNone/>
                      </a:pPr>
                      <a:r>
                        <a:rPr lang="en-US" sz="1600" dirty="0">
                          <a:effectLst/>
                        </a:rPr>
                        <a:t>5</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Reg. 16 / Sec. 52 and reg. 21A</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Submission of claims; Intimation of decision on relinquishment of security interest</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14 days of LCD</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T + 14</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85729352"/>
                  </a:ext>
                </a:extLst>
              </a:tr>
              <a:tr h="538412">
                <a:tc>
                  <a:txBody>
                    <a:bodyPr/>
                    <a:lstStyle/>
                    <a:p>
                      <a:pPr algn="ctr">
                        <a:lnSpc>
                          <a:spcPct val="115000"/>
                        </a:lnSpc>
                        <a:spcAft>
                          <a:spcPts val="1000"/>
                        </a:spcAft>
                        <a:buNone/>
                      </a:pPr>
                      <a:r>
                        <a:rPr lang="en-US" sz="1600" dirty="0">
                          <a:effectLst/>
                        </a:rPr>
                        <a:t>6</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Reg. 30</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Verification of claims received under regulation 16</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7 days of receipt of claims</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T + 21</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985724637"/>
                  </a:ext>
                </a:extLst>
              </a:tr>
              <a:tr h="815782">
                <a:tc>
                  <a:txBody>
                    <a:bodyPr/>
                    <a:lstStyle/>
                    <a:p>
                      <a:pPr algn="ctr">
                        <a:lnSpc>
                          <a:spcPct val="115000"/>
                        </a:lnSpc>
                        <a:spcAft>
                          <a:spcPts val="1000"/>
                        </a:spcAft>
                        <a:buNone/>
                      </a:pPr>
                      <a:r>
                        <a:rPr lang="en-US" sz="1600" dirty="0">
                          <a:effectLst/>
                        </a:rPr>
                        <a:t>7</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Reg. 30</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Intimation about decision of acceptance/ rejection of claim</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Within 7 days of admission or rejection of claim</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T + 28</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228227189"/>
                  </a:ext>
                </a:extLst>
              </a:tr>
            </a:tbl>
          </a:graphicData>
        </a:graphic>
      </p:graphicFrame>
    </p:spTree>
    <p:extLst>
      <p:ext uri="{BB962C8B-B14F-4D97-AF65-F5344CB8AC3E}">
        <p14:creationId xmlns:p14="http://schemas.microsoft.com/office/powerpoint/2010/main" val="658349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1216" y="360402"/>
            <a:ext cx="10520313" cy="553998"/>
          </a:xfrm>
        </p:spPr>
        <p:txBody>
          <a:bodyPr>
            <a:normAutofit fontScale="90000"/>
          </a:bodyPr>
          <a:lstStyle/>
          <a:p>
            <a:r>
              <a:rPr lang="en-US" dirty="0"/>
              <a:t>   </a:t>
            </a:r>
            <a:br>
              <a:rPr lang="en-US" dirty="0"/>
            </a:br>
            <a:r>
              <a:rPr lang="en-US" dirty="0"/>
              <a:t> </a:t>
            </a:r>
            <a:r>
              <a:rPr lang="en-US" b="1" dirty="0"/>
              <a:t>IBC Liquidation Process Model Timeline with Amendments </a:t>
            </a:r>
            <a:br>
              <a:rPr lang="en-IN" b="1" dirty="0"/>
            </a:br>
            <a:endParaRPr lang="en-US" dirty="0"/>
          </a:p>
        </p:txBody>
      </p:sp>
      <p:sp>
        <p:nvSpPr>
          <p:cNvPr id="3" name="Text Placeholder 2"/>
          <p:cNvSpPr>
            <a:spLocks noGrp="1"/>
          </p:cNvSpPr>
          <p:nvPr>
            <p:ph type="body" idx="1"/>
          </p:nvPr>
        </p:nvSpPr>
        <p:spPr>
          <a:xfrm>
            <a:off x="2521586" y="1219200"/>
            <a:ext cx="7148829" cy="4724400"/>
          </a:xfrm>
        </p:spPr>
        <p:txBody>
          <a:bodyPr/>
          <a:lstStyle/>
          <a:p>
            <a:endParaRPr lang="en-US" dirty="0"/>
          </a:p>
        </p:txBody>
      </p:sp>
      <p:graphicFrame>
        <p:nvGraphicFramePr>
          <p:cNvPr id="5" name="Table 4">
            <a:extLst>
              <a:ext uri="{FF2B5EF4-FFF2-40B4-BE49-F238E27FC236}">
                <a16:creationId xmlns:a16="http://schemas.microsoft.com/office/drawing/2014/main" id="{6148AAC7-A819-A67B-6955-0981E4AD36F7}"/>
              </a:ext>
            </a:extLst>
          </p:cNvPr>
          <p:cNvGraphicFramePr>
            <a:graphicFrameLocks noGrp="1"/>
          </p:cNvGraphicFramePr>
          <p:nvPr/>
        </p:nvGraphicFramePr>
        <p:xfrm>
          <a:off x="1027522" y="1250780"/>
          <a:ext cx="10689996" cy="5507187"/>
        </p:xfrm>
        <a:graphic>
          <a:graphicData uri="http://schemas.openxmlformats.org/drawingml/2006/table">
            <a:tbl>
              <a:tblPr firstRow="1" firstCol="1" bandRow="1">
                <a:tableStyleId>{5C22544A-7EE6-4342-B048-85BDC9FD1C3A}</a:tableStyleId>
              </a:tblPr>
              <a:tblGrid>
                <a:gridCol w="986770">
                  <a:extLst>
                    <a:ext uri="{9D8B030D-6E8A-4147-A177-3AD203B41FA5}">
                      <a16:colId xmlns:a16="http://schemas.microsoft.com/office/drawing/2014/main" val="629715760"/>
                    </a:ext>
                  </a:extLst>
                </a:gridCol>
                <a:gridCol w="2138000">
                  <a:extLst>
                    <a:ext uri="{9D8B030D-6E8A-4147-A177-3AD203B41FA5}">
                      <a16:colId xmlns:a16="http://schemas.microsoft.com/office/drawing/2014/main" val="1108920640"/>
                    </a:ext>
                  </a:extLst>
                </a:gridCol>
                <a:gridCol w="3618152">
                  <a:extLst>
                    <a:ext uri="{9D8B030D-6E8A-4147-A177-3AD203B41FA5}">
                      <a16:colId xmlns:a16="http://schemas.microsoft.com/office/drawing/2014/main" val="1181535273"/>
                    </a:ext>
                  </a:extLst>
                </a:gridCol>
                <a:gridCol w="2302460">
                  <a:extLst>
                    <a:ext uri="{9D8B030D-6E8A-4147-A177-3AD203B41FA5}">
                      <a16:colId xmlns:a16="http://schemas.microsoft.com/office/drawing/2014/main" val="2006806012"/>
                    </a:ext>
                  </a:extLst>
                </a:gridCol>
                <a:gridCol w="1644614">
                  <a:extLst>
                    <a:ext uri="{9D8B030D-6E8A-4147-A177-3AD203B41FA5}">
                      <a16:colId xmlns:a16="http://schemas.microsoft.com/office/drawing/2014/main" val="3224457399"/>
                    </a:ext>
                  </a:extLst>
                </a:gridCol>
              </a:tblGrid>
              <a:tr h="575269">
                <a:tc>
                  <a:txBody>
                    <a:bodyPr/>
                    <a:lstStyle/>
                    <a:p>
                      <a:pPr>
                        <a:lnSpc>
                          <a:spcPct val="115000"/>
                        </a:lnSpc>
                        <a:spcAft>
                          <a:spcPts val="1000"/>
                        </a:spcAft>
                        <a:buNone/>
                      </a:pPr>
                      <a:r>
                        <a:rPr lang="en-US" sz="1600" b="1" dirty="0">
                          <a:effectLst/>
                        </a:rPr>
                        <a:t>Sl. No.</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b="1" dirty="0">
                          <a:effectLst/>
                        </a:rPr>
                        <a:t>Section / Regulation</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b="1" dirty="0">
                          <a:effectLst/>
                        </a:rPr>
                        <a:t>Description of Task</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b="1" dirty="0">
                          <a:effectLst/>
                        </a:rPr>
                        <a:t>Norm</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b="1" dirty="0">
                          <a:effectLst/>
                        </a:rPr>
                        <a:t>Latest Timeline (Days)</a:t>
                      </a:r>
                      <a:endParaRPr lang="en-IN" sz="1600" b="1"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72119881"/>
                  </a:ext>
                </a:extLst>
              </a:tr>
              <a:tr h="809150">
                <a:tc>
                  <a:txBody>
                    <a:bodyPr/>
                    <a:lstStyle/>
                    <a:p>
                      <a:pPr algn="ctr">
                        <a:lnSpc>
                          <a:spcPct val="115000"/>
                        </a:lnSpc>
                        <a:spcAft>
                          <a:spcPts val="1000"/>
                        </a:spcAft>
                        <a:buNone/>
                      </a:pPr>
                      <a:r>
                        <a:rPr lang="en-US" sz="1600" dirty="0">
                          <a:effectLst/>
                        </a:rPr>
                        <a:t>8</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Reg. 31(2)</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Filing the list of stakeholders</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30 days from the last date of receipt of claims</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T + 44</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358456157"/>
                  </a:ext>
                </a:extLst>
              </a:tr>
              <a:tr h="534034">
                <a:tc>
                  <a:txBody>
                    <a:bodyPr/>
                    <a:lstStyle/>
                    <a:p>
                      <a:pPr algn="ctr">
                        <a:lnSpc>
                          <a:spcPct val="115000"/>
                        </a:lnSpc>
                        <a:spcAft>
                          <a:spcPts val="1000"/>
                        </a:spcAft>
                        <a:buNone/>
                      </a:pPr>
                      <a:r>
                        <a:rPr lang="en-US" sz="1600" dirty="0">
                          <a:effectLst/>
                        </a:rPr>
                        <a:t>9</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Reg. 15</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Submission of progress reports to AA</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First progress report</a:t>
                      </a:r>
                      <a:br>
                        <a:rPr lang="en-US" sz="1600">
                          <a:effectLst/>
                        </a:rPr>
                      </a:br>
                      <a:r>
                        <a:rPr lang="en-US" sz="1600">
                          <a:effectLst/>
                        </a:rPr>
                        <a:t>Second progress report</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Q1 + 15</a:t>
                      </a:r>
                      <a:br>
                        <a:rPr lang="en-US" sz="1600">
                          <a:effectLst/>
                        </a:rPr>
                      </a:br>
                      <a:r>
                        <a:rPr lang="en-US" sz="1600">
                          <a:effectLst/>
                        </a:rPr>
                        <a:t>Q2 + 15</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225440612"/>
                  </a:ext>
                </a:extLst>
              </a:tr>
              <a:tr h="534034">
                <a:tc>
                  <a:txBody>
                    <a:bodyPr/>
                    <a:lstStyle/>
                    <a:p>
                      <a:pPr algn="ctr">
                        <a:lnSpc>
                          <a:spcPct val="115000"/>
                        </a:lnSpc>
                        <a:spcAft>
                          <a:spcPts val="1000"/>
                        </a:spcAft>
                        <a:buNone/>
                      </a:pPr>
                      <a:r>
                        <a:rPr lang="en-US" sz="1600" dirty="0">
                          <a:effectLst/>
                        </a:rPr>
                        <a:t>10</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Proviso to Reg. 15</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Progress report in case of cessation of liquidator</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15 days of cessation as liquidator</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Date of cessation + 15</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532236267"/>
                  </a:ext>
                </a:extLst>
              </a:tr>
              <a:tr h="534034">
                <a:tc>
                  <a:txBody>
                    <a:bodyPr/>
                    <a:lstStyle/>
                    <a:p>
                      <a:pPr algn="ctr">
                        <a:lnSpc>
                          <a:spcPct val="115000"/>
                        </a:lnSpc>
                        <a:spcAft>
                          <a:spcPts val="1000"/>
                        </a:spcAft>
                        <a:buNone/>
                      </a:pPr>
                      <a:r>
                        <a:rPr lang="en-US" sz="1600" dirty="0">
                          <a:effectLst/>
                        </a:rPr>
                        <a:t>11</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Reg. 42(2)</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Distribution of the proceeds to the stakeholders</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15 days from the receipt of amount</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Date of Realisation + 15</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71528253"/>
                  </a:ext>
                </a:extLst>
              </a:tr>
              <a:tr h="258918">
                <a:tc>
                  <a:txBody>
                    <a:bodyPr/>
                    <a:lstStyle/>
                    <a:p>
                      <a:pPr algn="ctr">
                        <a:lnSpc>
                          <a:spcPct val="115000"/>
                        </a:lnSpc>
                        <a:spcAft>
                          <a:spcPts val="1000"/>
                        </a:spcAft>
                        <a:buNone/>
                      </a:pPr>
                      <a:r>
                        <a:rPr lang="en-US" sz="1600" dirty="0">
                          <a:effectLst/>
                        </a:rPr>
                        <a:t>12</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Reg. 44</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Liquidation of corporate debtor.</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Within 180 days</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T + 180</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011304305"/>
                  </a:ext>
                </a:extLst>
              </a:tr>
              <a:tr h="1084266">
                <a:tc>
                  <a:txBody>
                    <a:bodyPr/>
                    <a:lstStyle/>
                    <a:p>
                      <a:pPr algn="ctr">
                        <a:lnSpc>
                          <a:spcPct val="115000"/>
                        </a:lnSpc>
                        <a:spcAft>
                          <a:spcPts val="1000"/>
                        </a:spcAft>
                        <a:buNone/>
                      </a:pPr>
                      <a:r>
                        <a:rPr lang="en-US" sz="1600" dirty="0">
                          <a:effectLst/>
                        </a:rPr>
                        <a:t>13</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Reg. 46</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Deposit the amount of unclaimed dividends and undistributed proceeds</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Before submission of application under sub-regulation (2) of regulation 45</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639104363"/>
                  </a:ext>
                </a:extLst>
              </a:tr>
              <a:tr h="1084266">
                <a:tc>
                  <a:txBody>
                    <a:bodyPr/>
                    <a:lstStyle/>
                    <a:p>
                      <a:pPr algn="ctr">
                        <a:lnSpc>
                          <a:spcPct val="115000"/>
                        </a:lnSpc>
                        <a:spcAft>
                          <a:spcPts val="1000"/>
                        </a:spcAft>
                        <a:buNone/>
                      </a:pPr>
                      <a:r>
                        <a:rPr lang="en-US" sz="1600" dirty="0">
                          <a:effectLst/>
                        </a:rPr>
                        <a:t>14</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a:effectLst/>
                        </a:rPr>
                        <a:t>Sch-1 Sl. No 12</a:t>
                      </a:r>
                      <a:endParaRPr lang="en-IN" sz="160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Time period to H1 bidder to provide balance sale consideration</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Within 90 days of the date of invitation to provide the balance amount.</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600" dirty="0">
                          <a:effectLst/>
                        </a:rPr>
                        <a:t>-</a:t>
                      </a:r>
                      <a:endParaRPr lang="en-IN" sz="1600" dirty="0">
                        <a:effectLst/>
                        <a:latin typeface="Calibri" panose="020F050202020403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171717419"/>
                  </a:ext>
                </a:extLst>
              </a:tr>
            </a:tbl>
          </a:graphicData>
        </a:graphic>
      </p:graphicFrame>
    </p:spTree>
    <p:extLst>
      <p:ext uri="{BB962C8B-B14F-4D97-AF65-F5344CB8AC3E}">
        <p14:creationId xmlns:p14="http://schemas.microsoft.com/office/powerpoint/2010/main" val="732021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Consequential Legal Effects of Liquidation Order</a:t>
            </a:r>
          </a:p>
        </p:txBody>
      </p:sp>
      <p:sp>
        <p:nvSpPr>
          <p:cNvPr id="4" name="Rectangle 3"/>
          <p:cNvSpPr/>
          <p:nvPr/>
        </p:nvSpPr>
        <p:spPr>
          <a:xfrm>
            <a:off x="731520" y="11887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Section 33(5) Moratorium</a:t>
            </a:r>
            <a:r>
              <a:t>: No suit or other legal proceeding shall be instituted by or against the corporate debtor. Exceptions apply for proceedings instituted on behalf of the corporate debtor by the liquidator with prior AA approval.</a:t>
            </a:r>
          </a:p>
        </p:txBody>
      </p:sp>
      <p:sp>
        <p:nvSpPr>
          <p:cNvPr id="5" name="Rectangle 4"/>
          <p:cNvSpPr/>
          <p:nvPr/>
        </p:nvSpPr>
        <p:spPr>
          <a:xfrm>
            <a:off x="731520" y="28346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Discharge of Personnel [Sec 33(7)]</a:t>
            </a:r>
            <a:r>
              <a:t>: The liquidation order operates as notice of discharge to the officers, employees, and workmen of the corporate debtor, except when the business is continued as a going concern.</a:t>
            </a:r>
          </a:p>
        </p:txBody>
      </p:sp>
      <p:sp>
        <p:nvSpPr>
          <p:cNvPr id="6" name="Rectangle 5"/>
          <p:cNvSpPr/>
          <p:nvPr/>
        </p:nvSpPr>
        <p:spPr>
          <a:xfrm>
            <a:off x="731520" y="448056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Cessation of Board Powers</a:t>
            </a:r>
            <a:r>
              <a:rPr lang="en-IN" b="1" dirty="0">
                <a:solidFill>
                  <a:srgbClr val="0B1D3A"/>
                </a:solidFill>
              </a:rPr>
              <a:t> [Sec 34(2)]</a:t>
            </a:r>
            <a:r>
              <a:rPr dirty="0"/>
              <a:t>: Upon the appointment of the liquidator, all powers of the board of directors, key managerial personnel, and partners of the corporate debtor cease to have effect and vest completely in the liquidator.</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7</a:t>
            </a:r>
          </a:p>
        </p:txBody>
      </p:sp>
    </p:spTree>
    <p:extLst>
      <p:ext uri="{BB962C8B-B14F-4D97-AF65-F5344CB8AC3E}">
        <p14:creationId xmlns:p14="http://schemas.microsoft.com/office/powerpoint/2010/main" val="64478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427"/>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Module 2: Appointment &amp; Fees of the Liquidator</a:t>
            </a:r>
          </a:p>
          <a:p>
            <a:pPr>
              <a:spcBef>
                <a:spcPts val="500"/>
              </a:spcBef>
              <a:defRPr sz="1400">
                <a:solidFill>
                  <a:srgbClr val="4A5568"/>
                </a:solidFill>
                <a:latin typeface="Arial"/>
              </a:defRPr>
            </a:pPr>
            <a:r>
              <a:t>Statutory transitions from Resolution Professional to Liquidator under Section 34</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sz="2000" dirty="0"/>
              <a:t>The Resolution Professional (RP) appointed for the CIRP shall </a:t>
            </a:r>
            <a:r>
              <a:rPr lang="en-IN" sz="2000" dirty="0"/>
              <a:t>not be </a:t>
            </a:r>
            <a:r>
              <a:rPr sz="2000" dirty="0"/>
              <a:t>act as the liquidator</a:t>
            </a:r>
            <a:r>
              <a:rPr dirty="0"/>
              <a:t>.</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Replacement Conditions</a:t>
            </a:r>
            <a:r>
              <a:rPr lang="en-IN" b="1" dirty="0">
                <a:solidFill>
                  <a:srgbClr val="0B1D3A"/>
                </a:solidFill>
              </a:rPr>
              <a:t>: </a:t>
            </a:r>
            <a:r>
              <a:rPr lang="en-IN" dirty="0"/>
              <a:t>Liquidator cannot be replaced with the Resolution Professional.</a:t>
            </a:r>
            <a:endParaRPr dirty="0"/>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Liquidator Fee Structure [Sec 34(8)]</a:t>
            </a:r>
            <a:r>
              <a:t>: Fees for conducting liquidation proceedings are paid from the liquidation assets. The structure is determined by the CoC (pre-liquidation) or scales down progressively based on realization and distribution timelines under IBBI Regulations.</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35(1) CORE EXTRACT</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Powers and Duties of Liquidator</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sz="1600" dirty="0"/>
              <a:t>"Subject to the directions of the Adjudicating Authority, the liquidator shall have the following powers and duties, namely:—</a:t>
            </a:r>
            <a:endParaRPr lang="en-IN" sz="1600" dirty="0"/>
          </a:p>
          <a:p>
            <a:pPr>
              <a:lnSpc>
                <a:spcPct val="130000"/>
              </a:lnSpc>
              <a:defRPr sz="1350">
                <a:solidFill>
                  <a:srgbClr val="FFFFFF"/>
                </a:solidFill>
                <a:latin typeface="Courier New"/>
              </a:defRPr>
            </a:pPr>
            <a:br>
              <a:rPr sz="1600" dirty="0"/>
            </a:br>
            <a:r>
              <a:rPr sz="1600" dirty="0"/>
              <a:t>(a) to </a:t>
            </a:r>
            <a:r>
              <a:rPr sz="1600" b="1" u="sng" dirty="0"/>
              <a:t>verify claims </a:t>
            </a:r>
            <a:r>
              <a:rPr sz="1600" dirty="0"/>
              <a:t>of all the creditors;</a:t>
            </a:r>
            <a:br>
              <a:rPr sz="1600" dirty="0"/>
            </a:br>
            <a:r>
              <a:rPr sz="1600" dirty="0"/>
              <a:t>(b) to take into his </a:t>
            </a:r>
            <a:r>
              <a:rPr sz="1600" b="1" u="sng" dirty="0"/>
              <a:t>custody or control all the assets</a:t>
            </a:r>
            <a:r>
              <a:rPr sz="1600" dirty="0"/>
              <a:t>, property, effects and actionable claims of the corporate debtor;</a:t>
            </a:r>
            <a:br>
              <a:rPr sz="1600" dirty="0"/>
            </a:br>
            <a:r>
              <a:rPr sz="1600" dirty="0"/>
              <a:t>(c) to </a:t>
            </a:r>
            <a:r>
              <a:rPr sz="1600" b="1" u="sng" dirty="0"/>
              <a:t>evaluate the assets and property </a:t>
            </a:r>
            <a:r>
              <a:rPr sz="1600" dirty="0"/>
              <a:t>of the corporate debtor in the manner as may be specified by the Board and prepare a report;</a:t>
            </a:r>
            <a:br>
              <a:rPr sz="1600" dirty="0"/>
            </a:br>
            <a:r>
              <a:rPr sz="1600" dirty="0"/>
              <a:t>(d) to </a:t>
            </a:r>
            <a:r>
              <a:rPr sz="1600" b="1" u="sng" dirty="0"/>
              <a:t>take such measures to protect and preserve the assets and properties </a:t>
            </a:r>
            <a:r>
              <a:rPr sz="1600" dirty="0"/>
              <a:t>of the corporate debtor as he considers necessary;</a:t>
            </a:r>
            <a:br>
              <a:rPr sz="1600" dirty="0"/>
            </a:br>
            <a:r>
              <a:rPr sz="1600" dirty="0"/>
              <a:t>(e) to </a:t>
            </a:r>
            <a:r>
              <a:rPr sz="1600" b="1" u="sng" dirty="0"/>
              <a:t>carry on the business of the corporate debtor </a:t>
            </a:r>
            <a:r>
              <a:rPr sz="1600" dirty="0"/>
              <a:t>for its beneficial liquidation as he considers necessary;"</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35(1) EXTENDED</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Powers and Duties: Legal &amp; Sales Authority</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dirty="0"/>
              <a:t>"</a:t>
            </a:r>
            <a:r>
              <a:rPr sz="1600" dirty="0"/>
              <a:t>(f) subject to section 52, to </a:t>
            </a:r>
            <a:r>
              <a:rPr sz="1600" b="1" u="sng" dirty="0"/>
              <a:t>sell the immovable and movable property and actionable claims </a:t>
            </a:r>
            <a:r>
              <a:rPr sz="1600" dirty="0"/>
              <a:t>of the corporate debtor in liquidation by public auction or private contract...</a:t>
            </a:r>
            <a:br>
              <a:rPr sz="1600" dirty="0"/>
            </a:br>
            <a:r>
              <a:rPr sz="1600" dirty="0"/>
              <a:t>(g) to </a:t>
            </a:r>
            <a:r>
              <a:rPr sz="1600" b="1" u="sng" dirty="0"/>
              <a:t>draw, accept, make and endorse any negotiable instruments</a:t>
            </a:r>
            <a:r>
              <a:rPr sz="1600" dirty="0"/>
              <a:t>...</a:t>
            </a:r>
            <a:br>
              <a:rPr sz="1600" dirty="0"/>
            </a:br>
            <a:r>
              <a:rPr sz="1600" dirty="0"/>
              <a:t>(h) to take out, in his official name, letters of administration to any deceased debtor, and to do in his official name any </a:t>
            </a:r>
            <a:r>
              <a:rPr sz="1600" b="1" u="sng" dirty="0"/>
              <a:t>other act necessary for obtaining payment of any money due and payable from a debtor</a:t>
            </a:r>
            <a:r>
              <a:rPr sz="1600" dirty="0"/>
              <a:t>...</a:t>
            </a:r>
            <a:br>
              <a:rPr sz="1600" dirty="0"/>
            </a:br>
            <a:r>
              <a:rPr sz="1600" dirty="0"/>
              <a:t>(</a:t>
            </a:r>
            <a:r>
              <a:rPr sz="1600" dirty="0" err="1"/>
              <a:t>i</a:t>
            </a:r>
            <a:r>
              <a:rPr sz="1600" dirty="0"/>
              <a:t>) to </a:t>
            </a:r>
            <a:r>
              <a:rPr sz="1600" b="1" u="sng" dirty="0"/>
              <a:t>apply to the Adjudicating Authority for such orders or directions </a:t>
            </a:r>
            <a:r>
              <a:rPr sz="1600" dirty="0"/>
              <a:t>as may be necessary for the liquidation of the corporate debtor, the compliance of any provisions of this Code and to distribute the proceeds in accordance with section 53..."</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Investigative Powers &amp; Professional Mobilization</a:t>
            </a:r>
          </a:p>
          <a:p>
            <a:pPr>
              <a:spcBef>
                <a:spcPts val="500"/>
              </a:spcBef>
              <a:defRPr sz="1400">
                <a:solidFill>
                  <a:srgbClr val="4A5568"/>
                </a:solidFill>
                <a:latin typeface="Arial"/>
              </a:defRPr>
            </a:pPr>
            <a:r>
              <a:t>Operational mechanisms enabling the liquidator to perform deep-dive forensic inquiries</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Section 35(1)(l) Power to Investigate</a:t>
            </a:r>
            <a:r>
              <a:rPr dirty="0"/>
              <a:t>: The liquidator is explicitly empowered to investigate the financial affairs of the corporate debtor to determine undervalued, preferential, extortionate, or fraudulent transactions.</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Professional Engagement [Sec 35(1)(o)]</a:t>
            </a:r>
            <a:r>
              <a:t>: Authorized to appoint professionals, including forensic auditors, legal counsels, and independent valuers, to assist in the protection of assets and performance of statutory duties.</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Access to Information [Sec 37]</a:t>
            </a:r>
            <a:r>
              <a:rPr dirty="0"/>
              <a:t>: The liquidator has the power to access any information systems, credit information bureaus, registries of the government, and financial databases of the corporate debtor for claim verification.</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Module 3: Claims Adjudication Framework</a:t>
            </a:r>
          </a:p>
          <a:p>
            <a:pPr>
              <a:spcBef>
                <a:spcPts val="500"/>
              </a:spcBef>
              <a:defRPr sz="1400">
                <a:solidFill>
                  <a:srgbClr val="4A5568"/>
                </a:solidFill>
                <a:latin typeface="Arial"/>
              </a:defRPr>
            </a:pPr>
            <a:r>
              <a:t>The statutory sequence for receipt, processing, and determination of claims</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Section 38: Consolidation of Claims</a:t>
            </a:r>
            <a:r>
              <a:rPr dirty="0"/>
              <a:t>: The liquidator shall collect and consolidate claims</a:t>
            </a:r>
            <a:r>
              <a:rPr lang="en-IN" dirty="0"/>
              <a:t> within.</a:t>
            </a:r>
            <a:r>
              <a:rPr dirty="0"/>
              <a:t> </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Section 39: Verification of Claims</a:t>
            </a:r>
            <a:r>
              <a:t>: The liquidator must verify the submitted claims within the timelines specified by the Board and may require a creditor to provide additional evidence.</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Section 40: Admission or Rejection</a:t>
            </a:r>
            <a:r>
              <a:t>: Following verification, the liquidator may either admit or reject a claim, in whole or in part, providing written reasons for any rejection to the affected creditor.</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Claims Timeline &amp; Adjudication Dynamics</a:t>
            </a:r>
          </a:p>
          <a:p>
            <a:pPr>
              <a:spcBef>
                <a:spcPts val="500"/>
              </a:spcBef>
              <a:defRPr sz="1400">
                <a:solidFill>
                  <a:srgbClr val="4A5568"/>
                </a:solidFill>
                <a:latin typeface="Arial"/>
              </a:defRPr>
            </a:pPr>
            <a:r>
              <a:t>Practical parameters governing the validation and dispute of creditor claims</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Submission Window</a:t>
            </a:r>
            <a:r>
              <a:rPr dirty="0"/>
              <a:t>: Tight </a:t>
            </a:r>
            <a:r>
              <a:rPr lang="en-IN" dirty="0"/>
              <a:t>14</a:t>
            </a:r>
            <a:r>
              <a:rPr dirty="0"/>
              <a:t>-day window from the liquidation commencement date. Late claims face high structural hurdles and require condonation of delay from the NCLT.</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Mandatory Reason Recording</a:t>
            </a:r>
            <a:r>
              <a:rPr dirty="0"/>
              <a:t>: If a claim is rejected, Section 40(1) mandates specific written grounds. Failure to record clear grounds forms an independent basis for appellate challenge under Section 42.</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Appellate Speed Limit</a:t>
            </a:r>
            <a:r>
              <a:rPr dirty="0"/>
              <a:t>: The 14-day appeal limit under Section 42 is strictly interpreted. Creditors missing this deadline lose their standing to contest the distribution share within the liquidation estate.</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Module 3 (Contd.): The Liquidation Estate</a:t>
            </a:r>
          </a:p>
          <a:p>
            <a:pPr>
              <a:spcBef>
                <a:spcPts val="500"/>
              </a:spcBef>
              <a:defRPr sz="1400">
                <a:solidFill>
                  <a:srgbClr val="4A5568"/>
                </a:solidFill>
                <a:latin typeface="Arial"/>
              </a:defRPr>
            </a:pPr>
            <a:r>
              <a:t>The statutory perimeter of asset ownership and control under Section 36</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Estate Creation [Sec 36(1)]</a:t>
            </a:r>
            <a:r>
              <a:t>: For the purposes of liquidation, the liquidator shall form an estate of the assets, which shall be called the liquidation estate in relation to the corporate debtor.</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Vesting Trust [Sec 36(2)]</a:t>
            </a:r>
            <a:r>
              <a:t>: The liquidator shall hold the liquidation estate as a fiduciary for the benefit of all the creditors.</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Perimeter Inclusions [Sec 36(3)]</a:t>
            </a:r>
            <a:r>
              <a:t>: Covers all properties, tangible or intangible, movable or immovable, including recoveries from avoidance transactions and assets relinquished by secured creditors.</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36(3) PART 1</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Inclusions in the Liquidation Estate</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sz="1600" dirty="0"/>
              <a:t>"Subject to sub-section (4), the liquidation estate shall comprise all liquidation estate assets which shall include—</a:t>
            </a:r>
            <a:endParaRPr lang="en-IN" sz="1600" dirty="0"/>
          </a:p>
          <a:p>
            <a:pPr>
              <a:lnSpc>
                <a:spcPct val="130000"/>
              </a:lnSpc>
              <a:defRPr sz="1350">
                <a:solidFill>
                  <a:srgbClr val="FFFFFF"/>
                </a:solidFill>
                <a:latin typeface="Courier New"/>
              </a:defRPr>
            </a:pPr>
            <a:br>
              <a:rPr sz="1600" dirty="0"/>
            </a:br>
            <a:r>
              <a:rPr sz="1600" dirty="0"/>
              <a:t>(a) </a:t>
            </a:r>
            <a:r>
              <a:rPr sz="1600" b="1" u="sng" dirty="0"/>
              <a:t>any assets over which the corporate debtor has ownership rights</a:t>
            </a:r>
            <a:r>
              <a:rPr sz="1600" dirty="0"/>
              <a:t>, including all rights and interests therein with respect to land, buildings, actions, clear spaces, whether in the possession or not of the corporate debtor;</a:t>
            </a:r>
            <a:br>
              <a:rPr sz="1600" dirty="0"/>
            </a:br>
            <a:r>
              <a:rPr sz="1600" dirty="0"/>
              <a:t>(b) </a:t>
            </a:r>
            <a:r>
              <a:rPr sz="1600" b="1" u="sng" dirty="0"/>
              <a:t>tangible assets, whether movable or immovable</a:t>
            </a:r>
            <a:r>
              <a:rPr sz="1600" dirty="0"/>
              <a:t>;</a:t>
            </a:r>
            <a:br>
              <a:rPr sz="1600" dirty="0"/>
            </a:br>
            <a:r>
              <a:rPr sz="1600" dirty="0"/>
              <a:t>(c) </a:t>
            </a:r>
            <a:r>
              <a:rPr sz="1600" b="1" u="sng" dirty="0"/>
              <a:t>intangible assets </a:t>
            </a:r>
            <a:r>
              <a:rPr sz="1600" dirty="0"/>
              <a:t>including but not limited to intellectual property, copyrights, patents, trademarks and </a:t>
            </a:r>
            <a:r>
              <a:rPr sz="1600" dirty="0" err="1"/>
              <a:t>licences</a:t>
            </a:r>
            <a:r>
              <a:rPr sz="1600" dirty="0"/>
              <a:t>;</a:t>
            </a:r>
            <a:br>
              <a:rPr sz="1600" dirty="0"/>
            </a:br>
            <a:r>
              <a:rPr sz="1600" dirty="0"/>
              <a:t>(d) assets over which </a:t>
            </a:r>
            <a:r>
              <a:rPr sz="1600" b="1" u="sng" dirty="0"/>
              <a:t>ownership rights are evidenced by certificates or ownership </a:t>
            </a:r>
            <a:r>
              <a:rPr sz="1600" dirty="0"/>
              <a:t>records..."</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36(3) PART 2</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Inclusions: Claims and Recoveries</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dirty="0"/>
              <a:t>"</a:t>
            </a:r>
            <a:r>
              <a:rPr sz="1600" dirty="0"/>
              <a:t>(e) </a:t>
            </a:r>
            <a:r>
              <a:rPr sz="1600" b="1" u="sng" dirty="0"/>
              <a:t>assets, property or income </a:t>
            </a:r>
            <a:r>
              <a:rPr sz="1600" dirty="0"/>
              <a:t>which recovers from a provider or a debtor or any other person as a result of proceedings for avoidance of transactions under this Chapter;</a:t>
            </a:r>
            <a:br>
              <a:rPr sz="1600" dirty="0"/>
            </a:br>
            <a:r>
              <a:rPr sz="1600" dirty="0"/>
              <a:t>(f) </a:t>
            </a:r>
            <a:r>
              <a:rPr sz="1600" b="1" u="sng" dirty="0"/>
              <a:t>asset of the corporate debtor </a:t>
            </a:r>
            <a:r>
              <a:rPr sz="1600" dirty="0"/>
              <a:t>that may be recovered by the liquidator from </a:t>
            </a:r>
            <a:r>
              <a:rPr sz="1600" b="1" u="sng" dirty="0"/>
              <a:t>any person in accordance with order passed by the Adjudicating Authority</a:t>
            </a:r>
            <a:r>
              <a:rPr sz="1600" dirty="0"/>
              <a:t>;</a:t>
            </a:r>
            <a:br>
              <a:rPr sz="1600" dirty="0"/>
            </a:br>
            <a:r>
              <a:rPr sz="1600" dirty="0"/>
              <a:t>(g) any asset of the corporate debtor which has been </a:t>
            </a:r>
            <a:r>
              <a:rPr sz="1600" b="1" u="sng" dirty="0"/>
              <a:t>relinquished by a secured creditor under section 52</a:t>
            </a:r>
            <a:r>
              <a:rPr sz="1600" dirty="0"/>
              <a:t>;</a:t>
            </a:r>
            <a:br>
              <a:rPr sz="1600" dirty="0"/>
            </a:br>
            <a:r>
              <a:rPr sz="1600" dirty="0"/>
              <a:t>(h) any </a:t>
            </a:r>
            <a:r>
              <a:rPr sz="1600" b="1" u="sng" dirty="0"/>
              <a:t>other property belonging to or vested in the corporate debtor </a:t>
            </a:r>
            <a:r>
              <a:rPr sz="1600" dirty="0"/>
              <a:t>at the insolvency commencement date..."</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36(4) EXCLUSIONS</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rPr dirty="0"/>
              <a:t>Statutory Exclusions from Liquidation Estate</a:t>
            </a:r>
          </a:p>
        </p:txBody>
      </p:sp>
      <p:sp>
        <p:nvSpPr>
          <p:cNvPr id="5" name="Rectangle 4"/>
          <p:cNvSpPr/>
          <p:nvPr/>
        </p:nvSpPr>
        <p:spPr>
          <a:xfrm>
            <a:off x="731520" y="1737360"/>
            <a:ext cx="10882303" cy="502920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sz="1600" dirty="0"/>
              <a:t>"The following </a:t>
            </a:r>
            <a:r>
              <a:rPr sz="1600" b="1" u="sng" dirty="0"/>
              <a:t>shall not be included </a:t>
            </a:r>
            <a:r>
              <a:rPr sz="1600" dirty="0"/>
              <a:t>in the liquidation estate assets and shall not be used for recovery in the liquidation:—</a:t>
            </a:r>
            <a:br>
              <a:rPr sz="1600" dirty="0"/>
            </a:br>
            <a:r>
              <a:rPr sz="1600" dirty="0"/>
              <a:t>(a) </a:t>
            </a:r>
            <a:r>
              <a:rPr sz="1600" b="1" u="sng" dirty="0"/>
              <a:t>assets owned by a third party </a:t>
            </a:r>
            <a:r>
              <a:rPr sz="1600" dirty="0"/>
              <a:t>which are in possession of the corporate debtor, including—</a:t>
            </a:r>
            <a:br>
              <a:rPr sz="1600" dirty="0"/>
            </a:br>
            <a:r>
              <a:rPr sz="1600" dirty="0"/>
              <a:t>  (</a:t>
            </a:r>
            <a:r>
              <a:rPr sz="1600" dirty="0" err="1"/>
              <a:t>i</a:t>
            </a:r>
            <a:r>
              <a:rPr sz="1600" dirty="0"/>
              <a:t>) </a:t>
            </a:r>
            <a:r>
              <a:rPr sz="1600" b="1" u="sng" dirty="0"/>
              <a:t>assets held in trust for any third party</a:t>
            </a:r>
            <a:r>
              <a:rPr sz="1600" dirty="0"/>
              <a:t>;</a:t>
            </a:r>
            <a:br>
              <a:rPr sz="1600" dirty="0"/>
            </a:br>
            <a:r>
              <a:rPr sz="1600" dirty="0"/>
              <a:t>  (ii) </a:t>
            </a:r>
            <a:r>
              <a:rPr sz="1600" b="1" u="sng" dirty="0"/>
              <a:t>bailment contracts</a:t>
            </a:r>
            <a:r>
              <a:rPr sz="1600" dirty="0"/>
              <a:t>;</a:t>
            </a:r>
            <a:br>
              <a:rPr sz="1600" dirty="0"/>
            </a:br>
            <a:r>
              <a:rPr sz="1600" dirty="0"/>
              <a:t>  (iii) </a:t>
            </a:r>
            <a:r>
              <a:rPr sz="1600" b="1" u="sng" dirty="0"/>
              <a:t>all sums due to any workman or employee from the provident fund</a:t>
            </a:r>
            <a:r>
              <a:rPr sz="1600" dirty="0"/>
              <a:t>, the pension fund and the gratuity fund;</a:t>
            </a:r>
            <a:br>
              <a:rPr sz="1600" dirty="0"/>
            </a:br>
            <a:r>
              <a:rPr sz="1600" dirty="0"/>
              <a:t>  (iv) other contractual arrangements...</a:t>
            </a:r>
            <a:br>
              <a:rPr sz="1600" dirty="0"/>
            </a:br>
            <a:r>
              <a:rPr sz="1600" dirty="0"/>
              <a:t>(b) </a:t>
            </a:r>
            <a:r>
              <a:rPr sz="1600" b="1" u="sng" dirty="0"/>
              <a:t>assets in security collateral held by financial services providers and purchased in closed business groups</a:t>
            </a:r>
            <a:r>
              <a:rPr sz="1600" dirty="0"/>
              <a:t>;</a:t>
            </a:r>
            <a:br>
              <a:rPr sz="1600" dirty="0"/>
            </a:br>
            <a:r>
              <a:rPr sz="1600" dirty="0"/>
              <a:t>(c) </a:t>
            </a:r>
            <a:r>
              <a:rPr sz="1600" b="1" u="sng" dirty="0"/>
              <a:t>personal assets of any shareholder or partner</a:t>
            </a:r>
            <a:r>
              <a:rPr sz="1600" dirty="0"/>
              <a:t>...</a:t>
            </a:r>
            <a:br>
              <a:rPr sz="1600" dirty="0"/>
            </a:br>
            <a:r>
              <a:rPr sz="1600" dirty="0"/>
              <a:t>(d) </a:t>
            </a:r>
            <a:r>
              <a:rPr sz="1600" b="1" u="sng" dirty="0"/>
              <a:t>assets of any subsidiary of the corporate debtor</a:t>
            </a:r>
            <a:r>
              <a:rPr sz="1600" dirty="0"/>
              <a:t>;"</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Liquidation Estate: Critical Legal Inclusions vs Exclusions</a:t>
            </a:r>
          </a:p>
          <a:p>
            <a:pPr>
              <a:spcBef>
                <a:spcPts val="500"/>
              </a:spcBef>
              <a:defRPr sz="1400">
                <a:solidFill>
                  <a:srgbClr val="4A5568"/>
                </a:solidFill>
                <a:latin typeface="Arial"/>
              </a:defRPr>
            </a:pPr>
            <a:r>
              <a:t>Deconstructing third-party asset protections and employment benefit immunity</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Provident &amp; Gratuity Fund Immunity</a:t>
            </a:r>
            <a:r>
              <a:t>: Section 36(4)(a)(iii) explicitly shields workman funds. These assets do not form part of the liquidation estate and cannot be liquidated to satisfy creditor debts.</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Subsidiary Asset Protection</a:t>
            </a:r>
            <a:r>
              <a:t>: Assets of a downstream subsidiary company are excluded. Ownership is limited strictly to the corporate debtor's shareholding in that subsidiary, not the subsidiary's underlying physical assets.</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Third-Party Trust Property</a:t>
            </a:r>
            <a:r>
              <a:t>: Assets held in trust or under clear operational bailment agreements must be returned to their legal owners, preventing unfair enrichment of the debtor's estate.</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72006"/>
          </a:xfrm>
          <a:prstGeom prst="rect">
            <a:avLst/>
          </a:prstGeom>
          <a:noFill/>
        </p:spPr>
        <p:txBody>
          <a:bodyPr wrap="square">
            <a:spAutoFit/>
          </a:bodyPr>
          <a:lstStyle/>
          <a:p>
            <a:pPr>
              <a:defRPr sz="2600" b="1">
                <a:solidFill>
                  <a:srgbClr val="0B1D3A"/>
                </a:solidFill>
                <a:latin typeface="Georgia"/>
              </a:defRPr>
            </a:pPr>
            <a:r>
              <a:rPr lang="en-US" dirty="0">
                <a:latin typeface="Times New Roman"/>
                <a:ea typeface="Times New Roman"/>
              </a:rPr>
              <a:t>ASSET SALE PROCESS: </a:t>
            </a:r>
            <a:r>
              <a:rPr dirty="0"/>
              <a:t>Relinquishment vs Enforcement</a:t>
            </a:r>
          </a:p>
          <a:p>
            <a:pPr>
              <a:spcBef>
                <a:spcPts val="500"/>
              </a:spcBef>
              <a:defRPr sz="1400">
                <a:solidFill>
                  <a:srgbClr val="4A5568"/>
                </a:solidFill>
                <a:latin typeface="Arial"/>
              </a:defRPr>
            </a:pPr>
            <a:r>
              <a:rPr dirty="0"/>
              <a:t>The critical crossroad for secured lenders under Section 52 of the Code</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Option 1: Relinquish Security Interest</a:t>
            </a:r>
            <a:r>
              <a:t>: Lenders surrender security rights to the estate, allowing the liquidator to sell the asset and claim distribution priority under Section 53(1)(b)(ii).</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Option 2: Realize Security Interest</a:t>
            </a:r>
            <a:r>
              <a:t>: Lenders bypass the liquidator to sell the specific secured asset independently under Section 52(1)(b) to recover their specific debt.</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Excess &amp; Shortfall Dynamics</a:t>
            </a:r>
            <a:r>
              <a:t>: Lenders must return any excess realization proceeds to the liquidator. If a shortfall occurs, the unpaid balance falls to rank lower under Section 53(1)(e)(ii).</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24</a:t>
            </a:r>
          </a:p>
        </p:txBody>
      </p:sp>
    </p:spTree>
    <p:extLst>
      <p:ext uri="{BB962C8B-B14F-4D97-AF65-F5344CB8AC3E}">
        <p14:creationId xmlns:p14="http://schemas.microsoft.com/office/powerpoint/2010/main" val="463134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89E72-6E35-7D37-8C3E-48707E8C444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805EB7-6334-CEBB-BD0E-13A33CA8F339}"/>
              </a:ext>
            </a:extLst>
          </p:cNvPr>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13E8FECE-8DD5-2B4B-B953-89395F579614}"/>
              </a:ext>
            </a:extLst>
          </p:cNvPr>
          <p:cNvSpPr txBox="1"/>
          <p:nvPr/>
        </p:nvSpPr>
        <p:spPr>
          <a:xfrm>
            <a:off x="731520" y="365760"/>
            <a:ext cx="10515600" cy="772006"/>
          </a:xfrm>
          <a:prstGeom prst="rect">
            <a:avLst/>
          </a:prstGeom>
          <a:noFill/>
        </p:spPr>
        <p:txBody>
          <a:bodyPr wrap="square">
            <a:spAutoFit/>
          </a:bodyPr>
          <a:lstStyle/>
          <a:p>
            <a:pPr>
              <a:defRPr sz="2600" b="1">
                <a:solidFill>
                  <a:srgbClr val="0B1D3A"/>
                </a:solidFill>
                <a:latin typeface="Georgia"/>
              </a:defRPr>
            </a:pPr>
            <a:r>
              <a:rPr lang="en-US" dirty="0">
                <a:latin typeface="Times New Roman"/>
                <a:ea typeface="Times New Roman"/>
              </a:rPr>
              <a:t>ASSET SALE PROCESS </a:t>
            </a:r>
            <a:r>
              <a:rPr dirty="0"/>
              <a:t>: Valuation &amp; Reserve Pricing</a:t>
            </a:r>
          </a:p>
          <a:p>
            <a:pPr>
              <a:spcBef>
                <a:spcPts val="500"/>
              </a:spcBef>
              <a:defRPr sz="1400">
                <a:solidFill>
                  <a:srgbClr val="4A5568"/>
                </a:solidFill>
                <a:latin typeface="Arial"/>
              </a:defRPr>
            </a:pPr>
            <a:r>
              <a:rPr dirty="0"/>
              <a:t>The strict arithmetic layout governing price reductions and auction rounds</a:t>
            </a:r>
          </a:p>
        </p:txBody>
      </p:sp>
      <p:sp>
        <p:nvSpPr>
          <p:cNvPr id="4" name="Rectangle 3">
            <a:extLst>
              <a:ext uri="{FF2B5EF4-FFF2-40B4-BE49-F238E27FC236}">
                <a16:creationId xmlns:a16="http://schemas.microsoft.com/office/drawing/2014/main" id="{13712429-531D-003F-CF3C-23F8F6A2DBB6}"/>
              </a:ext>
            </a:extLst>
          </p:cNvPr>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Appointment of Valuers</a:t>
            </a:r>
            <a:r>
              <a:t>: The liquidator must appoint two independent registered valuers to determine the fair value and liquidation value of the estate assets.</a:t>
            </a:r>
          </a:p>
        </p:txBody>
      </p:sp>
      <p:sp>
        <p:nvSpPr>
          <p:cNvPr id="5" name="Rectangle 4">
            <a:extLst>
              <a:ext uri="{FF2B5EF4-FFF2-40B4-BE49-F238E27FC236}">
                <a16:creationId xmlns:a16="http://schemas.microsoft.com/office/drawing/2014/main" id="{82060EF5-C42D-D608-B922-BBF012D6B45C}"/>
              </a:ext>
            </a:extLst>
          </p:cNvPr>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First Auction Reserve Price</a:t>
            </a:r>
            <a:r>
              <a:t>: Set strictly equal to the average of the valuation estimates determined by the independent registered valuers.</a:t>
            </a:r>
          </a:p>
        </p:txBody>
      </p:sp>
      <p:sp>
        <p:nvSpPr>
          <p:cNvPr id="6" name="Rectangle 5">
            <a:extLst>
              <a:ext uri="{FF2B5EF4-FFF2-40B4-BE49-F238E27FC236}">
                <a16:creationId xmlns:a16="http://schemas.microsoft.com/office/drawing/2014/main" id="{B41C7171-3CEA-F43D-21F8-713890267BFE}"/>
              </a:ext>
            </a:extLst>
          </p:cNvPr>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Subsequent Price Reductions</a:t>
            </a:r>
            <a:r>
              <a:rPr dirty="0"/>
              <a:t>: If the first auction fails, the liquidator can reduce the reserve price</a:t>
            </a:r>
          </a:p>
        </p:txBody>
      </p:sp>
      <p:sp>
        <p:nvSpPr>
          <p:cNvPr id="7" name="TextBox 6">
            <a:extLst>
              <a:ext uri="{FF2B5EF4-FFF2-40B4-BE49-F238E27FC236}">
                <a16:creationId xmlns:a16="http://schemas.microsoft.com/office/drawing/2014/main" id="{4B2DC878-EDC8-36E3-B31D-32F0108012DF}"/>
              </a:ext>
            </a:extLst>
          </p:cNvPr>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23</a:t>
            </a:r>
          </a:p>
        </p:txBody>
      </p:sp>
    </p:spTree>
    <p:extLst>
      <p:ext uri="{BB962C8B-B14F-4D97-AF65-F5344CB8AC3E}">
        <p14:creationId xmlns:p14="http://schemas.microsoft.com/office/powerpoint/2010/main" val="907705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512802"/>
            <a:ext cx="8153399" cy="630198"/>
          </a:xfrm>
        </p:spPr>
        <p:txBody>
          <a:bodyPr>
            <a:normAutofit fontScale="90000"/>
          </a:bodyPr>
          <a:lstStyle/>
          <a:p>
            <a:r>
              <a:rPr lang="en-US" u="heavy" dirty="0">
                <a:latin typeface="Times New Roman"/>
                <a:ea typeface="Times New Roman"/>
              </a:rPr>
              <a:t>ASSET SALE PROCESS </a:t>
            </a:r>
            <a:endParaRPr lang="en-US" sz="3200" dirty="0"/>
          </a:p>
        </p:txBody>
      </p:sp>
      <p:sp>
        <p:nvSpPr>
          <p:cNvPr id="4" name="Content Placeholder 3"/>
          <p:cNvSpPr>
            <a:spLocks noGrp="1"/>
          </p:cNvSpPr>
          <p:nvPr>
            <p:ph idx="1"/>
          </p:nvPr>
        </p:nvSpPr>
        <p:spPr>
          <a:xfrm>
            <a:off x="1981201" y="1295400"/>
            <a:ext cx="9726890" cy="5049798"/>
          </a:xfrm>
        </p:spPr>
        <p:txBody>
          <a:bodyPr>
            <a:normAutofit fontScale="85000" lnSpcReduction="20000"/>
          </a:bodyPr>
          <a:lstStyle/>
          <a:p>
            <a:pPr>
              <a:buNone/>
            </a:pPr>
            <a:r>
              <a:rPr lang="en-US" dirty="0">
                <a:solidFill>
                  <a:srgbClr val="FFFF00"/>
                </a:solidFill>
                <a:highlight>
                  <a:srgbClr val="008000"/>
                </a:highlight>
              </a:rPr>
              <a:t>Regulation 32</a:t>
            </a:r>
          </a:p>
          <a:p>
            <a:pPr>
              <a:buNone/>
            </a:pPr>
            <a:endParaRPr lang="en-US" dirty="0">
              <a:solidFill>
                <a:srgbClr val="FFFF00"/>
              </a:solidFill>
              <a:highlight>
                <a:srgbClr val="008000"/>
              </a:highlight>
            </a:endParaRPr>
          </a:p>
          <a:p>
            <a:pPr>
              <a:buFont typeface="Wingdings" pitchFamily="2" charset="2"/>
              <a:buChar char="Ø"/>
            </a:pPr>
            <a:r>
              <a:rPr lang="en-US" dirty="0"/>
              <a:t>The liquidator may sell-</a:t>
            </a:r>
          </a:p>
          <a:p>
            <a:pPr lvl="2">
              <a:buFont typeface="Wingdings" pitchFamily="2" charset="2"/>
              <a:buChar char="Ø"/>
            </a:pPr>
            <a:r>
              <a:rPr lang="en-US" dirty="0"/>
              <a:t>an asset on a </a:t>
            </a:r>
            <a:r>
              <a:rPr lang="en-US" sz="3300" b="1" dirty="0"/>
              <a:t>standalone basis</a:t>
            </a:r>
            <a:r>
              <a:rPr lang="en-US" dirty="0"/>
              <a:t>;</a:t>
            </a:r>
            <a:endParaRPr lang="en-US" sz="2000" dirty="0"/>
          </a:p>
          <a:p>
            <a:pPr lvl="2">
              <a:buFont typeface="Wingdings" pitchFamily="2" charset="2"/>
              <a:buChar char="Ø"/>
            </a:pPr>
            <a:r>
              <a:rPr lang="en-US" dirty="0"/>
              <a:t>the assets in a </a:t>
            </a:r>
            <a:r>
              <a:rPr lang="en-US" sz="3800" b="1" dirty="0"/>
              <a:t>slump sale</a:t>
            </a:r>
            <a:r>
              <a:rPr lang="en-US" dirty="0"/>
              <a:t>;</a:t>
            </a:r>
            <a:endParaRPr lang="en-US" sz="2000" dirty="0"/>
          </a:p>
          <a:p>
            <a:pPr lvl="2">
              <a:buFont typeface="Wingdings" pitchFamily="2" charset="2"/>
              <a:buChar char="Ø"/>
            </a:pPr>
            <a:r>
              <a:rPr lang="en-US" dirty="0"/>
              <a:t>a </a:t>
            </a:r>
            <a:r>
              <a:rPr lang="en-US" sz="3800" b="1" dirty="0"/>
              <a:t>set of assets </a:t>
            </a:r>
            <a:r>
              <a:rPr lang="en-US" dirty="0"/>
              <a:t>collectively;</a:t>
            </a:r>
            <a:endParaRPr lang="en-US" sz="2000" dirty="0"/>
          </a:p>
          <a:p>
            <a:pPr lvl="2">
              <a:buFont typeface="Wingdings" pitchFamily="2" charset="2"/>
              <a:buChar char="Ø"/>
            </a:pPr>
            <a:r>
              <a:rPr lang="en-US" dirty="0"/>
              <a:t>the </a:t>
            </a:r>
            <a:r>
              <a:rPr lang="en-US" sz="3500" b="1" dirty="0"/>
              <a:t>assets in parcels</a:t>
            </a:r>
            <a:r>
              <a:rPr lang="en-US" dirty="0"/>
              <a:t>;</a:t>
            </a:r>
          </a:p>
          <a:p>
            <a:pPr marL="342900" lvl="2" indent="-342900">
              <a:buFont typeface="Wingdings" pitchFamily="2" charset="2"/>
              <a:buChar char="Ø"/>
            </a:pPr>
            <a:endParaRPr lang="en-US" sz="3200" dirty="0"/>
          </a:p>
          <a:p>
            <a:pPr marL="342900" lvl="2" indent="-342900">
              <a:buFont typeface="Wingdings" pitchFamily="2" charset="2"/>
              <a:buChar char="Ø"/>
            </a:pPr>
            <a:r>
              <a:rPr lang="en-US" sz="3200" dirty="0"/>
              <a:t>Liquidator cannot sell under the following Modes </a:t>
            </a:r>
            <a:r>
              <a:rPr lang="en-US" sz="3200" dirty="0" err="1"/>
              <a:t>wef</a:t>
            </a:r>
            <a:r>
              <a:rPr lang="en-US" sz="3200" dirty="0"/>
              <a:t> Oct 2025:</a:t>
            </a:r>
          </a:p>
          <a:p>
            <a:pPr lvl="2">
              <a:buFont typeface="Wingdings" pitchFamily="2" charset="2"/>
              <a:buChar char="Ø"/>
            </a:pPr>
            <a:r>
              <a:rPr lang="en-US" dirty="0"/>
              <a:t>the corporate debtor </a:t>
            </a:r>
            <a:r>
              <a:rPr lang="en-US" sz="3300" b="1" dirty="0"/>
              <a:t>(CD) as a </a:t>
            </a:r>
            <a:r>
              <a:rPr lang="en-US" sz="4300" b="1" dirty="0"/>
              <a:t>going concern</a:t>
            </a:r>
            <a:r>
              <a:rPr lang="en-US" dirty="0"/>
              <a:t>; or</a:t>
            </a:r>
            <a:endParaRPr lang="en-US" sz="2000" dirty="0"/>
          </a:p>
          <a:p>
            <a:pPr lvl="2">
              <a:buFont typeface="Wingdings" pitchFamily="2" charset="2"/>
              <a:buChar char="Ø"/>
            </a:pPr>
            <a:r>
              <a:rPr lang="en-US" dirty="0"/>
              <a:t>the </a:t>
            </a:r>
            <a:r>
              <a:rPr lang="en-US" sz="4200" b="1" dirty="0"/>
              <a:t>business</a:t>
            </a:r>
            <a:r>
              <a:rPr lang="en-US" dirty="0"/>
              <a:t>(s) of the corporate debtor as a </a:t>
            </a:r>
            <a:r>
              <a:rPr lang="en-US" sz="3600" b="1" dirty="0"/>
              <a:t>going concern</a:t>
            </a:r>
            <a:r>
              <a:rPr lang="en-US" dirty="0"/>
              <a:t>:</a:t>
            </a:r>
            <a:endParaRPr lang="en-US" sz="2000" dirty="0"/>
          </a:p>
          <a:p>
            <a:pPr>
              <a:buFont typeface="Wingdings" pitchFamily="2" charset="2"/>
              <a:buChar char="Ø"/>
            </a:pPr>
            <a:endParaRPr 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457200"/>
            <a:ext cx="8229600" cy="685800"/>
          </a:xfrm>
        </p:spPr>
        <p:txBody>
          <a:bodyPr>
            <a:normAutofit fontScale="90000"/>
          </a:bodyPr>
          <a:lstStyle/>
          <a:p>
            <a:pPr lvl="0" algn="just"/>
            <a:r>
              <a:rPr lang="en-US" dirty="0"/>
              <a:t>         </a:t>
            </a:r>
            <a:r>
              <a:rPr lang="en-US" u="heavy" dirty="0">
                <a:latin typeface="Times New Roman"/>
                <a:ea typeface="Times New Roman"/>
              </a:rPr>
              <a:t>ASSET SALE PROCESS </a:t>
            </a:r>
            <a:endParaRPr lang="en-US" dirty="0"/>
          </a:p>
        </p:txBody>
      </p:sp>
      <p:sp>
        <p:nvSpPr>
          <p:cNvPr id="3" name="Content Placeholder 2"/>
          <p:cNvSpPr>
            <a:spLocks noGrp="1"/>
          </p:cNvSpPr>
          <p:nvPr>
            <p:ph idx="1"/>
          </p:nvPr>
        </p:nvSpPr>
        <p:spPr>
          <a:xfrm>
            <a:off x="1981200" y="1066800"/>
            <a:ext cx="8229600" cy="5318760"/>
          </a:xfrm>
        </p:spPr>
        <p:txBody>
          <a:bodyPr>
            <a:normAutofit fontScale="85000" lnSpcReduction="20000"/>
          </a:bodyPr>
          <a:lstStyle/>
          <a:p>
            <a:pPr>
              <a:buNone/>
            </a:pPr>
            <a:endParaRPr lang="en-US" dirty="0">
              <a:solidFill>
                <a:srgbClr val="FFFF00"/>
              </a:solidFill>
              <a:highlight>
                <a:srgbClr val="008000"/>
              </a:highlight>
            </a:endParaRPr>
          </a:p>
          <a:p>
            <a:pPr>
              <a:buNone/>
            </a:pPr>
            <a:r>
              <a:rPr lang="en-US" dirty="0">
                <a:solidFill>
                  <a:srgbClr val="FFFF00"/>
                </a:solidFill>
                <a:highlight>
                  <a:srgbClr val="008000"/>
                </a:highlight>
              </a:rPr>
              <a:t>Regulation 33</a:t>
            </a:r>
          </a:p>
          <a:p>
            <a:pPr lvl="0" algn="just">
              <a:buFont typeface="Wingdings" pitchFamily="2" charset="2"/>
              <a:buChar char="Ø"/>
            </a:pPr>
            <a:r>
              <a:rPr lang="en-US" dirty="0"/>
              <a:t>The liquidator shall ordinarily sell the assets of the corporate debtor through an </a:t>
            </a:r>
            <a:r>
              <a:rPr lang="en-US" sz="3900" b="1" dirty="0"/>
              <a:t>auction</a:t>
            </a:r>
            <a:r>
              <a:rPr lang="en-US" dirty="0"/>
              <a:t> in the manner specified in Schedule I.</a:t>
            </a:r>
          </a:p>
          <a:p>
            <a:pPr lvl="0">
              <a:buNone/>
            </a:pPr>
            <a:endParaRPr lang="en-US" sz="1500" dirty="0"/>
          </a:p>
          <a:p>
            <a:pPr lvl="0" algn="just">
              <a:buFont typeface="Wingdings" pitchFamily="2" charset="2"/>
              <a:buChar char="Ø"/>
            </a:pPr>
            <a:r>
              <a:rPr lang="en-US" dirty="0"/>
              <a:t>The liquidator may sell the assets of the corporate debtor by means of </a:t>
            </a:r>
            <a:r>
              <a:rPr lang="en-US" sz="3900" b="1" dirty="0"/>
              <a:t>private sale </a:t>
            </a:r>
            <a:r>
              <a:rPr lang="en-US" dirty="0"/>
              <a:t>in the manner specified in Schedule I with 66% COC Approval </a:t>
            </a:r>
          </a:p>
          <a:p>
            <a:pPr marL="1042416" lvl="1" indent="-457200">
              <a:buFont typeface="+mj-lt"/>
              <a:buAutoNum type="alphaLcParenR"/>
            </a:pPr>
            <a:r>
              <a:rPr lang="en-US" sz="2600" dirty="0"/>
              <a:t>when-the asset is </a:t>
            </a:r>
            <a:r>
              <a:rPr lang="en-US" sz="3000" b="1" dirty="0"/>
              <a:t>perishable</a:t>
            </a:r>
            <a:r>
              <a:rPr lang="en-US" sz="2600" dirty="0"/>
              <a:t>;</a:t>
            </a:r>
            <a:endParaRPr lang="en-US" sz="3000" dirty="0"/>
          </a:p>
          <a:p>
            <a:pPr marL="1042416" lvl="1" indent="-457200" algn="just">
              <a:buFont typeface="+mj-lt"/>
              <a:buAutoNum type="alphaLcParenR"/>
            </a:pPr>
            <a:r>
              <a:rPr lang="en-US" sz="2600" dirty="0"/>
              <a:t>the asset is likely to </a:t>
            </a:r>
            <a:r>
              <a:rPr lang="en-US" sz="3000" b="1" dirty="0"/>
              <a:t>deteriorate in value significantly </a:t>
            </a:r>
            <a:r>
              <a:rPr lang="en-US" sz="2600" dirty="0"/>
              <a:t>if not sold </a:t>
            </a:r>
            <a:r>
              <a:rPr lang="en-US" sz="2600" dirty="0" err="1"/>
              <a:t>immediately;or</a:t>
            </a:r>
            <a:endParaRPr lang="en-US" sz="2600" dirty="0"/>
          </a:p>
          <a:p>
            <a:pPr marL="1042416" lvl="1" indent="-457200" algn="just">
              <a:buFont typeface="+mj-lt"/>
              <a:buAutoNum type="alphaLcParenR"/>
              <a:defRPr/>
            </a:pPr>
            <a:r>
              <a:rPr lang="en-US" sz="2600" dirty="0"/>
              <a:t>the </a:t>
            </a:r>
            <a:r>
              <a:rPr lang="en-US" sz="3000" b="1" dirty="0"/>
              <a:t>prior permission of the Adjudicating Authority </a:t>
            </a:r>
            <a:r>
              <a:rPr lang="en-US" sz="2600" dirty="0"/>
              <a:t>has been obtained for such sale:</a:t>
            </a:r>
            <a:endParaRPr lang="en-US" dirty="0"/>
          </a:p>
          <a:p>
            <a:pPr lvl="0">
              <a:buFont typeface="Wingdings" pitchFamily="2" charset="2"/>
              <a:buChar char="Ø"/>
            </a:pPr>
            <a:endParaRPr lang="en-US" sz="4200" dirty="0"/>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Module 4 (Contd.): Section 53 Waterfall Mechanism</a:t>
            </a:r>
          </a:p>
          <a:p>
            <a:pPr>
              <a:spcBef>
                <a:spcPts val="500"/>
              </a:spcBef>
              <a:defRPr sz="1400">
                <a:solidFill>
                  <a:srgbClr val="4A5568"/>
                </a:solidFill>
                <a:latin typeface="Arial"/>
              </a:defRPr>
            </a:pPr>
            <a:r>
              <a:t>The statutory priority ladder for distribution of liquidation proceeds</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Priority 1: Insolvency Costs</a:t>
            </a:r>
            <a:r>
              <a:t>: Full payment of CIRP costs and liquidation process costs always ranks absolute first before any creditor distributions.</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nSpc>
                <a:spcPct val="120000"/>
              </a:lnSpc>
              <a:defRPr sz="1400">
                <a:solidFill>
                  <a:srgbClr val="2D3748"/>
                </a:solidFill>
                <a:latin typeface="Arial"/>
              </a:defRPr>
            </a:pPr>
            <a:r>
              <a:rPr b="1" dirty="0">
                <a:solidFill>
                  <a:srgbClr val="0B1D3A"/>
                </a:solidFill>
              </a:rPr>
              <a:t>Priority 2: Pari Passu Tier</a:t>
            </a:r>
            <a:r>
              <a:rPr dirty="0"/>
              <a:t>: </a:t>
            </a:r>
            <a:r>
              <a:rPr lang="en-US" dirty="0"/>
              <a:t>(b) the following debts which shall rank equally between and among themselves:—</a:t>
            </a:r>
          </a:p>
          <a:p>
            <a:pPr>
              <a:lnSpc>
                <a:spcPct val="120000"/>
              </a:lnSpc>
              <a:defRPr sz="1400">
                <a:solidFill>
                  <a:srgbClr val="2D3748"/>
                </a:solidFill>
                <a:latin typeface="Arial"/>
              </a:defRPr>
            </a:pPr>
            <a:br>
              <a:rPr lang="en-US" dirty="0"/>
            </a:br>
            <a:r>
              <a:rPr lang="en-US" dirty="0"/>
              <a:t>(</a:t>
            </a:r>
            <a:r>
              <a:rPr lang="en-US" dirty="0" err="1"/>
              <a:t>i</a:t>
            </a:r>
            <a:r>
              <a:rPr lang="en-US" dirty="0"/>
              <a:t>) workmen's dues for the period of twenty-four (24) months preceding the liquidation commencement date; and</a:t>
            </a:r>
            <a:br>
              <a:rPr lang="en-US" dirty="0"/>
            </a:br>
            <a:r>
              <a:rPr lang="en-US" dirty="0"/>
              <a:t>(ii) debts owed to a secured creditor in the event such secured creditor has relinquished security in the manner set out in sec 52</a:t>
            </a:r>
            <a:endParaRPr dirty="0"/>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Priority 3: Wages &amp; Employee Dues</a:t>
            </a:r>
            <a:r>
              <a:rPr dirty="0"/>
              <a:t>: </a:t>
            </a:r>
            <a:r>
              <a:rPr lang="en-US" dirty="0"/>
              <a:t>wages and any unpaid dues owed to employees other than workmen for the period of twelve months (12) preceding the liquidation commencement date</a:t>
            </a:r>
            <a:endParaRPr dirty="0"/>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Section 53 Waterfall Mechanism (Contd.)</a:t>
            </a:r>
          </a:p>
          <a:p>
            <a:pPr>
              <a:spcBef>
                <a:spcPts val="500"/>
              </a:spcBef>
              <a:defRPr sz="1400">
                <a:solidFill>
                  <a:srgbClr val="4A5568"/>
                </a:solidFill>
                <a:latin typeface="Arial"/>
              </a:defRPr>
            </a:pPr>
            <a:r>
              <a:t>The lower tranches of the priority ledger under the Code</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Priority 4: Unsecured Creditors</a:t>
            </a:r>
            <a:r>
              <a:t>: Debts owed to unsecured financial creditors rank immediately after employee dues, receiving no security preference.</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dirty="0">
                <a:solidFill>
                  <a:srgbClr val="0B1D3A"/>
                </a:solidFill>
              </a:rPr>
              <a:t>Priority 5: Government Dues &amp; Shortfalls</a:t>
            </a:r>
            <a:r>
              <a:rPr dirty="0"/>
              <a:t>: Consolidated tier ranking: (a) Statutory government dues (Consolidated Fund of India/State) capped at 2 years, and (b) Unpaid secured creditor asset sale shortfalls.</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Priority 6 &amp; 7: Remaining Claims &amp; Equity</a:t>
            </a:r>
            <a:r>
              <a:t>: Remaining operational debts and preference shareholders, followed lastly by equity shareholders or partners who absorb residual risk.</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Module 5: Avoidance Transactions (PUFE)</a:t>
            </a:r>
          </a:p>
          <a:p>
            <a:pPr>
              <a:spcBef>
                <a:spcPts val="500"/>
              </a:spcBef>
              <a:defRPr sz="1400">
                <a:solidFill>
                  <a:srgbClr val="4A5568"/>
                </a:solidFill>
                <a:latin typeface="Arial"/>
              </a:defRPr>
            </a:pPr>
            <a:r>
              <a:t>The statutory classifications designed to claw back eroded corporate wealth</a:t>
            </a:r>
          </a:p>
        </p:txBody>
      </p:sp>
      <p:sp>
        <p:nvSpPr>
          <p:cNvPr id="4" name="Rectangle 3"/>
          <p:cNvSpPr/>
          <p:nvPr/>
        </p:nvSpPr>
        <p:spPr>
          <a:xfrm>
            <a:off x="731520" y="1371600"/>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Preferential Transactions [Sec 43]</a:t>
            </a:r>
            <a:r>
              <a:t>: Distorting creditor parity by transferring property or giving an unfair advantage to a specific creditor over others during the look-back window.</a:t>
            </a:r>
          </a:p>
        </p:txBody>
      </p:sp>
      <p:sp>
        <p:nvSpPr>
          <p:cNvPr id="5" name="Rectangle 4"/>
          <p:cNvSpPr/>
          <p:nvPr/>
        </p:nvSpPr>
        <p:spPr>
          <a:xfrm>
            <a:off x="731520" y="2532888"/>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Undervalued Transactions [Sec 45]</a:t>
            </a:r>
            <a:r>
              <a:t>: Assets transferred or gifted by the corporate debtor for a consideration significantly less than the actual fair market value of the property.</a:t>
            </a:r>
          </a:p>
        </p:txBody>
      </p:sp>
      <p:sp>
        <p:nvSpPr>
          <p:cNvPr id="6" name="Rectangle 5"/>
          <p:cNvSpPr/>
          <p:nvPr/>
        </p:nvSpPr>
        <p:spPr>
          <a:xfrm>
            <a:off x="731520" y="3694176"/>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Extortionate Credit [Sec 50]</a:t>
            </a:r>
            <a:r>
              <a:t>: Credit terms forcing the corporate debtor to make exorbitant payments, involving highly unfair, usurious, or one-sided financial obligations.</a:t>
            </a:r>
          </a:p>
        </p:txBody>
      </p:sp>
      <p:sp>
        <p:nvSpPr>
          <p:cNvPr id="7" name="Rectangle 6"/>
          <p:cNvSpPr/>
          <p:nvPr/>
        </p:nvSpPr>
        <p:spPr>
          <a:xfrm>
            <a:off x="731520" y="4855464"/>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Fraudulent Trading [Sec 66]</a:t>
            </a:r>
            <a:r>
              <a:t>: Business carried on with the explicit intent to defraud creditors of the corporate debtor or for any fraudulent purpose.</a:t>
            </a:r>
          </a:p>
        </p:txBody>
      </p:sp>
      <p:sp>
        <p:nvSpPr>
          <p:cNvPr id="8" name="TextBox 7"/>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43(1) &amp; 43(2)</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Framework: Preferential Transactions</a:t>
            </a:r>
          </a:p>
        </p:txBody>
      </p:sp>
      <p:sp>
        <p:nvSpPr>
          <p:cNvPr id="5" name="Rectangle 4"/>
          <p:cNvSpPr/>
          <p:nvPr/>
        </p:nvSpPr>
        <p:spPr>
          <a:xfrm>
            <a:off x="731520" y="1737359"/>
            <a:ext cx="10728655" cy="4889683"/>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sz="1600" dirty="0"/>
              <a:t>"Section 43(1): Where the liquidator or the resolution professional... is of the opinion that the corporate debtor has at a relevant time given a preference in such transactions and the manner specified in sub-section (2) to any persons... he shall apply to the Adjudicating Authority for avoidance of preferential transactions and for, one or more of the orders referred to in section 44.</a:t>
            </a:r>
            <a:br>
              <a:rPr sz="1600" dirty="0"/>
            </a:br>
            <a:br>
              <a:rPr sz="1600" dirty="0"/>
            </a:br>
            <a:r>
              <a:rPr sz="1600" dirty="0"/>
              <a:t>Section 43(2): A corporate debtor shall be deemed to have given a preference if—</a:t>
            </a:r>
            <a:br>
              <a:rPr sz="1600" dirty="0"/>
            </a:br>
            <a:r>
              <a:rPr sz="1600" dirty="0"/>
              <a:t>(a) there is a transfer of property or an interest thereof of the corporate debtor for the benefit of a creditor or a surety or a guarantor for or on account of an antecedent financial debt or operational debt or other liability owed by the corporate debtor; and</a:t>
            </a:r>
            <a:br>
              <a:rPr sz="1600" dirty="0"/>
            </a:br>
            <a:r>
              <a:rPr sz="1600" dirty="0"/>
              <a:t>(b) the transfer under clause (a) has the effect of putting such creditor or surety or guarantor in a beneficial position than it would have been in the event of a distribution of assets being made in accordance with section 53."</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43(3) EXCLUSIONS</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Preferential Transactions: Statutory Safe Harbors</a:t>
            </a:r>
          </a:p>
        </p:txBody>
      </p:sp>
      <p:sp>
        <p:nvSpPr>
          <p:cNvPr id="5" name="Rectangle 4"/>
          <p:cNvSpPr/>
          <p:nvPr/>
        </p:nvSpPr>
        <p:spPr>
          <a:xfrm>
            <a:off x="731520" y="1737360"/>
            <a:ext cx="10728655" cy="502920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sz="1600" dirty="0"/>
              <a:t>"For the purposes of sub-section (2), a </a:t>
            </a:r>
            <a:r>
              <a:rPr sz="1600" b="1" u="sng" dirty="0"/>
              <a:t>preference shall not include </a:t>
            </a:r>
            <a:r>
              <a:rPr sz="1600" dirty="0"/>
              <a:t>the following transfers; namely:—</a:t>
            </a:r>
            <a:endParaRPr lang="en-IN" sz="1600" dirty="0"/>
          </a:p>
          <a:p>
            <a:pPr>
              <a:lnSpc>
                <a:spcPct val="130000"/>
              </a:lnSpc>
              <a:defRPr sz="1350">
                <a:solidFill>
                  <a:srgbClr val="FFFFFF"/>
                </a:solidFill>
                <a:latin typeface="Courier New"/>
              </a:defRPr>
            </a:pPr>
            <a:br>
              <a:rPr sz="1600" dirty="0"/>
            </a:br>
            <a:r>
              <a:rPr sz="1600" dirty="0"/>
              <a:t>(a) </a:t>
            </a:r>
            <a:r>
              <a:rPr sz="1600" b="1" u="sng" dirty="0"/>
              <a:t>transfer made in the ordinary course of the business or financial affairs </a:t>
            </a:r>
            <a:r>
              <a:rPr sz="1600" dirty="0"/>
              <a:t>of the corporate debtor or the transferee;</a:t>
            </a:r>
            <a:br>
              <a:rPr sz="1600" dirty="0"/>
            </a:br>
            <a:r>
              <a:rPr sz="1600" dirty="0"/>
              <a:t>(b) </a:t>
            </a:r>
            <a:r>
              <a:rPr sz="1600" b="1" u="sng" dirty="0"/>
              <a:t>transfer creating a security interest in property acquired by the corporate debtor </a:t>
            </a:r>
            <a:r>
              <a:rPr sz="1600" dirty="0"/>
              <a:t>to the extent that—</a:t>
            </a:r>
            <a:br>
              <a:rPr sz="1600" dirty="0"/>
            </a:br>
            <a:r>
              <a:rPr sz="1600" dirty="0"/>
              <a:t>  (</a:t>
            </a:r>
            <a:r>
              <a:rPr sz="1600" dirty="0" err="1"/>
              <a:t>i</a:t>
            </a:r>
            <a:r>
              <a:rPr sz="1600" dirty="0"/>
              <a:t>) such </a:t>
            </a:r>
            <a:r>
              <a:rPr sz="1600" b="1" u="sng" dirty="0"/>
              <a:t>security interest secures new value </a:t>
            </a:r>
            <a:r>
              <a:rPr sz="1600" dirty="0"/>
              <a:t>and was given at the time of or after the signing of a security agreement...</a:t>
            </a:r>
            <a:br>
              <a:rPr sz="1600" dirty="0"/>
            </a:br>
            <a:r>
              <a:rPr sz="1600" dirty="0"/>
              <a:t>  (ii) such </a:t>
            </a:r>
            <a:r>
              <a:rPr sz="1600" b="1" u="sng" dirty="0"/>
              <a:t>security agreement was registered with an information utility on </a:t>
            </a:r>
            <a:r>
              <a:rPr sz="1600" dirty="0"/>
              <a:t>or before thirty </a:t>
            </a:r>
            <a:r>
              <a:rPr lang="en-IN" sz="1600" dirty="0"/>
              <a:t>(30) </a:t>
            </a:r>
            <a:r>
              <a:rPr sz="1600" dirty="0"/>
              <a:t>days after the corporate debtor receives possession of such property:</a:t>
            </a:r>
            <a:br>
              <a:rPr sz="1600" dirty="0"/>
            </a:br>
            <a:r>
              <a:rPr sz="1600" dirty="0"/>
              <a:t>Provided that any </a:t>
            </a:r>
            <a:r>
              <a:rPr sz="1600" b="1" u="sng" dirty="0"/>
              <a:t>transfer made pursuant to the order of a court </a:t>
            </a:r>
            <a:r>
              <a:rPr sz="1600" dirty="0"/>
              <a:t>shall not, deemed to be a transfer in the ordinary course of business."</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45</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Framework: Undervalued Transactions</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sz="1600" dirty="0"/>
              <a:t>"(1) If the liquidator or the resolution professional... determines that certain transactions were undervalued during the relevant time, he shall make an application to the Adjudicating Authority to declare such transactions as void and reverse their effect...</a:t>
            </a:r>
            <a:endParaRPr lang="en-IN" sz="1600" dirty="0"/>
          </a:p>
          <a:p>
            <a:pPr>
              <a:lnSpc>
                <a:spcPct val="130000"/>
              </a:lnSpc>
              <a:defRPr sz="1350">
                <a:solidFill>
                  <a:srgbClr val="FFFFFF"/>
                </a:solidFill>
                <a:latin typeface="Courier New"/>
              </a:defRPr>
            </a:pPr>
            <a:br>
              <a:rPr sz="1600" dirty="0"/>
            </a:br>
            <a:r>
              <a:rPr sz="1600" dirty="0"/>
              <a:t>(2) A transaction shall be considered undervalued where the corporate debtor—</a:t>
            </a:r>
            <a:br>
              <a:rPr sz="1600" dirty="0"/>
            </a:br>
            <a:r>
              <a:rPr sz="1600" dirty="0"/>
              <a:t>(a) makes </a:t>
            </a:r>
            <a:r>
              <a:rPr sz="1600" b="1" u="sng" dirty="0"/>
              <a:t>a gift to a person</a:t>
            </a:r>
            <a:r>
              <a:rPr sz="1600" dirty="0"/>
              <a:t>; or</a:t>
            </a:r>
            <a:br>
              <a:rPr sz="1600" dirty="0"/>
            </a:br>
            <a:r>
              <a:rPr sz="1600" dirty="0"/>
              <a:t>(b) enters into a transaction with a person which provides for an </a:t>
            </a:r>
            <a:r>
              <a:rPr sz="1600" b="1" u="sng" dirty="0"/>
              <a:t>arrangement significantly less than the value of the consideration </a:t>
            </a:r>
            <a:r>
              <a:rPr sz="1600" dirty="0"/>
              <a:t>provided by the corporate debtor,</a:t>
            </a:r>
            <a:br>
              <a:rPr sz="1600" dirty="0"/>
            </a:br>
            <a:r>
              <a:rPr sz="1600" dirty="0"/>
              <a:t>and such transaction has </a:t>
            </a:r>
            <a:r>
              <a:rPr sz="1600" b="1" u="sng" dirty="0"/>
              <a:t>not taken place in the ordinary course </a:t>
            </a:r>
            <a:r>
              <a:rPr sz="1600" dirty="0"/>
              <a:t>of business of the corporate debtor."</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46</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Look-Back Windows for Avoidance</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gn="ctr">
              <a:lnSpc>
                <a:spcPct val="130000"/>
              </a:lnSpc>
              <a:defRPr sz="1350">
                <a:solidFill>
                  <a:srgbClr val="FFFFFF"/>
                </a:solidFill>
                <a:latin typeface="Courier New"/>
              </a:defRPr>
            </a:pPr>
            <a:r>
              <a:rPr sz="1600" dirty="0"/>
              <a:t>"In an application for avoiding a transaction at a relevant time under section 45, the liquidator or the resolution professional shall demonstrate that—</a:t>
            </a:r>
            <a:endParaRPr lang="en-IN" sz="1600" dirty="0"/>
          </a:p>
          <a:p>
            <a:pPr algn="ctr">
              <a:lnSpc>
                <a:spcPct val="130000"/>
              </a:lnSpc>
              <a:defRPr sz="1350">
                <a:solidFill>
                  <a:srgbClr val="FFFFFF"/>
                </a:solidFill>
                <a:latin typeface="Courier New"/>
              </a:defRPr>
            </a:pPr>
            <a:br>
              <a:rPr sz="1600" dirty="0"/>
            </a:br>
            <a:r>
              <a:rPr sz="1600" dirty="0"/>
              <a:t>(</a:t>
            </a:r>
            <a:r>
              <a:rPr sz="1600" dirty="0" err="1"/>
              <a:t>i</a:t>
            </a:r>
            <a:r>
              <a:rPr sz="1600" dirty="0"/>
              <a:t>) such </a:t>
            </a:r>
            <a:r>
              <a:rPr sz="1600" b="1" u="sng" dirty="0"/>
              <a:t>transaction was made with any person within the period of one</a:t>
            </a:r>
            <a:r>
              <a:rPr lang="en-IN" sz="1600" b="1" u="sng" dirty="0"/>
              <a:t> (1)</a:t>
            </a:r>
            <a:r>
              <a:rPr sz="1600" b="1" u="sng" dirty="0"/>
              <a:t> year</a:t>
            </a:r>
            <a:r>
              <a:rPr sz="1600" dirty="0"/>
              <a:t> </a:t>
            </a:r>
            <a:r>
              <a:rPr sz="1600" b="1" u="sng" dirty="0"/>
              <a:t>preceding </a:t>
            </a:r>
            <a:r>
              <a:rPr sz="1600" dirty="0"/>
              <a:t>the </a:t>
            </a:r>
            <a:r>
              <a:rPr sz="1600" b="1" u="sng" dirty="0"/>
              <a:t>insolvency commencement date</a:t>
            </a:r>
            <a:r>
              <a:rPr sz="1600" dirty="0"/>
              <a:t>; or</a:t>
            </a:r>
            <a:br>
              <a:rPr sz="1600" dirty="0"/>
            </a:br>
            <a:r>
              <a:rPr sz="1600" dirty="0"/>
              <a:t>(ii) such transaction was made with a </a:t>
            </a:r>
            <a:r>
              <a:rPr sz="1600" b="1" u="sng" dirty="0"/>
              <a:t>related party </a:t>
            </a:r>
            <a:r>
              <a:rPr sz="1600" dirty="0"/>
              <a:t>within the period of </a:t>
            </a:r>
            <a:r>
              <a:rPr sz="1600" b="1" u="sng" dirty="0"/>
              <a:t>two </a:t>
            </a:r>
            <a:r>
              <a:rPr lang="en-IN" sz="1600" b="1" u="sng" dirty="0"/>
              <a:t>(2) </a:t>
            </a:r>
            <a:r>
              <a:rPr sz="1600" b="1" u="sng" dirty="0"/>
              <a:t>years</a:t>
            </a:r>
            <a:r>
              <a:rPr sz="1600" b="1" dirty="0"/>
              <a:t> </a:t>
            </a:r>
            <a:r>
              <a:rPr sz="1600" dirty="0"/>
              <a:t>preceding the insolvency commencement date."</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50</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Framework: Extortionate Credit Transactions</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sz="1600" dirty="0"/>
              <a:t>"(1) Where the corporate debtor has been a party to an extortionate credit transaction involving the receipt of financial or operational credit during the period of two years preceding the insolvency commencement date, the liquidator or the resolution professional as the case may be, may make an application for avoidance... if the terms of such credit required exorbitant payments to be made by the corporate debtor.</a:t>
            </a:r>
            <a:endParaRPr lang="en-IN" sz="1600" dirty="0"/>
          </a:p>
          <a:p>
            <a:pPr>
              <a:lnSpc>
                <a:spcPct val="130000"/>
              </a:lnSpc>
              <a:defRPr sz="1350">
                <a:solidFill>
                  <a:srgbClr val="FFFFFF"/>
                </a:solidFill>
                <a:latin typeface="Courier New"/>
              </a:defRPr>
            </a:pPr>
            <a:br>
              <a:rPr sz="1600" dirty="0"/>
            </a:br>
            <a:r>
              <a:rPr sz="1600" dirty="0"/>
              <a:t>(2) The Board may specify the circumstances in which a terms of transaction shall be considered extortionate under sub-section (1). </a:t>
            </a:r>
            <a:br>
              <a:rPr sz="1600" dirty="0"/>
            </a:br>
            <a:r>
              <a:rPr sz="1600" dirty="0"/>
              <a:t>Provided that this sub-section shall not apply to any debt extended by any person providing financial services which is in compliance with any law for the time being in force."</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66</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Framework: Fraudulent Trading or Misfeasance</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nSpc>
                <a:spcPct val="130000"/>
              </a:lnSpc>
              <a:defRPr sz="1350">
                <a:solidFill>
                  <a:srgbClr val="FFFFFF"/>
                </a:solidFill>
                <a:latin typeface="Courier New"/>
              </a:defRPr>
            </a:pPr>
            <a:r>
              <a:rPr dirty="0"/>
              <a:t>"</a:t>
            </a:r>
            <a:r>
              <a:rPr sz="1600" dirty="0"/>
              <a:t>(1) If during the corporate insolvency resolution process or a liquidation process, it is found that </a:t>
            </a:r>
            <a:r>
              <a:rPr sz="1600" b="1" u="sng" dirty="0"/>
              <a:t>any business of the corporate debtor has been carried on with intent to defraud creditors of the corporate debtor or for any fraudulent purpose</a:t>
            </a:r>
            <a:r>
              <a:rPr sz="1600" dirty="0"/>
              <a:t>, the Adjudicating Authority may on the application of the resolution professional or the liquidator, as the case may be, pass an order that any persons who were knowingly parties to the carrying on of the business in such manner shall be liable to make such contributions to the assets of the corporate debtor as it may deem fit."</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Forensic Review &amp; Transaction Audit Methodology</a:t>
            </a:r>
          </a:p>
          <a:p>
            <a:pPr>
              <a:spcBef>
                <a:spcPts val="500"/>
              </a:spcBef>
              <a:defRPr sz="1400">
                <a:solidFill>
                  <a:srgbClr val="4A5568"/>
                </a:solidFill>
                <a:latin typeface="Arial"/>
              </a:defRPr>
            </a:pPr>
            <a:r>
              <a:t>The operational blueprint for establishing evidentiary grounds for PUFE filings</a:t>
            </a:r>
          </a:p>
        </p:txBody>
      </p:sp>
      <p:sp>
        <p:nvSpPr>
          <p:cNvPr id="4" name="Rectangle 3"/>
          <p:cNvSpPr/>
          <p:nvPr/>
        </p:nvSpPr>
        <p:spPr>
          <a:xfrm>
            <a:off x="731520" y="1371600"/>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Phase 1: Ledger &amp; ERP Data Extraction</a:t>
            </a:r>
            <a:r>
              <a:t>: Comprehensive capture of financial databases, general ledgers, and bank account books covering a minimum of 5 preceding fiscal years.</a:t>
            </a:r>
          </a:p>
        </p:txBody>
      </p:sp>
      <p:sp>
        <p:nvSpPr>
          <p:cNvPr id="5" name="Rectangle 4"/>
          <p:cNvSpPr/>
          <p:nvPr/>
        </p:nvSpPr>
        <p:spPr>
          <a:xfrm>
            <a:off x="731520" y="2532888"/>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Phase 2: Related-Party Mapping</a:t>
            </a:r>
            <a:r>
              <a:t>: Cross-referencing MCA records, common director listings, and familial ties to construct a complete map of related parties under Section 5(24).</a:t>
            </a:r>
          </a:p>
        </p:txBody>
      </p:sp>
      <p:sp>
        <p:nvSpPr>
          <p:cNvPr id="6" name="Rectangle 5"/>
          <p:cNvSpPr/>
          <p:nvPr/>
        </p:nvSpPr>
        <p:spPr>
          <a:xfrm>
            <a:off x="731520" y="3694176"/>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Phase 3: Variance &amp; Market Value Analysis</a:t>
            </a:r>
            <a:r>
              <a:t>: Verifying suspicious transactions against contemporary market data to establish the quantum of undervaluation or preferential treatment.</a:t>
            </a:r>
          </a:p>
        </p:txBody>
      </p:sp>
      <p:sp>
        <p:nvSpPr>
          <p:cNvPr id="7" name="Rectangle 6"/>
          <p:cNvSpPr/>
          <p:nvPr/>
        </p:nvSpPr>
        <p:spPr>
          <a:xfrm>
            <a:off x="731520" y="4855464"/>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Phase 4: Expert Transaction Audit Report</a:t>
            </a:r>
            <a:r>
              <a:t>: Delivery of a structured Forensic Audit Report signed by a certified professional, serving as primary evidence before the NCLT.</a:t>
            </a:r>
          </a:p>
        </p:txBody>
      </p:sp>
      <p:sp>
        <p:nvSpPr>
          <p:cNvPr id="8" name="TextBox 7"/>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Evidentiary Standards &amp; Legal Challenges in Auditing</a:t>
            </a:r>
          </a:p>
          <a:p>
            <a:pPr>
              <a:spcBef>
                <a:spcPts val="500"/>
              </a:spcBef>
              <a:defRPr sz="1400">
                <a:solidFill>
                  <a:srgbClr val="4A5568"/>
                </a:solidFill>
                <a:latin typeface="Arial"/>
              </a:defRPr>
            </a:pPr>
            <a:r>
              <a:t>Key legal balances required to sustain clawback claims before the NCLT</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Overcoming Ordinary Course Defenses</a:t>
            </a:r>
            <a:r>
              <a:t>: Corporate respondents routinely hide under Section 43(3)(a). Auditors must prove the transaction deviated significantly from regular industry practices.</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Establishing Intent vs Strict Liability</a:t>
            </a:r>
            <a:r>
              <a:t>: Preferential (Sec 43) and Undervalued (Sec 45) transactions are objective, strict liability tests. Fraudulent Trading (Sec 66) requires proof of conscious intent.</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Independent Valuer Concurrence</a:t>
            </a:r>
            <a:r>
              <a:t>: Claims of undervaluation are rarely sustained on ledger scrutiny alone; they require a formal valuation report tracking historical market prices.</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Module 5 (Contd.): Voluntary Liquidation Framework</a:t>
            </a:r>
          </a:p>
          <a:p>
            <a:pPr>
              <a:spcBef>
                <a:spcPts val="500"/>
              </a:spcBef>
              <a:defRPr sz="1400">
                <a:solidFill>
                  <a:srgbClr val="4A5568"/>
                </a:solidFill>
                <a:latin typeface="Arial"/>
              </a:defRPr>
            </a:pPr>
            <a:r>
              <a:t>The route for corporate exit of solvent corporate entities under Section 59</a:t>
            </a:r>
          </a:p>
        </p:txBody>
      </p:sp>
      <p:sp>
        <p:nvSpPr>
          <p:cNvPr id="4" name="Rectangle 3"/>
          <p:cNvSpPr/>
          <p:nvPr/>
        </p:nvSpPr>
        <p:spPr>
          <a:xfrm>
            <a:off x="731520" y="137160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Declaration of Solvency</a:t>
            </a:r>
            <a:r>
              <a:t>: Mandatory affidavit by a majority of directors confirming: (a) The company has no debt or can pay its debts in full, and (b) The liquidation is not intended to defraud any person.</a:t>
            </a:r>
          </a:p>
        </p:txBody>
      </p:sp>
      <p:sp>
        <p:nvSpPr>
          <p:cNvPr id="5" name="Rectangle 4"/>
          <p:cNvSpPr/>
          <p:nvPr/>
        </p:nvSpPr>
        <p:spPr>
          <a:xfrm>
            <a:off x="731520" y="301752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Corporate Approvals</a:t>
            </a:r>
            <a:r>
              <a:t>: Passing a special resolution by the shareholders within </a:t>
            </a:r>
          </a:p>
        </p:txBody>
      </p:sp>
      <p:sp>
        <p:nvSpPr>
          <p:cNvPr id="6" name="Rectangle 5"/>
          <p:cNvSpPr/>
          <p:nvPr/>
        </p:nvSpPr>
        <p:spPr>
          <a:xfrm>
            <a:off x="731520" y="4663440"/>
            <a:ext cx="10728655" cy="146304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400">
                <a:solidFill>
                  <a:srgbClr val="2D3748"/>
                </a:solidFill>
                <a:latin typeface="Arial"/>
              </a:defRPr>
            </a:pPr>
            <a:r>
              <a:rPr b="1">
                <a:solidFill>
                  <a:srgbClr val="0B1D3A"/>
                </a:solidFill>
              </a:rPr>
              <a:t>Creditor Concurrence</a:t>
            </a:r>
            <a:r>
              <a:t>: If the company owes any debt, creditors representing </a:t>
            </a:r>
          </a:p>
        </p:txBody>
      </p:sp>
      <p:sp>
        <p:nvSpPr>
          <p:cNvPr id="7" name="TextBox 6"/>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31520" y="457200"/>
            <a:ext cx="2286000" cy="411480"/>
          </a:xfrm>
          <a:prstGeom prst="rect">
            <a:avLst/>
          </a:prstGeom>
          <a:solidFill>
            <a:srgbClr val="C5A0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0B1D3A"/>
                </a:solidFill>
                <a:latin typeface="Arial"/>
              </a:defRPr>
            </a:pPr>
            <a:r>
              <a:t>SECTION 59CORE</a:t>
            </a:r>
          </a:p>
        </p:txBody>
      </p:sp>
      <p:sp>
        <p:nvSpPr>
          <p:cNvPr id="4" name="TextBox 3"/>
          <p:cNvSpPr txBox="1"/>
          <p:nvPr/>
        </p:nvSpPr>
        <p:spPr>
          <a:xfrm>
            <a:off x="731520" y="914400"/>
            <a:ext cx="10515600" cy="731520"/>
          </a:xfrm>
          <a:prstGeom prst="rect">
            <a:avLst/>
          </a:prstGeom>
          <a:noFill/>
        </p:spPr>
        <p:txBody>
          <a:bodyPr wrap="square">
            <a:spAutoFit/>
          </a:bodyPr>
          <a:lstStyle/>
          <a:p>
            <a:pPr>
              <a:defRPr sz="2600" b="1">
                <a:solidFill>
                  <a:srgbClr val="0B1D3A"/>
                </a:solidFill>
                <a:latin typeface="Georgia"/>
              </a:defRPr>
            </a:pPr>
            <a:r>
              <a:t>Statutory Framework: Voluntary Liquidation</a:t>
            </a:r>
          </a:p>
        </p:txBody>
      </p:sp>
      <p:sp>
        <p:nvSpPr>
          <p:cNvPr id="5" name="Rectangle 4"/>
          <p:cNvSpPr/>
          <p:nvPr/>
        </p:nvSpPr>
        <p:spPr>
          <a:xfrm>
            <a:off x="731520" y="1737360"/>
            <a:ext cx="10728655" cy="4389120"/>
          </a:xfrm>
          <a:prstGeom prst="rect">
            <a:avLst/>
          </a:prstGeom>
          <a:solidFill>
            <a:srgbClr val="17253C"/>
          </a:solidFill>
          <a:ln w="19050">
            <a:solidFill>
              <a:srgbClr val="C5A059"/>
            </a:solidFill>
          </a:ln>
        </p:spPr>
        <p:style>
          <a:lnRef idx="1">
            <a:schemeClr val="accent1"/>
          </a:lnRef>
          <a:fillRef idx="3">
            <a:schemeClr val="accent1"/>
          </a:fillRef>
          <a:effectRef idx="2">
            <a:schemeClr val="accent1"/>
          </a:effectRef>
          <a:fontRef idx="minor">
            <a:schemeClr val="lt1"/>
          </a:fontRef>
        </p:style>
        <p:txBody>
          <a:bodyPr wrap="square" lIns="365760" tIns="274320" rIns="365760" bIns="274320" rtlCol="0" anchor="ctr"/>
          <a:lstStyle/>
          <a:p>
            <a:pPr algn="ctr">
              <a:lnSpc>
                <a:spcPct val="130000"/>
              </a:lnSpc>
              <a:defRPr sz="1350">
                <a:solidFill>
                  <a:srgbClr val="FFFFFF"/>
                </a:solidFill>
                <a:latin typeface="Courier New"/>
              </a:defRPr>
            </a:pPr>
            <a:r>
              <a:t>"(1) A corporate person who intends to liquidate itself voluntarily and has not committed any default may initiate voluntary liquidation proceedings under the provisions of this Chapter...</a:t>
            </a:r>
            <a:br/>
            <a:r>
              <a:t>(2) Any voluntary liquidation proceedings of a corporate person under sub-section (1) shall meet such conditions and procedural requirements as may be specified by the Board.</a:t>
            </a:r>
            <a:br/>
            <a:r>
              <a:t>(3) Without prejudice to sub-section (2), voluntary liquidation proceedings may be initiated by a corporate person company, if—</a:t>
            </a:r>
            <a:br/>
            <a:r>
              <a:t>(a) a declaration verified by an affidavit of majority of its directors is made that—</a:t>
            </a:r>
            <a:br/>
            <a:r>
              <a:t>  (i) they have made a full inquiry into the affairs of the company and they have formed an opinion that either the company has no debt or that it will be able to pay its debts in full from the proceeds of assets to be sold...</a:t>
            </a:r>
            <a:br/>
            <a:r>
              <a:t>  (ii) the company is not being liquidated to defraud any person;"</a:t>
            </a:r>
          </a:p>
        </p:txBody>
      </p:sp>
      <p:sp>
        <p:nvSpPr>
          <p:cNvPr id="6" name="TextBox 5"/>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39</a:t>
            </a:r>
          </a:p>
        </p:txBody>
      </p:sp>
      <p:sp>
        <p:nvSpPr>
          <p:cNvPr id="8" name="TextBox 7">
            <a:extLst>
              <a:ext uri="{FF2B5EF4-FFF2-40B4-BE49-F238E27FC236}">
                <a16:creationId xmlns:a16="http://schemas.microsoft.com/office/drawing/2014/main" id="{0485C450-E824-150A-8AD8-D32A6BB5565E}"/>
              </a:ext>
            </a:extLst>
          </p:cNvPr>
          <p:cNvSpPr txBox="1"/>
          <p:nvPr/>
        </p:nvSpPr>
        <p:spPr>
          <a:xfrm>
            <a:off x="3023648" y="3270257"/>
            <a:ext cx="6141562" cy="369332"/>
          </a:xfrm>
          <a:prstGeom prst="rect">
            <a:avLst/>
          </a:prstGeom>
          <a:noFill/>
        </p:spPr>
        <p:txBody>
          <a:bodyPr wrap="square">
            <a:spAutoFit/>
          </a:bodyPr>
          <a:lstStyle/>
          <a:p>
            <a:r>
              <a:rPr lang="en-US" dirty="0"/>
              <a:t>two years preceding the liquidation commencement date</a:t>
            </a:r>
            <a:endParaRPr lang="en-I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48883-7181-39CB-EECB-A1A1966D589D}"/>
              </a:ext>
            </a:extLst>
          </p:cNvPr>
          <p:cNvSpPr>
            <a:spLocks noGrp="1"/>
          </p:cNvSpPr>
          <p:nvPr>
            <p:ph type="title"/>
          </p:nvPr>
        </p:nvSpPr>
        <p:spPr>
          <a:xfrm>
            <a:off x="457200" y="274638"/>
            <a:ext cx="11260318" cy="1143000"/>
          </a:xfrm>
        </p:spPr>
        <p:txBody>
          <a:bodyPr>
            <a:normAutofit fontScale="90000"/>
          </a:bodyPr>
          <a:lstStyle/>
          <a:p>
            <a:br>
              <a:rPr lang="en-US" altLang="en-US" b="1" dirty="0">
                <a:latin typeface="Calibri" panose="020F0502020204030204" pitchFamily="34" charset="0"/>
                <a:ea typeface="Calibri" panose="020F0502020204030204" pitchFamily="34" charset="0"/>
                <a:cs typeface="Times New Roman" panose="02020603050405020304" pitchFamily="18" charset="0"/>
              </a:rPr>
            </a:br>
            <a:r>
              <a:rPr lang="en-US" altLang="en-US" b="1" dirty="0">
                <a:latin typeface="Calibri" panose="020F0502020204030204" pitchFamily="34" charset="0"/>
                <a:ea typeface="Calibri" panose="020F0502020204030204" pitchFamily="34" charset="0"/>
                <a:cs typeface="Times New Roman" panose="02020603050405020304" pitchFamily="18" charset="0"/>
              </a:rPr>
              <a:t>Voluntary Liquidation Summary : Section 59 Compliance Matrix</a:t>
            </a:r>
            <a:br>
              <a:rPr lang="en-US" altLang="en-US" sz="6600" dirty="0">
                <a:latin typeface="Arial" panose="020B0604020202020204" pitchFamily="34" charset="0"/>
              </a:rPr>
            </a:br>
            <a:endParaRPr lang="en-IN" dirty="0"/>
          </a:p>
        </p:txBody>
      </p:sp>
      <p:graphicFrame>
        <p:nvGraphicFramePr>
          <p:cNvPr id="7" name="Content Placeholder 6">
            <a:extLst>
              <a:ext uri="{FF2B5EF4-FFF2-40B4-BE49-F238E27FC236}">
                <a16:creationId xmlns:a16="http://schemas.microsoft.com/office/drawing/2014/main" id="{4519CB18-E6AF-78BA-B692-C50032548119}"/>
              </a:ext>
            </a:extLst>
          </p:cNvPr>
          <p:cNvGraphicFramePr>
            <a:graphicFrameLocks noGrp="1"/>
          </p:cNvGraphicFramePr>
          <p:nvPr>
            <p:ph idx="1"/>
          </p:nvPr>
        </p:nvGraphicFramePr>
        <p:xfrm>
          <a:off x="457199" y="1583704"/>
          <a:ext cx="11260316" cy="4989861"/>
        </p:xfrm>
        <a:graphic>
          <a:graphicData uri="http://schemas.openxmlformats.org/drawingml/2006/table">
            <a:tbl>
              <a:tblPr firstRow="1" firstCol="1" bandRow="1">
                <a:tableStyleId>{5C22544A-7EE6-4342-B048-85BDC9FD1C3A}</a:tableStyleId>
              </a:tblPr>
              <a:tblGrid>
                <a:gridCol w="2815079">
                  <a:extLst>
                    <a:ext uri="{9D8B030D-6E8A-4147-A177-3AD203B41FA5}">
                      <a16:colId xmlns:a16="http://schemas.microsoft.com/office/drawing/2014/main" val="4082753271"/>
                    </a:ext>
                  </a:extLst>
                </a:gridCol>
                <a:gridCol w="2815079">
                  <a:extLst>
                    <a:ext uri="{9D8B030D-6E8A-4147-A177-3AD203B41FA5}">
                      <a16:colId xmlns:a16="http://schemas.microsoft.com/office/drawing/2014/main" val="2820009721"/>
                    </a:ext>
                  </a:extLst>
                </a:gridCol>
                <a:gridCol w="2815079">
                  <a:extLst>
                    <a:ext uri="{9D8B030D-6E8A-4147-A177-3AD203B41FA5}">
                      <a16:colId xmlns:a16="http://schemas.microsoft.com/office/drawing/2014/main" val="3399716723"/>
                    </a:ext>
                  </a:extLst>
                </a:gridCol>
                <a:gridCol w="2815079">
                  <a:extLst>
                    <a:ext uri="{9D8B030D-6E8A-4147-A177-3AD203B41FA5}">
                      <a16:colId xmlns:a16="http://schemas.microsoft.com/office/drawing/2014/main" val="2486396425"/>
                    </a:ext>
                  </a:extLst>
                </a:gridCol>
              </a:tblGrid>
              <a:tr h="405392">
                <a:tc>
                  <a:txBody>
                    <a:bodyPr/>
                    <a:lstStyle/>
                    <a:p>
                      <a:pPr>
                        <a:lnSpc>
                          <a:spcPct val="107000"/>
                        </a:lnSpc>
                        <a:spcAft>
                          <a:spcPts val="800"/>
                        </a:spcAft>
                        <a:buNone/>
                      </a:pPr>
                      <a:r>
                        <a:rPr lang="en-IN" sz="1800" b="1" kern="100" dirty="0">
                          <a:effectLst/>
                        </a:rPr>
                        <a:t>Statutory Mandate</a:t>
                      </a: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800" b="1" kern="100" dirty="0">
                          <a:effectLst/>
                        </a:rPr>
                        <a:t>Governing Provision</a:t>
                      </a: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800" b="1" kern="100" dirty="0">
                          <a:effectLst/>
                        </a:rPr>
                        <a:t>Mandated Timeline / Bound</a:t>
                      </a: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800" b="1" kern="100" dirty="0">
                          <a:effectLst/>
                        </a:rPr>
                        <a:t>Targeting Authority</a:t>
                      </a:r>
                      <a:endParaRPr lang="en-IN"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78208923"/>
                  </a:ext>
                </a:extLst>
              </a:tr>
              <a:tr h="787138">
                <a:tc>
                  <a:txBody>
                    <a:bodyPr/>
                    <a:lstStyle/>
                    <a:p>
                      <a:pPr>
                        <a:lnSpc>
                          <a:spcPct val="107000"/>
                        </a:lnSpc>
                        <a:spcAft>
                          <a:spcPts val="800"/>
                        </a:spcAft>
                        <a:buNone/>
                      </a:pPr>
                      <a:r>
                        <a:rPr lang="en-IN" sz="1600" kern="100" dirty="0">
                          <a:effectLst/>
                        </a:rPr>
                        <a:t>Solvency Affirmation</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a:effectLst/>
                        </a:rPr>
                        <a:t>Section 59(3)(a)</a:t>
                      </a:r>
                      <a:endParaRPr lang="en-I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Prior to shareholder vote; covers the trailing 2 financial years.</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Board of Directors (Majority)</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0451983"/>
                  </a:ext>
                </a:extLst>
              </a:tr>
              <a:tr h="787138">
                <a:tc>
                  <a:txBody>
                    <a:bodyPr/>
                    <a:lstStyle/>
                    <a:p>
                      <a:pPr>
                        <a:lnSpc>
                          <a:spcPct val="107000"/>
                        </a:lnSpc>
                        <a:spcAft>
                          <a:spcPts val="800"/>
                        </a:spcAft>
                        <a:buNone/>
                      </a:pPr>
                      <a:r>
                        <a:rPr lang="en-IN" sz="1600" kern="100" dirty="0">
                          <a:effectLst/>
                        </a:rPr>
                        <a:t>Special Authorization</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Section 59(3)(b)</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Executed strictly within 4 weeks of issuing the Solvency Declaration and appoint IP as Liquidator.</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Special Resolution by Company Shareholders (Commencement of Proceedings date)</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79965635"/>
                  </a:ext>
                </a:extLst>
              </a:tr>
              <a:tr h="787138">
                <a:tc>
                  <a:txBody>
                    <a:bodyPr/>
                    <a:lstStyle/>
                    <a:p>
                      <a:pPr>
                        <a:lnSpc>
                          <a:spcPct val="107000"/>
                        </a:lnSpc>
                        <a:spcAft>
                          <a:spcPts val="800"/>
                        </a:spcAft>
                        <a:buNone/>
                      </a:pPr>
                      <a:r>
                        <a:rPr lang="en-IN" sz="1600" kern="100" dirty="0">
                          <a:effectLst/>
                        </a:rPr>
                        <a:t>Creditor Concurrence</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a:effectLst/>
                        </a:rPr>
                        <a:t>Proviso to Sec 59(3)</a:t>
                      </a:r>
                      <a:endParaRPr lang="en-I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Within 7 days of shareholder resolution via a 2/3rds value vote.</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Corporate Creditors</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09729626"/>
                  </a:ext>
                </a:extLst>
              </a:tr>
              <a:tr h="1168883">
                <a:tc>
                  <a:txBody>
                    <a:bodyPr/>
                    <a:lstStyle/>
                    <a:p>
                      <a:pPr>
                        <a:lnSpc>
                          <a:spcPct val="107000"/>
                        </a:lnSpc>
                        <a:spcAft>
                          <a:spcPts val="800"/>
                        </a:spcAft>
                        <a:buNone/>
                      </a:pPr>
                      <a:r>
                        <a:rPr lang="en-IN" sz="1600" kern="100" dirty="0">
                          <a:effectLst/>
                        </a:rPr>
                        <a:t>Regulatory Notification</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a:effectLst/>
                        </a:rPr>
                        <a:t>Section 59(4)</a:t>
                      </a:r>
                      <a:endParaRPr lang="en-I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Within 7 days of passing the resolution or securing creditor backing.</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err="1">
                          <a:effectLst/>
                        </a:rPr>
                        <a:t>Nofity</a:t>
                      </a:r>
                      <a:r>
                        <a:rPr lang="en-IN" sz="1600" kern="100" dirty="0">
                          <a:effectLst/>
                        </a:rPr>
                        <a:t> to </a:t>
                      </a:r>
                      <a:r>
                        <a:rPr lang="en-IN" sz="1600" kern="100" dirty="0" err="1">
                          <a:effectLst/>
                        </a:rPr>
                        <a:t>RoC</a:t>
                      </a:r>
                      <a:r>
                        <a:rPr lang="en-IN" sz="1600" kern="100" dirty="0">
                          <a:effectLst/>
                        </a:rPr>
                        <a:t> &amp; IBBI</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34627828"/>
                  </a:ext>
                </a:extLst>
              </a:tr>
              <a:tr h="787138">
                <a:tc>
                  <a:txBody>
                    <a:bodyPr/>
                    <a:lstStyle/>
                    <a:p>
                      <a:pPr>
                        <a:lnSpc>
                          <a:spcPct val="107000"/>
                        </a:lnSpc>
                        <a:spcAft>
                          <a:spcPts val="800"/>
                        </a:spcAft>
                        <a:buNone/>
                      </a:pPr>
                      <a:r>
                        <a:rPr lang="en-IN" sz="1600" kern="100" dirty="0">
                          <a:effectLst/>
                        </a:rPr>
                        <a:t>Final Exit Judgment</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Section 59(7)</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Post-realization application following full asset distribution.</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IN" sz="1600" kern="100" dirty="0">
                          <a:effectLst/>
                        </a:rPr>
                        <a:t>Adjudicating Authority (NCLT)</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48668029"/>
                  </a:ext>
                </a:extLst>
              </a:tr>
            </a:tbl>
          </a:graphicData>
        </a:graphic>
      </p:graphicFrame>
    </p:spTree>
    <p:extLst>
      <p:ext uri="{BB962C8B-B14F-4D97-AF65-F5344CB8AC3E}">
        <p14:creationId xmlns:p14="http://schemas.microsoft.com/office/powerpoint/2010/main" val="1384466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365760"/>
            <a:ext cx="10515600" cy="731520"/>
          </a:xfrm>
          <a:prstGeom prst="rect">
            <a:avLst/>
          </a:prstGeom>
          <a:noFill/>
        </p:spPr>
        <p:txBody>
          <a:bodyPr wrap="square">
            <a:spAutoFit/>
          </a:bodyPr>
          <a:lstStyle/>
          <a:p>
            <a:pPr>
              <a:defRPr sz="2600" b="1">
                <a:solidFill>
                  <a:srgbClr val="0B1D3A"/>
                </a:solidFill>
                <a:latin typeface="Georgia"/>
              </a:defRPr>
            </a:pPr>
            <a:r>
              <a:t>Practical Issues &amp; Operational Bottlenecks</a:t>
            </a:r>
          </a:p>
          <a:p>
            <a:pPr>
              <a:spcBef>
                <a:spcPts val="500"/>
              </a:spcBef>
              <a:defRPr sz="1400">
                <a:solidFill>
                  <a:srgbClr val="4A5568"/>
                </a:solidFill>
                <a:latin typeface="Arial"/>
              </a:defRPr>
            </a:pPr>
            <a:r>
              <a:t>Real-world conflicts causing friction in the execution of liquidation schedules</a:t>
            </a:r>
          </a:p>
        </p:txBody>
      </p:sp>
      <p:sp>
        <p:nvSpPr>
          <p:cNvPr id="4" name="Rectangle 3"/>
          <p:cNvSpPr/>
          <p:nvPr/>
        </p:nvSpPr>
        <p:spPr>
          <a:xfrm>
            <a:off x="731520" y="1371600"/>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NCLT Delay &amp; Market Erosion</a:t>
            </a:r>
            <a:r>
              <a:t>: Delays in passing final orders or approving sales can drastically degrade asset values, reducing eventual stakeholder recoveries.</a:t>
            </a:r>
          </a:p>
        </p:txBody>
      </p:sp>
      <p:sp>
        <p:nvSpPr>
          <p:cNvPr id="5" name="Rectangle 4"/>
          <p:cNvSpPr/>
          <p:nvPr/>
        </p:nvSpPr>
        <p:spPr>
          <a:xfrm>
            <a:off x="731520" y="2532888"/>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Promoter Non-Cooperation [Sec 19(2)]</a:t>
            </a:r>
            <a:r>
              <a:t>: Critical failures by suspended management to hand over operational ERP keys, physical titles, or account access, forcing expensive litigation.</a:t>
            </a:r>
          </a:p>
        </p:txBody>
      </p:sp>
      <p:sp>
        <p:nvSpPr>
          <p:cNvPr id="6" name="Rectangle 5"/>
          <p:cNvSpPr/>
          <p:nvPr/>
        </p:nvSpPr>
        <p:spPr>
          <a:xfrm>
            <a:off x="731520" y="3694176"/>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Parallel Regulatory Clashes (PMLA vs IBC)</a:t>
            </a:r>
            <a:r>
              <a:t>: Overlapping asset attachment actions by the Enforcement Directorate under PMLA creating long legal deadlocks over estate title clarity.</a:t>
            </a:r>
          </a:p>
        </p:txBody>
      </p:sp>
      <p:sp>
        <p:nvSpPr>
          <p:cNvPr id="7" name="Rectangle 6"/>
          <p:cNvSpPr/>
          <p:nvPr/>
        </p:nvSpPr>
        <p:spPr>
          <a:xfrm>
            <a:off x="731520" y="4855464"/>
            <a:ext cx="10728655" cy="1051560"/>
          </a:xfrm>
          <a:prstGeom prst="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wrap="square" lIns="274320" tIns="137160" rIns="274320" bIns="137160" rtlCol="0" anchor="ctr"/>
          <a:lstStyle/>
          <a:p>
            <a:pPr algn="ctr">
              <a:lnSpc>
                <a:spcPct val="120000"/>
              </a:lnSpc>
              <a:defRPr sz="1300">
                <a:solidFill>
                  <a:srgbClr val="2D3748"/>
                </a:solidFill>
                <a:latin typeface="Arial"/>
              </a:defRPr>
            </a:pPr>
            <a:r>
              <a:rPr b="1">
                <a:solidFill>
                  <a:srgbClr val="0B1D3A"/>
                </a:solidFill>
              </a:rPr>
              <a:t>Section 52 Delay Tactics</a:t>
            </a:r>
            <a:r>
              <a:t>: Secured creditors delaying their decision to realize or relinquish security interests, stalling overall asset realization cycles.</a:t>
            </a:r>
          </a:p>
        </p:txBody>
      </p:sp>
      <p:sp>
        <p:nvSpPr>
          <p:cNvPr id="8" name="TextBox 7"/>
          <p:cNvSpPr txBox="1"/>
          <p:nvPr/>
        </p:nvSpPr>
        <p:spPr>
          <a:xfrm>
            <a:off x="10972800" y="6400800"/>
            <a:ext cx="914400" cy="365760"/>
          </a:xfrm>
          <a:prstGeom prst="rect">
            <a:avLst/>
          </a:prstGeom>
          <a:noFill/>
        </p:spPr>
        <p:txBody>
          <a:bodyPr wrap="none">
            <a:spAutoFit/>
          </a:bodyPr>
          <a:lstStyle/>
          <a:p>
            <a:pPr algn="r">
              <a:defRPr sz="1100">
                <a:solidFill>
                  <a:srgbClr val="4A5568"/>
                </a:solidFill>
                <a:latin typeface="Arial"/>
              </a:defRPr>
            </a:pPr>
            <a:r>
              <a:t>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49524" y="3361944"/>
            <a:ext cx="521334" cy="993140"/>
          </a:xfrm>
          <a:custGeom>
            <a:avLst/>
            <a:gdLst/>
            <a:ahLst/>
            <a:cxnLst/>
            <a:rect l="l" t="t" r="r" b="b"/>
            <a:pathLst>
              <a:path w="521335" h="993139">
                <a:moveTo>
                  <a:pt x="0" y="0"/>
                </a:moveTo>
                <a:lnTo>
                  <a:pt x="260476" y="0"/>
                </a:lnTo>
                <a:lnTo>
                  <a:pt x="260476" y="992631"/>
                </a:lnTo>
                <a:lnTo>
                  <a:pt x="520953" y="992631"/>
                </a:lnTo>
              </a:path>
            </a:pathLst>
          </a:custGeom>
          <a:ln w="42672">
            <a:solidFill>
              <a:srgbClr val="BE6304"/>
            </a:solidFill>
          </a:ln>
        </p:spPr>
        <p:txBody>
          <a:bodyPr wrap="square" lIns="0" tIns="0" rIns="0" bIns="0" rtlCol="0"/>
          <a:lstStyle/>
          <a:p>
            <a:endParaRPr/>
          </a:p>
        </p:txBody>
      </p:sp>
      <p:sp>
        <p:nvSpPr>
          <p:cNvPr id="3" name="object 3"/>
          <p:cNvSpPr/>
          <p:nvPr/>
        </p:nvSpPr>
        <p:spPr>
          <a:xfrm>
            <a:off x="3049524" y="3361944"/>
            <a:ext cx="521334" cy="0"/>
          </a:xfrm>
          <a:custGeom>
            <a:avLst/>
            <a:gdLst/>
            <a:ahLst/>
            <a:cxnLst/>
            <a:rect l="l" t="t" r="r" b="b"/>
            <a:pathLst>
              <a:path w="521335">
                <a:moveTo>
                  <a:pt x="0" y="0"/>
                </a:moveTo>
                <a:lnTo>
                  <a:pt x="520953" y="0"/>
                </a:lnTo>
              </a:path>
            </a:pathLst>
          </a:custGeom>
          <a:ln w="42672">
            <a:solidFill>
              <a:srgbClr val="BE6304"/>
            </a:solidFill>
          </a:ln>
        </p:spPr>
        <p:txBody>
          <a:bodyPr wrap="square" lIns="0" tIns="0" rIns="0" bIns="0" rtlCol="0"/>
          <a:lstStyle/>
          <a:p>
            <a:endParaRPr/>
          </a:p>
        </p:txBody>
      </p:sp>
      <p:sp>
        <p:nvSpPr>
          <p:cNvPr id="4" name="object 4"/>
          <p:cNvSpPr/>
          <p:nvPr/>
        </p:nvSpPr>
        <p:spPr>
          <a:xfrm>
            <a:off x="3049524" y="2369820"/>
            <a:ext cx="521334" cy="993140"/>
          </a:xfrm>
          <a:custGeom>
            <a:avLst/>
            <a:gdLst/>
            <a:ahLst/>
            <a:cxnLst/>
            <a:rect l="l" t="t" r="r" b="b"/>
            <a:pathLst>
              <a:path w="521335" h="993139">
                <a:moveTo>
                  <a:pt x="0" y="992631"/>
                </a:moveTo>
                <a:lnTo>
                  <a:pt x="260476" y="992631"/>
                </a:lnTo>
                <a:lnTo>
                  <a:pt x="260476" y="0"/>
                </a:lnTo>
                <a:lnTo>
                  <a:pt x="520953" y="0"/>
                </a:lnTo>
              </a:path>
            </a:pathLst>
          </a:custGeom>
          <a:ln w="42672">
            <a:solidFill>
              <a:srgbClr val="BE6304"/>
            </a:solidFill>
          </a:ln>
        </p:spPr>
        <p:txBody>
          <a:bodyPr wrap="square" lIns="0" tIns="0" rIns="0" bIns="0" rtlCol="0"/>
          <a:lstStyle/>
          <a:p>
            <a:endParaRPr/>
          </a:p>
        </p:txBody>
      </p:sp>
      <p:sp>
        <p:nvSpPr>
          <p:cNvPr id="5" name="object 5"/>
          <p:cNvSpPr/>
          <p:nvPr/>
        </p:nvSpPr>
        <p:spPr>
          <a:xfrm>
            <a:off x="2255520" y="1272539"/>
            <a:ext cx="794385" cy="4180840"/>
          </a:xfrm>
          <a:custGeom>
            <a:avLst/>
            <a:gdLst/>
            <a:ahLst/>
            <a:cxnLst/>
            <a:rect l="l" t="t" r="r" b="b"/>
            <a:pathLst>
              <a:path w="794385" h="4180840">
                <a:moveTo>
                  <a:pt x="0" y="4180332"/>
                </a:moveTo>
                <a:lnTo>
                  <a:pt x="794004" y="4180332"/>
                </a:lnTo>
                <a:lnTo>
                  <a:pt x="794004" y="0"/>
                </a:lnTo>
                <a:lnTo>
                  <a:pt x="0" y="0"/>
                </a:lnTo>
                <a:lnTo>
                  <a:pt x="0" y="4180332"/>
                </a:lnTo>
                <a:close/>
              </a:path>
            </a:pathLst>
          </a:custGeom>
          <a:solidFill>
            <a:srgbClr val="EF7E09"/>
          </a:solidFill>
        </p:spPr>
        <p:txBody>
          <a:bodyPr wrap="square" lIns="0" tIns="0" rIns="0" bIns="0" rtlCol="0"/>
          <a:lstStyle/>
          <a:p>
            <a:endParaRPr/>
          </a:p>
        </p:txBody>
      </p:sp>
      <p:sp>
        <p:nvSpPr>
          <p:cNvPr id="6" name="object 6"/>
          <p:cNvSpPr/>
          <p:nvPr/>
        </p:nvSpPr>
        <p:spPr>
          <a:xfrm>
            <a:off x="2255520" y="1272539"/>
            <a:ext cx="794385" cy="4180840"/>
          </a:xfrm>
          <a:custGeom>
            <a:avLst/>
            <a:gdLst/>
            <a:ahLst/>
            <a:cxnLst/>
            <a:rect l="l" t="t" r="r" b="b"/>
            <a:pathLst>
              <a:path w="794385" h="4180840">
                <a:moveTo>
                  <a:pt x="0" y="4180332"/>
                </a:moveTo>
                <a:lnTo>
                  <a:pt x="794004" y="4180332"/>
                </a:lnTo>
                <a:lnTo>
                  <a:pt x="794004" y="0"/>
                </a:lnTo>
                <a:lnTo>
                  <a:pt x="0" y="0"/>
                </a:lnTo>
                <a:lnTo>
                  <a:pt x="0" y="4180332"/>
                </a:lnTo>
                <a:close/>
              </a:path>
            </a:pathLst>
          </a:custGeom>
          <a:ln w="42672">
            <a:solidFill>
              <a:srgbClr val="FFFFFF"/>
            </a:solidFill>
          </a:ln>
        </p:spPr>
        <p:txBody>
          <a:bodyPr wrap="square" lIns="0" tIns="0" rIns="0" bIns="0" rtlCol="0"/>
          <a:lstStyle/>
          <a:p>
            <a:endParaRPr/>
          </a:p>
        </p:txBody>
      </p:sp>
      <p:sp>
        <p:nvSpPr>
          <p:cNvPr id="7" name="object 7"/>
          <p:cNvSpPr txBox="1"/>
          <p:nvPr/>
        </p:nvSpPr>
        <p:spPr>
          <a:xfrm>
            <a:off x="2199092" y="1586893"/>
            <a:ext cx="800219" cy="3557904"/>
          </a:xfrm>
          <a:prstGeom prst="rect">
            <a:avLst/>
          </a:prstGeom>
        </p:spPr>
        <p:txBody>
          <a:bodyPr vert="vert270" wrap="square" lIns="0" tIns="15875" rIns="0" bIns="0" rtlCol="0">
            <a:spAutoFit/>
          </a:bodyPr>
          <a:lstStyle/>
          <a:p>
            <a:pPr marL="12700">
              <a:spcBef>
                <a:spcPts val="125"/>
              </a:spcBef>
            </a:pPr>
            <a:r>
              <a:rPr sz="5200" spc="-10" dirty="0">
                <a:solidFill>
                  <a:srgbClr val="FFFFFF"/>
                </a:solidFill>
                <a:latin typeface="Verdana"/>
                <a:cs typeface="Verdana"/>
              </a:rPr>
              <a:t>Contact</a:t>
            </a:r>
            <a:r>
              <a:rPr sz="5200" spc="-60" dirty="0">
                <a:solidFill>
                  <a:srgbClr val="FFFFFF"/>
                </a:solidFill>
                <a:latin typeface="Verdana"/>
                <a:cs typeface="Verdana"/>
              </a:rPr>
              <a:t> </a:t>
            </a:r>
            <a:r>
              <a:rPr sz="5200" spc="-5" dirty="0">
                <a:solidFill>
                  <a:srgbClr val="FFFFFF"/>
                </a:solidFill>
                <a:latin typeface="Verdana"/>
                <a:cs typeface="Verdana"/>
              </a:rPr>
              <a:t>us</a:t>
            </a:r>
            <a:endParaRPr sz="5200">
              <a:latin typeface="Verdana"/>
              <a:cs typeface="Verdana"/>
            </a:endParaRPr>
          </a:p>
        </p:txBody>
      </p:sp>
      <p:sp>
        <p:nvSpPr>
          <p:cNvPr id="8" name="object 8"/>
          <p:cNvSpPr/>
          <p:nvPr/>
        </p:nvSpPr>
        <p:spPr>
          <a:xfrm>
            <a:off x="3570732" y="1972056"/>
            <a:ext cx="5801868" cy="794385"/>
          </a:xfrm>
          <a:custGeom>
            <a:avLst/>
            <a:gdLst/>
            <a:ahLst/>
            <a:cxnLst/>
            <a:rect l="l" t="t" r="r" b="b"/>
            <a:pathLst>
              <a:path w="3030220" h="794385">
                <a:moveTo>
                  <a:pt x="0" y="794003"/>
                </a:moveTo>
                <a:lnTo>
                  <a:pt x="3029712" y="794003"/>
                </a:lnTo>
                <a:lnTo>
                  <a:pt x="3029712" y="0"/>
                </a:lnTo>
                <a:lnTo>
                  <a:pt x="0" y="0"/>
                </a:lnTo>
                <a:lnTo>
                  <a:pt x="0" y="794003"/>
                </a:lnTo>
                <a:close/>
              </a:path>
            </a:pathLst>
          </a:custGeom>
          <a:solidFill>
            <a:srgbClr val="EF7E09"/>
          </a:solidFill>
        </p:spPr>
        <p:txBody>
          <a:bodyPr wrap="square" lIns="0" tIns="0" rIns="0" bIns="0" rtlCol="0"/>
          <a:lstStyle/>
          <a:p>
            <a:endParaRPr dirty="0"/>
          </a:p>
        </p:txBody>
      </p:sp>
      <p:sp>
        <p:nvSpPr>
          <p:cNvPr id="9" name="object 9"/>
          <p:cNvSpPr/>
          <p:nvPr/>
        </p:nvSpPr>
        <p:spPr>
          <a:xfrm>
            <a:off x="3570732" y="1972056"/>
            <a:ext cx="5801868" cy="794385"/>
          </a:xfrm>
          <a:custGeom>
            <a:avLst/>
            <a:gdLst/>
            <a:ahLst/>
            <a:cxnLst/>
            <a:rect l="l" t="t" r="r" b="b"/>
            <a:pathLst>
              <a:path w="3030220" h="794385">
                <a:moveTo>
                  <a:pt x="0" y="794003"/>
                </a:moveTo>
                <a:lnTo>
                  <a:pt x="3029712" y="794003"/>
                </a:lnTo>
                <a:lnTo>
                  <a:pt x="3029712" y="0"/>
                </a:lnTo>
                <a:lnTo>
                  <a:pt x="0" y="0"/>
                </a:lnTo>
                <a:lnTo>
                  <a:pt x="0" y="794003"/>
                </a:lnTo>
                <a:close/>
              </a:path>
            </a:pathLst>
          </a:custGeom>
          <a:ln w="42672">
            <a:solidFill>
              <a:srgbClr val="FFFFFF"/>
            </a:solidFill>
          </a:ln>
        </p:spPr>
        <p:txBody>
          <a:bodyPr wrap="square" lIns="0" tIns="0" rIns="0" bIns="0" rtlCol="0"/>
          <a:lstStyle/>
          <a:p>
            <a:endParaRPr/>
          </a:p>
        </p:txBody>
      </p:sp>
      <p:sp>
        <p:nvSpPr>
          <p:cNvPr id="10" name="object 10"/>
          <p:cNvSpPr txBox="1">
            <a:spLocks noGrp="1"/>
          </p:cNvSpPr>
          <p:nvPr>
            <p:ph type="title"/>
          </p:nvPr>
        </p:nvSpPr>
        <p:spPr>
          <a:xfrm>
            <a:off x="3742436" y="2102611"/>
            <a:ext cx="5553965" cy="443070"/>
          </a:xfrm>
          <a:prstGeom prst="rect">
            <a:avLst/>
          </a:prstGeom>
        </p:spPr>
        <p:txBody>
          <a:bodyPr vert="horz" wrap="square" lIns="0" tIns="12065" rIns="0" bIns="0" rtlCol="0" anchor="ctr">
            <a:spAutoFit/>
          </a:bodyPr>
          <a:lstStyle/>
          <a:p>
            <a:pPr marL="12700">
              <a:spcBef>
                <a:spcPts val="95"/>
              </a:spcBef>
            </a:pPr>
            <a:r>
              <a:rPr lang="en-IN" sz="2800" spc="-140" dirty="0">
                <a:solidFill>
                  <a:srgbClr val="FFFFFF"/>
                </a:solidFill>
                <a:latin typeface="Arial"/>
                <a:cs typeface="Arial"/>
              </a:rPr>
              <a:t>     </a:t>
            </a:r>
            <a:r>
              <a:rPr sz="2800" spc="-140" dirty="0">
                <a:solidFill>
                  <a:srgbClr val="FFFFFF"/>
                </a:solidFill>
                <a:latin typeface="Arial"/>
                <a:cs typeface="Arial"/>
              </a:rPr>
              <a:t>+91-</a:t>
            </a:r>
            <a:r>
              <a:rPr lang="en-US" sz="2800" spc="-140" dirty="0">
                <a:solidFill>
                  <a:srgbClr val="FFFFFF"/>
                </a:solidFill>
                <a:latin typeface="Arial"/>
                <a:cs typeface="Arial"/>
              </a:rPr>
              <a:t>91777 15558 &amp; 8074633502</a:t>
            </a:r>
            <a:endParaRPr sz="2800" dirty="0">
              <a:latin typeface="Arial"/>
              <a:cs typeface="Arial"/>
            </a:endParaRPr>
          </a:p>
        </p:txBody>
      </p:sp>
      <p:sp>
        <p:nvSpPr>
          <p:cNvPr id="11" name="object 11"/>
          <p:cNvSpPr/>
          <p:nvPr/>
        </p:nvSpPr>
        <p:spPr>
          <a:xfrm>
            <a:off x="3570733" y="2965705"/>
            <a:ext cx="4758055" cy="794385"/>
          </a:xfrm>
          <a:custGeom>
            <a:avLst/>
            <a:gdLst/>
            <a:ahLst/>
            <a:cxnLst/>
            <a:rect l="l" t="t" r="r" b="b"/>
            <a:pathLst>
              <a:path w="4758055" h="794385">
                <a:moveTo>
                  <a:pt x="0" y="794004"/>
                </a:moveTo>
                <a:lnTo>
                  <a:pt x="4757928" y="794004"/>
                </a:lnTo>
                <a:lnTo>
                  <a:pt x="4757928" y="0"/>
                </a:lnTo>
                <a:lnTo>
                  <a:pt x="0" y="0"/>
                </a:lnTo>
                <a:lnTo>
                  <a:pt x="0" y="794004"/>
                </a:lnTo>
                <a:close/>
              </a:path>
            </a:pathLst>
          </a:custGeom>
          <a:solidFill>
            <a:srgbClr val="EF7E09"/>
          </a:solidFill>
        </p:spPr>
        <p:txBody>
          <a:bodyPr wrap="square" lIns="0" tIns="0" rIns="0" bIns="0" rtlCol="0"/>
          <a:lstStyle/>
          <a:p>
            <a:endParaRPr/>
          </a:p>
        </p:txBody>
      </p:sp>
      <p:sp>
        <p:nvSpPr>
          <p:cNvPr id="12" name="object 12"/>
          <p:cNvSpPr/>
          <p:nvPr/>
        </p:nvSpPr>
        <p:spPr>
          <a:xfrm>
            <a:off x="3570733" y="2965705"/>
            <a:ext cx="4758055" cy="794385"/>
          </a:xfrm>
          <a:custGeom>
            <a:avLst/>
            <a:gdLst/>
            <a:ahLst/>
            <a:cxnLst/>
            <a:rect l="l" t="t" r="r" b="b"/>
            <a:pathLst>
              <a:path w="4758055" h="794385">
                <a:moveTo>
                  <a:pt x="0" y="794004"/>
                </a:moveTo>
                <a:lnTo>
                  <a:pt x="4757928" y="794004"/>
                </a:lnTo>
                <a:lnTo>
                  <a:pt x="4757928" y="0"/>
                </a:lnTo>
                <a:lnTo>
                  <a:pt x="0" y="0"/>
                </a:lnTo>
                <a:lnTo>
                  <a:pt x="0" y="794004"/>
                </a:lnTo>
                <a:close/>
              </a:path>
            </a:pathLst>
          </a:custGeom>
          <a:ln w="42672">
            <a:solidFill>
              <a:srgbClr val="FFFFFF"/>
            </a:solidFill>
          </a:ln>
        </p:spPr>
        <p:txBody>
          <a:bodyPr wrap="square" lIns="0" tIns="0" rIns="0" bIns="0" rtlCol="0"/>
          <a:lstStyle/>
          <a:p>
            <a:endParaRPr/>
          </a:p>
        </p:txBody>
      </p:sp>
      <p:sp>
        <p:nvSpPr>
          <p:cNvPr id="13" name="object 13"/>
          <p:cNvSpPr/>
          <p:nvPr/>
        </p:nvSpPr>
        <p:spPr>
          <a:xfrm>
            <a:off x="3570733" y="3957828"/>
            <a:ext cx="6341745" cy="1909218"/>
          </a:xfrm>
          <a:custGeom>
            <a:avLst/>
            <a:gdLst/>
            <a:ahLst/>
            <a:cxnLst/>
            <a:rect l="l" t="t" r="r" b="b"/>
            <a:pathLst>
              <a:path w="6341745" h="794385">
                <a:moveTo>
                  <a:pt x="0" y="794004"/>
                </a:moveTo>
                <a:lnTo>
                  <a:pt x="6341364" y="794004"/>
                </a:lnTo>
                <a:lnTo>
                  <a:pt x="6341364" y="0"/>
                </a:lnTo>
                <a:lnTo>
                  <a:pt x="0" y="0"/>
                </a:lnTo>
                <a:lnTo>
                  <a:pt x="0" y="794004"/>
                </a:lnTo>
                <a:close/>
              </a:path>
            </a:pathLst>
          </a:custGeom>
          <a:solidFill>
            <a:srgbClr val="EF7E09"/>
          </a:solidFill>
        </p:spPr>
        <p:txBody>
          <a:bodyPr wrap="square" lIns="0" tIns="0" rIns="0" bIns="0" rtlCol="0"/>
          <a:lstStyle/>
          <a:p>
            <a:pPr algn="ctr"/>
            <a:r>
              <a:rPr lang="en-IN" sz="4000" b="1" dirty="0"/>
              <a:t>MSKM INSOLVENCY &amp; RESOLUTION SERVICES PVT LTD, IPE &amp; IP</a:t>
            </a:r>
          </a:p>
          <a:p>
            <a:pPr algn="ctr"/>
            <a:endParaRPr sz="4000" b="1" dirty="0"/>
          </a:p>
        </p:txBody>
      </p:sp>
      <p:sp>
        <p:nvSpPr>
          <p:cNvPr id="14" name="object 14"/>
          <p:cNvSpPr/>
          <p:nvPr/>
        </p:nvSpPr>
        <p:spPr>
          <a:xfrm>
            <a:off x="3570733" y="3957828"/>
            <a:ext cx="6341745" cy="1833372"/>
          </a:xfrm>
          <a:custGeom>
            <a:avLst/>
            <a:gdLst/>
            <a:ahLst/>
            <a:cxnLst/>
            <a:rect l="l" t="t" r="r" b="b"/>
            <a:pathLst>
              <a:path w="6341745" h="794385">
                <a:moveTo>
                  <a:pt x="0" y="794004"/>
                </a:moveTo>
                <a:lnTo>
                  <a:pt x="6341364" y="794004"/>
                </a:lnTo>
                <a:lnTo>
                  <a:pt x="6341364" y="0"/>
                </a:lnTo>
                <a:lnTo>
                  <a:pt x="0" y="0"/>
                </a:lnTo>
                <a:lnTo>
                  <a:pt x="0" y="794004"/>
                </a:lnTo>
                <a:close/>
              </a:path>
            </a:pathLst>
          </a:custGeom>
          <a:ln w="42672">
            <a:solidFill>
              <a:srgbClr val="FFFFFF"/>
            </a:solidFill>
          </a:ln>
        </p:spPr>
        <p:txBody>
          <a:bodyPr wrap="square" lIns="0" tIns="0" rIns="0" bIns="0" rtlCol="0"/>
          <a:lstStyle/>
          <a:p>
            <a:endParaRPr/>
          </a:p>
        </p:txBody>
      </p:sp>
      <p:sp>
        <p:nvSpPr>
          <p:cNvPr id="15" name="object 15"/>
          <p:cNvSpPr txBox="1">
            <a:spLocks noGrp="1"/>
          </p:cNvSpPr>
          <p:nvPr>
            <p:ph type="body" idx="1"/>
          </p:nvPr>
        </p:nvSpPr>
        <p:spPr>
          <a:xfrm>
            <a:off x="2521586" y="3095624"/>
            <a:ext cx="7148829" cy="1009892"/>
          </a:xfrm>
          <a:prstGeom prst="rect">
            <a:avLst/>
          </a:prstGeom>
        </p:spPr>
        <p:txBody>
          <a:bodyPr vert="horz" wrap="square" lIns="0" tIns="12065" rIns="0" bIns="0" rtlCol="0">
            <a:spAutoFit/>
          </a:bodyPr>
          <a:lstStyle/>
          <a:p>
            <a:pPr marL="1189355">
              <a:spcBef>
                <a:spcPts val="95"/>
              </a:spcBef>
            </a:pPr>
            <a:r>
              <a:rPr lang="en-US" spc="-100" dirty="0">
                <a:hlinkClick r:id="rId2"/>
              </a:rPr>
              <a:t>madhucs1@gmail.com</a:t>
            </a:r>
            <a:endParaRPr lang="en-US" spc="-100" dirty="0"/>
          </a:p>
          <a:p>
            <a:pPr marL="1189355">
              <a:spcBef>
                <a:spcPts val="95"/>
              </a:spcBef>
            </a:pPr>
            <a:endParaRPr dirty="0">
              <a:latin typeface="Times New Roman"/>
              <a:cs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4589</Words>
  <Application>Microsoft Office PowerPoint</Application>
  <PresentationFormat>Widescreen</PresentationFormat>
  <Paragraphs>327</Paragraphs>
  <Slides>41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Times New Roman</vt:lpstr>
      <vt:lpstr>Verdana</vt:lpstr>
      <vt:lpstr>Wingdings</vt:lpstr>
      <vt:lpstr>Office Theme</vt:lpstr>
      <vt:lpstr>PowerPoint Presentation</vt:lpstr>
      <vt:lpstr>PowerPoint Presentation</vt:lpstr>
      <vt:lpstr>TYPES OF LIQUIDATION</vt:lpstr>
      <vt:lpstr>PowerPoint Presentation</vt:lpstr>
      <vt:lpstr>PowerPoint Presentation</vt:lpstr>
      <vt:lpstr>PowerPoint Presentation</vt:lpstr>
      <vt:lpstr>PowerPoint Presentation</vt:lpstr>
      <vt:lpstr> IBC Liquidation Process Model Timeline with Amendments  </vt:lpstr>
      <vt:lpstr>     IBC Liquidation Process Model Timeline with Amendments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ASSET SALE PROCESS </vt:lpstr>
      <vt:lpstr>         ASSET SALE PROCESS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Voluntary Liquidation Summary : Section 59 Compliance Matrix </vt:lpstr>
      <vt:lpstr>PowerPoint Presentation</vt:lpstr>
      <vt:lpstr>     +91-91777 15558 &amp; 8074633502</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GMadhu</dc:creator>
  <cp:keywords/>
  <dc:description>generated using python-pptx</dc:description>
  <cp:lastModifiedBy>sirc icai</cp:lastModifiedBy>
  <cp:revision>107</cp:revision>
  <dcterms:created xsi:type="dcterms:W3CDTF">2013-01-27T09:14:16Z</dcterms:created>
  <dcterms:modified xsi:type="dcterms:W3CDTF">2026-10-29T11:00:12Z</dcterms:modified>
  <cp:category/>
</cp:coreProperties>
</file>