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70"/>
  </p:notesMasterIdLst>
  <p:sldIdLst>
    <p:sldId id="257" r:id="rId2"/>
    <p:sldId id="4456" r:id="rId3"/>
    <p:sldId id="4448" r:id="rId4"/>
    <p:sldId id="3356" r:id="rId5"/>
    <p:sldId id="4671" r:id="rId6"/>
    <p:sldId id="4650" r:id="rId7"/>
    <p:sldId id="4652" r:id="rId8"/>
    <p:sldId id="4647" r:id="rId9"/>
    <p:sldId id="4645" r:id="rId10"/>
    <p:sldId id="4656" r:id="rId11"/>
    <p:sldId id="4687" r:id="rId12"/>
    <p:sldId id="4688" r:id="rId13"/>
    <p:sldId id="4690" r:id="rId14"/>
    <p:sldId id="4726" r:id="rId15"/>
    <p:sldId id="4734" r:id="rId16"/>
    <p:sldId id="4735" r:id="rId17"/>
    <p:sldId id="4692" r:id="rId18"/>
    <p:sldId id="4700" r:id="rId19"/>
    <p:sldId id="4733" r:id="rId20"/>
    <p:sldId id="4731" r:id="rId21"/>
    <p:sldId id="4730" r:id="rId22"/>
    <p:sldId id="4732" r:id="rId23"/>
    <p:sldId id="4738" r:id="rId24"/>
    <p:sldId id="4728" r:id="rId25"/>
    <p:sldId id="4693" r:id="rId26"/>
    <p:sldId id="4701" r:id="rId27"/>
    <p:sldId id="4705" r:id="rId28"/>
    <p:sldId id="4706" r:id="rId29"/>
    <p:sldId id="4707" r:id="rId30"/>
    <p:sldId id="4680" r:id="rId31"/>
    <p:sldId id="4681" r:id="rId32"/>
    <p:sldId id="4682" r:id="rId33"/>
    <p:sldId id="4699" r:id="rId34"/>
    <p:sldId id="4673" r:id="rId35"/>
    <p:sldId id="4674" r:id="rId36"/>
    <p:sldId id="4677" r:id="rId37"/>
    <p:sldId id="4675" r:id="rId38"/>
    <p:sldId id="4676" r:id="rId39"/>
    <p:sldId id="4753" r:id="rId40"/>
    <p:sldId id="4754" r:id="rId41"/>
    <p:sldId id="4755" r:id="rId42"/>
    <p:sldId id="4709" r:id="rId43"/>
    <p:sldId id="4712" r:id="rId44"/>
    <p:sldId id="4714" r:id="rId45"/>
    <p:sldId id="4719" r:id="rId46"/>
    <p:sldId id="4720" r:id="rId47"/>
    <p:sldId id="4721" r:id="rId48"/>
    <p:sldId id="4722" r:id="rId49"/>
    <p:sldId id="4724" r:id="rId50"/>
    <p:sldId id="4725" r:id="rId51"/>
    <p:sldId id="4678" r:id="rId52"/>
    <p:sldId id="4679" r:id="rId53"/>
    <p:sldId id="4747" r:id="rId54"/>
    <p:sldId id="4346" r:id="rId55"/>
    <p:sldId id="4386" r:id="rId56"/>
    <p:sldId id="4745" r:id="rId57"/>
    <p:sldId id="4746" r:id="rId58"/>
    <p:sldId id="4739" r:id="rId59"/>
    <p:sldId id="4740" r:id="rId60"/>
    <p:sldId id="4751" r:id="rId61"/>
    <p:sldId id="4750" r:id="rId62"/>
    <p:sldId id="4749" r:id="rId63"/>
    <p:sldId id="4741" r:id="rId64"/>
    <p:sldId id="4756" r:id="rId65"/>
    <p:sldId id="4742" r:id="rId66"/>
    <p:sldId id="4748" r:id="rId67"/>
    <p:sldId id="4752" r:id="rId68"/>
    <p:sldId id="300"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2C760E-8FEC-22EA-3F38-36711A406BD7}" name="ShilpiJain" initials="SJ" userId="S::shilpijain@hnaindia.com::3d1f57be-121e-405c-90f8-93a6c44efe4f" providerId="AD"/>
  <p188:author id="{C639DF18-EEAD-581B-7F25-8B31CB026372}" name="Shraddha Korade" initials="S" userId="S::shraddha@hnaindia.co.in::25fdbc65-a566-4892-8148-bd9527c62838" providerId="AD"/>
  <p188:author id="{C3D83C7D-ACAF-6589-3F3B-1BCA2EBCC325}" name="CA Vyankatesh Agrawal" initials="CA" userId="S::vyankatesh@hnaindia.com::2473e0f8-00ee-4a51-b036-957f88208fab" providerId="AD"/>
  <p188:author id="{49D0A997-5144-A8D7-2F43-87F1C5135893}" name="CA AkshayHiregange" initials="CH" userId="S::akshay@hnaindia.com::64f7cedd-06eb-469b-ad4c-ce94872c51d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589F1C-9F20-4FD9-B7B8-B376A92C26B9}" v="2575" dt="2025-11-28T08:06:34.533"/>
    <p1510:client id="{68D327C6-2E85-4275-84CE-DC4BD4D81C78}" v="114" dt="2025-11-28T05:01:02.7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8/10/relationships/authors" Target="authors.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D69816-B315-4FC2-AE1D-BA254476EE8E}" type="datetimeFigureOut">
              <a:rPr lang="en-IN" smtClean="0"/>
              <a:t>03-12-2025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4A53CB-8E37-409E-9DE6-6F42827695CB}" type="slidenum">
              <a:rPr lang="en-IN" smtClean="0"/>
              <a:t>‹#›</a:t>
            </a:fld>
            <a:endParaRPr lang="en-IN"/>
          </a:p>
        </p:txBody>
      </p:sp>
    </p:spTree>
    <p:extLst>
      <p:ext uri="{BB962C8B-B14F-4D97-AF65-F5344CB8AC3E}">
        <p14:creationId xmlns:p14="http://schemas.microsoft.com/office/powerpoint/2010/main" val="3449630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6B556-B5BA-8104-BCBF-C57F097709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4C52A4-BD29-F43B-D8FD-D14935415C27}"/>
              </a:ext>
            </a:extLst>
          </p:cNvPr>
          <p:cNvSpPr>
            <a:spLocks noGrp="1" noRot="1" noChangeAspect="1"/>
          </p:cNvSpPr>
          <p:nvPr>
            <p:ph type="sldImg"/>
          </p:nvPr>
        </p:nvSpPr>
        <p:spPr>
          <a:xfrm>
            <a:off x="777875" y="1200150"/>
            <a:ext cx="5759450" cy="3240088"/>
          </a:xfrm>
          <a:prstGeom prst="rect">
            <a:avLst/>
          </a:prstGeom>
        </p:spPr>
        <p:txBody>
          <a:bodyPr/>
          <a:lstStyle/>
          <a:p>
            <a:endParaRPr lang="en-IN"/>
          </a:p>
        </p:txBody>
      </p:sp>
      <p:sp>
        <p:nvSpPr>
          <p:cNvPr id="3" name="Notes Placeholder 2">
            <a:extLst>
              <a:ext uri="{FF2B5EF4-FFF2-40B4-BE49-F238E27FC236}">
                <a16:creationId xmlns:a16="http://schemas.microsoft.com/office/drawing/2014/main" id="{F7960145-5A57-60BC-EA25-72774EE5FB83}"/>
              </a:ext>
            </a:extLst>
          </p:cNvPr>
          <p:cNvSpPr>
            <a:spLocks noGrp="1"/>
          </p:cNvSpPr>
          <p:nvPr>
            <p:ph type="body" idx="1"/>
          </p:nvPr>
        </p:nvSpPr>
        <p:spPr>
          <a:xfrm>
            <a:off x="731520" y="4620577"/>
            <a:ext cx="5852160" cy="3780473"/>
          </a:xfrm>
          <a:prstGeom prst="rect">
            <a:avLst/>
          </a:prstGeom>
        </p:spPr>
        <p:txBody>
          <a:bodyPr/>
          <a:lstStyle/>
          <a:p>
            <a:endParaRPr lang="en-US"/>
          </a:p>
        </p:txBody>
      </p:sp>
      <p:sp>
        <p:nvSpPr>
          <p:cNvPr id="5" name="Date Placeholder 4">
            <a:extLst>
              <a:ext uri="{FF2B5EF4-FFF2-40B4-BE49-F238E27FC236}">
                <a16:creationId xmlns:a16="http://schemas.microsoft.com/office/drawing/2014/main" id="{79BBB2EF-5E0C-4412-C135-B0199060FCA4}"/>
              </a:ext>
            </a:extLst>
          </p:cNvPr>
          <p:cNvSpPr>
            <a:spLocks noGrp="1"/>
          </p:cNvSpPr>
          <p:nvPr>
            <p:ph type="dt" idx="1"/>
          </p:nvPr>
        </p:nvSpPr>
        <p:spPr/>
        <p:txBody>
          <a:bodyPr/>
          <a:lstStyle/>
          <a:p>
            <a:r>
              <a:rPr lang="en-IN"/>
              <a:t>23-05-2025</a:t>
            </a:r>
          </a:p>
        </p:txBody>
      </p:sp>
    </p:spTree>
    <p:extLst>
      <p:ext uri="{BB962C8B-B14F-4D97-AF65-F5344CB8AC3E}">
        <p14:creationId xmlns:p14="http://schemas.microsoft.com/office/powerpoint/2010/main" val="3175861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CF288-806D-BA76-EDFB-2570C981E9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1A357-C5A2-842B-0F35-9D5E3F54E3AF}"/>
              </a:ext>
            </a:extLst>
          </p:cNvPr>
          <p:cNvSpPr>
            <a:spLocks noGrp="1" noRot="1" noChangeAspect="1"/>
          </p:cNvSpPr>
          <p:nvPr>
            <p:ph type="sldImg"/>
          </p:nvPr>
        </p:nvSpPr>
        <p:spPr>
          <a:xfrm>
            <a:off x="777875" y="1200150"/>
            <a:ext cx="5759450" cy="3240088"/>
          </a:xfrm>
          <a:prstGeom prst="rect">
            <a:avLst/>
          </a:prstGeom>
        </p:spPr>
        <p:txBody>
          <a:bodyPr/>
          <a:lstStyle/>
          <a:p>
            <a:endParaRPr lang="en-IN"/>
          </a:p>
        </p:txBody>
      </p:sp>
      <p:sp>
        <p:nvSpPr>
          <p:cNvPr id="3" name="Notes Placeholder 2">
            <a:extLst>
              <a:ext uri="{FF2B5EF4-FFF2-40B4-BE49-F238E27FC236}">
                <a16:creationId xmlns:a16="http://schemas.microsoft.com/office/drawing/2014/main" id="{0A0D2815-23C5-09E2-76C1-018DF547473E}"/>
              </a:ext>
            </a:extLst>
          </p:cNvPr>
          <p:cNvSpPr>
            <a:spLocks noGrp="1"/>
          </p:cNvSpPr>
          <p:nvPr>
            <p:ph type="body" idx="1"/>
          </p:nvPr>
        </p:nvSpPr>
        <p:spPr>
          <a:xfrm>
            <a:off x="731520" y="4620577"/>
            <a:ext cx="5852160" cy="3780473"/>
          </a:xfrm>
          <a:prstGeom prst="rect">
            <a:avLst/>
          </a:prstGeom>
        </p:spPr>
        <p:txBody>
          <a:bodyPr/>
          <a:lstStyle/>
          <a:p>
            <a:endParaRPr lang="en-US"/>
          </a:p>
        </p:txBody>
      </p:sp>
      <p:sp>
        <p:nvSpPr>
          <p:cNvPr id="5" name="Date Placeholder 4">
            <a:extLst>
              <a:ext uri="{FF2B5EF4-FFF2-40B4-BE49-F238E27FC236}">
                <a16:creationId xmlns:a16="http://schemas.microsoft.com/office/drawing/2014/main" id="{8E5E8AC0-09B8-2203-36B2-F601E4BCA19E}"/>
              </a:ext>
            </a:extLst>
          </p:cNvPr>
          <p:cNvSpPr>
            <a:spLocks noGrp="1"/>
          </p:cNvSpPr>
          <p:nvPr>
            <p:ph type="dt" idx="1"/>
          </p:nvPr>
        </p:nvSpPr>
        <p:spPr/>
        <p:txBody>
          <a:bodyPr/>
          <a:lstStyle/>
          <a:p>
            <a:r>
              <a:rPr lang="en-IN"/>
              <a:t>23-05-2025</a:t>
            </a:r>
          </a:p>
        </p:txBody>
      </p:sp>
    </p:spTree>
    <p:extLst>
      <p:ext uri="{BB962C8B-B14F-4D97-AF65-F5344CB8AC3E}">
        <p14:creationId xmlns:p14="http://schemas.microsoft.com/office/powerpoint/2010/main" val="505943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19BAE-BAF0-2DA7-5572-ECF5790422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7386C8-CCBB-DCE7-28A1-817FD843937B}"/>
              </a:ext>
            </a:extLst>
          </p:cNvPr>
          <p:cNvSpPr>
            <a:spLocks noGrp="1" noRot="1" noChangeAspect="1"/>
          </p:cNvSpPr>
          <p:nvPr>
            <p:ph type="sldImg"/>
          </p:nvPr>
        </p:nvSpPr>
        <p:spPr>
          <a:xfrm>
            <a:off x="777875" y="1200150"/>
            <a:ext cx="5759450" cy="3240088"/>
          </a:xfrm>
          <a:prstGeom prst="rect">
            <a:avLst/>
          </a:prstGeom>
        </p:spPr>
        <p:txBody>
          <a:bodyPr/>
          <a:lstStyle/>
          <a:p>
            <a:endParaRPr lang="en-IN"/>
          </a:p>
        </p:txBody>
      </p:sp>
      <p:sp>
        <p:nvSpPr>
          <p:cNvPr id="3" name="Notes Placeholder 2">
            <a:extLst>
              <a:ext uri="{FF2B5EF4-FFF2-40B4-BE49-F238E27FC236}">
                <a16:creationId xmlns:a16="http://schemas.microsoft.com/office/drawing/2014/main" id="{E7B22739-8F2F-FF06-8A1A-8BA60D7F2799}"/>
              </a:ext>
            </a:extLst>
          </p:cNvPr>
          <p:cNvSpPr>
            <a:spLocks noGrp="1"/>
          </p:cNvSpPr>
          <p:nvPr>
            <p:ph type="body" idx="1"/>
          </p:nvPr>
        </p:nvSpPr>
        <p:spPr>
          <a:xfrm>
            <a:off x="731520" y="4620577"/>
            <a:ext cx="5852160" cy="3780473"/>
          </a:xfrm>
          <a:prstGeom prst="rect">
            <a:avLst/>
          </a:prstGeom>
        </p:spPr>
        <p:txBody>
          <a:bodyPr/>
          <a:lstStyle/>
          <a:p>
            <a:endParaRPr lang="en-US"/>
          </a:p>
        </p:txBody>
      </p:sp>
      <p:sp>
        <p:nvSpPr>
          <p:cNvPr id="5" name="Date Placeholder 4">
            <a:extLst>
              <a:ext uri="{FF2B5EF4-FFF2-40B4-BE49-F238E27FC236}">
                <a16:creationId xmlns:a16="http://schemas.microsoft.com/office/drawing/2014/main" id="{30C4B246-D3CA-82E9-0B9F-FA0FD3425960}"/>
              </a:ext>
            </a:extLst>
          </p:cNvPr>
          <p:cNvSpPr>
            <a:spLocks noGrp="1"/>
          </p:cNvSpPr>
          <p:nvPr>
            <p:ph type="dt" idx="1"/>
          </p:nvPr>
        </p:nvSpPr>
        <p:spPr/>
        <p:txBody>
          <a:bodyPr/>
          <a:lstStyle/>
          <a:p>
            <a:r>
              <a:rPr lang="en-IN"/>
              <a:t>23-05-2025</a:t>
            </a:r>
          </a:p>
        </p:txBody>
      </p:sp>
    </p:spTree>
    <p:extLst>
      <p:ext uri="{BB962C8B-B14F-4D97-AF65-F5344CB8AC3E}">
        <p14:creationId xmlns:p14="http://schemas.microsoft.com/office/powerpoint/2010/main" val="615002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2029E-9E6B-DB05-9F9C-5E555F100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D73CCB-15E5-87F9-C834-93918DBDA2F3}"/>
              </a:ext>
            </a:extLst>
          </p:cNvPr>
          <p:cNvSpPr>
            <a:spLocks noGrp="1" noRot="1" noChangeAspect="1"/>
          </p:cNvSpPr>
          <p:nvPr>
            <p:ph type="sldImg"/>
          </p:nvPr>
        </p:nvSpPr>
        <p:spPr>
          <a:xfrm>
            <a:off x="777875" y="1200150"/>
            <a:ext cx="5759450" cy="3240088"/>
          </a:xfrm>
          <a:prstGeom prst="rect">
            <a:avLst/>
          </a:prstGeom>
        </p:spPr>
        <p:txBody>
          <a:bodyPr/>
          <a:lstStyle/>
          <a:p>
            <a:endParaRPr lang="en-IN"/>
          </a:p>
        </p:txBody>
      </p:sp>
      <p:sp>
        <p:nvSpPr>
          <p:cNvPr id="3" name="Notes Placeholder 2">
            <a:extLst>
              <a:ext uri="{FF2B5EF4-FFF2-40B4-BE49-F238E27FC236}">
                <a16:creationId xmlns:a16="http://schemas.microsoft.com/office/drawing/2014/main" id="{CCC9A1DB-AF05-457E-0454-B60F4826B081}"/>
              </a:ext>
            </a:extLst>
          </p:cNvPr>
          <p:cNvSpPr>
            <a:spLocks noGrp="1"/>
          </p:cNvSpPr>
          <p:nvPr>
            <p:ph type="body" idx="1"/>
          </p:nvPr>
        </p:nvSpPr>
        <p:spPr>
          <a:xfrm>
            <a:off x="731520" y="4620577"/>
            <a:ext cx="5852160" cy="3780473"/>
          </a:xfrm>
          <a:prstGeom prst="rect">
            <a:avLst/>
          </a:prstGeom>
        </p:spPr>
        <p:txBody>
          <a:bodyPr/>
          <a:lstStyle/>
          <a:p>
            <a:endParaRPr lang="en-US"/>
          </a:p>
        </p:txBody>
      </p:sp>
      <p:sp>
        <p:nvSpPr>
          <p:cNvPr id="5" name="Date Placeholder 4">
            <a:extLst>
              <a:ext uri="{FF2B5EF4-FFF2-40B4-BE49-F238E27FC236}">
                <a16:creationId xmlns:a16="http://schemas.microsoft.com/office/drawing/2014/main" id="{BBB3EFB5-03F6-FCD0-14DA-D0399A8F85D7}"/>
              </a:ext>
            </a:extLst>
          </p:cNvPr>
          <p:cNvSpPr>
            <a:spLocks noGrp="1"/>
          </p:cNvSpPr>
          <p:nvPr>
            <p:ph type="dt" idx="1"/>
          </p:nvPr>
        </p:nvSpPr>
        <p:spPr/>
        <p:txBody>
          <a:bodyPr/>
          <a:lstStyle/>
          <a:p>
            <a:r>
              <a:rPr lang="en-IN"/>
              <a:t>23-05-2025</a:t>
            </a:r>
          </a:p>
        </p:txBody>
      </p:sp>
    </p:spTree>
    <p:extLst>
      <p:ext uri="{BB962C8B-B14F-4D97-AF65-F5344CB8AC3E}">
        <p14:creationId xmlns:p14="http://schemas.microsoft.com/office/powerpoint/2010/main" val="2533182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6DF8A-09C4-8C13-EA4D-8D6E14D17E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DDF8E4-9A82-8E1A-854D-20713BF578A7}"/>
              </a:ext>
            </a:extLst>
          </p:cNvPr>
          <p:cNvSpPr>
            <a:spLocks noGrp="1" noRot="1" noChangeAspect="1"/>
          </p:cNvSpPr>
          <p:nvPr>
            <p:ph type="sldImg"/>
          </p:nvPr>
        </p:nvSpPr>
        <p:spPr>
          <a:xfrm>
            <a:off x="777875" y="1200150"/>
            <a:ext cx="5759450" cy="3240088"/>
          </a:xfrm>
          <a:prstGeom prst="rect">
            <a:avLst/>
          </a:prstGeom>
        </p:spPr>
        <p:txBody>
          <a:bodyPr/>
          <a:lstStyle/>
          <a:p>
            <a:endParaRPr lang="en-IN"/>
          </a:p>
        </p:txBody>
      </p:sp>
      <p:sp>
        <p:nvSpPr>
          <p:cNvPr id="3" name="Notes Placeholder 2">
            <a:extLst>
              <a:ext uri="{FF2B5EF4-FFF2-40B4-BE49-F238E27FC236}">
                <a16:creationId xmlns:a16="http://schemas.microsoft.com/office/drawing/2014/main" id="{C461AB56-4044-BC31-793B-4A521B26A321}"/>
              </a:ext>
            </a:extLst>
          </p:cNvPr>
          <p:cNvSpPr>
            <a:spLocks noGrp="1"/>
          </p:cNvSpPr>
          <p:nvPr>
            <p:ph type="body" idx="1"/>
          </p:nvPr>
        </p:nvSpPr>
        <p:spPr>
          <a:xfrm>
            <a:off x="731520" y="4620577"/>
            <a:ext cx="5852160" cy="3780473"/>
          </a:xfrm>
          <a:prstGeom prst="rect">
            <a:avLst/>
          </a:prstGeom>
        </p:spPr>
        <p:txBody>
          <a:bodyPr/>
          <a:lstStyle/>
          <a:p>
            <a:endParaRPr lang="en-US"/>
          </a:p>
        </p:txBody>
      </p:sp>
      <p:sp>
        <p:nvSpPr>
          <p:cNvPr id="5" name="Date Placeholder 4">
            <a:extLst>
              <a:ext uri="{FF2B5EF4-FFF2-40B4-BE49-F238E27FC236}">
                <a16:creationId xmlns:a16="http://schemas.microsoft.com/office/drawing/2014/main" id="{61ED2010-4AB1-3784-3C82-B69BDD74802B}"/>
              </a:ext>
            </a:extLst>
          </p:cNvPr>
          <p:cNvSpPr>
            <a:spLocks noGrp="1"/>
          </p:cNvSpPr>
          <p:nvPr>
            <p:ph type="dt" idx="1"/>
          </p:nvPr>
        </p:nvSpPr>
        <p:spPr/>
        <p:txBody>
          <a:bodyPr/>
          <a:lstStyle/>
          <a:p>
            <a:r>
              <a:rPr lang="en-IN"/>
              <a:t>23-05-2025</a:t>
            </a:r>
          </a:p>
        </p:txBody>
      </p:sp>
    </p:spTree>
    <p:extLst>
      <p:ext uri="{BB962C8B-B14F-4D97-AF65-F5344CB8AC3E}">
        <p14:creationId xmlns:p14="http://schemas.microsoft.com/office/powerpoint/2010/main" val="2150192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C12E5-A665-C420-0A49-4FA0D7FA8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404F92-FB84-A4D3-88DC-D518DB404F9B}"/>
              </a:ext>
            </a:extLst>
          </p:cNvPr>
          <p:cNvSpPr>
            <a:spLocks noGrp="1" noRot="1" noChangeAspect="1"/>
          </p:cNvSpPr>
          <p:nvPr>
            <p:ph type="sldImg"/>
          </p:nvPr>
        </p:nvSpPr>
        <p:spPr>
          <a:xfrm>
            <a:off x="777875" y="1200150"/>
            <a:ext cx="5759450" cy="3240088"/>
          </a:xfrm>
          <a:prstGeom prst="rect">
            <a:avLst/>
          </a:prstGeom>
        </p:spPr>
        <p:txBody>
          <a:bodyPr/>
          <a:lstStyle/>
          <a:p>
            <a:endParaRPr lang="en-IN"/>
          </a:p>
        </p:txBody>
      </p:sp>
      <p:sp>
        <p:nvSpPr>
          <p:cNvPr id="3" name="Notes Placeholder 2">
            <a:extLst>
              <a:ext uri="{FF2B5EF4-FFF2-40B4-BE49-F238E27FC236}">
                <a16:creationId xmlns:a16="http://schemas.microsoft.com/office/drawing/2014/main" id="{753209CB-C33C-7310-DF64-89E94A3CA1D8}"/>
              </a:ext>
            </a:extLst>
          </p:cNvPr>
          <p:cNvSpPr>
            <a:spLocks noGrp="1"/>
          </p:cNvSpPr>
          <p:nvPr>
            <p:ph type="body" idx="1"/>
          </p:nvPr>
        </p:nvSpPr>
        <p:spPr>
          <a:xfrm>
            <a:off x="731520" y="4620577"/>
            <a:ext cx="5852160" cy="3780473"/>
          </a:xfrm>
          <a:prstGeom prst="rect">
            <a:avLst/>
          </a:prstGeom>
        </p:spPr>
        <p:txBody>
          <a:bodyPr/>
          <a:lstStyle/>
          <a:p>
            <a:endParaRPr lang="en-US"/>
          </a:p>
        </p:txBody>
      </p:sp>
      <p:sp>
        <p:nvSpPr>
          <p:cNvPr id="5" name="Date Placeholder 4">
            <a:extLst>
              <a:ext uri="{FF2B5EF4-FFF2-40B4-BE49-F238E27FC236}">
                <a16:creationId xmlns:a16="http://schemas.microsoft.com/office/drawing/2014/main" id="{F511AE2A-50E5-39CF-65A5-E8F235BABBE4}"/>
              </a:ext>
            </a:extLst>
          </p:cNvPr>
          <p:cNvSpPr>
            <a:spLocks noGrp="1"/>
          </p:cNvSpPr>
          <p:nvPr>
            <p:ph type="dt" idx="1"/>
          </p:nvPr>
        </p:nvSpPr>
        <p:spPr/>
        <p:txBody>
          <a:bodyPr/>
          <a:lstStyle/>
          <a:p>
            <a:r>
              <a:rPr lang="en-IN"/>
              <a:t>23-05-2025</a:t>
            </a:r>
          </a:p>
        </p:txBody>
      </p:sp>
    </p:spTree>
    <p:extLst>
      <p:ext uri="{BB962C8B-B14F-4D97-AF65-F5344CB8AC3E}">
        <p14:creationId xmlns:p14="http://schemas.microsoft.com/office/powerpoint/2010/main" val="1992274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34E99-2FA8-D4A5-0EA7-3F5CB90E20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1341C0-4C2E-332C-8AB1-4F02C56998BA}"/>
              </a:ext>
            </a:extLst>
          </p:cNvPr>
          <p:cNvSpPr>
            <a:spLocks noGrp="1" noRot="1" noChangeAspect="1"/>
          </p:cNvSpPr>
          <p:nvPr>
            <p:ph type="sldImg"/>
          </p:nvPr>
        </p:nvSpPr>
        <p:spPr>
          <a:xfrm>
            <a:off x="777875" y="1200150"/>
            <a:ext cx="5759450" cy="3240088"/>
          </a:xfrm>
          <a:prstGeom prst="rect">
            <a:avLst/>
          </a:prstGeom>
        </p:spPr>
        <p:txBody>
          <a:bodyPr/>
          <a:lstStyle/>
          <a:p>
            <a:endParaRPr lang="en-IN"/>
          </a:p>
        </p:txBody>
      </p:sp>
      <p:sp>
        <p:nvSpPr>
          <p:cNvPr id="3" name="Notes Placeholder 2">
            <a:extLst>
              <a:ext uri="{FF2B5EF4-FFF2-40B4-BE49-F238E27FC236}">
                <a16:creationId xmlns:a16="http://schemas.microsoft.com/office/drawing/2014/main" id="{C010FDBE-4442-9730-23DE-5DBFED5C5EB1}"/>
              </a:ext>
            </a:extLst>
          </p:cNvPr>
          <p:cNvSpPr>
            <a:spLocks noGrp="1"/>
          </p:cNvSpPr>
          <p:nvPr>
            <p:ph type="body" idx="1"/>
          </p:nvPr>
        </p:nvSpPr>
        <p:spPr>
          <a:xfrm>
            <a:off x="731520" y="4620577"/>
            <a:ext cx="5852160" cy="3780473"/>
          </a:xfrm>
          <a:prstGeom prst="rect">
            <a:avLst/>
          </a:prstGeom>
        </p:spPr>
        <p:txBody>
          <a:bodyPr/>
          <a:lstStyle/>
          <a:p>
            <a:endParaRPr lang="en-US"/>
          </a:p>
        </p:txBody>
      </p:sp>
      <p:sp>
        <p:nvSpPr>
          <p:cNvPr id="5" name="Date Placeholder 4">
            <a:extLst>
              <a:ext uri="{FF2B5EF4-FFF2-40B4-BE49-F238E27FC236}">
                <a16:creationId xmlns:a16="http://schemas.microsoft.com/office/drawing/2014/main" id="{E361598F-47B6-DC84-1CCA-601555805365}"/>
              </a:ext>
            </a:extLst>
          </p:cNvPr>
          <p:cNvSpPr>
            <a:spLocks noGrp="1"/>
          </p:cNvSpPr>
          <p:nvPr>
            <p:ph type="dt" idx="1"/>
          </p:nvPr>
        </p:nvSpPr>
        <p:spPr/>
        <p:txBody>
          <a:bodyPr/>
          <a:lstStyle/>
          <a:p>
            <a:r>
              <a:rPr lang="en-IN"/>
              <a:t>23-05-2025</a:t>
            </a:r>
          </a:p>
        </p:txBody>
      </p:sp>
    </p:spTree>
    <p:extLst>
      <p:ext uri="{BB962C8B-B14F-4D97-AF65-F5344CB8AC3E}">
        <p14:creationId xmlns:p14="http://schemas.microsoft.com/office/powerpoint/2010/main" val="631630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48AFC-80BD-20A0-03FD-EFBFC82CBC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DCDA1A-E7A9-1B09-FEF9-42B42614D7B9}"/>
              </a:ext>
            </a:extLst>
          </p:cNvPr>
          <p:cNvSpPr>
            <a:spLocks noGrp="1" noRot="1" noChangeAspect="1"/>
          </p:cNvSpPr>
          <p:nvPr>
            <p:ph type="sldImg"/>
          </p:nvPr>
        </p:nvSpPr>
        <p:spPr>
          <a:xfrm>
            <a:off x="777875" y="1200150"/>
            <a:ext cx="5759450" cy="3240088"/>
          </a:xfrm>
          <a:prstGeom prst="rect">
            <a:avLst/>
          </a:prstGeom>
        </p:spPr>
        <p:txBody>
          <a:bodyPr/>
          <a:lstStyle/>
          <a:p>
            <a:endParaRPr lang="en-IN"/>
          </a:p>
        </p:txBody>
      </p:sp>
      <p:sp>
        <p:nvSpPr>
          <p:cNvPr id="3" name="Notes Placeholder 2">
            <a:extLst>
              <a:ext uri="{FF2B5EF4-FFF2-40B4-BE49-F238E27FC236}">
                <a16:creationId xmlns:a16="http://schemas.microsoft.com/office/drawing/2014/main" id="{6811620B-2B13-FFB6-35B5-F0DB90208F51}"/>
              </a:ext>
            </a:extLst>
          </p:cNvPr>
          <p:cNvSpPr>
            <a:spLocks noGrp="1"/>
          </p:cNvSpPr>
          <p:nvPr>
            <p:ph type="body" idx="1"/>
          </p:nvPr>
        </p:nvSpPr>
        <p:spPr>
          <a:xfrm>
            <a:off x="731520" y="4620577"/>
            <a:ext cx="5852160" cy="3780473"/>
          </a:xfrm>
          <a:prstGeom prst="rect">
            <a:avLst/>
          </a:prstGeom>
        </p:spPr>
        <p:txBody>
          <a:bodyPr/>
          <a:lstStyle/>
          <a:p>
            <a:endParaRPr lang="en-US"/>
          </a:p>
        </p:txBody>
      </p:sp>
      <p:sp>
        <p:nvSpPr>
          <p:cNvPr id="5" name="Date Placeholder 4">
            <a:extLst>
              <a:ext uri="{FF2B5EF4-FFF2-40B4-BE49-F238E27FC236}">
                <a16:creationId xmlns:a16="http://schemas.microsoft.com/office/drawing/2014/main" id="{B3477469-F51A-6C79-F643-B953E92C6C6C}"/>
              </a:ext>
            </a:extLst>
          </p:cNvPr>
          <p:cNvSpPr>
            <a:spLocks noGrp="1"/>
          </p:cNvSpPr>
          <p:nvPr>
            <p:ph type="dt" idx="1"/>
          </p:nvPr>
        </p:nvSpPr>
        <p:spPr/>
        <p:txBody>
          <a:bodyPr/>
          <a:lstStyle/>
          <a:p>
            <a:r>
              <a:rPr lang="en-IN"/>
              <a:t>23-05-2025</a:t>
            </a:r>
          </a:p>
        </p:txBody>
      </p:sp>
    </p:spTree>
    <p:extLst>
      <p:ext uri="{BB962C8B-B14F-4D97-AF65-F5344CB8AC3E}">
        <p14:creationId xmlns:p14="http://schemas.microsoft.com/office/powerpoint/2010/main" val="1942571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74ED4-416A-8C91-7835-2A3F177577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2B52CD-D625-B2B3-03CE-B54E3D767425}"/>
              </a:ext>
            </a:extLst>
          </p:cNvPr>
          <p:cNvSpPr>
            <a:spLocks noGrp="1" noRot="1" noChangeAspect="1"/>
          </p:cNvSpPr>
          <p:nvPr>
            <p:ph type="sldImg"/>
          </p:nvPr>
        </p:nvSpPr>
        <p:spPr>
          <a:xfrm>
            <a:off x="777875" y="1200150"/>
            <a:ext cx="5759450" cy="3240088"/>
          </a:xfrm>
          <a:prstGeom prst="rect">
            <a:avLst/>
          </a:prstGeom>
        </p:spPr>
        <p:txBody>
          <a:bodyPr/>
          <a:lstStyle/>
          <a:p>
            <a:endParaRPr lang="en-IN"/>
          </a:p>
        </p:txBody>
      </p:sp>
      <p:sp>
        <p:nvSpPr>
          <p:cNvPr id="3" name="Notes Placeholder 2">
            <a:extLst>
              <a:ext uri="{FF2B5EF4-FFF2-40B4-BE49-F238E27FC236}">
                <a16:creationId xmlns:a16="http://schemas.microsoft.com/office/drawing/2014/main" id="{66B57BB3-5373-7ACA-4330-3E26A51C9DEF}"/>
              </a:ext>
            </a:extLst>
          </p:cNvPr>
          <p:cNvSpPr>
            <a:spLocks noGrp="1"/>
          </p:cNvSpPr>
          <p:nvPr>
            <p:ph type="body" idx="1"/>
          </p:nvPr>
        </p:nvSpPr>
        <p:spPr>
          <a:xfrm>
            <a:off x="731520" y="4620577"/>
            <a:ext cx="5852160" cy="3780473"/>
          </a:xfrm>
          <a:prstGeom prst="rect">
            <a:avLst/>
          </a:prstGeom>
        </p:spPr>
        <p:txBody>
          <a:bodyPr/>
          <a:lstStyle/>
          <a:p>
            <a:endParaRPr lang="en-US"/>
          </a:p>
        </p:txBody>
      </p:sp>
      <p:sp>
        <p:nvSpPr>
          <p:cNvPr id="5" name="Date Placeholder 4">
            <a:extLst>
              <a:ext uri="{FF2B5EF4-FFF2-40B4-BE49-F238E27FC236}">
                <a16:creationId xmlns:a16="http://schemas.microsoft.com/office/drawing/2014/main" id="{5163AF00-09A1-1F2E-2D13-AFD4CF5729E2}"/>
              </a:ext>
            </a:extLst>
          </p:cNvPr>
          <p:cNvSpPr>
            <a:spLocks noGrp="1"/>
          </p:cNvSpPr>
          <p:nvPr>
            <p:ph type="dt" idx="1"/>
          </p:nvPr>
        </p:nvSpPr>
        <p:spPr/>
        <p:txBody>
          <a:bodyPr/>
          <a:lstStyle/>
          <a:p>
            <a:r>
              <a:rPr lang="en-IN"/>
              <a:t>23-05-2025</a:t>
            </a:r>
          </a:p>
        </p:txBody>
      </p:sp>
    </p:spTree>
    <p:extLst>
      <p:ext uri="{BB962C8B-B14F-4D97-AF65-F5344CB8AC3E}">
        <p14:creationId xmlns:p14="http://schemas.microsoft.com/office/powerpoint/2010/main" val="3632216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28F81-4BDB-B0DA-86DF-43D16C61E4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5CEB08-6306-49E8-1586-4A1C593B317D}"/>
              </a:ext>
            </a:extLst>
          </p:cNvPr>
          <p:cNvSpPr>
            <a:spLocks noGrp="1" noRot="1" noChangeAspect="1"/>
          </p:cNvSpPr>
          <p:nvPr>
            <p:ph type="sldImg"/>
          </p:nvPr>
        </p:nvSpPr>
        <p:spPr>
          <a:xfrm>
            <a:off x="777875" y="1200150"/>
            <a:ext cx="5759450" cy="3240088"/>
          </a:xfrm>
          <a:prstGeom prst="rect">
            <a:avLst/>
          </a:prstGeom>
        </p:spPr>
        <p:txBody>
          <a:bodyPr/>
          <a:lstStyle/>
          <a:p>
            <a:endParaRPr lang="en-IN"/>
          </a:p>
        </p:txBody>
      </p:sp>
      <p:sp>
        <p:nvSpPr>
          <p:cNvPr id="3" name="Notes Placeholder 2">
            <a:extLst>
              <a:ext uri="{FF2B5EF4-FFF2-40B4-BE49-F238E27FC236}">
                <a16:creationId xmlns:a16="http://schemas.microsoft.com/office/drawing/2014/main" id="{B7E3A4A3-CFAB-F837-AE03-CF2496442C1B}"/>
              </a:ext>
            </a:extLst>
          </p:cNvPr>
          <p:cNvSpPr>
            <a:spLocks noGrp="1"/>
          </p:cNvSpPr>
          <p:nvPr>
            <p:ph type="body" idx="1"/>
          </p:nvPr>
        </p:nvSpPr>
        <p:spPr>
          <a:xfrm>
            <a:off x="731520" y="4620577"/>
            <a:ext cx="5852160" cy="3780473"/>
          </a:xfrm>
          <a:prstGeom prst="rect">
            <a:avLst/>
          </a:prstGeom>
        </p:spPr>
        <p:txBody>
          <a:bodyPr/>
          <a:lstStyle/>
          <a:p>
            <a:endParaRPr lang="en-US"/>
          </a:p>
        </p:txBody>
      </p:sp>
      <p:sp>
        <p:nvSpPr>
          <p:cNvPr id="5" name="Date Placeholder 4">
            <a:extLst>
              <a:ext uri="{FF2B5EF4-FFF2-40B4-BE49-F238E27FC236}">
                <a16:creationId xmlns:a16="http://schemas.microsoft.com/office/drawing/2014/main" id="{DB9CDE40-8E97-F77E-9BC9-0AEBD46A169A}"/>
              </a:ext>
            </a:extLst>
          </p:cNvPr>
          <p:cNvSpPr>
            <a:spLocks noGrp="1"/>
          </p:cNvSpPr>
          <p:nvPr>
            <p:ph type="dt" idx="1"/>
          </p:nvPr>
        </p:nvSpPr>
        <p:spPr/>
        <p:txBody>
          <a:bodyPr/>
          <a:lstStyle/>
          <a:p>
            <a:r>
              <a:rPr lang="en-IN"/>
              <a:t>23-05-2025</a:t>
            </a:r>
          </a:p>
        </p:txBody>
      </p:sp>
    </p:spTree>
    <p:extLst>
      <p:ext uri="{BB962C8B-B14F-4D97-AF65-F5344CB8AC3E}">
        <p14:creationId xmlns:p14="http://schemas.microsoft.com/office/powerpoint/2010/main" val="3505031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E5884-3108-EC43-500A-8630FA1B42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A3C3A3-EA80-9720-B7D7-194A94DC3FEA}"/>
              </a:ext>
            </a:extLst>
          </p:cNvPr>
          <p:cNvSpPr>
            <a:spLocks noGrp="1" noRot="1" noChangeAspect="1"/>
          </p:cNvSpPr>
          <p:nvPr>
            <p:ph type="sldImg"/>
          </p:nvPr>
        </p:nvSpPr>
        <p:spPr>
          <a:xfrm>
            <a:off x="777875" y="1200150"/>
            <a:ext cx="5759450" cy="3240088"/>
          </a:xfrm>
          <a:prstGeom prst="rect">
            <a:avLst/>
          </a:prstGeom>
        </p:spPr>
        <p:txBody>
          <a:bodyPr/>
          <a:lstStyle/>
          <a:p>
            <a:endParaRPr lang="en-IN"/>
          </a:p>
        </p:txBody>
      </p:sp>
      <p:sp>
        <p:nvSpPr>
          <p:cNvPr id="3" name="Notes Placeholder 2">
            <a:extLst>
              <a:ext uri="{FF2B5EF4-FFF2-40B4-BE49-F238E27FC236}">
                <a16:creationId xmlns:a16="http://schemas.microsoft.com/office/drawing/2014/main" id="{2B34A0CC-831B-6AE5-5A88-54507D6935FC}"/>
              </a:ext>
            </a:extLst>
          </p:cNvPr>
          <p:cNvSpPr>
            <a:spLocks noGrp="1"/>
          </p:cNvSpPr>
          <p:nvPr>
            <p:ph type="body" idx="1"/>
          </p:nvPr>
        </p:nvSpPr>
        <p:spPr>
          <a:xfrm>
            <a:off x="731520" y="4620577"/>
            <a:ext cx="5852160" cy="3780473"/>
          </a:xfrm>
          <a:prstGeom prst="rect">
            <a:avLst/>
          </a:prstGeom>
        </p:spPr>
        <p:txBody>
          <a:bodyPr/>
          <a:lstStyle/>
          <a:p>
            <a:endParaRPr lang="en-US"/>
          </a:p>
        </p:txBody>
      </p:sp>
      <p:sp>
        <p:nvSpPr>
          <p:cNvPr id="5" name="Date Placeholder 4">
            <a:extLst>
              <a:ext uri="{FF2B5EF4-FFF2-40B4-BE49-F238E27FC236}">
                <a16:creationId xmlns:a16="http://schemas.microsoft.com/office/drawing/2014/main" id="{EB83161D-9846-78B7-200E-20BE2F4694F0}"/>
              </a:ext>
            </a:extLst>
          </p:cNvPr>
          <p:cNvSpPr>
            <a:spLocks noGrp="1"/>
          </p:cNvSpPr>
          <p:nvPr>
            <p:ph type="dt" idx="1"/>
          </p:nvPr>
        </p:nvSpPr>
        <p:spPr/>
        <p:txBody>
          <a:bodyPr/>
          <a:lstStyle/>
          <a:p>
            <a:r>
              <a:rPr lang="en-IN"/>
              <a:t>23-05-2025</a:t>
            </a:r>
          </a:p>
        </p:txBody>
      </p:sp>
    </p:spTree>
    <p:extLst>
      <p:ext uri="{BB962C8B-B14F-4D97-AF65-F5344CB8AC3E}">
        <p14:creationId xmlns:p14="http://schemas.microsoft.com/office/powerpoint/2010/main" val="2033816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75840-C795-1BE9-F875-B549420D42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FE9D90-EC54-B0F6-C17B-565DA3D08E31}"/>
              </a:ext>
            </a:extLst>
          </p:cNvPr>
          <p:cNvSpPr>
            <a:spLocks noGrp="1" noRot="1" noChangeAspect="1"/>
          </p:cNvSpPr>
          <p:nvPr>
            <p:ph type="sldImg"/>
          </p:nvPr>
        </p:nvSpPr>
        <p:spPr>
          <a:xfrm>
            <a:off x="777875" y="1200150"/>
            <a:ext cx="5759450" cy="3240088"/>
          </a:xfrm>
          <a:prstGeom prst="rect">
            <a:avLst/>
          </a:prstGeom>
        </p:spPr>
        <p:txBody>
          <a:bodyPr/>
          <a:lstStyle/>
          <a:p>
            <a:endParaRPr lang="en-IN"/>
          </a:p>
        </p:txBody>
      </p:sp>
      <p:sp>
        <p:nvSpPr>
          <p:cNvPr id="3" name="Notes Placeholder 2">
            <a:extLst>
              <a:ext uri="{FF2B5EF4-FFF2-40B4-BE49-F238E27FC236}">
                <a16:creationId xmlns:a16="http://schemas.microsoft.com/office/drawing/2014/main" id="{B625A73C-46E8-656E-E0D1-7C3DBED33E4C}"/>
              </a:ext>
            </a:extLst>
          </p:cNvPr>
          <p:cNvSpPr>
            <a:spLocks noGrp="1"/>
          </p:cNvSpPr>
          <p:nvPr>
            <p:ph type="body" idx="1"/>
          </p:nvPr>
        </p:nvSpPr>
        <p:spPr>
          <a:xfrm>
            <a:off x="731520" y="4620577"/>
            <a:ext cx="5852160" cy="3780473"/>
          </a:xfrm>
          <a:prstGeom prst="rect">
            <a:avLst/>
          </a:prstGeom>
        </p:spPr>
        <p:txBody>
          <a:bodyPr/>
          <a:lstStyle/>
          <a:p>
            <a:endParaRPr lang="en-US"/>
          </a:p>
        </p:txBody>
      </p:sp>
      <p:sp>
        <p:nvSpPr>
          <p:cNvPr id="5" name="Date Placeholder 4">
            <a:extLst>
              <a:ext uri="{FF2B5EF4-FFF2-40B4-BE49-F238E27FC236}">
                <a16:creationId xmlns:a16="http://schemas.microsoft.com/office/drawing/2014/main" id="{26FCC508-7AA3-6A81-7758-889323CBD7C9}"/>
              </a:ext>
            </a:extLst>
          </p:cNvPr>
          <p:cNvSpPr>
            <a:spLocks noGrp="1"/>
          </p:cNvSpPr>
          <p:nvPr>
            <p:ph type="dt" idx="1"/>
          </p:nvPr>
        </p:nvSpPr>
        <p:spPr/>
        <p:txBody>
          <a:bodyPr/>
          <a:lstStyle/>
          <a:p>
            <a:r>
              <a:rPr lang="en-IN"/>
              <a:t>23-05-2025</a:t>
            </a:r>
          </a:p>
        </p:txBody>
      </p:sp>
    </p:spTree>
    <p:extLst>
      <p:ext uri="{BB962C8B-B14F-4D97-AF65-F5344CB8AC3E}">
        <p14:creationId xmlns:p14="http://schemas.microsoft.com/office/powerpoint/2010/main" val="2891697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228EC-74AA-21A7-7B07-B950AE8AC3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06EE3F-A341-EE85-8A99-0682867BCCEA}"/>
              </a:ext>
            </a:extLst>
          </p:cNvPr>
          <p:cNvSpPr>
            <a:spLocks noGrp="1" noRot="1" noChangeAspect="1"/>
          </p:cNvSpPr>
          <p:nvPr>
            <p:ph type="sldImg"/>
          </p:nvPr>
        </p:nvSpPr>
        <p:spPr>
          <a:xfrm>
            <a:off x="777875" y="1200150"/>
            <a:ext cx="5759450" cy="3240088"/>
          </a:xfrm>
          <a:prstGeom prst="rect">
            <a:avLst/>
          </a:prstGeom>
        </p:spPr>
        <p:txBody>
          <a:bodyPr/>
          <a:lstStyle/>
          <a:p>
            <a:endParaRPr lang="en-IN"/>
          </a:p>
        </p:txBody>
      </p:sp>
      <p:sp>
        <p:nvSpPr>
          <p:cNvPr id="3" name="Notes Placeholder 2">
            <a:extLst>
              <a:ext uri="{FF2B5EF4-FFF2-40B4-BE49-F238E27FC236}">
                <a16:creationId xmlns:a16="http://schemas.microsoft.com/office/drawing/2014/main" id="{00017A07-691A-08D1-7BC2-A95C47134548}"/>
              </a:ext>
            </a:extLst>
          </p:cNvPr>
          <p:cNvSpPr>
            <a:spLocks noGrp="1"/>
          </p:cNvSpPr>
          <p:nvPr>
            <p:ph type="body" idx="1"/>
          </p:nvPr>
        </p:nvSpPr>
        <p:spPr>
          <a:xfrm>
            <a:off x="731520" y="4620577"/>
            <a:ext cx="5852160" cy="3780473"/>
          </a:xfrm>
          <a:prstGeom prst="rect">
            <a:avLst/>
          </a:prstGeom>
        </p:spPr>
        <p:txBody>
          <a:bodyPr/>
          <a:lstStyle/>
          <a:p>
            <a:endParaRPr lang="en-US"/>
          </a:p>
        </p:txBody>
      </p:sp>
      <p:sp>
        <p:nvSpPr>
          <p:cNvPr id="5" name="Date Placeholder 4">
            <a:extLst>
              <a:ext uri="{FF2B5EF4-FFF2-40B4-BE49-F238E27FC236}">
                <a16:creationId xmlns:a16="http://schemas.microsoft.com/office/drawing/2014/main" id="{0C3C2C93-1794-889C-EA84-57A57818CA35}"/>
              </a:ext>
            </a:extLst>
          </p:cNvPr>
          <p:cNvSpPr>
            <a:spLocks noGrp="1"/>
          </p:cNvSpPr>
          <p:nvPr>
            <p:ph type="dt" idx="1"/>
          </p:nvPr>
        </p:nvSpPr>
        <p:spPr/>
        <p:txBody>
          <a:bodyPr/>
          <a:lstStyle/>
          <a:p>
            <a:r>
              <a:rPr lang="en-IN"/>
              <a:t>23-05-2025</a:t>
            </a:r>
          </a:p>
        </p:txBody>
      </p:sp>
    </p:spTree>
    <p:extLst>
      <p:ext uri="{BB962C8B-B14F-4D97-AF65-F5344CB8AC3E}">
        <p14:creationId xmlns:p14="http://schemas.microsoft.com/office/powerpoint/2010/main" val="33994200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C082A-112B-D406-65F3-45D3DEFF7D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8AE243-1E61-09C9-C5FA-92060B7828C2}"/>
              </a:ext>
            </a:extLst>
          </p:cNvPr>
          <p:cNvSpPr>
            <a:spLocks noGrp="1" noRot="1" noChangeAspect="1"/>
          </p:cNvSpPr>
          <p:nvPr>
            <p:ph type="sldImg"/>
          </p:nvPr>
        </p:nvSpPr>
        <p:spPr>
          <a:xfrm>
            <a:off x="777875" y="1200150"/>
            <a:ext cx="5759450" cy="3240088"/>
          </a:xfrm>
          <a:prstGeom prst="rect">
            <a:avLst/>
          </a:prstGeom>
        </p:spPr>
        <p:txBody>
          <a:bodyPr/>
          <a:lstStyle/>
          <a:p>
            <a:endParaRPr lang="en-IN"/>
          </a:p>
        </p:txBody>
      </p:sp>
      <p:sp>
        <p:nvSpPr>
          <p:cNvPr id="3" name="Notes Placeholder 2">
            <a:extLst>
              <a:ext uri="{FF2B5EF4-FFF2-40B4-BE49-F238E27FC236}">
                <a16:creationId xmlns:a16="http://schemas.microsoft.com/office/drawing/2014/main" id="{A30B9B8A-9C19-E867-15F2-92132059BE73}"/>
              </a:ext>
            </a:extLst>
          </p:cNvPr>
          <p:cNvSpPr>
            <a:spLocks noGrp="1"/>
          </p:cNvSpPr>
          <p:nvPr>
            <p:ph type="body" idx="1"/>
          </p:nvPr>
        </p:nvSpPr>
        <p:spPr>
          <a:xfrm>
            <a:off x="731520" y="4620577"/>
            <a:ext cx="5852160" cy="3780473"/>
          </a:xfrm>
          <a:prstGeom prst="rect">
            <a:avLst/>
          </a:prstGeom>
        </p:spPr>
        <p:txBody>
          <a:bodyPr/>
          <a:lstStyle/>
          <a:p>
            <a:endParaRPr lang="en-US"/>
          </a:p>
        </p:txBody>
      </p:sp>
      <p:sp>
        <p:nvSpPr>
          <p:cNvPr id="5" name="Date Placeholder 4">
            <a:extLst>
              <a:ext uri="{FF2B5EF4-FFF2-40B4-BE49-F238E27FC236}">
                <a16:creationId xmlns:a16="http://schemas.microsoft.com/office/drawing/2014/main" id="{61478F00-7988-CBD5-55B7-D37257D9F34F}"/>
              </a:ext>
            </a:extLst>
          </p:cNvPr>
          <p:cNvSpPr>
            <a:spLocks noGrp="1"/>
          </p:cNvSpPr>
          <p:nvPr>
            <p:ph type="dt" idx="1"/>
          </p:nvPr>
        </p:nvSpPr>
        <p:spPr/>
        <p:txBody>
          <a:bodyPr/>
          <a:lstStyle/>
          <a:p>
            <a:r>
              <a:rPr lang="en-IN"/>
              <a:t>23-05-2025</a:t>
            </a:r>
          </a:p>
        </p:txBody>
      </p:sp>
    </p:spTree>
    <p:extLst>
      <p:ext uri="{BB962C8B-B14F-4D97-AF65-F5344CB8AC3E}">
        <p14:creationId xmlns:p14="http://schemas.microsoft.com/office/powerpoint/2010/main" val="15700152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83A21-8C2B-A873-53EE-AF27C8214E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CEAA25-065C-58B6-50D2-EEE25536EBF6}"/>
              </a:ext>
            </a:extLst>
          </p:cNvPr>
          <p:cNvSpPr>
            <a:spLocks noGrp="1" noRot="1" noChangeAspect="1"/>
          </p:cNvSpPr>
          <p:nvPr>
            <p:ph type="sldImg"/>
          </p:nvPr>
        </p:nvSpPr>
        <p:spPr>
          <a:xfrm>
            <a:off x="777875" y="1200150"/>
            <a:ext cx="5759450" cy="3240088"/>
          </a:xfrm>
          <a:prstGeom prst="rect">
            <a:avLst/>
          </a:prstGeom>
        </p:spPr>
        <p:txBody>
          <a:bodyPr/>
          <a:lstStyle/>
          <a:p>
            <a:endParaRPr lang="en-IN"/>
          </a:p>
        </p:txBody>
      </p:sp>
      <p:sp>
        <p:nvSpPr>
          <p:cNvPr id="3" name="Notes Placeholder 2">
            <a:extLst>
              <a:ext uri="{FF2B5EF4-FFF2-40B4-BE49-F238E27FC236}">
                <a16:creationId xmlns:a16="http://schemas.microsoft.com/office/drawing/2014/main" id="{0C99300B-D764-4F01-E67A-1A67506575A7}"/>
              </a:ext>
            </a:extLst>
          </p:cNvPr>
          <p:cNvSpPr>
            <a:spLocks noGrp="1"/>
          </p:cNvSpPr>
          <p:nvPr>
            <p:ph type="body" idx="1"/>
          </p:nvPr>
        </p:nvSpPr>
        <p:spPr>
          <a:xfrm>
            <a:off x="731520" y="4620577"/>
            <a:ext cx="5852160" cy="3780473"/>
          </a:xfrm>
          <a:prstGeom prst="rect">
            <a:avLst/>
          </a:prstGeom>
        </p:spPr>
        <p:txBody>
          <a:bodyPr/>
          <a:lstStyle/>
          <a:p>
            <a:endParaRPr lang="en-US"/>
          </a:p>
        </p:txBody>
      </p:sp>
      <p:sp>
        <p:nvSpPr>
          <p:cNvPr id="5" name="Date Placeholder 4">
            <a:extLst>
              <a:ext uri="{FF2B5EF4-FFF2-40B4-BE49-F238E27FC236}">
                <a16:creationId xmlns:a16="http://schemas.microsoft.com/office/drawing/2014/main" id="{C5FEE178-FE1B-3903-B2E5-3079B2E40A0A}"/>
              </a:ext>
            </a:extLst>
          </p:cNvPr>
          <p:cNvSpPr>
            <a:spLocks noGrp="1"/>
          </p:cNvSpPr>
          <p:nvPr>
            <p:ph type="dt" idx="1"/>
          </p:nvPr>
        </p:nvSpPr>
        <p:spPr/>
        <p:txBody>
          <a:bodyPr/>
          <a:lstStyle/>
          <a:p>
            <a:r>
              <a:rPr lang="en-IN"/>
              <a:t>23-05-2025</a:t>
            </a:r>
          </a:p>
        </p:txBody>
      </p:sp>
    </p:spTree>
    <p:extLst>
      <p:ext uri="{BB962C8B-B14F-4D97-AF65-F5344CB8AC3E}">
        <p14:creationId xmlns:p14="http://schemas.microsoft.com/office/powerpoint/2010/main" val="2157048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37740-F7DF-DDC0-5AB9-D636855004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28E999-F7A3-AEC4-7A49-11726C84E7D4}"/>
              </a:ext>
            </a:extLst>
          </p:cNvPr>
          <p:cNvSpPr>
            <a:spLocks noGrp="1" noRot="1" noChangeAspect="1"/>
          </p:cNvSpPr>
          <p:nvPr>
            <p:ph type="sldImg"/>
          </p:nvPr>
        </p:nvSpPr>
        <p:spPr>
          <a:xfrm>
            <a:off x="777875" y="1200150"/>
            <a:ext cx="5759450" cy="3240088"/>
          </a:xfrm>
          <a:prstGeom prst="rect">
            <a:avLst/>
          </a:prstGeom>
        </p:spPr>
        <p:txBody>
          <a:bodyPr/>
          <a:lstStyle/>
          <a:p>
            <a:endParaRPr lang="en-IN"/>
          </a:p>
        </p:txBody>
      </p:sp>
      <p:sp>
        <p:nvSpPr>
          <p:cNvPr id="3" name="Notes Placeholder 2">
            <a:extLst>
              <a:ext uri="{FF2B5EF4-FFF2-40B4-BE49-F238E27FC236}">
                <a16:creationId xmlns:a16="http://schemas.microsoft.com/office/drawing/2014/main" id="{A6B4C895-6DA4-DCEB-FADF-C9CD60AB92CA}"/>
              </a:ext>
            </a:extLst>
          </p:cNvPr>
          <p:cNvSpPr>
            <a:spLocks noGrp="1"/>
          </p:cNvSpPr>
          <p:nvPr>
            <p:ph type="body" idx="1"/>
          </p:nvPr>
        </p:nvSpPr>
        <p:spPr>
          <a:xfrm>
            <a:off x="731520" y="4620577"/>
            <a:ext cx="5852160" cy="3780473"/>
          </a:xfrm>
          <a:prstGeom prst="rect">
            <a:avLst/>
          </a:prstGeom>
        </p:spPr>
        <p:txBody>
          <a:bodyPr/>
          <a:lstStyle/>
          <a:p>
            <a:endParaRPr lang="en-US"/>
          </a:p>
        </p:txBody>
      </p:sp>
      <p:sp>
        <p:nvSpPr>
          <p:cNvPr id="5" name="Date Placeholder 4">
            <a:extLst>
              <a:ext uri="{FF2B5EF4-FFF2-40B4-BE49-F238E27FC236}">
                <a16:creationId xmlns:a16="http://schemas.microsoft.com/office/drawing/2014/main" id="{1BEFD489-4F1C-2DD0-9609-D7974CA6065F}"/>
              </a:ext>
            </a:extLst>
          </p:cNvPr>
          <p:cNvSpPr>
            <a:spLocks noGrp="1"/>
          </p:cNvSpPr>
          <p:nvPr>
            <p:ph type="dt" idx="1"/>
          </p:nvPr>
        </p:nvSpPr>
        <p:spPr/>
        <p:txBody>
          <a:bodyPr/>
          <a:lstStyle/>
          <a:p>
            <a:r>
              <a:rPr lang="en-IN"/>
              <a:t>23-05-2025</a:t>
            </a:r>
          </a:p>
        </p:txBody>
      </p:sp>
    </p:spTree>
    <p:extLst>
      <p:ext uri="{BB962C8B-B14F-4D97-AF65-F5344CB8AC3E}">
        <p14:creationId xmlns:p14="http://schemas.microsoft.com/office/powerpoint/2010/main" val="15360371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D2590-9D58-6A7D-137C-C8D017DE66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C8B749-5CF0-2F5A-1EB0-4A2C0CB5EC65}"/>
              </a:ext>
            </a:extLst>
          </p:cNvPr>
          <p:cNvSpPr>
            <a:spLocks noGrp="1" noRot="1" noChangeAspect="1"/>
          </p:cNvSpPr>
          <p:nvPr>
            <p:ph type="sldImg"/>
          </p:nvPr>
        </p:nvSpPr>
        <p:spPr>
          <a:xfrm>
            <a:off x="777875" y="1200150"/>
            <a:ext cx="5759450" cy="3240088"/>
          </a:xfrm>
          <a:prstGeom prst="rect">
            <a:avLst/>
          </a:prstGeom>
        </p:spPr>
        <p:txBody>
          <a:bodyPr/>
          <a:lstStyle/>
          <a:p>
            <a:endParaRPr lang="en-IN"/>
          </a:p>
        </p:txBody>
      </p:sp>
      <p:sp>
        <p:nvSpPr>
          <p:cNvPr id="3" name="Notes Placeholder 2">
            <a:extLst>
              <a:ext uri="{FF2B5EF4-FFF2-40B4-BE49-F238E27FC236}">
                <a16:creationId xmlns:a16="http://schemas.microsoft.com/office/drawing/2014/main" id="{A27D2C36-6E10-DC13-E5D4-8EE9B2CD525C}"/>
              </a:ext>
            </a:extLst>
          </p:cNvPr>
          <p:cNvSpPr>
            <a:spLocks noGrp="1"/>
          </p:cNvSpPr>
          <p:nvPr>
            <p:ph type="body" idx="1"/>
          </p:nvPr>
        </p:nvSpPr>
        <p:spPr>
          <a:xfrm>
            <a:off x="731520" y="4620577"/>
            <a:ext cx="5852160" cy="3780473"/>
          </a:xfrm>
          <a:prstGeom prst="rect">
            <a:avLst/>
          </a:prstGeom>
        </p:spPr>
        <p:txBody>
          <a:bodyPr/>
          <a:lstStyle/>
          <a:p>
            <a:endParaRPr lang="en-US"/>
          </a:p>
        </p:txBody>
      </p:sp>
      <p:sp>
        <p:nvSpPr>
          <p:cNvPr id="5" name="Date Placeholder 4">
            <a:extLst>
              <a:ext uri="{FF2B5EF4-FFF2-40B4-BE49-F238E27FC236}">
                <a16:creationId xmlns:a16="http://schemas.microsoft.com/office/drawing/2014/main" id="{A0224870-C11E-9070-E535-240842B64877}"/>
              </a:ext>
            </a:extLst>
          </p:cNvPr>
          <p:cNvSpPr>
            <a:spLocks noGrp="1"/>
          </p:cNvSpPr>
          <p:nvPr>
            <p:ph type="dt" idx="1"/>
          </p:nvPr>
        </p:nvSpPr>
        <p:spPr/>
        <p:txBody>
          <a:bodyPr/>
          <a:lstStyle/>
          <a:p>
            <a:r>
              <a:rPr lang="en-IN"/>
              <a:t>23-05-2025</a:t>
            </a:r>
          </a:p>
        </p:txBody>
      </p:sp>
    </p:spTree>
    <p:extLst>
      <p:ext uri="{BB962C8B-B14F-4D97-AF65-F5344CB8AC3E}">
        <p14:creationId xmlns:p14="http://schemas.microsoft.com/office/powerpoint/2010/main" val="24449118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6F739-0645-1763-8856-22CFB58DE7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5741-13B4-CC6C-E72E-14E46818F3D9}"/>
              </a:ext>
            </a:extLst>
          </p:cNvPr>
          <p:cNvSpPr>
            <a:spLocks noGrp="1" noRot="1" noChangeAspect="1"/>
          </p:cNvSpPr>
          <p:nvPr>
            <p:ph type="sldImg"/>
          </p:nvPr>
        </p:nvSpPr>
        <p:spPr>
          <a:xfrm>
            <a:off x="777875" y="1200150"/>
            <a:ext cx="5759450" cy="3240088"/>
          </a:xfrm>
          <a:prstGeom prst="rect">
            <a:avLst/>
          </a:prstGeom>
        </p:spPr>
        <p:txBody>
          <a:bodyPr/>
          <a:lstStyle/>
          <a:p>
            <a:endParaRPr lang="en-IN"/>
          </a:p>
        </p:txBody>
      </p:sp>
      <p:sp>
        <p:nvSpPr>
          <p:cNvPr id="3" name="Notes Placeholder 2">
            <a:extLst>
              <a:ext uri="{FF2B5EF4-FFF2-40B4-BE49-F238E27FC236}">
                <a16:creationId xmlns:a16="http://schemas.microsoft.com/office/drawing/2014/main" id="{004F2463-1758-27EA-271A-90749D22F184}"/>
              </a:ext>
            </a:extLst>
          </p:cNvPr>
          <p:cNvSpPr>
            <a:spLocks noGrp="1"/>
          </p:cNvSpPr>
          <p:nvPr>
            <p:ph type="body" idx="1"/>
          </p:nvPr>
        </p:nvSpPr>
        <p:spPr>
          <a:xfrm>
            <a:off x="731520" y="4620577"/>
            <a:ext cx="5852160" cy="3780473"/>
          </a:xfrm>
          <a:prstGeom prst="rect">
            <a:avLst/>
          </a:prstGeom>
        </p:spPr>
        <p:txBody>
          <a:bodyPr/>
          <a:lstStyle/>
          <a:p>
            <a:endParaRPr lang="en-US"/>
          </a:p>
        </p:txBody>
      </p:sp>
      <p:sp>
        <p:nvSpPr>
          <p:cNvPr id="5" name="Date Placeholder 4">
            <a:extLst>
              <a:ext uri="{FF2B5EF4-FFF2-40B4-BE49-F238E27FC236}">
                <a16:creationId xmlns:a16="http://schemas.microsoft.com/office/drawing/2014/main" id="{560745AE-9FA6-3189-29E2-DCE586D68939}"/>
              </a:ext>
            </a:extLst>
          </p:cNvPr>
          <p:cNvSpPr>
            <a:spLocks noGrp="1"/>
          </p:cNvSpPr>
          <p:nvPr>
            <p:ph type="dt" idx="1"/>
          </p:nvPr>
        </p:nvSpPr>
        <p:spPr/>
        <p:txBody>
          <a:bodyPr/>
          <a:lstStyle/>
          <a:p>
            <a:r>
              <a:rPr lang="en-IN"/>
              <a:t>23-05-2025</a:t>
            </a:r>
          </a:p>
        </p:txBody>
      </p:sp>
    </p:spTree>
    <p:extLst>
      <p:ext uri="{BB962C8B-B14F-4D97-AF65-F5344CB8AC3E}">
        <p14:creationId xmlns:p14="http://schemas.microsoft.com/office/powerpoint/2010/main" val="40842831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2E17A-7300-4EE9-F423-7FD063ED40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7BFD67-BC7B-58BF-BC6E-2600BC791944}"/>
              </a:ext>
            </a:extLst>
          </p:cNvPr>
          <p:cNvSpPr>
            <a:spLocks noGrp="1" noRot="1" noChangeAspect="1"/>
          </p:cNvSpPr>
          <p:nvPr>
            <p:ph type="sldImg"/>
          </p:nvPr>
        </p:nvSpPr>
        <p:spPr>
          <a:xfrm>
            <a:off x="777875" y="1200150"/>
            <a:ext cx="5759450" cy="3240088"/>
          </a:xfrm>
          <a:prstGeom prst="rect">
            <a:avLst/>
          </a:prstGeom>
        </p:spPr>
        <p:txBody>
          <a:bodyPr/>
          <a:lstStyle/>
          <a:p>
            <a:endParaRPr lang="en-IN"/>
          </a:p>
        </p:txBody>
      </p:sp>
      <p:sp>
        <p:nvSpPr>
          <p:cNvPr id="3" name="Notes Placeholder 2">
            <a:extLst>
              <a:ext uri="{FF2B5EF4-FFF2-40B4-BE49-F238E27FC236}">
                <a16:creationId xmlns:a16="http://schemas.microsoft.com/office/drawing/2014/main" id="{F7C40579-8DF0-9A8B-1D2F-D359D690F0AE}"/>
              </a:ext>
            </a:extLst>
          </p:cNvPr>
          <p:cNvSpPr>
            <a:spLocks noGrp="1"/>
          </p:cNvSpPr>
          <p:nvPr>
            <p:ph type="body" idx="1"/>
          </p:nvPr>
        </p:nvSpPr>
        <p:spPr>
          <a:xfrm>
            <a:off x="731520" y="4620577"/>
            <a:ext cx="5852160" cy="3780473"/>
          </a:xfrm>
          <a:prstGeom prst="rect">
            <a:avLst/>
          </a:prstGeom>
        </p:spPr>
        <p:txBody>
          <a:bodyPr/>
          <a:lstStyle/>
          <a:p>
            <a:endParaRPr lang="en-US"/>
          </a:p>
        </p:txBody>
      </p:sp>
      <p:sp>
        <p:nvSpPr>
          <p:cNvPr id="5" name="Date Placeholder 4">
            <a:extLst>
              <a:ext uri="{FF2B5EF4-FFF2-40B4-BE49-F238E27FC236}">
                <a16:creationId xmlns:a16="http://schemas.microsoft.com/office/drawing/2014/main" id="{6785C47B-155F-BCE8-E8B2-795A55D910CE}"/>
              </a:ext>
            </a:extLst>
          </p:cNvPr>
          <p:cNvSpPr>
            <a:spLocks noGrp="1"/>
          </p:cNvSpPr>
          <p:nvPr>
            <p:ph type="dt" idx="1"/>
          </p:nvPr>
        </p:nvSpPr>
        <p:spPr/>
        <p:txBody>
          <a:bodyPr/>
          <a:lstStyle/>
          <a:p>
            <a:r>
              <a:rPr lang="en-IN"/>
              <a:t>23-05-2025</a:t>
            </a:r>
          </a:p>
        </p:txBody>
      </p:sp>
    </p:spTree>
    <p:extLst>
      <p:ext uri="{BB962C8B-B14F-4D97-AF65-F5344CB8AC3E}">
        <p14:creationId xmlns:p14="http://schemas.microsoft.com/office/powerpoint/2010/main" val="33223217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41AEA-7356-79C4-2183-64BE789FAE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904FAC-F73D-6292-448C-204F15112B85}"/>
              </a:ext>
            </a:extLst>
          </p:cNvPr>
          <p:cNvSpPr>
            <a:spLocks noGrp="1" noRot="1" noChangeAspect="1"/>
          </p:cNvSpPr>
          <p:nvPr>
            <p:ph type="sldImg"/>
          </p:nvPr>
        </p:nvSpPr>
        <p:spPr>
          <a:xfrm>
            <a:off x="777875" y="1200150"/>
            <a:ext cx="5759450" cy="3240088"/>
          </a:xfrm>
          <a:prstGeom prst="rect">
            <a:avLst/>
          </a:prstGeom>
        </p:spPr>
        <p:txBody>
          <a:bodyPr/>
          <a:lstStyle/>
          <a:p>
            <a:endParaRPr lang="en-IN"/>
          </a:p>
        </p:txBody>
      </p:sp>
      <p:sp>
        <p:nvSpPr>
          <p:cNvPr id="3" name="Notes Placeholder 2">
            <a:extLst>
              <a:ext uri="{FF2B5EF4-FFF2-40B4-BE49-F238E27FC236}">
                <a16:creationId xmlns:a16="http://schemas.microsoft.com/office/drawing/2014/main" id="{CEE5BA83-1300-3EFB-0C12-7CF4A9BBE8F9}"/>
              </a:ext>
            </a:extLst>
          </p:cNvPr>
          <p:cNvSpPr>
            <a:spLocks noGrp="1"/>
          </p:cNvSpPr>
          <p:nvPr>
            <p:ph type="body" idx="1"/>
          </p:nvPr>
        </p:nvSpPr>
        <p:spPr>
          <a:xfrm>
            <a:off x="731520" y="4620577"/>
            <a:ext cx="5852160" cy="3780473"/>
          </a:xfrm>
          <a:prstGeom prst="rect">
            <a:avLst/>
          </a:prstGeom>
        </p:spPr>
        <p:txBody>
          <a:bodyPr/>
          <a:lstStyle/>
          <a:p>
            <a:endParaRPr lang="en-US"/>
          </a:p>
        </p:txBody>
      </p:sp>
      <p:sp>
        <p:nvSpPr>
          <p:cNvPr id="5" name="Date Placeholder 4">
            <a:extLst>
              <a:ext uri="{FF2B5EF4-FFF2-40B4-BE49-F238E27FC236}">
                <a16:creationId xmlns:a16="http://schemas.microsoft.com/office/drawing/2014/main" id="{BB7A7466-2497-5221-BFA6-743D65E97E60}"/>
              </a:ext>
            </a:extLst>
          </p:cNvPr>
          <p:cNvSpPr>
            <a:spLocks noGrp="1"/>
          </p:cNvSpPr>
          <p:nvPr>
            <p:ph type="dt" idx="1"/>
          </p:nvPr>
        </p:nvSpPr>
        <p:spPr/>
        <p:txBody>
          <a:bodyPr/>
          <a:lstStyle/>
          <a:p>
            <a:r>
              <a:rPr lang="en-IN"/>
              <a:t>23-05-2025</a:t>
            </a:r>
          </a:p>
        </p:txBody>
      </p:sp>
    </p:spTree>
    <p:extLst>
      <p:ext uri="{BB962C8B-B14F-4D97-AF65-F5344CB8AC3E}">
        <p14:creationId xmlns:p14="http://schemas.microsoft.com/office/powerpoint/2010/main" val="36860909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C9329-CFAC-F6DA-66BE-96D759B5B4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EED3A1-C735-D053-5FEA-37402DCEA298}"/>
              </a:ext>
            </a:extLst>
          </p:cNvPr>
          <p:cNvSpPr>
            <a:spLocks noGrp="1" noRot="1" noChangeAspect="1"/>
          </p:cNvSpPr>
          <p:nvPr>
            <p:ph type="sldImg"/>
          </p:nvPr>
        </p:nvSpPr>
        <p:spPr>
          <a:xfrm>
            <a:off x="777875" y="1200150"/>
            <a:ext cx="5759450" cy="3240088"/>
          </a:xfrm>
          <a:prstGeom prst="rect">
            <a:avLst/>
          </a:prstGeom>
        </p:spPr>
        <p:txBody>
          <a:bodyPr/>
          <a:lstStyle/>
          <a:p>
            <a:endParaRPr lang="en-IN"/>
          </a:p>
        </p:txBody>
      </p:sp>
      <p:sp>
        <p:nvSpPr>
          <p:cNvPr id="3" name="Notes Placeholder 2">
            <a:extLst>
              <a:ext uri="{FF2B5EF4-FFF2-40B4-BE49-F238E27FC236}">
                <a16:creationId xmlns:a16="http://schemas.microsoft.com/office/drawing/2014/main" id="{9981A28D-BF40-8451-CD8F-89DC3BB0614C}"/>
              </a:ext>
            </a:extLst>
          </p:cNvPr>
          <p:cNvSpPr>
            <a:spLocks noGrp="1"/>
          </p:cNvSpPr>
          <p:nvPr>
            <p:ph type="body" idx="1"/>
          </p:nvPr>
        </p:nvSpPr>
        <p:spPr>
          <a:xfrm>
            <a:off x="731520" y="4620577"/>
            <a:ext cx="5852160" cy="3780473"/>
          </a:xfrm>
          <a:prstGeom prst="rect">
            <a:avLst/>
          </a:prstGeom>
        </p:spPr>
        <p:txBody>
          <a:bodyPr/>
          <a:lstStyle/>
          <a:p>
            <a:endParaRPr lang="en-US"/>
          </a:p>
        </p:txBody>
      </p:sp>
      <p:sp>
        <p:nvSpPr>
          <p:cNvPr id="5" name="Date Placeholder 4">
            <a:extLst>
              <a:ext uri="{FF2B5EF4-FFF2-40B4-BE49-F238E27FC236}">
                <a16:creationId xmlns:a16="http://schemas.microsoft.com/office/drawing/2014/main" id="{9A5385F4-F862-A6D3-2570-ED9593D6E6A1}"/>
              </a:ext>
            </a:extLst>
          </p:cNvPr>
          <p:cNvSpPr>
            <a:spLocks noGrp="1"/>
          </p:cNvSpPr>
          <p:nvPr>
            <p:ph type="dt" idx="1"/>
          </p:nvPr>
        </p:nvSpPr>
        <p:spPr/>
        <p:txBody>
          <a:bodyPr/>
          <a:lstStyle/>
          <a:p>
            <a:r>
              <a:rPr lang="en-IN"/>
              <a:t>23-05-2025</a:t>
            </a:r>
          </a:p>
        </p:txBody>
      </p:sp>
    </p:spTree>
    <p:extLst>
      <p:ext uri="{BB962C8B-B14F-4D97-AF65-F5344CB8AC3E}">
        <p14:creationId xmlns:p14="http://schemas.microsoft.com/office/powerpoint/2010/main" val="4117538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58854-C561-082E-C483-93E5C7C0A4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4BE2E1-255D-783A-5568-31D03274304A}"/>
              </a:ext>
            </a:extLst>
          </p:cNvPr>
          <p:cNvSpPr>
            <a:spLocks noGrp="1" noRot="1" noChangeAspect="1"/>
          </p:cNvSpPr>
          <p:nvPr>
            <p:ph type="sldImg"/>
          </p:nvPr>
        </p:nvSpPr>
        <p:spPr>
          <a:xfrm>
            <a:off x="777875" y="1200150"/>
            <a:ext cx="5759450" cy="3240088"/>
          </a:xfrm>
          <a:prstGeom prst="rect">
            <a:avLst/>
          </a:prstGeom>
        </p:spPr>
        <p:txBody>
          <a:bodyPr/>
          <a:lstStyle/>
          <a:p>
            <a:endParaRPr lang="en-IN"/>
          </a:p>
        </p:txBody>
      </p:sp>
      <p:sp>
        <p:nvSpPr>
          <p:cNvPr id="3" name="Notes Placeholder 2">
            <a:extLst>
              <a:ext uri="{FF2B5EF4-FFF2-40B4-BE49-F238E27FC236}">
                <a16:creationId xmlns:a16="http://schemas.microsoft.com/office/drawing/2014/main" id="{A0C072C8-98B2-3A31-6761-45ED3F8BBF04}"/>
              </a:ext>
            </a:extLst>
          </p:cNvPr>
          <p:cNvSpPr>
            <a:spLocks noGrp="1"/>
          </p:cNvSpPr>
          <p:nvPr>
            <p:ph type="body" idx="1"/>
          </p:nvPr>
        </p:nvSpPr>
        <p:spPr>
          <a:xfrm>
            <a:off x="731520" y="4620577"/>
            <a:ext cx="5852160" cy="3780473"/>
          </a:xfrm>
          <a:prstGeom prst="rect">
            <a:avLst/>
          </a:prstGeom>
        </p:spPr>
        <p:txBody>
          <a:bodyPr/>
          <a:lstStyle/>
          <a:p>
            <a:endParaRPr lang="en-US"/>
          </a:p>
        </p:txBody>
      </p:sp>
      <p:sp>
        <p:nvSpPr>
          <p:cNvPr id="5" name="Date Placeholder 4">
            <a:extLst>
              <a:ext uri="{FF2B5EF4-FFF2-40B4-BE49-F238E27FC236}">
                <a16:creationId xmlns:a16="http://schemas.microsoft.com/office/drawing/2014/main" id="{66119FEF-F246-B107-2FC4-0895553DC034}"/>
              </a:ext>
            </a:extLst>
          </p:cNvPr>
          <p:cNvSpPr>
            <a:spLocks noGrp="1"/>
          </p:cNvSpPr>
          <p:nvPr>
            <p:ph type="dt" idx="1"/>
          </p:nvPr>
        </p:nvSpPr>
        <p:spPr/>
        <p:txBody>
          <a:bodyPr/>
          <a:lstStyle/>
          <a:p>
            <a:r>
              <a:rPr lang="en-IN"/>
              <a:t>23-05-2025</a:t>
            </a:r>
          </a:p>
        </p:txBody>
      </p:sp>
    </p:spTree>
    <p:extLst>
      <p:ext uri="{BB962C8B-B14F-4D97-AF65-F5344CB8AC3E}">
        <p14:creationId xmlns:p14="http://schemas.microsoft.com/office/powerpoint/2010/main" val="4290254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869D7-5BF4-63E3-0CBC-F7017FE02F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FFE463-6759-6C77-56EF-1E555C3E907C}"/>
              </a:ext>
            </a:extLst>
          </p:cNvPr>
          <p:cNvSpPr>
            <a:spLocks noGrp="1" noRot="1" noChangeAspect="1"/>
          </p:cNvSpPr>
          <p:nvPr>
            <p:ph type="sldImg"/>
          </p:nvPr>
        </p:nvSpPr>
        <p:spPr>
          <a:xfrm>
            <a:off x="777875" y="1200150"/>
            <a:ext cx="5759450" cy="3240088"/>
          </a:xfrm>
          <a:prstGeom prst="rect">
            <a:avLst/>
          </a:prstGeom>
        </p:spPr>
        <p:txBody>
          <a:bodyPr/>
          <a:lstStyle/>
          <a:p>
            <a:endParaRPr lang="en-IN"/>
          </a:p>
        </p:txBody>
      </p:sp>
      <p:sp>
        <p:nvSpPr>
          <p:cNvPr id="3" name="Notes Placeholder 2">
            <a:extLst>
              <a:ext uri="{FF2B5EF4-FFF2-40B4-BE49-F238E27FC236}">
                <a16:creationId xmlns:a16="http://schemas.microsoft.com/office/drawing/2014/main" id="{B1EFB183-E914-6E61-A443-36650DA54E81}"/>
              </a:ext>
            </a:extLst>
          </p:cNvPr>
          <p:cNvSpPr>
            <a:spLocks noGrp="1"/>
          </p:cNvSpPr>
          <p:nvPr>
            <p:ph type="body" idx="1"/>
          </p:nvPr>
        </p:nvSpPr>
        <p:spPr>
          <a:xfrm>
            <a:off x="731520" y="4620577"/>
            <a:ext cx="5852160" cy="3780473"/>
          </a:xfrm>
          <a:prstGeom prst="rect">
            <a:avLst/>
          </a:prstGeom>
        </p:spPr>
        <p:txBody>
          <a:bodyPr/>
          <a:lstStyle/>
          <a:p>
            <a:endParaRPr lang="en-US"/>
          </a:p>
        </p:txBody>
      </p:sp>
      <p:sp>
        <p:nvSpPr>
          <p:cNvPr id="5" name="Date Placeholder 4">
            <a:extLst>
              <a:ext uri="{FF2B5EF4-FFF2-40B4-BE49-F238E27FC236}">
                <a16:creationId xmlns:a16="http://schemas.microsoft.com/office/drawing/2014/main" id="{869B6C09-4BFD-CAE8-7E24-B29562DC003F}"/>
              </a:ext>
            </a:extLst>
          </p:cNvPr>
          <p:cNvSpPr>
            <a:spLocks noGrp="1"/>
          </p:cNvSpPr>
          <p:nvPr>
            <p:ph type="dt" idx="1"/>
          </p:nvPr>
        </p:nvSpPr>
        <p:spPr/>
        <p:txBody>
          <a:bodyPr/>
          <a:lstStyle/>
          <a:p>
            <a:r>
              <a:rPr lang="en-IN"/>
              <a:t>23-05-2025</a:t>
            </a:r>
          </a:p>
        </p:txBody>
      </p:sp>
    </p:spTree>
    <p:extLst>
      <p:ext uri="{BB962C8B-B14F-4D97-AF65-F5344CB8AC3E}">
        <p14:creationId xmlns:p14="http://schemas.microsoft.com/office/powerpoint/2010/main" val="32923496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57ED1-05C7-3FFC-C5CB-67FF8A45F8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CEF2E2-34C0-3DC1-C02B-3D247C4B30B4}"/>
              </a:ext>
            </a:extLst>
          </p:cNvPr>
          <p:cNvSpPr>
            <a:spLocks noGrp="1" noRot="1" noChangeAspect="1"/>
          </p:cNvSpPr>
          <p:nvPr>
            <p:ph type="sldImg"/>
          </p:nvPr>
        </p:nvSpPr>
        <p:spPr>
          <a:xfrm>
            <a:off x="777875" y="1200150"/>
            <a:ext cx="5759450" cy="3240088"/>
          </a:xfrm>
          <a:prstGeom prst="rect">
            <a:avLst/>
          </a:prstGeom>
        </p:spPr>
        <p:txBody>
          <a:bodyPr/>
          <a:lstStyle/>
          <a:p>
            <a:endParaRPr lang="en-IN"/>
          </a:p>
        </p:txBody>
      </p:sp>
      <p:sp>
        <p:nvSpPr>
          <p:cNvPr id="3" name="Notes Placeholder 2">
            <a:extLst>
              <a:ext uri="{FF2B5EF4-FFF2-40B4-BE49-F238E27FC236}">
                <a16:creationId xmlns:a16="http://schemas.microsoft.com/office/drawing/2014/main" id="{228975EA-5AE3-298B-CBCE-F595FD5D3D5A}"/>
              </a:ext>
            </a:extLst>
          </p:cNvPr>
          <p:cNvSpPr>
            <a:spLocks noGrp="1"/>
          </p:cNvSpPr>
          <p:nvPr>
            <p:ph type="body" idx="1"/>
          </p:nvPr>
        </p:nvSpPr>
        <p:spPr>
          <a:xfrm>
            <a:off x="731520" y="4620577"/>
            <a:ext cx="5852160" cy="3780473"/>
          </a:xfrm>
          <a:prstGeom prst="rect">
            <a:avLst/>
          </a:prstGeom>
        </p:spPr>
        <p:txBody>
          <a:bodyPr/>
          <a:lstStyle/>
          <a:p>
            <a:endParaRPr lang="en-US"/>
          </a:p>
        </p:txBody>
      </p:sp>
      <p:sp>
        <p:nvSpPr>
          <p:cNvPr id="5" name="Date Placeholder 4">
            <a:extLst>
              <a:ext uri="{FF2B5EF4-FFF2-40B4-BE49-F238E27FC236}">
                <a16:creationId xmlns:a16="http://schemas.microsoft.com/office/drawing/2014/main" id="{40BD8DD5-F980-1733-37A0-436F4335DEC1}"/>
              </a:ext>
            </a:extLst>
          </p:cNvPr>
          <p:cNvSpPr>
            <a:spLocks noGrp="1"/>
          </p:cNvSpPr>
          <p:nvPr>
            <p:ph type="dt" idx="1"/>
          </p:nvPr>
        </p:nvSpPr>
        <p:spPr/>
        <p:txBody>
          <a:bodyPr/>
          <a:lstStyle/>
          <a:p>
            <a:r>
              <a:rPr lang="en-IN"/>
              <a:t>23-05-2025</a:t>
            </a:r>
          </a:p>
        </p:txBody>
      </p:sp>
    </p:spTree>
    <p:extLst>
      <p:ext uri="{BB962C8B-B14F-4D97-AF65-F5344CB8AC3E}">
        <p14:creationId xmlns:p14="http://schemas.microsoft.com/office/powerpoint/2010/main" val="22404142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13B07-66FF-91EA-912E-E312F07472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5322C2-D07D-8B03-8F47-11732736F08C}"/>
              </a:ext>
            </a:extLst>
          </p:cNvPr>
          <p:cNvSpPr>
            <a:spLocks noGrp="1" noRot="1" noChangeAspect="1"/>
          </p:cNvSpPr>
          <p:nvPr>
            <p:ph type="sldImg"/>
          </p:nvPr>
        </p:nvSpPr>
        <p:spPr>
          <a:xfrm>
            <a:off x="777875" y="1200150"/>
            <a:ext cx="5759450" cy="3240088"/>
          </a:xfrm>
          <a:prstGeom prst="rect">
            <a:avLst/>
          </a:prstGeom>
        </p:spPr>
        <p:txBody>
          <a:bodyPr/>
          <a:lstStyle/>
          <a:p>
            <a:endParaRPr lang="en-IN"/>
          </a:p>
        </p:txBody>
      </p:sp>
      <p:sp>
        <p:nvSpPr>
          <p:cNvPr id="3" name="Notes Placeholder 2">
            <a:extLst>
              <a:ext uri="{FF2B5EF4-FFF2-40B4-BE49-F238E27FC236}">
                <a16:creationId xmlns:a16="http://schemas.microsoft.com/office/drawing/2014/main" id="{00FF457C-EEAC-B22F-7535-0CD0ACDEAA4C}"/>
              </a:ext>
            </a:extLst>
          </p:cNvPr>
          <p:cNvSpPr>
            <a:spLocks noGrp="1"/>
          </p:cNvSpPr>
          <p:nvPr>
            <p:ph type="body" idx="1"/>
          </p:nvPr>
        </p:nvSpPr>
        <p:spPr>
          <a:xfrm>
            <a:off x="731520" y="4620577"/>
            <a:ext cx="5852160" cy="3780473"/>
          </a:xfrm>
          <a:prstGeom prst="rect">
            <a:avLst/>
          </a:prstGeom>
        </p:spPr>
        <p:txBody>
          <a:bodyPr/>
          <a:lstStyle/>
          <a:p>
            <a:endParaRPr lang="en-US"/>
          </a:p>
        </p:txBody>
      </p:sp>
      <p:sp>
        <p:nvSpPr>
          <p:cNvPr id="5" name="Date Placeholder 4">
            <a:extLst>
              <a:ext uri="{FF2B5EF4-FFF2-40B4-BE49-F238E27FC236}">
                <a16:creationId xmlns:a16="http://schemas.microsoft.com/office/drawing/2014/main" id="{296AFB0B-226E-23C5-FBE7-C8A3BB37D2D5}"/>
              </a:ext>
            </a:extLst>
          </p:cNvPr>
          <p:cNvSpPr>
            <a:spLocks noGrp="1"/>
          </p:cNvSpPr>
          <p:nvPr>
            <p:ph type="dt" idx="1"/>
          </p:nvPr>
        </p:nvSpPr>
        <p:spPr/>
        <p:txBody>
          <a:bodyPr/>
          <a:lstStyle/>
          <a:p>
            <a:r>
              <a:rPr lang="en-IN"/>
              <a:t>23-05-2025</a:t>
            </a:r>
          </a:p>
        </p:txBody>
      </p:sp>
    </p:spTree>
    <p:extLst>
      <p:ext uri="{BB962C8B-B14F-4D97-AF65-F5344CB8AC3E}">
        <p14:creationId xmlns:p14="http://schemas.microsoft.com/office/powerpoint/2010/main" val="23442907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2D5E2-CBB3-EBE6-79E7-655D715BC6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65B0DB-E972-8CCC-E3C3-F4F1B8F2EDDB}"/>
              </a:ext>
            </a:extLst>
          </p:cNvPr>
          <p:cNvSpPr>
            <a:spLocks noGrp="1" noRot="1" noChangeAspect="1"/>
          </p:cNvSpPr>
          <p:nvPr>
            <p:ph type="sldImg"/>
          </p:nvPr>
        </p:nvSpPr>
        <p:spPr>
          <a:xfrm>
            <a:off x="777875" y="1200150"/>
            <a:ext cx="5759450" cy="3240088"/>
          </a:xfrm>
          <a:prstGeom prst="rect">
            <a:avLst/>
          </a:prstGeom>
        </p:spPr>
        <p:txBody>
          <a:bodyPr/>
          <a:lstStyle/>
          <a:p>
            <a:endParaRPr lang="en-IN"/>
          </a:p>
        </p:txBody>
      </p:sp>
      <p:sp>
        <p:nvSpPr>
          <p:cNvPr id="3" name="Notes Placeholder 2">
            <a:extLst>
              <a:ext uri="{FF2B5EF4-FFF2-40B4-BE49-F238E27FC236}">
                <a16:creationId xmlns:a16="http://schemas.microsoft.com/office/drawing/2014/main" id="{4004D6AB-590D-8CF0-A84E-F94548246DAB}"/>
              </a:ext>
            </a:extLst>
          </p:cNvPr>
          <p:cNvSpPr>
            <a:spLocks noGrp="1"/>
          </p:cNvSpPr>
          <p:nvPr>
            <p:ph type="body" idx="1"/>
          </p:nvPr>
        </p:nvSpPr>
        <p:spPr>
          <a:xfrm>
            <a:off x="731520" y="4620577"/>
            <a:ext cx="5852160" cy="3780473"/>
          </a:xfrm>
          <a:prstGeom prst="rect">
            <a:avLst/>
          </a:prstGeom>
        </p:spPr>
        <p:txBody>
          <a:bodyPr/>
          <a:lstStyle/>
          <a:p>
            <a:endParaRPr lang="en-US"/>
          </a:p>
        </p:txBody>
      </p:sp>
      <p:sp>
        <p:nvSpPr>
          <p:cNvPr id="5" name="Date Placeholder 4">
            <a:extLst>
              <a:ext uri="{FF2B5EF4-FFF2-40B4-BE49-F238E27FC236}">
                <a16:creationId xmlns:a16="http://schemas.microsoft.com/office/drawing/2014/main" id="{485BA18D-6760-6BE4-4E8F-D1EB4239E568}"/>
              </a:ext>
            </a:extLst>
          </p:cNvPr>
          <p:cNvSpPr>
            <a:spLocks noGrp="1"/>
          </p:cNvSpPr>
          <p:nvPr>
            <p:ph type="dt" idx="1"/>
          </p:nvPr>
        </p:nvSpPr>
        <p:spPr/>
        <p:txBody>
          <a:bodyPr/>
          <a:lstStyle/>
          <a:p>
            <a:r>
              <a:rPr lang="en-IN"/>
              <a:t>23-05-2025</a:t>
            </a:r>
          </a:p>
        </p:txBody>
      </p:sp>
    </p:spTree>
    <p:extLst>
      <p:ext uri="{BB962C8B-B14F-4D97-AF65-F5344CB8AC3E}">
        <p14:creationId xmlns:p14="http://schemas.microsoft.com/office/powerpoint/2010/main" val="36381065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C3371-A9DB-2D77-C975-810CECD98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27B7FD-F079-53FD-8510-AECEB601E3D5}"/>
              </a:ext>
            </a:extLst>
          </p:cNvPr>
          <p:cNvSpPr>
            <a:spLocks noGrp="1" noRot="1" noChangeAspect="1"/>
          </p:cNvSpPr>
          <p:nvPr>
            <p:ph type="sldImg"/>
          </p:nvPr>
        </p:nvSpPr>
        <p:spPr>
          <a:xfrm>
            <a:off x="777875" y="1200150"/>
            <a:ext cx="5759450" cy="3240088"/>
          </a:xfrm>
          <a:prstGeom prst="rect">
            <a:avLst/>
          </a:prstGeom>
        </p:spPr>
        <p:txBody>
          <a:bodyPr/>
          <a:lstStyle/>
          <a:p>
            <a:endParaRPr lang="en-IN"/>
          </a:p>
        </p:txBody>
      </p:sp>
      <p:sp>
        <p:nvSpPr>
          <p:cNvPr id="3" name="Notes Placeholder 2">
            <a:extLst>
              <a:ext uri="{FF2B5EF4-FFF2-40B4-BE49-F238E27FC236}">
                <a16:creationId xmlns:a16="http://schemas.microsoft.com/office/drawing/2014/main" id="{7F3A071B-2674-2FFE-92C5-D755240723E1}"/>
              </a:ext>
            </a:extLst>
          </p:cNvPr>
          <p:cNvSpPr>
            <a:spLocks noGrp="1"/>
          </p:cNvSpPr>
          <p:nvPr>
            <p:ph type="body" idx="1"/>
          </p:nvPr>
        </p:nvSpPr>
        <p:spPr>
          <a:xfrm>
            <a:off x="731520" y="4620577"/>
            <a:ext cx="5852160" cy="3780473"/>
          </a:xfrm>
          <a:prstGeom prst="rect">
            <a:avLst/>
          </a:prstGeom>
        </p:spPr>
        <p:txBody>
          <a:bodyPr/>
          <a:lstStyle/>
          <a:p>
            <a:endParaRPr lang="en-US"/>
          </a:p>
        </p:txBody>
      </p:sp>
      <p:sp>
        <p:nvSpPr>
          <p:cNvPr id="5" name="Date Placeholder 4">
            <a:extLst>
              <a:ext uri="{FF2B5EF4-FFF2-40B4-BE49-F238E27FC236}">
                <a16:creationId xmlns:a16="http://schemas.microsoft.com/office/drawing/2014/main" id="{4F62ADA3-B35B-32E0-94E8-C21702275229}"/>
              </a:ext>
            </a:extLst>
          </p:cNvPr>
          <p:cNvSpPr>
            <a:spLocks noGrp="1"/>
          </p:cNvSpPr>
          <p:nvPr>
            <p:ph type="dt" idx="1"/>
          </p:nvPr>
        </p:nvSpPr>
        <p:spPr/>
        <p:txBody>
          <a:bodyPr/>
          <a:lstStyle/>
          <a:p>
            <a:r>
              <a:rPr lang="en-IN"/>
              <a:t>23-05-2025</a:t>
            </a:r>
          </a:p>
        </p:txBody>
      </p:sp>
    </p:spTree>
    <p:extLst>
      <p:ext uri="{BB962C8B-B14F-4D97-AF65-F5344CB8AC3E}">
        <p14:creationId xmlns:p14="http://schemas.microsoft.com/office/powerpoint/2010/main" val="1673081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F42DF-252B-24C6-5AD1-57903E1092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2B8514-2C65-6751-95CA-8756E8FEA1D1}"/>
              </a:ext>
            </a:extLst>
          </p:cNvPr>
          <p:cNvSpPr>
            <a:spLocks noGrp="1" noRot="1" noChangeAspect="1"/>
          </p:cNvSpPr>
          <p:nvPr>
            <p:ph type="sldImg"/>
          </p:nvPr>
        </p:nvSpPr>
        <p:spPr>
          <a:xfrm>
            <a:off x="777875" y="1200150"/>
            <a:ext cx="5759450" cy="3240088"/>
          </a:xfrm>
          <a:prstGeom prst="rect">
            <a:avLst/>
          </a:prstGeom>
        </p:spPr>
        <p:txBody>
          <a:bodyPr/>
          <a:lstStyle/>
          <a:p>
            <a:endParaRPr lang="en-IN"/>
          </a:p>
        </p:txBody>
      </p:sp>
      <p:sp>
        <p:nvSpPr>
          <p:cNvPr id="3" name="Notes Placeholder 2">
            <a:extLst>
              <a:ext uri="{FF2B5EF4-FFF2-40B4-BE49-F238E27FC236}">
                <a16:creationId xmlns:a16="http://schemas.microsoft.com/office/drawing/2014/main" id="{0EA4208E-C9F6-D419-17C5-5BE1F3E76295}"/>
              </a:ext>
            </a:extLst>
          </p:cNvPr>
          <p:cNvSpPr>
            <a:spLocks noGrp="1"/>
          </p:cNvSpPr>
          <p:nvPr>
            <p:ph type="body" idx="1"/>
          </p:nvPr>
        </p:nvSpPr>
        <p:spPr>
          <a:xfrm>
            <a:off x="731520" y="4620577"/>
            <a:ext cx="5852160" cy="3780473"/>
          </a:xfrm>
          <a:prstGeom prst="rect">
            <a:avLst/>
          </a:prstGeom>
        </p:spPr>
        <p:txBody>
          <a:bodyPr/>
          <a:lstStyle/>
          <a:p>
            <a:endParaRPr lang="en-US"/>
          </a:p>
        </p:txBody>
      </p:sp>
      <p:sp>
        <p:nvSpPr>
          <p:cNvPr id="5" name="Date Placeholder 4">
            <a:extLst>
              <a:ext uri="{FF2B5EF4-FFF2-40B4-BE49-F238E27FC236}">
                <a16:creationId xmlns:a16="http://schemas.microsoft.com/office/drawing/2014/main" id="{566F6455-6C60-8085-82B4-05F19BE165B8}"/>
              </a:ext>
            </a:extLst>
          </p:cNvPr>
          <p:cNvSpPr>
            <a:spLocks noGrp="1"/>
          </p:cNvSpPr>
          <p:nvPr>
            <p:ph type="dt" idx="1"/>
          </p:nvPr>
        </p:nvSpPr>
        <p:spPr/>
        <p:txBody>
          <a:bodyPr/>
          <a:lstStyle/>
          <a:p>
            <a:r>
              <a:rPr lang="en-IN"/>
              <a:t>23-05-2025</a:t>
            </a:r>
          </a:p>
        </p:txBody>
      </p:sp>
    </p:spTree>
    <p:extLst>
      <p:ext uri="{BB962C8B-B14F-4D97-AF65-F5344CB8AC3E}">
        <p14:creationId xmlns:p14="http://schemas.microsoft.com/office/powerpoint/2010/main" val="8699433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FF47A-F19A-0FCB-D8D2-DD21484501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7520C3-B1BD-4442-011D-65A7D2B16EAC}"/>
              </a:ext>
            </a:extLst>
          </p:cNvPr>
          <p:cNvSpPr>
            <a:spLocks noGrp="1" noRot="1" noChangeAspect="1"/>
          </p:cNvSpPr>
          <p:nvPr>
            <p:ph type="sldImg"/>
          </p:nvPr>
        </p:nvSpPr>
        <p:spPr>
          <a:xfrm>
            <a:off x="777875" y="1200150"/>
            <a:ext cx="5759450" cy="3240088"/>
          </a:xfrm>
          <a:prstGeom prst="rect">
            <a:avLst/>
          </a:prstGeom>
        </p:spPr>
        <p:txBody>
          <a:bodyPr/>
          <a:lstStyle/>
          <a:p>
            <a:endParaRPr lang="en-IN"/>
          </a:p>
        </p:txBody>
      </p:sp>
      <p:sp>
        <p:nvSpPr>
          <p:cNvPr id="3" name="Notes Placeholder 2">
            <a:extLst>
              <a:ext uri="{FF2B5EF4-FFF2-40B4-BE49-F238E27FC236}">
                <a16:creationId xmlns:a16="http://schemas.microsoft.com/office/drawing/2014/main" id="{322A7050-6AFA-313C-80AF-2C74B935D026}"/>
              </a:ext>
            </a:extLst>
          </p:cNvPr>
          <p:cNvSpPr>
            <a:spLocks noGrp="1"/>
          </p:cNvSpPr>
          <p:nvPr>
            <p:ph type="body" idx="1"/>
          </p:nvPr>
        </p:nvSpPr>
        <p:spPr>
          <a:xfrm>
            <a:off x="731520" y="4620577"/>
            <a:ext cx="5852160" cy="3780473"/>
          </a:xfrm>
          <a:prstGeom prst="rect">
            <a:avLst/>
          </a:prstGeom>
        </p:spPr>
        <p:txBody>
          <a:bodyPr/>
          <a:lstStyle/>
          <a:p>
            <a:endParaRPr lang="en-US"/>
          </a:p>
        </p:txBody>
      </p:sp>
      <p:sp>
        <p:nvSpPr>
          <p:cNvPr id="5" name="Date Placeholder 4">
            <a:extLst>
              <a:ext uri="{FF2B5EF4-FFF2-40B4-BE49-F238E27FC236}">
                <a16:creationId xmlns:a16="http://schemas.microsoft.com/office/drawing/2014/main" id="{1EE83FCA-53A1-F3C5-3188-C6BD8A415340}"/>
              </a:ext>
            </a:extLst>
          </p:cNvPr>
          <p:cNvSpPr>
            <a:spLocks noGrp="1"/>
          </p:cNvSpPr>
          <p:nvPr>
            <p:ph type="dt" idx="1"/>
          </p:nvPr>
        </p:nvSpPr>
        <p:spPr/>
        <p:txBody>
          <a:bodyPr/>
          <a:lstStyle/>
          <a:p>
            <a:r>
              <a:rPr lang="en-IN"/>
              <a:t>23-05-2025</a:t>
            </a:r>
          </a:p>
        </p:txBody>
      </p:sp>
    </p:spTree>
    <p:extLst>
      <p:ext uri="{BB962C8B-B14F-4D97-AF65-F5344CB8AC3E}">
        <p14:creationId xmlns:p14="http://schemas.microsoft.com/office/powerpoint/2010/main" val="30553527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88A2B-9694-653C-81EC-1BC5F58609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E960E1-FDFF-8C9F-9636-C5F97909E165}"/>
              </a:ext>
            </a:extLst>
          </p:cNvPr>
          <p:cNvSpPr>
            <a:spLocks noGrp="1" noRot="1" noChangeAspect="1"/>
          </p:cNvSpPr>
          <p:nvPr>
            <p:ph type="sldImg"/>
          </p:nvPr>
        </p:nvSpPr>
        <p:spPr>
          <a:xfrm>
            <a:off x="777875" y="1200150"/>
            <a:ext cx="5759450" cy="3240088"/>
          </a:xfrm>
          <a:prstGeom prst="rect">
            <a:avLst/>
          </a:prstGeom>
        </p:spPr>
        <p:txBody>
          <a:bodyPr/>
          <a:lstStyle/>
          <a:p>
            <a:endParaRPr lang="en-IN"/>
          </a:p>
        </p:txBody>
      </p:sp>
      <p:sp>
        <p:nvSpPr>
          <p:cNvPr id="3" name="Notes Placeholder 2">
            <a:extLst>
              <a:ext uri="{FF2B5EF4-FFF2-40B4-BE49-F238E27FC236}">
                <a16:creationId xmlns:a16="http://schemas.microsoft.com/office/drawing/2014/main" id="{347F8562-1ED8-4921-60AE-7B704B0A5DB5}"/>
              </a:ext>
            </a:extLst>
          </p:cNvPr>
          <p:cNvSpPr>
            <a:spLocks noGrp="1"/>
          </p:cNvSpPr>
          <p:nvPr>
            <p:ph type="body" idx="1"/>
          </p:nvPr>
        </p:nvSpPr>
        <p:spPr>
          <a:xfrm>
            <a:off x="731520" y="4620577"/>
            <a:ext cx="5852160" cy="3780473"/>
          </a:xfrm>
          <a:prstGeom prst="rect">
            <a:avLst/>
          </a:prstGeom>
        </p:spPr>
        <p:txBody>
          <a:bodyPr/>
          <a:lstStyle/>
          <a:p>
            <a:endParaRPr lang="en-US"/>
          </a:p>
        </p:txBody>
      </p:sp>
      <p:sp>
        <p:nvSpPr>
          <p:cNvPr id="5" name="Date Placeholder 4">
            <a:extLst>
              <a:ext uri="{FF2B5EF4-FFF2-40B4-BE49-F238E27FC236}">
                <a16:creationId xmlns:a16="http://schemas.microsoft.com/office/drawing/2014/main" id="{19C7BDF4-D8F3-95CD-7BF1-E9AA5347925D}"/>
              </a:ext>
            </a:extLst>
          </p:cNvPr>
          <p:cNvSpPr>
            <a:spLocks noGrp="1"/>
          </p:cNvSpPr>
          <p:nvPr>
            <p:ph type="dt" idx="1"/>
          </p:nvPr>
        </p:nvSpPr>
        <p:spPr/>
        <p:txBody>
          <a:bodyPr/>
          <a:lstStyle/>
          <a:p>
            <a:r>
              <a:rPr lang="en-IN"/>
              <a:t>23-05-2025</a:t>
            </a:r>
          </a:p>
        </p:txBody>
      </p:sp>
    </p:spTree>
    <p:extLst>
      <p:ext uri="{BB962C8B-B14F-4D97-AF65-F5344CB8AC3E}">
        <p14:creationId xmlns:p14="http://schemas.microsoft.com/office/powerpoint/2010/main" val="13616964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0A0E5-FE04-5371-4D41-8A5949C9CE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DDF89D-3F6C-A576-B627-1E3E8F522699}"/>
              </a:ext>
            </a:extLst>
          </p:cNvPr>
          <p:cNvSpPr>
            <a:spLocks noGrp="1" noRot="1" noChangeAspect="1"/>
          </p:cNvSpPr>
          <p:nvPr>
            <p:ph type="sldImg"/>
          </p:nvPr>
        </p:nvSpPr>
        <p:spPr>
          <a:xfrm>
            <a:off x="777875" y="1200150"/>
            <a:ext cx="5759450" cy="3240088"/>
          </a:xfrm>
          <a:prstGeom prst="rect">
            <a:avLst/>
          </a:prstGeom>
        </p:spPr>
        <p:txBody>
          <a:bodyPr/>
          <a:lstStyle/>
          <a:p>
            <a:endParaRPr lang="en-IN"/>
          </a:p>
        </p:txBody>
      </p:sp>
      <p:sp>
        <p:nvSpPr>
          <p:cNvPr id="3" name="Notes Placeholder 2">
            <a:extLst>
              <a:ext uri="{FF2B5EF4-FFF2-40B4-BE49-F238E27FC236}">
                <a16:creationId xmlns:a16="http://schemas.microsoft.com/office/drawing/2014/main" id="{82DA89C1-CACA-7A9C-9527-050585A96397}"/>
              </a:ext>
            </a:extLst>
          </p:cNvPr>
          <p:cNvSpPr>
            <a:spLocks noGrp="1"/>
          </p:cNvSpPr>
          <p:nvPr>
            <p:ph type="body" idx="1"/>
          </p:nvPr>
        </p:nvSpPr>
        <p:spPr>
          <a:xfrm>
            <a:off x="731520" y="4620577"/>
            <a:ext cx="5852160" cy="3780473"/>
          </a:xfrm>
          <a:prstGeom prst="rect">
            <a:avLst/>
          </a:prstGeom>
        </p:spPr>
        <p:txBody>
          <a:bodyPr/>
          <a:lstStyle/>
          <a:p>
            <a:endParaRPr lang="en-US"/>
          </a:p>
        </p:txBody>
      </p:sp>
      <p:sp>
        <p:nvSpPr>
          <p:cNvPr id="5" name="Date Placeholder 4">
            <a:extLst>
              <a:ext uri="{FF2B5EF4-FFF2-40B4-BE49-F238E27FC236}">
                <a16:creationId xmlns:a16="http://schemas.microsoft.com/office/drawing/2014/main" id="{FE6115A8-DED1-D431-2434-C182183C840A}"/>
              </a:ext>
            </a:extLst>
          </p:cNvPr>
          <p:cNvSpPr>
            <a:spLocks noGrp="1"/>
          </p:cNvSpPr>
          <p:nvPr>
            <p:ph type="dt" idx="1"/>
          </p:nvPr>
        </p:nvSpPr>
        <p:spPr/>
        <p:txBody>
          <a:bodyPr/>
          <a:lstStyle/>
          <a:p>
            <a:r>
              <a:rPr lang="en-IN"/>
              <a:t>23-05-2025</a:t>
            </a:r>
          </a:p>
        </p:txBody>
      </p:sp>
    </p:spTree>
    <p:extLst>
      <p:ext uri="{BB962C8B-B14F-4D97-AF65-F5344CB8AC3E}">
        <p14:creationId xmlns:p14="http://schemas.microsoft.com/office/powerpoint/2010/main" val="15451334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E0B97-74C6-21AC-CBE3-4EFBEA7374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AABD96-0661-5497-012D-435C5FB5A4D2}"/>
              </a:ext>
            </a:extLst>
          </p:cNvPr>
          <p:cNvSpPr>
            <a:spLocks noGrp="1" noRot="1" noChangeAspect="1"/>
          </p:cNvSpPr>
          <p:nvPr>
            <p:ph type="sldImg"/>
          </p:nvPr>
        </p:nvSpPr>
        <p:spPr>
          <a:xfrm>
            <a:off x="777875" y="1200150"/>
            <a:ext cx="5759450" cy="3240088"/>
          </a:xfrm>
          <a:prstGeom prst="rect">
            <a:avLst/>
          </a:prstGeom>
        </p:spPr>
        <p:txBody>
          <a:bodyPr/>
          <a:lstStyle/>
          <a:p>
            <a:endParaRPr lang="en-IN"/>
          </a:p>
        </p:txBody>
      </p:sp>
      <p:sp>
        <p:nvSpPr>
          <p:cNvPr id="3" name="Notes Placeholder 2">
            <a:extLst>
              <a:ext uri="{FF2B5EF4-FFF2-40B4-BE49-F238E27FC236}">
                <a16:creationId xmlns:a16="http://schemas.microsoft.com/office/drawing/2014/main" id="{FA634B49-81DE-2A1D-59DF-3B908A726656}"/>
              </a:ext>
            </a:extLst>
          </p:cNvPr>
          <p:cNvSpPr>
            <a:spLocks noGrp="1"/>
          </p:cNvSpPr>
          <p:nvPr>
            <p:ph type="body" idx="1"/>
          </p:nvPr>
        </p:nvSpPr>
        <p:spPr>
          <a:xfrm>
            <a:off x="731520" y="4620577"/>
            <a:ext cx="5852160" cy="3780473"/>
          </a:xfrm>
          <a:prstGeom prst="rect">
            <a:avLst/>
          </a:prstGeom>
        </p:spPr>
        <p:txBody>
          <a:bodyPr/>
          <a:lstStyle/>
          <a:p>
            <a:endParaRPr lang="en-US"/>
          </a:p>
        </p:txBody>
      </p:sp>
      <p:sp>
        <p:nvSpPr>
          <p:cNvPr id="5" name="Date Placeholder 4">
            <a:extLst>
              <a:ext uri="{FF2B5EF4-FFF2-40B4-BE49-F238E27FC236}">
                <a16:creationId xmlns:a16="http://schemas.microsoft.com/office/drawing/2014/main" id="{6BA9BA58-3FF2-236A-E384-E7E2B5CCC44F}"/>
              </a:ext>
            </a:extLst>
          </p:cNvPr>
          <p:cNvSpPr>
            <a:spLocks noGrp="1"/>
          </p:cNvSpPr>
          <p:nvPr>
            <p:ph type="dt" idx="1"/>
          </p:nvPr>
        </p:nvSpPr>
        <p:spPr/>
        <p:txBody>
          <a:bodyPr/>
          <a:lstStyle/>
          <a:p>
            <a:r>
              <a:rPr lang="en-IN"/>
              <a:t>23-05-2025</a:t>
            </a:r>
          </a:p>
        </p:txBody>
      </p:sp>
    </p:spTree>
    <p:extLst>
      <p:ext uri="{BB962C8B-B14F-4D97-AF65-F5344CB8AC3E}">
        <p14:creationId xmlns:p14="http://schemas.microsoft.com/office/powerpoint/2010/main" val="42376066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0BF1B-78B3-D19E-FF71-A374E4F2BA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A220DD-A291-56A0-42FF-1C8FEEFCD54B}"/>
              </a:ext>
            </a:extLst>
          </p:cNvPr>
          <p:cNvSpPr>
            <a:spLocks noGrp="1" noRot="1" noChangeAspect="1"/>
          </p:cNvSpPr>
          <p:nvPr>
            <p:ph type="sldImg"/>
          </p:nvPr>
        </p:nvSpPr>
        <p:spPr>
          <a:xfrm>
            <a:off x="777875" y="1200150"/>
            <a:ext cx="5759450" cy="3240088"/>
          </a:xfrm>
          <a:prstGeom prst="rect">
            <a:avLst/>
          </a:prstGeom>
        </p:spPr>
        <p:txBody>
          <a:bodyPr/>
          <a:lstStyle/>
          <a:p>
            <a:endParaRPr lang="en-IN"/>
          </a:p>
        </p:txBody>
      </p:sp>
      <p:sp>
        <p:nvSpPr>
          <p:cNvPr id="3" name="Notes Placeholder 2">
            <a:extLst>
              <a:ext uri="{FF2B5EF4-FFF2-40B4-BE49-F238E27FC236}">
                <a16:creationId xmlns:a16="http://schemas.microsoft.com/office/drawing/2014/main" id="{48941BE4-D297-8A44-7854-03B224FE8AD0}"/>
              </a:ext>
            </a:extLst>
          </p:cNvPr>
          <p:cNvSpPr>
            <a:spLocks noGrp="1"/>
          </p:cNvSpPr>
          <p:nvPr>
            <p:ph type="body" idx="1"/>
          </p:nvPr>
        </p:nvSpPr>
        <p:spPr>
          <a:xfrm>
            <a:off x="731520" y="4620577"/>
            <a:ext cx="5852160" cy="3780473"/>
          </a:xfrm>
          <a:prstGeom prst="rect">
            <a:avLst/>
          </a:prstGeom>
        </p:spPr>
        <p:txBody>
          <a:bodyPr/>
          <a:lstStyle/>
          <a:p>
            <a:endParaRPr lang="en-US"/>
          </a:p>
        </p:txBody>
      </p:sp>
      <p:sp>
        <p:nvSpPr>
          <p:cNvPr id="5" name="Date Placeholder 4">
            <a:extLst>
              <a:ext uri="{FF2B5EF4-FFF2-40B4-BE49-F238E27FC236}">
                <a16:creationId xmlns:a16="http://schemas.microsoft.com/office/drawing/2014/main" id="{F7D56FEE-B86D-C561-BEC4-5E210444CC7D}"/>
              </a:ext>
            </a:extLst>
          </p:cNvPr>
          <p:cNvSpPr>
            <a:spLocks noGrp="1"/>
          </p:cNvSpPr>
          <p:nvPr>
            <p:ph type="dt" idx="1"/>
          </p:nvPr>
        </p:nvSpPr>
        <p:spPr/>
        <p:txBody>
          <a:bodyPr/>
          <a:lstStyle/>
          <a:p>
            <a:r>
              <a:rPr lang="en-IN"/>
              <a:t>23-05-2025</a:t>
            </a:r>
          </a:p>
        </p:txBody>
      </p:sp>
    </p:spTree>
    <p:extLst>
      <p:ext uri="{BB962C8B-B14F-4D97-AF65-F5344CB8AC3E}">
        <p14:creationId xmlns:p14="http://schemas.microsoft.com/office/powerpoint/2010/main" val="2110799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61349-F783-6CC0-1653-381B25B33D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B77650-10C9-366D-7E31-F13878C1F1B0}"/>
              </a:ext>
            </a:extLst>
          </p:cNvPr>
          <p:cNvSpPr>
            <a:spLocks noGrp="1" noRot="1" noChangeAspect="1"/>
          </p:cNvSpPr>
          <p:nvPr>
            <p:ph type="sldImg"/>
          </p:nvPr>
        </p:nvSpPr>
        <p:spPr>
          <a:xfrm>
            <a:off x="777875" y="1200150"/>
            <a:ext cx="5759450" cy="3240088"/>
          </a:xfrm>
          <a:prstGeom prst="rect">
            <a:avLst/>
          </a:prstGeom>
        </p:spPr>
        <p:txBody>
          <a:bodyPr/>
          <a:lstStyle/>
          <a:p>
            <a:endParaRPr lang="en-IN"/>
          </a:p>
        </p:txBody>
      </p:sp>
      <p:sp>
        <p:nvSpPr>
          <p:cNvPr id="3" name="Notes Placeholder 2">
            <a:extLst>
              <a:ext uri="{FF2B5EF4-FFF2-40B4-BE49-F238E27FC236}">
                <a16:creationId xmlns:a16="http://schemas.microsoft.com/office/drawing/2014/main" id="{A7CE9B71-C309-171B-8E48-962A3C104E1E}"/>
              </a:ext>
            </a:extLst>
          </p:cNvPr>
          <p:cNvSpPr>
            <a:spLocks noGrp="1"/>
          </p:cNvSpPr>
          <p:nvPr>
            <p:ph type="body" idx="1"/>
          </p:nvPr>
        </p:nvSpPr>
        <p:spPr>
          <a:xfrm>
            <a:off x="731520" y="4620577"/>
            <a:ext cx="5852160" cy="3780473"/>
          </a:xfrm>
          <a:prstGeom prst="rect">
            <a:avLst/>
          </a:prstGeom>
        </p:spPr>
        <p:txBody>
          <a:bodyPr/>
          <a:lstStyle/>
          <a:p>
            <a:endParaRPr lang="en-US"/>
          </a:p>
        </p:txBody>
      </p:sp>
      <p:sp>
        <p:nvSpPr>
          <p:cNvPr id="5" name="Date Placeholder 4">
            <a:extLst>
              <a:ext uri="{FF2B5EF4-FFF2-40B4-BE49-F238E27FC236}">
                <a16:creationId xmlns:a16="http://schemas.microsoft.com/office/drawing/2014/main" id="{FC7F43A4-F61E-7112-F177-20F836154BA5}"/>
              </a:ext>
            </a:extLst>
          </p:cNvPr>
          <p:cNvSpPr>
            <a:spLocks noGrp="1"/>
          </p:cNvSpPr>
          <p:nvPr>
            <p:ph type="dt" idx="1"/>
          </p:nvPr>
        </p:nvSpPr>
        <p:spPr/>
        <p:txBody>
          <a:bodyPr/>
          <a:lstStyle/>
          <a:p>
            <a:r>
              <a:rPr lang="en-IN"/>
              <a:t>23-05-2025</a:t>
            </a:r>
          </a:p>
        </p:txBody>
      </p:sp>
    </p:spTree>
    <p:extLst>
      <p:ext uri="{BB962C8B-B14F-4D97-AF65-F5344CB8AC3E}">
        <p14:creationId xmlns:p14="http://schemas.microsoft.com/office/powerpoint/2010/main" val="31959811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16733-1091-0B6B-7BCB-1F26A76CA0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A37436-92BA-7905-368D-7F234E095DCB}"/>
              </a:ext>
            </a:extLst>
          </p:cNvPr>
          <p:cNvSpPr>
            <a:spLocks noGrp="1" noRot="1" noChangeAspect="1"/>
          </p:cNvSpPr>
          <p:nvPr>
            <p:ph type="sldImg"/>
          </p:nvPr>
        </p:nvSpPr>
        <p:spPr>
          <a:xfrm>
            <a:off x="777875" y="1200150"/>
            <a:ext cx="5759450" cy="3240088"/>
          </a:xfrm>
          <a:prstGeom prst="rect">
            <a:avLst/>
          </a:prstGeom>
        </p:spPr>
        <p:txBody>
          <a:bodyPr/>
          <a:lstStyle/>
          <a:p>
            <a:endParaRPr lang="en-IN"/>
          </a:p>
        </p:txBody>
      </p:sp>
      <p:sp>
        <p:nvSpPr>
          <p:cNvPr id="3" name="Notes Placeholder 2">
            <a:extLst>
              <a:ext uri="{FF2B5EF4-FFF2-40B4-BE49-F238E27FC236}">
                <a16:creationId xmlns:a16="http://schemas.microsoft.com/office/drawing/2014/main" id="{1A71EA0E-B6CF-C403-F96D-8C1456053AD5}"/>
              </a:ext>
            </a:extLst>
          </p:cNvPr>
          <p:cNvSpPr>
            <a:spLocks noGrp="1"/>
          </p:cNvSpPr>
          <p:nvPr>
            <p:ph type="body" idx="1"/>
          </p:nvPr>
        </p:nvSpPr>
        <p:spPr>
          <a:xfrm>
            <a:off x="731520" y="4620577"/>
            <a:ext cx="5852160" cy="3780473"/>
          </a:xfrm>
          <a:prstGeom prst="rect">
            <a:avLst/>
          </a:prstGeom>
        </p:spPr>
        <p:txBody>
          <a:bodyPr/>
          <a:lstStyle/>
          <a:p>
            <a:endParaRPr lang="en-US"/>
          </a:p>
        </p:txBody>
      </p:sp>
      <p:sp>
        <p:nvSpPr>
          <p:cNvPr id="5" name="Date Placeholder 4">
            <a:extLst>
              <a:ext uri="{FF2B5EF4-FFF2-40B4-BE49-F238E27FC236}">
                <a16:creationId xmlns:a16="http://schemas.microsoft.com/office/drawing/2014/main" id="{4C0B044D-BED6-6B85-B7FF-EBDD90E83289}"/>
              </a:ext>
            </a:extLst>
          </p:cNvPr>
          <p:cNvSpPr>
            <a:spLocks noGrp="1"/>
          </p:cNvSpPr>
          <p:nvPr>
            <p:ph type="dt" idx="1"/>
          </p:nvPr>
        </p:nvSpPr>
        <p:spPr/>
        <p:txBody>
          <a:bodyPr/>
          <a:lstStyle/>
          <a:p>
            <a:r>
              <a:rPr lang="en-IN"/>
              <a:t>23-05-2025</a:t>
            </a:r>
          </a:p>
        </p:txBody>
      </p:sp>
    </p:spTree>
    <p:extLst>
      <p:ext uri="{BB962C8B-B14F-4D97-AF65-F5344CB8AC3E}">
        <p14:creationId xmlns:p14="http://schemas.microsoft.com/office/powerpoint/2010/main" val="1686458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8CEC7-C15C-3C8C-1C31-38CDDD0BB2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1BCF81-4EB2-F9A3-7D8B-363572095561}"/>
              </a:ext>
            </a:extLst>
          </p:cNvPr>
          <p:cNvSpPr>
            <a:spLocks noGrp="1" noRot="1" noChangeAspect="1"/>
          </p:cNvSpPr>
          <p:nvPr>
            <p:ph type="sldImg"/>
          </p:nvPr>
        </p:nvSpPr>
        <p:spPr>
          <a:xfrm>
            <a:off x="777875" y="1200150"/>
            <a:ext cx="5759450" cy="3240088"/>
          </a:xfrm>
          <a:prstGeom prst="rect">
            <a:avLst/>
          </a:prstGeom>
        </p:spPr>
        <p:txBody>
          <a:bodyPr/>
          <a:lstStyle/>
          <a:p>
            <a:endParaRPr lang="en-IN"/>
          </a:p>
        </p:txBody>
      </p:sp>
      <p:sp>
        <p:nvSpPr>
          <p:cNvPr id="3" name="Notes Placeholder 2">
            <a:extLst>
              <a:ext uri="{FF2B5EF4-FFF2-40B4-BE49-F238E27FC236}">
                <a16:creationId xmlns:a16="http://schemas.microsoft.com/office/drawing/2014/main" id="{0A09AACB-1A5A-6797-7B77-D3FDE8DDD557}"/>
              </a:ext>
            </a:extLst>
          </p:cNvPr>
          <p:cNvSpPr>
            <a:spLocks noGrp="1"/>
          </p:cNvSpPr>
          <p:nvPr>
            <p:ph type="body" idx="1"/>
          </p:nvPr>
        </p:nvSpPr>
        <p:spPr>
          <a:xfrm>
            <a:off x="731520" y="4620577"/>
            <a:ext cx="5852160" cy="3780473"/>
          </a:xfrm>
          <a:prstGeom prst="rect">
            <a:avLst/>
          </a:prstGeom>
        </p:spPr>
        <p:txBody>
          <a:bodyPr/>
          <a:lstStyle/>
          <a:p>
            <a:endParaRPr lang="en-US"/>
          </a:p>
        </p:txBody>
      </p:sp>
      <p:sp>
        <p:nvSpPr>
          <p:cNvPr id="5" name="Date Placeholder 4">
            <a:extLst>
              <a:ext uri="{FF2B5EF4-FFF2-40B4-BE49-F238E27FC236}">
                <a16:creationId xmlns:a16="http://schemas.microsoft.com/office/drawing/2014/main" id="{6E113460-D673-7CE2-D0CF-7810C6B51802}"/>
              </a:ext>
            </a:extLst>
          </p:cNvPr>
          <p:cNvSpPr>
            <a:spLocks noGrp="1"/>
          </p:cNvSpPr>
          <p:nvPr>
            <p:ph type="dt" idx="1"/>
          </p:nvPr>
        </p:nvSpPr>
        <p:spPr/>
        <p:txBody>
          <a:bodyPr/>
          <a:lstStyle/>
          <a:p>
            <a:r>
              <a:rPr lang="en-IN"/>
              <a:t>23-05-2025</a:t>
            </a:r>
          </a:p>
        </p:txBody>
      </p:sp>
    </p:spTree>
    <p:extLst>
      <p:ext uri="{BB962C8B-B14F-4D97-AF65-F5344CB8AC3E}">
        <p14:creationId xmlns:p14="http://schemas.microsoft.com/office/powerpoint/2010/main" val="4870719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198D5-42AA-48BD-08CD-62FFE90A4A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4DD60F-90BA-F080-0F19-B48E9344C2E0}"/>
              </a:ext>
            </a:extLst>
          </p:cNvPr>
          <p:cNvSpPr>
            <a:spLocks noGrp="1" noRot="1" noChangeAspect="1"/>
          </p:cNvSpPr>
          <p:nvPr>
            <p:ph type="sldImg"/>
          </p:nvPr>
        </p:nvSpPr>
        <p:spPr>
          <a:xfrm>
            <a:off x="777875" y="1200150"/>
            <a:ext cx="5759450" cy="3240088"/>
          </a:xfrm>
          <a:prstGeom prst="rect">
            <a:avLst/>
          </a:prstGeom>
        </p:spPr>
        <p:txBody>
          <a:bodyPr/>
          <a:lstStyle/>
          <a:p>
            <a:endParaRPr lang="en-IN"/>
          </a:p>
        </p:txBody>
      </p:sp>
      <p:sp>
        <p:nvSpPr>
          <p:cNvPr id="3" name="Notes Placeholder 2">
            <a:extLst>
              <a:ext uri="{FF2B5EF4-FFF2-40B4-BE49-F238E27FC236}">
                <a16:creationId xmlns:a16="http://schemas.microsoft.com/office/drawing/2014/main" id="{F17F51CC-CA41-0B14-A3F0-E5C3A61CF2D8}"/>
              </a:ext>
            </a:extLst>
          </p:cNvPr>
          <p:cNvSpPr>
            <a:spLocks noGrp="1"/>
          </p:cNvSpPr>
          <p:nvPr>
            <p:ph type="body" idx="1"/>
          </p:nvPr>
        </p:nvSpPr>
        <p:spPr>
          <a:xfrm>
            <a:off x="731520" y="4620577"/>
            <a:ext cx="5852160" cy="3780473"/>
          </a:xfrm>
          <a:prstGeom prst="rect">
            <a:avLst/>
          </a:prstGeom>
        </p:spPr>
        <p:txBody>
          <a:bodyPr/>
          <a:lstStyle/>
          <a:p>
            <a:endParaRPr lang="en-US"/>
          </a:p>
        </p:txBody>
      </p:sp>
      <p:sp>
        <p:nvSpPr>
          <p:cNvPr id="5" name="Date Placeholder 4">
            <a:extLst>
              <a:ext uri="{FF2B5EF4-FFF2-40B4-BE49-F238E27FC236}">
                <a16:creationId xmlns:a16="http://schemas.microsoft.com/office/drawing/2014/main" id="{3144D9C8-C331-034B-D84D-C01C80171DA8}"/>
              </a:ext>
            </a:extLst>
          </p:cNvPr>
          <p:cNvSpPr>
            <a:spLocks noGrp="1"/>
          </p:cNvSpPr>
          <p:nvPr>
            <p:ph type="dt" idx="1"/>
          </p:nvPr>
        </p:nvSpPr>
        <p:spPr/>
        <p:txBody>
          <a:bodyPr/>
          <a:lstStyle/>
          <a:p>
            <a:r>
              <a:rPr lang="en-IN"/>
              <a:t>23-05-2025</a:t>
            </a:r>
          </a:p>
        </p:txBody>
      </p:sp>
    </p:spTree>
    <p:extLst>
      <p:ext uri="{BB962C8B-B14F-4D97-AF65-F5344CB8AC3E}">
        <p14:creationId xmlns:p14="http://schemas.microsoft.com/office/powerpoint/2010/main" val="11527895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36E24-5E31-0768-FD36-6187377C87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D489C9-59BE-94FD-0CB8-C36F5081303A}"/>
              </a:ext>
            </a:extLst>
          </p:cNvPr>
          <p:cNvSpPr>
            <a:spLocks noGrp="1" noRot="1" noChangeAspect="1"/>
          </p:cNvSpPr>
          <p:nvPr>
            <p:ph type="sldImg"/>
          </p:nvPr>
        </p:nvSpPr>
        <p:spPr>
          <a:xfrm>
            <a:off x="777875" y="1200150"/>
            <a:ext cx="5759450" cy="3240088"/>
          </a:xfrm>
          <a:prstGeom prst="rect">
            <a:avLst/>
          </a:prstGeom>
        </p:spPr>
        <p:txBody>
          <a:bodyPr/>
          <a:lstStyle/>
          <a:p>
            <a:endParaRPr lang="en-IN"/>
          </a:p>
        </p:txBody>
      </p:sp>
      <p:sp>
        <p:nvSpPr>
          <p:cNvPr id="3" name="Notes Placeholder 2">
            <a:extLst>
              <a:ext uri="{FF2B5EF4-FFF2-40B4-BE49-F238E27FC236}">
                <a16:creationId xmlns:a16="http://schemas.microsoft.com/office/drawing/2014/main" id="{A710C704-772C-8204-DB80-40B4F121B46E}"/>
              </a:ext>
            </a:extLst>
          </p:cNvPr>
          <p:cNvSpPr>
            <a:spLocks noGrp="1"/>
          </p:cNvSpPr>
          <p:nvPr>
            <p:ph type="body" idx="1"/>
          </p:nvPr>
        </p:nvSpPr>
        <p:spPr>
          <a:xfrm>
            <a:off x="731520" y="4620577"/>
            <a:ext cx="5852160" cy="3780473"/>
          </a:xfrm>
          <a:prstGeom prst="rect">
            <a:avLst/>
          </a:prstGeom>
        </p:spPr>
        <p:txBody>
          <a:bodyPr/>
          <a:lstStyle/>
          <a:p>
            <a:endParaRPr lang="en-US"/>
          </a:p>
        </p:txBody>
      </p:sp>
      <p:sp>
        <p:nvSpPr>
          <p:cNvPr id="5" name="Date Placeholder 4">
            <a:extLst>
              <a:ext uri="{FF2B5EF4-FFF2-40B4-BE49-F238E27FC236}">
                <a16:creationId xmlns:a16="http://schemas.microsoft.com/office/drawing/2014/main" id="{72166EE4-8E78-FD1D-4AA3-00F22FCC4903}"/>
              </a:ext>
            </a:extLst>
          </p:cNvPr>
          <p:cNvSpPr>
            <a:spLocks noGrp="1"/>
          </p:cNvSpPr>
          <p:nvPr>
            <p:ph type="dt" idx="1"/>
          </p:nvPr>
        </p:nvSpPr>
        <p:spPr/>
        <p:txBody>
          <a:bodyPr/>
          <a:lstStyle/>
          <a:p>
            <a:r>
              <a:rPr lang="en-IN"/>
              <a:t>23-05-2025</a:t>
            </a:r>
          </a:p>
        </p:txBody>
      </p:sp>
    </p:spTree>
    <p:extLst>
      <p:ext uri="{BB962C8B-B14F-4D97-AF65-F5344CB8AC3E}">
        <p14:creationId xmlns:p14="http://schemas.microsoft.com/office/powerpoint/2010/main" val="14494606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C545E-8325-5DB5-3F47-C22CE9B7E7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F849B7-8EF7-9A07-AC7B-F57E7376C08D}"/>
              </a:ext>
            </a:extLst>
          </p:cNvPr>
          <p:cNvSpPr>
            <a:spLocks noGrp="1" noRot="1" noChangeAspect="1"/>
          </p:cNvSpPr>
          <p:nvPr>
            <p:ph type="sldImg"/>
          </p:nvPr>
        </p:nvSpPr>
        <p:spPr>
          <a:xfrm>
            <a:off x="777875" y="1200150"/>
            <a:ext cx="5759450" cy="3240088"/>
          </a:xfrm>
          <a:prstGeom prst="rect">
            <a:avLst/>
          </a:prstGeom>
        </p:spPr>
        <p:txBody>
          <a:bodyPr/>
          <a:lstStyle/>
          <a:p>
            <a:endParaRPr lang="en-IN"/>
          </a:p>
        </p:txBody>
      </p:sp>
      <p:sp>
        <p:nvSpPr>
          <p:cNvPr id="3" name="Notes Placeholder 2">
            <a:extLst>
              <a:ext uri="{FF2B5EF4-FFF2-40B4-BE49-F238E27FC236}">
                <a16:creationId xmlns:a16="http://schemas.microsoft.com/office/drawing/2014/main" id="{7346D1B0-1EF0-DEBE-F63C-B62756789F20}"/>
              </a:ext>
            </a:extLst>
          </p:cNvPr>
          <p:cNvSpPr>
            <a:spLocks noGrp="1"/>
          </p:cNvSpPr>
          <p:nvPr>
            <p:ph type="body" idx="1"/>
          </p:nvPr>
        </p:nvSpPr>
        <p:spPr>
          <a:xfrm>
            <a:off x="731520" y="4620577"/>
            <a:ext cx="5852160" cy="3780473"/>
          </a:xfrm>
          <a:prstGeom prst="rect">
            <a:avLst/>
          </a:prstGeom>
        </p:spPr>
        <p:txBody>
          <a:bodyPr/>
          <a:lstStyle/>
          <a:p>
            <a:endParaRPr lang="en-US"/>
          </a:p>
        </p:txBody>
      </p:sp>
      <p:sp>
        <p:nvSpPr>
          <p:cNvPr id="5" name="Date Placeholder 4">
            <a:extLst>
              <a:ext uri="{FF2B5EF4-FFF2-40B4-BE49-F238E27FC236}">
                <a16:creationId xmlns:a16="http://schemas.microsoft.com/office/drawing/2014/main" id="{C2CD0C28-356F-3247-2621-BBB1768B7DE3}"/>
              </a:ext>
            </a:extLst>
          </p:cNvPr>
          <p:cNvSpPr>
            <a:spLocks noGrp="1"/>
          </p:cNvSpPr>
          <p:nvPr>
            <p:ph type="dt" idx="1"/>
          </p:nvPr>
        </p:nvSpPr>
        <p:spPr/>
        <p:txBody>
          <a:bodyPr/>
          <a:lstStyle/>
          <a:p>
            <a:r>
              <a:rPr lang="en-IN"/>
              <a:t>23-05-2025</a:t>
            </a:r>
          </a:p>
        </p:txBody>
      </p:sp>
    </p:spTree>
    <p:extLst>
      <p:ext uri="{BB962C8B-B14F-4D97-AF65-F5344CB8AC3E}">
        <p14:creationId xmlns:p14="http://schemas.microsoft.com/office/powerpoint/2010/main" val="8501675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954A3-06E2-BCBF-6633-5282C44A29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F34F62-10AC-EE84-077B-13C7656EFC5A}"/>
              </a:ext>
            </a:extLst>
          </p:cNvPr>
          <p:cNvSpPr>
            <a:spLocks noGrp="1" noRot="1" noChangeAspect="1"/>
          </p:cNvSpPr>
          <p:nvPr>
            <p:ph type="sldImg"/>
          </p:nvPr>
        </p:nvSpPr>
        <p:spPr>
          <a:xfrm>
            <a:off x="777875" y="1200150"/>
            <a:ext cx="5759450" cy="3240088"/>
          </a:xfrm>
          <a:prstGeom prst="rect">
            <a:avLst/>
          </a:prstGeom>
        </p:spPr>
        <p:txBody>
          <a:bodyPr/>
          <a:lstStyle/>
          <a:p>
            <a:endParaRPr lang="en-IN"/>
          </a:p>
        </p:txBody>
      </p:sp>
      <p:sp>
        <p:nvSpPr>
          <p:cNvPr id="3" name="Notes Placeholder 2">
            <a:extLst>
              <a:ext uri="{FF2B5EF4-FFF2-40B4-BE49-F238E27FC236}">
                <a16:creationId xmlns:a16="http://schemas.microsoft.com/office/drawing/2014/main" id="{D43A4C0E-ECE5-D625-502F-36209C2F2C49}"/>
              </a:ext>
            </a:extLst>
          </p:cNvPr>
          <p:cNvSpPr>
            <a:spLocks noGrp="1"/>
          </p:cNvSpPr>
          <p:nvPr>
            <p:ph type="body" idx="1"/>
          </p:nvPr>
        </p:nvSpPr>
        <p:spPr>
          <a:xfrm>
            <a:off x="731520" y="4620577"/>
            <a:ext cx="5852160" cy="3780473"/>
          </a:xfrm>
          <a:prstGeom prst="rect">
            <a:avLst/>
          </a:prstGeom>
        </p:spPr>
        <p:txBody>
          <a:bodyPr/>
          <a:lstStyle/>
          <a:p>
            <a:endParaRPr lang="en-US"/>
          </a:p>
        </p:txBody>
      </p:sp>
      <p:sp>
        <p:nvSpPr>
          <p:cNvPr id="5" name="Date Placeholder 4">
            <a:extLst>
              <a:ext uri="{FF2B5EF4-FFF2-40B4-BE49-F238E27FC236}">
                <a16:creationId xmlns:a16="http://schemas.microsoft.com/office/drawing/2014/main" id="{BEC5A917-B933-54A6-1738-C4BD1FEFFF14}"/>
              </a:ext>
            </a:extLst>
          </p:cNvPr>
          <p:cNvSpPr>
            <a:spLocks noGrp="1"/>
          </p:cNvSpPr>
          <p:nvPr>
            <p:ph type="dt" idx="1"/>
          </p:nvPr>
        </p:nvSpPr>
        <p:spPr/>
        <p:txBody>
          <a:bodyPr/>
          <a:lstStyle/>
          <a:p>
            <a:r>
              <a:rPr lang="en-IN"/>
              <a:t>23-05-2025</a:t>
            </a:r>
          </a:p>
        </p:txBody>
      </p:sp>
    </p:spTree>
    <p:extLst>
      <p:ext uri="{BB962C8B-B14F-4D97-AF65-F5344CB8AC3E}">
        <p14:creationId xmlns:p14="http://schemas.microsoft.com/office/powerpoint/2010/main" val="8485051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B4226-D6C4-88BE-13CB-8A227C513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FA4BE8-2982-BBB9-1848-469BA2164092}"/>
              </a:ext>
            </a:extLst>
          </p:cNvPr>
          <p:cNvSpPr>
            <a:spLocks noGrp="1" noRot="1" noChangeAspect="1"/>
          </p:cNvSpPr>
          <p:nvPr>
            <p:ph type="sldImg"/>
          </p:nvPr>
        </p:nvSpPr>
        <p:spPr>
          <a:xfrm>
            <a:off x="777875" y="1200150"/>
            <a:ext cx="5759450" cy="3240088"/>
          </a:xfrm>
          <a:prstGeom prst="rect">
            <a:avLst/>
          </a:prstGeom>
        </p:spPr>
        <p:txBody>
          <a:bodyPr/>
          <a:lstStyle/>
          <a:p>
            <a:endParaRPr lang="en-IN"/>
          </a:p>
        </p:txBody>
      </p:sp>
      <p:sp>
        <p:nvSpPr>
          <p:cNvPr id="3" name="Notes Placeholder 2">
            <a:extLst>
              <a:ext uri="{FF2B5EF4-FFF2-40B4-BE49-F238E27FC236}">
                <a16:creationId xmlns:a16="http://schemas.microsoft.com/office/drawing/2014/main" id="{6C97BD6B-7A94-3DDD-D8F0-7413E34817C0}"/>
              </a:ext>
            </a:extLst>
          </p:cNvPr>
          <p:cNvSpPr>
            <a:spLocks noGrp="1"/>
          </p:cNvSpPr>
          <p:nvPr>
            <p:ph type="body" idx="1"/>
          </p:nvPr>
        </p:nvSpPr>
        <p:spPr>
          <a:xfrm>
            <a:off x="731520" y="4620577"/>
            <a:ext cx="5852160" cy="3780473"/>
          </a:xfrm>
          <a:prstGeom prst="rect">
            <a:avLst/>
          </a:prstGeom>
        </p:spPr>
        <p:txBody>
          <a:bodyPr/>
          <a:lstStyle/>
          <a:p>
            <a:endParaRPr lang="en-US"/>
          </a:p>
        </p:txBody>
      </p:sp>
      <p:sp>
        <p:nvSpPr>
          <p:cNvPr id="5" name="Date Placeholder 4">
            <a:extLst>
              <a:ext uri="{FF2B5EF4-FFF2-40B4-BE49-F238E27FC236}">
                <a16:creationId xmlns:a16="http://schemas.microsoft.com/office/drawing/2014/main" id="{A8A81C25-4A72-3CB5-87A1-8192B6E92DBE}"/>
              </a:ext>
            </a:extLst>
          </p:cNvPr>
          <p:cNvSpPr>
            <a:spLocks noGrp="1"/>
          </p:cNvSpPr>
          <p:nvPr>
            <p:ph type="dt" idx="1"/>
          </p:nvPr>
        </p:nvSpPr>
        <p:spPr/>
        <p:txBody>
          <a:bodyPr/>
          <a:lstStyle/>
          <a:p>
            <a:r>
              <a:rPr lang="en-IN"/>
              <a:t>23-05-2025</a:t>
            </a:r>
          </a:p>
        </p:txBody>
      </p:sp>
    </p:spTree>
    <p:extLst>
      <p:ext uri="{BB962C8B-B14F-4D97-AF65-F5344CB8AC3E}">
        <p14:creationId xmlns:p14="http://schemas.microsoft.com/office/powerpoint/2010/main" val="2201460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E4ED9-1BD4-EE27-6351-31DA00562A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EF8DE0-7834-D01E-9371-D839DA0B3728}"/>
              </a:ext>
            </a:extLst>
          </p:cNvPr>
          <p:cNvSpPr>
            <a:spLocks noGrp="1" noRot="1" noChangeAspect="1"/>
          </p:cNvSpPr>
          <p:nvPr>
            <p:ph type="sldImg"/>
          </p:nvPr>
        </p:nvSpPr>
        <p:spPr>
          <a:xfrm>
            <a:off x="777875" y="1200150"/>
            <a:ext cx="5759450" cy="3240088"/>
          </a:xfrm>
          <a:prstGeom prst="rect">
            <a:avLst/>
          </a:prstGeom>
        </p:spPr>
        <p:txBody>
          <a:bodyPr/>
          <a:lstStyle/>
          <a:p>
            <a:endParaRPr lang="en-IN"/>
          </a:p>
        </p:txBody>
      </p:sp>
      <p:sp>
        <p:nvSpPr>
          <p:cNvPr id="3" name="Notes Placeholder 2">
            <a:extLst>
              <a:ext uri="{FF2B5EF4-FFF2-40B4-BE49-F238E27FC236}">
                <a16:creationId xmlns:a16="http://schemas.microsoft.com/office/drawing/2014/main" id="{0A24AA1F-4DF8-22BE-2E45-B96584363B18}"/>
              </a:ext>
            </a:extLst>
          </p:cNvPr>
          <p:cNvSpPr>
            <a:spLocks noGrp="1"/>
          </p:cNvSpPr>
          <p:nvPr>
            <p:ph type="body" idx="1"/>
          </p:nvPr>
        </p:nvSpPr>
        <p:spPr>
          <a:xfrm>
            <a:off x="731520" y="4620577"/>
            <a:ext cx="5852160" cy="3780473"/>
          </a:xfrm>
          <a:prstGeom prst="rect">
            <a:avLst/>
          </a:prstGeom>
        </p:spPr>
        <p:txBody>
          <a:bodyPr/>
          <a:lstStyle/>
          <a:p>
            <a:endParaRPr lang="en-US"/>
          </a:p>
        </p:txBody>
      </p:sp>
      <p:sp>
        <p:nvSpPr>
          <p:cNvPr id="5" name="Date Placeholder 4">
            <a:extLst>
              <a:ext uri="{FF2B5EF4-FFF2-40B4-BE49-F238E27FC236}">
                <a16:creationId xmlns:a16="http://schemas.microsoft.com/office/drawing/2014/main" id="{DD384BB7-1A5F-84E8-E094-CD2A25DF80E6}"/>
              </a:ext>
            </a:extLst>
          </p:cNvPr>
          <p:cNvSpPr>
            <a:spLocks noGrp="1"/>
          </p:cNvSpPr>
          <p:nvPr>
            <p:ph type="dt" idx="1"/>
          </p:nvPr>
        </p:nvSpPr>
        <p:spPr/>
        <p:txBody>
          <a:bodyPr/>
          <a:lstStyle/>
          <a:p>
            <a:r>
              <a:rPr lang="en-IN"/>
              <a:t>23-05-2025</a:t>
            </a:r>
          </a:p>
        </p:txBody>
      </p:sp>
    </p:spTree>
    <p:extLst>
      <p:ext uri="{BB962C8B-B14F-4D97-AF65-F5344CB8AC3E}">
        <p14:creationId xmlns:p14="http://schemas.microsoft.com/office/powerpoint/2010/main" val="2342394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37A30-740D-4A02-A53A-EA18CA1C09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7A2F2F-BAD0-C51A-038A-B3D95E34EB92}"/>
              </a:ext>
            </a:extLst>
          </p:cNvPr>
          <p:cNvSpPr>
            <a:spLocks noGrp="1" noRot="1" noChangeAspect="1"/>
          </p:cNvSpPr>
          <p:nvPr>
            <p:ph type="sldImg"/>
          </p:nvPr>
        </p:nvSpPr>
        <p:spPr>
          <a:xfrm>
            <a:off x="777875" y="1200150"/>
            <a:ext cx="5759450" cy="3240088"/>
          </a:xfrm>
          <a:prstGeom prst="rect">
            <a:avLst/>
          </a:prstGeom>
        </p:spPr>
        <p:txBody>
          <a:bodyPr/>
          <a:lstStyle/>
          <a:p>
            <a:endParaRPr lang="en-IN"/>
          </a:p>
        </p:txBody>
      </p:sp>
      <p:sp>
        <p:nvSpPr>
          <p:cNvPr id="3" name="Notes Placeholder 2">
            <a:extLst>
              <a:ext uri="{FF2B5EF4-FFF2-40B4-BE49-F238E27FC236}">
                <a16:creationId xmlns:a16="http://schemas.microsoft.com/office/drawing/2014/main" id="{C1B62A0D-EBE4-DFE6-EAD7-83B1B122FE95}"/>
              </a:ext>
            </a:extLst>
          </p:cNvPr>
          <p:cNvSpPr>
            <a:spLocks noGrp="1"/>
          </p:cNvSpPr>
          <p:nvPr>
            <p:ph type="body" idx="1"/>
          </p:nvPr>
        </p:nvSpPr>
        <p:spPr>
          <a:xfrm>
            <a:off x="731520" y="4620577"/>
            <a:ext cx="5852160" cy="3780473"/>
          </a:xfrm>
          <a:prstGeom prst="rect">
            <a:avLst/>
          </a:prstGeom>
        </p:spPr>
        <p:txBody>
          <a:bodyPr/>
          <a:lstStyle/>
          <a:p>
            <a:endParaRPr lang="en-US"/>
          </a:p>
        </p:txBody>
      </p:sp>
      <p:sp>
        <p:nvSpPr>
          <p:cNvPr id="5" name="Date Placeholder 4">
            <a:extLst>
              <a:ext uri="{FF2B5EF4-FFF2-40B4-BE49-F238E27FC236}">
                <a16:creationId xmlns:a16="http://schemas.microsoft.com/office/drawing/2014/main" id="{804F2089-04D9-9FD4-3CDC-65E2A8E1D9DF}"/>
              </a:ext>
            </a:extLst>
          </p:cNvPr>
          <p:cNvSpPr>
            <a:spLocks noGrp="1"/>
          </p:cNvSpPr>
          <p:nvPr>
            <p:ph type="dt" idx="1"/>
          </p:nvPr>
        </p:nvSpPr>
        <p:spPr/>
        <p:txBody>
          <a:bodyPr/>
          <a:lstStyle/>
          <a:p>
            <a:r>
              <a:rPr lang="en-IN"/>
              <a:t>23-05-2025</a:t>
            </a:r>
          </a:p>
        </p:txBody>
      </p:sp>
    </p:spTree>
    <p:extLst>
      <p:ext uri="{BB962C8B-B14F-4D97-AF65-F5344CB8AC3E}">
        <p14:creationId xmlns:p14="http://schemas.microsoft.com/office/powerpoint/2010/main" val="771763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1ABBF-2CA0-778D-7FD0-19DF543AC6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BEBF9E-97BC-4F7D-996F-1B7545CF7767}"/>
              </a:ext>
            </a:extLst>
          </p:cNvPr>
          <p:cNvSpPr>
            <a:spLocks noGrp="1" noRot="1" noChangeAspect="1"/>
          </p:cNvSpPr>
          <p:nvPr>
            <p:ph type="sldImg"/>
          </p:nvPr>
        </p:nvSpPr>
        <p:spPr>
          <a:xfrm>
            <a:off x="777875" y="1200150"/>
            <a:ext cx="5759450" cy="3240088"/>
          </a:xfrm>
          <a:prstGeom prst="rect">
            <a:avLst/>
          </a:prstGeom>
        </p:spPr>
        <p:txBody>
          <a:bodyPr/>
          <a:lstStyle/>
          <a:p>
            <a:endParaRPr lang="en-IN"/>
          </a:p>
        </p:txBody>
      </p:sp>
      <p:sp>
        <p:nvSpPr>
          <p:cNvPr id="3" name="Notes Placeholder 2">
            <a:extLst>
              <a:ext uri="{FF2B5EF4-FFF2-40B4-BE49-F238E27FC236}">
                <a16:creationId xmlns:a16="http://schemas.microsoft.com/office/drawing/2014/main" id="{A3D8E7A5-572A-EF60-24CA-F9CA17E0A6FC}"/>
              </a:ext>
            </a:extLst>
          </p:cNvPr>
          <p:cNvSpPr>
            <a:spLocks noGrp="1"/>
          </p:cNvSpPr>
          <p:nvPr>
            <p:ph type="body" idx="1"/>
          </p:nvPr>
        </p:nvSpPr>
        <p:spPr>
          <a:xfrm>
            <a:off x="731520" y="4620577"/>
            <a:ext cx="5852160" cy="3780473"/>
          </a:xfrm>
          <a:prstGeom prst="rect">
            <a:avLst/>
          </a:prstGeom>
        </p:spPr>
        <p:txBody>
          <a:bodyPr/>
          <a:lstStyle/>
          <a:p>
            <a:endParaRPr lang="en-US"/>
          </a:p>
        </p:txBody>
      </p:sp>
      <p:sp>
        <p:nvSpPr>
          <p:cNvPr id="5" name="Date Placeholder 4">
            <a:extLst>
              <a:ext uri="{FF2B5EF4-FFF2-40B4-BE49-F238E27FC236}">
                <a16:creationId xmlns:a16="http://schemas.microsoft.com/office/drawing/2014/main" id="{5CB972C6-609F-0DC0-8CD7-FF50BBDD35AA}"/>
              </a:ext>
            </a:extLst>
          </p:cNvPr>
          <p:cNvSpPr>
            <a:spLocks noGrp="1"/>
          </p:cNvSpPr>
          <p:nvPr>
            <p:ph type="dt" idx="1"/>
          </p:nvPr>
        </p:nvSpPr>
        <p:spPr/>
        <p:txBody>
          <a:bodyPr/>
          <a:lstStyle/>
          <a:p>
            <a:r>
              <a:rPr lang="en-IN"/>
              <a:t>23-05-2025</a:t>
            </a:r>
          </a:p>
        </p:txBody>
      </p:sp>
    </p:spTree>
    <p:extLst>
      <p:ext uri="{BB962C8B-B14F-4D97-AF65-F5344CB8AC3E}">
        <p14:creationId xmlns:p14="http://schemas.microsoft.com/office/powerpoint/2010/main" val="4031670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7529A-0DB9-88BB-B278-40F19E4651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76305E-8807-CF1B-FB22-883CC8C79D27}"/>
              </a:ext>
            </a:extLst>
          </p:cNvPr>
          <p:cNvSpPr>
            <a:spLocks noGrp="1" noRot="1" noChangeAspect="1"/>
          </p:cNvSpPr>
          <p:nvPr>
            <p:ph type="sldImg"/>
          </p:nvPr>
        </p:nvSpPr>
        <p:spPr>
          <a:xfrm>
            <a:off x="777875" y="1200150"/>
            <a:ext cx="5759450" cy="3240088"/>
          </a:xfrm>
          <a:prstGeom prst="rect">
            <a:avLst/>
          </a:prstGeom>
        </p:spPr>
        <p:txBody>
          <a:bodyPr/>
          <a:lstStyle/>
          <a:p>
            <a:endParaRPr lang="en-IN"/>
          </a:p>
        </p:txBody>
      </p:sp>
      <p:sp>
        <p:nvSpPr>
          <p:cNvPr id="3" name="Notes Placeholder 2">
            <a:extLst>
              <a:ext uri="{FF2B5EF4-FFF2-40B4-BE49-F238E27FC236}">
                <a16:creationId xmlns:a16="http://schemas.microsoft.com/office/drawing/2014/main" id="{D9061D50-E813-F950-490D-4F7FF7971E81}"/>
              </a:ext>
            </a:extLst>
          </p:cNvPr>
          <p:cNvSpPr>
            <a:spLocks noGrp="1"/>
          </p:cNvSpPr>
          <p:nvPr>
            <p:ph type="body" idx="1"/>
          </p:nvPr>
        </p:nvSpPr>
        <p:spPr>
          <a:xfrm>
            <a:off x="731520" y="4620577"/>
            <a:ext cx="5852160" cy="3780473"/>
          </a:xfrm>
          <a:prstGeom prst="rect">
            <a:avLst/>
          </a:prstGeom>
        </p:spPr>
        <p:txBody>
          <a:bodyPr/>
          <a:lstStyle/>
          <a:p>
            <a:endParaRPr lang="en-US"/>
          </a:p>
        </p:txBody>
      </p:sp>
      <p:sp>
        <p:nvSpPr>
          <p:cNvPr id="5" name="Date Placeholder 4">
            <a:extLst>
              <a:ext uri="{FF2B5EF4-FFF2-40B4-BE49-F238E27FC236}">
                <a16:creationId xmlns:a16="http://schemas.microsoft.com/office/drawing/2014/main" id="{C03E918E-B088-F16E-5F22-293B14CB47AD}"/>
              </a:ext>
            </a:extLst>
          </p:cNvPr>
          <p:cNvSpPr>
            <a:spLocks noGrp="1"/>
          </p:cNvSpPr>
          <p:nvPr>
            <p:ph type="dt" idx="1"/>
          </p:nvPr>
        </p:nvSpPr>
        <p:spPr/>
        <p:txBody>
          <a:bodyPr/>
          <a:lstStyle/>
          <a:p>
            <a:r>
              <a:rPr lang="en-IN"/>
              <a:t>23-05-2025</a:t>
            </a:r>
          </a:p>
        </p:txBody>
      </p:sp>
    </p:spTree>
    <p:extLst>
      <p:ext uri="{BB962C8B-B14F-4D97-AF65-F5344CB8AC3E}">
        <p14:creationId xmlns:p14="http://schemas.microsoft.com/office/powerpoint/2010/main" val="286686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189FC-9CAD-7339-C4E4-3697D70498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B04A03-D901-F50C-6CA1-16BA4F19A247}"/>
              </a:ext>
            </a:extLst>
          </p:cNvPr>
          <p:cNvSpPr>
            <a:spLocks noGrp="1" noRot="1" noChangeAspect="1"/>
          </p:cNvSpPr>
          <p:nvPr>
            <p:ph type="sldImg"/>
          </p:nvPr>
        </p:nvSpPr>
        <p:spPr>
          <a:xfrm>
            <a:off x="777875" y="1200150"/>
            <a:ext cx="5759450" cy="3240088"/>
          </a:xfrm>
          <a:prstGeom prst="rect">
            <a:avLst/>
          </a:prstGeom>
        </p:spPr>
        <p:txBody>
          <a:bodyPr/>
          <a:lstStyle/>
          <a:p>
            <a:endParaRPr lang="en-IN"/>
          </a:p>
        </p:txBody>
      </p:sp>
      <p:sp>
        <p:nvSpPr>
          <p:cNvPr id="3" name="Notes Placeholder 2">
            <a:extLst>
              <a:ext uri="{FF2B5EF4-FFF2-40B4-BE49-F238E27FC236}">
                <a16:creationId xmlns:a16="http://schemas.microsoft.com/office/drawing/2014/main" id="{E166A700-9AD0-1BBA-23C8-E1366452349D}"/>
              </a:ext>
            </a:extLst>
          </p:cNvPr>
          <p:cNvSpPr>
            <a:spLocks noGrp="1"/>
          </p:cNvSpPr>
          <p:nvPr>
            <p:ph type="body" idx="1"/>
          </p:nvPr>
        </p:nvSpPr>
        <p:spPr>
          <a:xfrm>
            <a:off x="731520" y="4620577"/>
            <a:ext cx="5852160" cy="3780473"/>
          </a:xfrm>
          <a:prstGeom prst="rect">
            <a:avLst/>
          </a:prstGeom>
        </p:spPr>
        <p:txBody>
          <a:bodyPr/>
          <a:lstStyle/>
          <a:p>
            <a:endParaRPr lang="en-US"/>
          </a:p>
        </p:txBody>
      </p:sp>
      <p:sp>
        <p:nvSpPr>
          <p:cNvPr id="5" name="Date Placeholder 4">
            <a:extLst>
              <a:ext uri="{FF2B5EF4-FFF2-40B4-BE49-F238E27FC236}">
                <a16:creationId xmlns:a16="http://schemas.microsoft.com/office/drawing/2014/main" id="{9ABE86FF-DE6A-42C4-60EE-15B50458A0DD}"/>
              </a:ext>
            </a:extLst>
          </p:cNvPr>
          <p:cNvSpPr>
            <a:spLocks noGrp="1"/>
          </p:cNvSpPr>
          <p:nvPr>
            <p:ph type="dt" idx="1"/>
          </p:nvPr>
        </p:nvSpPr>
        <p:spPr/>
        <p:txBody>
          <a:bodyPr/>
          <a:lstStyle/>
          <a:p>
            <a:r>
              <a:rPr lang="en-IN"/>
              <a:t>23-05-2025</a:t>
            </a:r>
          </a:p>
        </p:txBody>
      </p:sp>
    </p:spTree>
    <p:extLst>
      <p:ext uri="{BB962C8B-B14F-4D97-AF65-F5344CB8AC3E}">
        <p14:creationId xmlns:p14="http://schemas.microsoft.com/office/powerpoint/2010/main" val="2849640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B8B64D5-0499-4A14-A606-89549E7877BA}" type="datetimeFigureOut">
              <a:rPr lang="en-IN" smtClean="0"/>
              <a:t>03-12-2025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7E8A5B0-23EC-44A7-8073-E8764E26D30C}" type="slidenum">
              <a:rPr lang="en-IN" smtClean="0"/>
              <a:t>‹#›</a:t>
            </a:fld>
            <a:endParaRPr lang="en-IN"/>
          </a:p>
        </p:txBody>
      </p:sp>
    </p:spTree>
    <p:extLst>
      <p:ext uri="{BB962C8B-B14F-4D97-AF65-F5344CB8AC3E}">
        <p14:creationId xmlns:p14="http://schemas.microsoft.com/office/powerpoint/2010/main" val="1655843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8B64D5-0499-4A14-A606-89549E7877BA}" type="datetimeFigureOut">
              <a:rPr lang="en-IN" smtClean="0"/>
              <a:t>03-12-2025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7E8A5B0-23EC-44A7-8073-E8764E26D30C}" type="slidenum">
              <a:rPr lang="en-IN" smtClean="0"/>
              <a:t>‹#›</a:t>
            </a:fld>
            <a:endParaRPr lang="en-IN"/>
          </a:p>
        </p:txBody>
      </p:sp>
    </p:spTree>
    <p:extLst>
      <p:ext uri="{BB962C8B-B14F-4D97-AF65-F5344CB8AC3E}">
        <p14:creationId xmlns:p14="http://schemas.microsoft.com/office/powerpoint/2010/main" val="2187493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8B64D5-0499-4A14-A606-89549E7877BA}" type="datetimeFigureOut">
              <a:rPr lang="en-IN" smtClean="0"/>
              <a:t>03-12-2025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7E8A5B0-23EC-44A7-8073-E8764E26D30C}" type="slidenum">
              <a:rPr lang="en-IN" smtClean="0"/>
              <a:t>‹#›</a:t>
            </a:fld>
            <a:endParaRPr lang="en-IN"/>
          </a:p>
        </p:txBody>
      </p:sp>
    </p:spTree>
    <p:extLst>
      <p:ext uri="{BB962C8B-B14F-4D97-AF65-F5344CB8AC3E}">
        <p14:creationId xmlns:p14="http://schemas.microsoft.com/office/powerpoint/2010/main" val="2796328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hree Content">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F946AB17-3782-8412-C51A-DE10A0637453}"/>
              </a:ext>
            </a:extLst>
          </p:cNvPr>
          <p:cNvSpPr/>
          <p:nvPr userDrawn="1"/>
        </p:nvSpPr>
        <p:spPr>
          <a:xfrm>
            <a:off x="0" y="2860787"/>
            <a:ext cx="2361029" cy="3676532"/>
          </a:xfrm>
          <a:custGeom>
            <a:avLst/>
            <a:gdLst>
              <a:gd name="connsiteX0" fmla="*/ 773997 w 2361029"/>
              <a:gd name="connsiteY0" fmla="*/ 0 h 3676532"/>
              <a:gd name="connsiteX1" fmla="*/ 2361029 w 2361029"/>
              <a:gd name="connsiteY1" fmla="*/ 925683 h 3676532"/>
              <a:gd name="connsiteX2" fmla="*/ 2361029 w 2361029"/>
              <a:gd name="connsiteY2" fmla="*/ 2763949 h 3676532"/>
              <a:gd name="connsiteX3" fmla="*/ 769661 w 2361029"/>
              <a:gd name="connsiteY3" fmla="*/ 3676532 h 3676532"/>
              <a:gd name="connsiteX4" fmla="*/ 0 w 2361029"/>
              <a:gd name="connsiteY4" fmla="*/ 3234717 h 3676532"/>
              <a:gd name="connsiteX5" fmla="*/ 0 w 2361029"/>
              <a:gd name="connsiteY5" fmla="*/ 446885 h 367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1029" h="3676532">
                <a:moveTo>
                  <a:pt x="773997" y="0"/>
                </a:moveTo>
                <a:lnTo>
                  <a:pt x="2361029" y="925683"/>
                </a:lnTo>
                <a:lnTo>
                  <a:pt x="2361029" y="2763949"/>
                </a:lnTo>
                <a:lnTo>
                  <a:pt x="769661" y="3676532"/>
                </a:lnTo>
                <a:lnTo>
                  <a:pt x="0" y="3234717"/>
                </a:lnTo>
                <a:lnTo>
                  <a:pt x="0" y="44688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2BA5A58B-9440-7DAB-E7D7-3143B049FBAC}"/>
              </a:ext>
            </a:extLst>
          </p:cNvPr>
          <p:cNvSpPr/>
          <p:nvPr userDrawn="1"/>
        </p:nvSpPr>
        <p:spPr>
          <a:xfrm flipH="1">
            <a:off x="1014233" y="5253270"/>
            <a:ext cx="1710765" cy="1593273"/>
          </a:xfrm>
          <a:custGeom>
            <a:avLst/>
            <a:gdLst>
              <a:gd name="connsiteX0" fmla="*/ 852873 w 1710765"/>
              <a:gd name="connsiteY0" fmla="*/ 0 h 1593273"/>
              <a:gd name="connsiteX1" fmla="*/ 0 w 1710765"/>
              <a:gd name="connsiteY1" fmla="*/ 494134 h 1593273"/>
              <a:gd name="connsiteX2" fmla="*/ 0 w 1710765"/>
              <a:gd name="connsiteY2" fmla="*/ 1475410 h 1593273"/>
              <a:gd name="connsiteX3" fmla="*/ 206916 w 1710765"/>
              <a:gd name="connsiteY3" fmla="*/ 1593273 h 1593273"/>
              <a:gd name="connsiteX4" fmla="*/ 1502835 w 1710765"/>
              <a:gd name="connsiteY4" fmla="*/ 1593273 h 1593273"/>
              <a:gd name="connsiteX5" fmla="*/ 1709418 w 1710765"/>
              <a:gd name="connsiteY5" fmla="*/ 1475480 h 1593273"/>
              <a:gd name="connsiteX6" fmla="*/ 1710407 w 1710765"/>
              <a:gd name="connsiteY6" fmla="*/ 491803 h 1593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765" h="1593273">
                <a:moveTo>
                  <a:pt x="852873" y="0"/>
                </a:moveTo>
                <a:lnTo>
                  <a:pt x="0" y="494134"/>
                </a:lnTo>
                <a:lnTo>
                  <a:pt x="0" y="1475410"/>
                </a:lnTo>
                <a:lnTo>
                  <a:pt x="206916" y="1593273"/>
                </a:lnTo>
                <a:lnTo>
                  <a:pt x="1502835" y="1593273"/>
                </a:lnTo>
                <a:lnTo>
                  <a:pt x="1709418" y="1475480"/>
                </a:lnTo>
                <a:cubicBezTo>
                  <a:pt x="1707864" y="1146834"/>
                  <a:pt x="1711961" y="820449"/>
                  <a:pt x="1710407" y="491803"/>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Content Placeholder 47" descr="Click icon to add picture">
            <a:extLst>
              <a:ext uri="{FF2B5EF4-FFF2-40B4-BE49-F238E27FC236}">
                <a16:creationId xmlns:a16="http://schemas.microsoft.com/office/drawing/2014/main" id="{95ADF367-2619-4E00-AB82-8FFF41D0E5C2}"/>
              </a:ext>
            </a:extLst>
          </p:cNvPr>
          <p:cNvSpPr>
            <a:spLocks noGrp="1"/>
          </p:cNvSpPr>
          <p:nvPr>
            <p:ph type="body" sz="quarter" idx="27" hasCustomPrompt="1"/>
          </p:nvPr>
        </p:nvSpPr>
        <p:spPr>
          <a:xfrm>
            <a:off x="5271609" y="1025236"/>
            <a:ext cx="5162709" cy="420683"/>
          </a:xfrm>
          <a:prstGeom prst="rect">
            <a:avLst/>
          </a:prstGeom>
        </p:spPr>
        <p:txBody>
          <a:bodyPr anchor="b">
            <a:noAutofit/>
          </a:bodyPr>
          <a:lstStyle>
            <a:lvl1pPr marL="0" indent="0" algn="l">
              <a:lnSpc>
                <a:spcPct val="100000"/>
              </a:lnSpc>
              <a:buNone/>
              <a:defRPr sz="1800" b="1" i="0">
                <a:solidFill>
                  <a:schemeClr val="bg1"/>
                </a:solidFill>
                <a:latin typeface="+mn-lt"/>
                <a:cs typeface="Posterama" panose="020B0504020200020000" pitchFamily="34" charset="0"/>
              </a:defRPr>
            </a:lvl1pPr>
            <a:lvl2pPr>
              <a:defRPr sz="1000"/>
            </a:lvl2pPr>
            <a:lvl3pPr>
              <a:defRPr sz="900"/>
            </a:lvl3pPr>
            <a:lvl4pPr>
              <a:defRPr sz="800"/>
            </a:lvl4pPr>
            <a:lvl5pPr>
              <a:defRPr sz="800"/>
            </a:lvl5pPr>
          </a:lstStyle>
          <a:p>
            <a:pPr lvl="0"/>
            <a:r>
              <a:rPr lang="en-US" altLang="zh-CN"/>
              <a:t>Click to edit Master title style </a:t>
            </a:r>
          </a:p>
        </p:txBody>
      </p:sp>
      <p:sp>
        <p:nvSpPr>
          <p:cNvPr id="23" name="Content Placeholder 47">
            <a:extLst>
              <a:ext uri="{FF2B5EF4-FFF2-40B4-BE49-F238E27FC236}">
                <a16:creationId xmlns:a16="http://schemas.microsoft.com/office/drawing/2014/main" id="{8CEB04CE-793E-47B4-8D80-9B82864F2CDF}"/>
              </a:ext>
            </a:extLst>
          </p:cNvPr>
          <p:cNvSpPr>
            <a:spLocks noGrp="1"/>
          </p:cNvSpPr>
          <p:nvPr>
            <p:ph type="body" sz="quarter" idx="28" hasCustomPrompt="1"/>
          </p:nvPr>
        </p:nvSpPr>
        <p:spPr>
          <a:xfrm>
            <a:off x="5271608" y="1469069"/>
            <a:ext cx="5162709" cy="1506166"/>
          </a:xfrm>
          <a:prstGeom prst="rect">
            <a:avLst/>
          </a:prstGeom>
        </p:spPr>
        <p:txBody>
          <a:bodyPr>
            <a:noAutofit/>
          </a:bodyPr>
          <a:lstStyle>
            <a:lvl1pPr marL="228600" indent="-228600" algn="l">
              <a:lnSpc>
                <a:spcPct val="100000"/>
              </a:lnSpc>
              <a:spcBef>
                <a:spcPts val="0"/>
              </a:spcBef>
              <a:spcAft>
                <a:spcPts val="600"/>
              </a:spcAft>
              <a:buFont typeface="Arial" panose="020B0604020202020204" pitchFamily="34" charset="0"/>
              <a:buChar char="•"/>
              <a:defRPr sz="1400" b="0">
                <a:solidFill>
                  <a:schemeClr val="bg1"/>
                </a:solidFill>
                <a:latin typeface="+mn-lt"/>
              </a:defRPr>
            </a:lvl1pPr>
            <a:lvl2pPr>
              <a:defRPr sz="1000"/>
            </a:lvl2pPr>
            <a:lvl3pPr>
              <a:defRPr sz="900"/>
            </a:lvl3pPr>
            <a:lvl4pPr>
              <a:defRPr sz="800"/>
            </a:lvl4pPr>
            <a:lvl5pPr>
              <a:defRPr sz="800"/>
            </a:lvl5pPr>
          </a:lstStyle>
          <a:p>
            <a:pPr lvl="0"/>
            <a:r>
              <a:rPr lang="en-US" altLang="zh-CN"/>
              <a:t>Click to edit Master text styles </a:t>
            </a:r>
          </a:p>
        </p:txBody>
      </p:sp>
      <p:sp>
        <p:nvSpPr>
          <p:cNvPr id="24" name="Content Placeholder 47" descr="Click icon to add picture">
            <a:extLst>
              <a:ext uri="{FF2B5EF4-FFF2-40B4-BE49-F238E27FC236}">
                <a16:creationId xmlns:a16="http://schemas.microsoft.com/office/drawing/2014/main" id="{067BF8FD-2643-4122-BE3E-63F413244ECB}"/>
              </a:ext>
            </a:extLst>
          </p:cNvPr>
          <p:cNvSpPr>
            <a:spLocks noGrp="1"/>
          </p:cNvSpPr>
          <p:nvPr>
            <p:ph type="body" sz="quarter" idx="29" hasCustomPrompt="1"/>
          </p:nvPr>
        </p:nvSpPr>
        <p:spPr>
          <a:xfrm>
            <a:off x="5271609" y="2984685"/>
            <a:ext cx="5162709" cy="420683"/>
          </a:xfrm>
          <a:prstGeom prst="rect">
            <a:avLst/>
          </a:prstGeom>
        </p:spPr>
        <p:txBody>
          <a:bodyPr anchor="b">
            <a:noAutofit/>
          </a:bodyPr>
          <a:lstStyle>
            <a:lvl1pPr marL="0" indent="0" algn="l">
              <a:lnSpc>
                <a:spcPct val="100000"/>
              </a:lnSpc>
              <a:buNone/>
              <a:defRPr sz="1800" b="1" i="0">
                <a:solidFill>
                  <a:schemeClr val="bg1"/>
                </a:solidFill>
                <a:latin typeface="+mn-lt"/>
                <a:cs typeface="Posterama" panose="020B0504020200020000" pitchFamily="34" charset="0"/>
              </a:defRPr>
            </a:lvl1pPr>
            <a:lvl2pPr>
              <a:defRPr sz="1000"/>
            </a:lvl2pPr>
            <a:lvl3pPr>
              <a:defRPr sz="900"/>
            </a:lvl3pPr>
            <a:lvl4pPr>
              <a:defRPr sz="800"/>
            </a:lvl4pPr>
            <a:lvl5pPr>
              <a:defRPr sz="800"/>
            </a:lvl5pPr>
          </a:lstStyle>
          <a:p>
            <a:pPr lvl="0"/>
            <a:r>
              <a:rPr lang="en-US" altLang="zh-CN"/>
              <a:t>Click to edit Master title style </a:t>
            </a:r>
          </a:p>
        </p:txBody>
      </p:sp>
      <p:sp>
        <p:nvSpPr>
          <p:cNvPr id="26" name="Content Placeholder 47" descr="Click icon to add picture">
            <a:extLst>
              <a:ext uri="{FF2B5EF4-FFF2-40B4-BE49-F238E27FC236}">
                <a16:creationId xmlns:a16="http://schemas.microsoft.com/office/drawing/2014/main" id="{02260D10-FEA1-48A7-B544-FAEEAECF5DE2}"/>
              </a:ext>
            </a:extLst>
          </p:cNvPr>
          <p:cNvSpPr>
            <a:spLocks noGrp="1"/>
          </p:cNvSpPr>
          <p:nvPr>
            <p:ph type="body" sz="quarter" idx="31" hasCustomPrompt="1"/>
          </p:nvPr>
        </p:nvSpPr>
        <p:spPr>
          <a:xfrm>
            <a:off x="5271607" y="4597473"/>
            <a:ext cx="5162709" cy="421399"/>
          </a:xfrm>
          <a:prstGeom prst="rect">
            <a:avLst/>
          </a:prstGeom>
        </p:spPr>
        <p:txBody>
          <a:bodyPr anchor="b">
            <a:noAutofit/>
          </a:bodyPr>
          <a:lstStyle>
            <a:lvl1pPr marL="0" indent="0" algn="l">
              <a:lnSpc>
                <a:spcPct val="100000"/>
              </a:lnSpc>
              <a:buNone/>
              <a:defRPr sz="1800" b="1" i="0">
                <a:solidFill>
                  <a:schemeClr val="bg1"/>
                </a:solidFill>
                <a:latin typeface="+mn-lt"/>
                <a:cs typeface="Posterama" panose="020B0504020200020000" pitchFamily="34" charset="0"/>
              </a:defRPr>
            </a:lvl1pPr>
            <a:lvl2pPr>
              <a:defRPr sz="1000"/>
            </a:lvl2pPr>
            <a:lvl3pPr>
              <a:defRPr sz="900"/>
            </a:lvl3pPr>
            <a:lvl4pPr>
              <a:defRPr sz="800"/>
            </a:lvl4pPr>
            <a:lvl5pPr>
              <a:defRPr sz="800"/>
            </a:lvl5pPr>
          </a:lstStyle>
          <a:p>
            <a:pPr lvl="0"/>
            <a:r>
              <a:rPr lang="en-US" altLang="zh-CN"/>
              <a:t>Click to edit Master title style </a:t>
            </a:r>
          </a:p>
        </p:txBody>
      </p:sp>
      <p:sp>
        <p:nvSpPr>
          <p:cNvPr id="20" name="Content Placeholder 47">
            <a:extLst>
              <a:ext uri="{FF2B5EF4-FFF2-40B4-BE49-F238E27FC236}">
                <a16:creationId xmlns:a16="http://schemas.microsoft.com/office/drawing/2014/main" id="{64584B30-8BCF-4D75-8A6C-FD82347CC7B6}"/>
              </a:ext>
            </a:extLst>
          </p:cNvPr>
          <p:cNvSpPr>
            <a:spLocks noGrp="1"/>
          </p:cNvSpPr>
          <p:nvPr>
            <p:ph type="body" sz="quarter" idx="34" hasCustomPrompt="1"/>
          </p:nvPr>
        </p:nvSpPr>
        <p:spPr>
          <a:xfrm>
            <a:off x="5271608" y="3419684"/>
            <a:ext cx="5162709" cy="1177789"/>
          </a:xfrm>
          <a:prstGeom prst="rect">
            <a:avLst/>
          </a:prstGeom>
        </p:spPr>
        <p:txBody>
          <a:bodyPr>
            <a:noAutofit/>
          </a:bodyPr>
          <a:lstStyle>
            <a:lvl1pPr marL="228600" indent="-228600" algn="l">
              <a:lnSpc>
                <a:spcPct val="100000"/>
              </a:lnSpc>
              <a:spcBef>
                <a:spcPts val="0"/>
              </a:spcBef>
              <a:spcAft>
                <a:spcPts val="600"/>
              </a:spcAft>
              <a:buFont typeface="Arial" panose="020B0604020202020204" pitchFamily="34" charset="0"/>
              <a:buChar char="•"/>
              <a:defRPr sz="1400" b="0">
                <a:solidFill>
                  <a:schemeClr val="bg1"/>
                </a:solidFill>
                <a:latin typeface="+mn-lt"/>
              </a:defRPr>
            </a:lvl1pPr>
            <a:lvl2pPr>
              <a:defRPr sz="1000"/>
            </a:lvl2pPr>
            <a:lvl3pPr>
              <a:defRPr sz="900"/>
            </a:lvl3pPr>
            <a:lvl4pPr>
              <a:defRPr sz="800"/>
            </a:lvl4pPr>
            <a:lvl5pPr>
              <a:defRPr sz="800"/>
            </a:lvl5pPr>
          </a:lstStyle>
          <a:p>
            <a:pPr lvl="0"/>
            <a:r>
              <a:rPr lang="en-US" altLang="zh-CN"/>
              <a:t>Click to edit Master text styles </a:t>
            </a:r>
          </a:p>
        </p:txBody>
      </p:sp>
      <p:sp>
        <p:nvSpPr>
          <p:cNvPr id="28" name="Content Placeholder 47">
            <a:extLst>
              <a:ext uri="{FF2B5EF4-FFF2-40B4-BE49-F238E27FC236}">
                <a16:creationId xmlns:a16="http://schemas.microsoft.com/office/drawing/2014/main" id="{A4A25056-27FA-4039-ACFA-6624F778712A}"/>
              </a:ext>
            </a:extLst>
          </p:cNvPr>
          <p:cNvSpPr>
            <a:spLocks noGrp="1"/>
          </p:cNvSpPr>
          <p:nvPr>
            <p:ph type="body" sz="quarter" idx="35" hasCustomPrompt="1"/>
          </p:nvPr>
        </p:nvSpPr>
        <p:spPr>
          <a:xfrm>
            <a:off x="5271608" y="5041922"/>
            <a:ext cx="5162709" cy="1635938"/>
          </a:xfrm>
          <a:prstGeom prst="rect">
            <a:avLst/>
          </a:prstGeom>
        </p:spPr>
        <p:txBody>
          <a:bodyPr>
            <a:noAutofit/>
          </a:bodyPr>
          <a:lstStyle>
            <a:lvl1pPr marL="228600" indent="-228600" algn="l">
              <a:lnSpc>
                <a:spcPct val="100000"/>
              </a:lnSpc>
              <a:spcBef>
                <a:spcPts val="0"/>
              </a:spcBef>
              <a:spcAft>
                <a:spcPts val="600"/>
              </a:spcAft>
              <a:buFont typeface="Arial" panose="020B0604020202020204" pitchFamily="34" charset="0"/>
              <a:buChar char="•"/>
              <a:defRPr sz="1400" b="0">
                <a:solidFill>
                  <a:schemeClr val="bg1"/>
                </a:solidFill>
                <a:latin typeface="+mn-lt"/>
              </a:defRPr>
            </a:lvl1pPr>
            <a:lvl2pPr>
              <a:defRPr sz="1000"/>
            </a:lvl2pPr>
            <a:lvl3pPr>
              <a:defRPr sz="900"/>
            </a:lvl3pPr>
            <a:lvl4pPr>
              <a:defRPr sz="800"/>
            </a:lvl4pPr>
            <a:lvl5pPr>
              <a:defRPr sz="800"/>
            </a:lvl5pPr>
          </a:lstStyle>
          <a:p>
            <a:pPr lvl="0"/>
            <a:r>
              <a:rPr lang="en-US" altLang="zh-CN"/>
              <a:t>Click to edit Master text styles </a:t>
            </a:r>
          </a:p>
        </p:txBody>
      </p:sp>
      <p:sp>
        <p:nvSpPr>
          <p:cNvPr id="27" name="Freeform: Shape 24">
            <a:extLst>
              <a:ext uri="{FF2B5EF4-FFF2-40B4-BE49-F238E27FC236}">
                <a16:creationId xmlns:a16="http://schemas.microsoft.com/office/drawing/2014/main" id="{A23F9759-CF52-CE45-5E22-9678534685A7}"/>
              </a:ext>
            </a:extLst>
          </p:cNvPr>
          <p:cNvSpPr/>
          <p:nvPr userDrawn="1"/>
        </p:nvSpPr>
        <p:spPr>
          <a:xfrm flipH="1">
            <a:off x="2631891" y="4699053"/>
            <a:ext cx="668814" cy="784693"/>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6" name="Title 5">
            <a:extLst>
              <a:ext uri="{FF2B5EF4-FFF2-40B4-BE49-F238E27FC236}">
                <a16:creationId xmlns:a16="http://schemas.microsoft.com/office/drawing/2014/main" id="{5D84FCC1-368D-680C-31AA-597C3AAF4232}"/>
              </a:ext>
            </a:extLst>
          </p:cNvPr>
          <p:cNvSpPr>
            <a:spLocks noGrp="1"/>
          </p:cNvSpPr>
          <p:nvPr>
            <p:ph type="title"/>
          </p:nvPr>
        </p:nvSpPr>
        <p:spPr>
          <a:xfrm>
            <a:off x="502665" y="707105"/>
            <a:ext cx="3994173" cy="2277580"/>
          </a:xfrm>
        </p:spPr>
        <p:txBody>
          <a:bodyPr anchor="t">
            <a:noAutofit/>
          </a:bodyPr>
          <a:lstStyle/>
          <a:p>
            <a:r>
              <a:rPr lang="en-US"/>
              <a:t>Click to edit Master title style</a:t>
            </a:r>
          </a:p>
        </p:txBody>
      </p:sp>
      <p:sp>
        <p:nvSpPr>
          <p:cNvPr id="18" name="Picture Placeholder 2">
            <a:extLst>
              <a:ext uri="{FF2B5EF4-FFF2-40B4-BE49-F238E27FC236}">
                <a16:creationId xmlns:a16="http://schemas.microsoft.com/office/drawing/2014/main" id="{E53E8C9F-CD73-30CD-1F24-20F2E6149D58}"/>
              </a:ext>
            </a:extLst>
          </p:cNvPr>
          <p:cNvSpPr>
            <a:spLocks noGrp="1"/>
          </p:cNvSpPr>
          <p:nvPr>
            <p:ph type="pic" sz="quarter" idx="36"/>
          </p:nvPr>
        </p:nvSpPr>
        <p:spPr>
          <a:xfrm>
            <a:off x="4734172" y="1141669"/>
            <a:ext cx="507778" cy="565882"/>
          </a:xfrm>
        </p:spPr>
        <p:txBody>
          <a:bodyPr lIns="0" rIns="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atin typeface="Abadi" panose="020B0604020104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zh-CN"/>
              <a:t>Click icon to add picture</a:t>
            </a:r>
            <a:endParaRPr lang="en-US"/>
          </a:p>
        </p:txBody>
      </p:sp>
      <p:sp>
        <p:nvSpPr>
          <p:cNvPr id="19" name="Picture Placeholder 2">
            <a:extLst>
              <a:ext uri="{FF2B5EF4-FFF2-40B4-BE49-F238E27FC236}">
                <a16:creationId xmlns:a16="http://schemas.microsoft.com/office/drawing/2014/main" id="{CE61E189-349E-0076-EA43-7BCB6E24CE86}"/>
              </a:ext>
            </a:extLst>
          </p:cNvPr>
          <p:cNvSpPr>
            <a:spLocks noGrp="1"/>
          </p:cNvSpPr>
          <p:nvPr>
            <p:ph type="pic" sz="quarter" idx="37"/>
          </p:nvPr>
        </p:nvSpPr>
        <p:spPr>
          <a:xfrm>
            <a:off x="4724705" y="3105650"/>
            <a:ext cx="536270" cy="565882"/>
          </a:xfrm>
        </p:spPr>
        <p:txBody>
          <a:bodyPr lIns="0" rIns="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atin typeface="Abadi" panose="020B0604020104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zh-CN"/>
              <a:t>Click icon to add picture</a:t>
            </a:r>
            <a:endParaRPr lang="en-US"/>
          </a:p>
        </p:txBody>
      </p:sp>
      <p:sp>
        <p:nvSpPr>
          <p:cNvPr id="21" name="Picture Placeholder 2">
            <a:extLst>
              <a:ext uri="{FF2B5EF4-FFF2-40B4-BE49-F238E27FC236}">
                <a16:creationId xmlns:a16="http://schemas.microsoft.com/office/drawing/2014/main" id="{68B04572-5D47-C3DF-CDEA-15EC646EA8FE}"/>
              </a:ext>
            </a:extLst>
          </p:cNvPr>
          <p:cNvSpPr>
            <a:spLocks noGrp="1"/>
          </p:cNvSpPr>
          <p:nvPr>
            <p:ph type="pic" sz="quarter" idx="38"/>
          </p:nvPr>
        </p:nvSpPr>
        <p:spPr>
          <a:xfrm>
            <a:off x="4714069" y="4716041"/>
            <a:ext cx="536270" cy="565882"/>
          </a:xfrm>
        </p:spPr>
        <p:txBody>
          <a:bodyPr lIns="0" rIns="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atin typeface="Abadi" panose="020B0604020104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zh-CN"/>
              <a:t>Click icon to add picture</a:t>
            </a:r>
            <a:endParaRPr lang="en-US"/>
          </a:p>
        </p:txBody>
      </p:sp>
      <p:sp>
        <p:nvSpPr>
          <p:cNvPr id="5" name="Slide Number Placeholder 4">
            <a:extLst>
              <a:ext uri="{FF2B5EF4-FFF2-40B4-BE49-F238E27FC236}">
                <a16:creationId xmlns:a16="http://schemas.microsoft.com/office/drawing/2014/main" id="{2446A453-65E1-B688-A3F9-EA0AA347DDEA}"/>
              </a:ext>
            </a:extLst>
          </p:cNvPr>
          <p:cNvSpPr>
            <a:spLocks noGrp="1"/>
          </p:cNvSpPr>
          <p:nvPr>
            <p:ph type="sldNum" sz="quarter" idx="40"/>
          </p:nvPr>
        </p:nvSpPr>
        <p:spPr/>
        <p:txBody>
          <a:bodyPr>
            <a:noAutofit/>
          </a:bodyPr>
          <a:lstStyle/>
          <a:p>
            <a:fld id="{47FEACEE-25B4-4A2D-B147-27296E36371D}" type="slidenum">
              <a:rPr lang="en-US" altLang="zh-CN" noProof="0" smtClean="0"/>
              <a:pPr/>
              <a:t>‹#›</a:t>
            </a:fld>
            <a:endParaRPr lang="en-US" altLang="zh-CN" noProof="0"/>
          </a:p>
        </p:txBody>
      </p:sp>
    </p:spTree>
    <p:extLst>
      <p:ext uri="{BB962C8B-B14F-4D97-AF65-F5344CB8AC3E}">
        <p14:creationId xmlns:p14="http://schemas.microsoft.com/office/powerpoint/2010/main" val="1817453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ubject Slide">
    <p:bg>
      <p:bgPr>
        <a:solidFill>
          <a:schemeClr val="bg1"/>
        </a:solidFill>
        <a:effectLst/>
      </p:bgPr>
    </p:bg>
    <p:spTree>
      <p:nvGrpSpPr>
        <p:cNvPr id="1" name=""/>
        <p:cNvGrpSpPr/>
        <p:nvPr/>
      </p:nvGrpSpPr>
      <p:grpSpPr>
        <a:xfrm>
          <a:off x="0" y="0"/>
          <a:ext cx="0" cy="0"/>
          <a:chOff x="0" y="0"/>
          <a:chExt cx="0" cy="0"/>
        </a:xfrm>
      </p:grpSpPr>
      <p:sp>
        <p:nvSpPr>
          <p:cNvPr id="10" name="Freeform 20"/>
          <p:cNvSpPr>
            <a:spLocks noChangeAspect="1"/>
          </p:cNvSpPr>
          <p:nvPr userDrawn="1"/>
        </p:nvSpPr>
        <p:spPr bwMode="gray">
          <a:xfrm>
            <a:off x="0" y="0"/>
            <a:ext cx="11041039" cy="957446"/>
          </a:xfrm>
          <a:custGeom>
            <a:avLst/>
            <a:gdLst/>
            <a:ahLst/>
            <a:cxnLst>
              <a:cxn ang="0">
                <a:pos x="0" y="0"/>
              </a:cxn>
              <a:cxn ang="0">
                <a:pos x="0" y="1729"/>
              </a:cxn>
              <a:cxn ang="0">
                <a:pos x="18422" y="1729"/>
              </a:cxn>
              <a:cxn ang="0">
                <a:pos x="18935" y="0"/>
              </a:cxn>
              <a:cxn ang="0">
                <a:pos x="0" y="0"/>
              </a:cxn>
            </a:cxnLst>
            <a:rect l="0" t="0" r="r" b="b"/>
            <a:pathLst>
              <a:path w="18935" h="1729">
                <a:moveTo>
                  <a:pt x="0" y="0"/>
                </a:moveTo>
                <a:lnTo>
                  <a:pt x="0" y="1729"/>
                </a:lnTo>
                <a:lnTo>
                  <a:pt x="18422" y="1729"/>
                </a:lnTo>
                <a:lnTo>
                  <a:pt x="18935" y="0"/>
                </a:lnTo>
                <a:lnTo>
                  <a:pt x="0" y="0"/>
                </a:lnTo>
                <a:close/>
              </a:path>
            </a:pathLst>
          </a:custGeom>
          <a:solidFill>
            <a:srgbClr val="00327D"/>
          </a:solidFill>
          <a:ln w="9525" cap="flat" cmpd="sng">
            <a:noFill/>
            <a:prstDash val="solid"/>
            <a:round/>
            <a:headEnd type="none" w="med" len="med"/>
            <a:tailEnd type="none" w="med" len="med"/>
          </a:ln>
          <a:effectLst/>
        </p:spPr>
        <p:txBody>
          <a:bodyPr lIns="107287" tIns="53643" rIns="107287" bIns="53643"/>
          <a:lstStyle/>
          <a:p>
            <a:pPr marL="0" algn="l" defTabSz="1072866" rtl="0" eaLnBrk="1" fontAlgn="base" latinLnBrk="0" hangingPunct="1">
              <a:spcBef>
                <a:spcPct val="50000"/>
              </a:spcBef>
              <a:spcAft>
                <a:spcPct val="0"/>
              </a:spcAft>
              <a:defRPr/>
            </a:pPr>
            <a:endParaRPr lang="en-GB" sz="2100" kern="1200">
              <a:solidFill>
                <a:srgbClr val="002E8A"/>
              </a:solidFill>
              <a:latin typeface="+mn-lt"/>
              <a:ea typeface="+mn-ea"/>
              <a:cs typeface="+mn-cs"/>
            </a:endParaRPr>
          </a:p>
        </p:txBody>
      </p:sp>
      <p:sp>
        <p:nvSpPr>
          <p:cNvPr id="16" name="Text Placeholder 15"/>
          <p:cNvSpPr>
            <a:spLocks noGrp="1"/>
          </p:cNvSpPr>
          <p:nvPr>
            <p:ph type="body" sz="quarter" idx="14"/>
          </p:nvPr>
        </p:nvSpPr>
        <p:spPr>
          <a:xfrm>
            <a:off x="327025" y="150813"/>
            <a:ext cx="8407400" cy="585787"/>
          </a:xfrm>
        </p:spPr>
        <p:txBody>
          <a:bodyPr>
            <a:noAutofit/>
          </a:bodyPr>
          <a:lstStyle>
            <a:lvl1pPr marL="0" indent="0">
              <a:buNone/>
              <a:defRPr sz="3600">
                <a:solidFill>
                  <a:schemeClr val="bg1"/>
                </a:solidFill>
                <a:latin typeface="Cambria" panose="02040503050406030204" pitchFamily="18" charset="0"/>
                <a:ea typeface="Cambria" panose="02040503050406030204" pitchFamily="18" charset="0"/>
              </a:defRPr>
            </a:lvl1pPr>
            <a:lvl2pPr>
              <a:defRPr>
                <a:solidFill>
                  <a:schemeClr val="bg1"/>
                </a:solidFill>
                <a:latin typeface="Cambria" panose="02040503050406030204" pitchFamily="18" charset="0"/>
                <a:ea typeface="Cambria" panose="02040503050406030204" pitchFamily="18" charset="0"/>
              </a:defRPr>
            </a:lvl2pPr>
            <a:lvl3pPr>
              <a:defRPr>
                <a:solidFill>
                  <a:schemeClr val="bg1"/>
                </a:solidFill>
                <a:latin typeface="Cambria" panose="02040503050406030204" pitchFamily="18" charset="0"/>
                <a:ea typeface="Cambria" panose="02040503050406030204" pitchFamily="18" charset="0"/>
              </a:defRPr>
            </a:lvl3pPr>
            <a:lvl4pPr>
              <a:defRPr>
                <a:solidFill>
                  <a:schemeClr val="bg1"/>
                </a:solidFill>
                <a:latin typeface="Cambria" panose="02040503050406030204" pitchFamily="18" charset="0"/>
                <a:ea typeface="Cambria" panose="02040503050406030204" pitchFamily="18" charset="0"/>
              </a:defRPr>
            </a:lvl4pPr>
            <a:lvl5pPr>
              <a:defRPr>
                <a:solidFill>
                  <a:schemeClr val="bg1"/>
                </a:solidFill>
                <a:latin typeface="Cambria" panose="02040503050406030204" pitchFamily="18" charset="0"/>
                <a:ea typeface="Cambria" panose="02040503050406030204" pitchFamily="18" charset="0"/>
              </a:defRPr>
            </a:lvl5pPr>
          </a:lstStyle>
          <a:p>
            <a:pPr lvl="0"/>
            <a:r>
              <a:rPr lang="en-US"/>
              <a:t>Edit Master text styles</a:t>
            </a:r>
          </a:p>
        </p:txBody>
      </p:sp>
      <p:sp>
        <p:nvSpPr>
          <p:cNvPr id="8" name="Rectangle 7"/>
          <p:cNvSpPr/>
          <p:nvPr userDrawn="1"/>
        </p:nvSpPr>
        <p:spPr>
          <a:xfrm>
            <a:off x="12027876" y="0"/>
            <a:ext cx="164123" cy="6858000"/>
          </a:xfrm>
          <a:prstGeom prst="rect">
            <a:avLst/>
          </a:prstGeom>
          <a:solidFill>
            <a:srgbClr val="0032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 Placeholder 2"/>
          <p:cNvSpPr>
            <a:spLocks noGrp="1"/>
          </p:cNvSpPr>
          <p:nvPr>
            <p:ph type="body" sz="quarter" idx="15"/>
          </p:nvPr>
        </p:nvSpPr>
        <p:spPr>
          <a:xfrm>
            <a:off x="327024" y="1108259"/>
            <a:ext cx="11650331" cy="5749741"/>
          </a:xfrm>
        </p:spPr>
        <p:txBody>
          <a:bodyPr>
            <a:normAutofit/>
          </a:bodyPr>
          <a:lstStyle>
            <a:lvl1pPr>
              <a:defRPr sz="2000">
                <a:latin typeface="Cambria" panose="02040503050406030204" pitchFamily="18" charset="0"/>
                <a:ea typeface="Cambria" panose="02040503050406030204" pitchFamily="18" charset="0"/>
              </a:defRPr>
            </a:lvl1pPr>
            <a:lvl2pPr>
              <a:defRPr sz="2000">
                <a:latin typeface="Cambria" panose="02040503050406030204" pitchFamily="18" charset="0"/>
                <a:ea typeface="Cambria" panose="02040503050406030204" pitchFamily="18" charset="0"/>
              </a:defRPr>
            </a:lvl2pPr>
            <a:lvl3pPr>
              <a:defRPr sz="2000">
                <a:latin typeface="Cambria" panose="02040503050406030204" pitchFamily="18" charset="0"/>
                <a:ea typeface="Cambria" panose="02040503050406030204" pitchFamily="18" charset="0"/>
              </a:defRPr>
            </a:lvl3pPr>
            <a:lvl4pPr>
              <a:defRPr sz="2000">
                <a:latin typeface="Cambria" panose="02040503050406030204" pitchFamily="18" charset="0"/>
                <a:ea typeface="Cambria" panose="02040503050406030204" pitchFamily="18" charset="0"/>
              </a:defRPr>
            </a:lvl4pPr>
            <a:lvl5pPr>
              <a:defRPr sz="2000">
                <a:latin typeface="Cambria" panose="02040503050406030204" pitchFamily="18" charset="0"/>
                <a:ea typeface="Cambria" panose="020405030504060302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ysClr val="windowText" lastClr="000000"/>
                </a:solidFill>
              </a:defRPr>
            </a:lvl1pPr>
          </a:lstStyle>
          <a:p>
            <a:fld id="{C37E4FB1-AD43-40BE-A2D5-51E31E25039B}" type="slidenum">
              <a:rPr lang="en-IN" smtClean="0"/>
              <a:pPr/>
              <a:t>‹#›</a:t>
            </a:fld>
            <a:endParaRPr lang="en-IN"/>
          </a:p>
        </p:txBody>
      </p:sp>
    </p:spTree>
    <p:extLst>
      <p:ext uri="{BB962C8B-B14F-4D97-AF65-F5344CB8AC3E}">
        <p14:creationId xmlns:p14="http://schemas.microsoft.com/office/powerpoint/2010/main" val="2340551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42821" y="1049976"/>
            <a:ext cx="11306359" cy="323165"/>
          </a:xfrm>
          <a:prstGeom prst="rect">
            <a:avLst/>
          </a:prstGeom>
        </p:spPr>
        <p:txBody>
          <a:bodyPr wrap="square" lIns="0" tIns="0" rIns="0" bIns="0">
            <a:spAutoFit/>
          </a:bodyPr>
          <a:lstStyle>
            <a:lvl1pPr>
              <a:defRPr b="0" i="0">
                <a:solidFill>
                  <a:schemeClr val="tx1"/>
                </a:solidFill>
              </a:defRPr>
            </a:lvl1pPr>
          </a:lstStyle>
          <a:p>
            <a:r>
              <a:rPr lang="en-US"/>
              <a:t>Click to edit Master title style</a:t>
            </a:r>
            <a:endParaRPr/>
          </a:p>
        </p:txBody>
      </p:sp>
      <p:sp>
        <p:nvSpPr>
          <p:cNvPr id="3" name="Holder 3"/>
          <p:cNvSpPr>
            <a:spLocks noGrp="1"/>
          </p:cNvSpPr>
          <p:nvPr>
            <p:ph type="subTitle" idx="4"/>
          </p:nvPr>
        </p:nvSpPr>
        <p:spPr>
          <a:xfrm>
            <a:off x="1828800" y="3840480"/>
            <a:ext cx="8534400" cy="300082"/>
          </a:xfrm>
          <a:prstGeom prst="rect">
            <a:avLst/>
          </a:prstGeom>
        </p:spPr>
        <p:txBody>
          <a:bodyPr wrap="square" lIns="0" tIns="0" rIns="0" bIns="0">
            <a:spAutoFit/>
          </a:bodyPr>
          <a:lstStyle>
            <a:lvl1pPr>
              <a:defRPr/>
            </a:lvl1pPr>
          </a:lstStyle>
          <a:p>
            <a:r>
              <a:rPr lang="en-US"/>
              <a:t>Click to edit Master subtitle style</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2717FA7-DCD1-4D90-B0A2-92CA4237C87F}" type="datetimeFigureOut">
              <a:rPr lang="en-US" smtClean="0"/>
              <a:t>12/3/2025</a:t>
            </a:fld>
            <a:endParaRPr lang="en-US"/>
          </a:p>
        </p:txBody>
      </p:sp>
      <p:sp>
        <p:nvSpPr>
          <p:cNvPr id="6" name="Holder 6"/>
          <p:cNvSpPr>
            <a:spLocks noGrp="1"/>
          </p:cNvSpPr>
          <p:nvPr>
            <p:ph type="sldNum" sz="quarter" idx="7"/>
          </p:nvPr>
        </p:nvSpPr>
        <p:spPr/>
        <p:txBody>
          <a:bodyPr lIns="0" tIns="0" rIns="0" bIns="0"/>
          <a:lstStyle>
            <a:lvl1pPr>
              <a:defRPr sz="1196" b="0" i="0">
                <a:solidFill>
                  <a:schemeClr val="tx1"/>
                </a:solidFill>
                <a:latin typeface="Roboto"/>
                <a:cs typeface="Roboto"/>
              </a:defRPr>
            </a:lvl1pPr>
          </a:lstStyle>
          <a:p>
            <a:fld id="{AF7F1D7D-DD50-4593-BDFA-6240532F17EE}" type="slidenum">
              <a:rPr lang="en-US" smtClean="0"/>
              <a:t>‹#›</a:t>
            </a:fld>
            <a:endParaRPr lang="en-US"/>
          </a:p>
        </p:txBody>
      </p:sp>
    </p:spTree>
    <p:extLst>
      <p:ext uri="{BB962C8B-B14F-4D97-AF65-F5344CB8AC3E}">
        <p14:creationId xmlns:p14="http://schemas.microsoft.com/office/powerpoint/2010/main" val="194892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8B64D5-0499-4A14-A606-89549E7877BA}" type="datetimeFigureOut">
              <a:rPr lang="en-IN" smtClean="0"/>
              <a:t>03-12-2025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7E8A5B0-23EC-44A7-8073-E8764E26D30C}" type="slidenum">
              <a:rPr lang="en-IN" smtClean="0"/>
              <a:t>‹#›</a:t>
            </a:fld>
            <a:endParaRPr lang="en-IN"/>
          </a:p>
        </p:txBody>
      </p:sp>
    </p:spTree>
    <p:extLst>
      <p:ext uri="{BB962C8B-B14F-4D97-AF65-F5344CB8AC3E}">
        <p14:creationId xmlns:p14="http://schemas.microsoft.com/office/powerpoint/2010/main" val="3075139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8B64D5-0499-4A14-A606-89549E7877BA}" type="datetimeFigureOut">
              <a:rPr lang="en-IN" smtClean="0"/>
              <a:t>03-12-2025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7E8A5B0-23EC-44A7-8073-E8764E26D30C}" type="slidenum">
              <a:rPr lang="en-IN" smtClean="0"/>
              <a:t>‹#›</a:t>
            </a:fld>
            <a:endParaRPr lang="en-IN"/>
          </a:p>
        </p:txBody>
      </p:sp>
    </p:spTree>
    <p:extLst>
      <p:ext uri="{BB962C8B-B14F-4D97-AF65-F5344CB8AC3E}">
        <p14:creationId xmlns:p14="http://schemas.microsoft.com/office/powerpoint/2010/main" val="981477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8B64D5-0499-4A14-A606-89549E7877BA}" type="datetimeFigureOut">
              <a:rPr lang="en-IN" smtClean="0"/>
              <a:t>03-12-2025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7E8A5B0-23EC-44A7-8073-E8764E26D30C}" type="slidenum">
              <a:rPr lang="en-IN" smtClean="0"/>
              <a:t>‹#›</a:t>
            </a:fld>
            <a:endParaRPr lang="en-IN"/>
          </a:p>
        </p:txBody>
      </p:sp>
    </p:spTree>
    <p:extLst>
      <p:ext uri="{BB962C8B-B14F-4D97-AF65-F5344CB8AC3E}">
        <p14:creationId xmlns:p14="http://schemas.microsoft.com/office/powerpoint/2010/main" val="1080609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8B64D5-0499-4A14-A606-89549E7877BA}" type="datetimeFigureOut">
              <a:rPr lang="en-IN" smtClean="0"/>
              <a:t>03-12-2025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7E8A5B0-23EC-44A7-8073-E8764E26D30C}" type="slidenum">
              <a:rPr lang="en-IN" smtClean="0"/>
              <a:t>‹#›</a:t>
            </a:fld>
            <a:endParaRPr lang="en-IN"/>
          </a:p>
        </p:txBody>
      </p:sp>
    </p:spTree>
    <p:extLst>
      <p:ext uri="{BB962C8B-B14F-4D97-AF65-F5344CB8AC3E}">
        <p14:creationId xmlns:p14="http://schemas.microsoft.com/office/powerpoint/2010/main" val="1544349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8B64D5-0499-4A14-A606-89549E7877BA}" type="datetimeFigureOut">
              <a:rPr lang="en-IN" smtClean="0"/>
              <a:t>03-12-2025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7E8A5B0-23EC-44A7-8073-E8764E26D30C}" type="slidenum">
              <a:rPr lang="en-IN" smtClean="0"/>
              <a:t>‹#›</a:t>
            </a:fld>
            <a:endParaRPr lang="en-IN"/>
          </a:p>
        </p:txBody>
      </p:sp>
    </p:spTree>
    <p:extLst>
      <p:ext uri="{BB962C8B-B14F-4D97-AF65-F5344CB8AC3E}">
        <p14:creationId xmlns:p14="http://schemas.microsoft.com/office/powerpoint/2010/main" val="3020880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8B64D5-0499-4A14-A606-89549E7877BA}" type="datetimeFigureOut">
              <a:rPr lang="en-IN" smtClean="0"/>
              <a:t>03-12-2025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7E8A5B0-23EC-44A7-8073-E8764E26D30C}" type="slidenum">
              <a:rPr lang="en-IN" smtClean="0"/>
              <a:t>‹#›</a:t>
            </a:fld>
            <a:endParaRPr lang="en-IN"/>
          </a:p>
        </p:txBody>
      </p:sp>
    </p:spTree>
    <p:extLst>
      <p:ext uri="{BB962C8B-B14F-4D97-AF65-F5344CB8AC3E}">
        <p14:creationId xmlns:p14="http://schemas.microsoft.com/office/powerpoint/2010/main" val="3120364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8B64D5-0499-4A14-A606-89549E7877BA}" type="datetimeFigureOut">
              <a:rPr lang="en-IN" smtClean="0"/>
              <a:t>03-12-2025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7E8A5B0-23EC-44A7-8073-E8764E26D30C}" type="slidenum">
              <a:rPr lang="en-IN" smtClean="0"/>
              <a:t>‹#›</a:t>
            </a:fld>
            <a:endParaRPr lang="en-IN"/>
          </a:p>
        </p:txBody>
      </p:sp>
    </p:spTree>
    <p:extLst>
      <p:ext uri="{BB962C8B-B14F-4D97-AF65-F5344CB8AC3E}">
        <p14:creationId xmlns:p14="http://schemas.microsoft.com/office/powerpoint/2010/main" val="3520400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8B64D5-0499-4A14-A606-89549E7877BA}" type="datetimeFigureOut">
              <a:rPr lang="en-IN" smtClean="0"/>
              <a:t>03-12-2025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7E8A5B0-23EC-44A7-8073-E8764E26D30C}" type="slidenum">
              <a:rPr lang="en-IN" smtClean="0"/>
              <a:t>‹#›</a:t>
            </a:fld>
            <a:endParaRPr lang="en-IN"/>
          </a:p>
        </p:txBody>
      </p:sp>
    </p:spTree>
    <p:extLst>
      <p:ext uri="{BB962C8B-B14F-4D97-AF65-F5344CB8AC3E}">
        <p14:creationId xmlns:p14="http://schemas.microsoft.com/office/powerpoint/2010/main" val="1842621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B8B64D5-0499-4A14-A606-89549E7877BA}" type="datetimeFigureOut">
              <a:rPr lang="en-IN" smtClean="0"/>
              <a:t>03-12-2025</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7E8A5B0-23EC-44A7-8073-E8764E26D30C}" type="slidenum">
              <a:rPr lang="en-IN" smtClean="0"/>
              <a:t>‹#›</a:t>
            </a:fld>
            <a:endParaRPr lang="en-IN"/>
          </a:p>
        </p:txBody>
      </p:sp>
    </p:spTree>
    <p:extLst>
      <p:ext uri="{BB962C8B-B14F-4D97-AF65-F5344CB8AC3E}">
        <p14:creationId xmlns:p14="http://schemas.microsoft.com/office/powerpoint/2010/main" val="400711866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reeform 2"/>
          <p:cNvSpPr/>
          <p:nvPr/>
        </p:nvSpPr>
        <p:spPr>
          <a:xfrm flipH="1">
            <a:off x="0" y="-191386"/>
            <a:ext cx="12192000" cy="6858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2"/>
            <a:stretch>
              <a:fillRect l="-23432" t="-38932" r="-141" b="-25833"/>
            </a:stretch>
          </a:blipFill>
        </p:spPr>
        <p:txBody>
          <a:bodyPr/>
          <a:lstStyle/>
          <a:p>
            <a:endParaRPr lang="en-IN" sz="1200"/>
          </a:p>
        </p:txBody>
      </p:sp>
      <p:sp>
        <p:nvSpPr>
          <p:cNvPr id="3" name="Freeform 3"/>
          <p:cNvSpPr/>
          <p:nvPr/>
        </p:nvSpPr>
        <p:spPr>
          <a:xfrm>
            <a:off x="0" y="5556328"/>
            <a:ext cx="12192000" cy="1301672"/>
          </a:xfrm>
          <a:custGeom>
            <a:avLst/>
            <a:gdLst/>
            <a:ahLst/>
            <a:cxnLst/>
            <a:rect l="l" t="t" r="r" b="b"/>
            <a:pathLst>
              <a:path w="18288000" h="1920658">
                <a:moveTo>
                  <a:pt x="0" y="0"/>
                </a:moveTo>
                <a:lnTo>
                  <a:pt x="18288000" y="0"/>
                </a:lnTo>
                <a:lnTo>
                  <a:pt x="18288000" y="1920658"/>
                </a:lnTo>
                <a:lnTo>
                  <a:pt x="0" y="19206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IN" sz="1200"/>
          </a:p>
        </p:txBody>
      </p:sp>
      <p:sp>
        <p:nvSpPr>
          <p:cNvPr id="4" name="TextBox 4"/>
          <p:cNvSpPr txBox="1"/>
          <p:nvPr/>
        </p:nvSpPr>
        <p:spPr>
          <a:xfrm>
            <a:off x="5102176" y="1754165"/>
            <a:ext cx="6879639" cy="423193"/>
          </a:xfrm>
          <a:prstGeom prst="rect">
            <a:avLst/>
          </a:prstGeom>
        </p:spPr>
        <p:txBody>
          <a:bodyPr wrap="square" lIns="0" tIns="0" rIns="0" bIns="0" rtlCol="0" anchor="t">
            <a:spAutoFit/>
          </a:bodyPr>
          <a:lstStyle/>
          <a:p>
            <a:pPr marL="457200" indent="-457200">
              <a:lnSpc>
                <a:spcPts val="3267"/>
              </a:lnSpc>
              <a:spcBef>
                <a:spcPct val="0"/>
              </a:spcBef>
              <a:buFontTx/>
              <a:buChar char="-"/>
            </a:pPr>
            <a:r>
              <a:rPr lang="en-US" sz="3000" b="1" spc="-47">
                <a:solidFill>
                  <a:srgbClr val="002060"/>
                </a:solidFill>
                <a:latin typeface="Cambria" panose="02040503050406030204" pitchFamily="18" charset="0"/>
                <a:ea typeface="Cambria" panose="02040503050406030204" pitchFamily="18" charset="0"/>
              </a:rPr>
              <a:t>CA Asha Latha T</a:t>
            </a:r>
          </a:p>
        </p:txBody>
      </p:sp>
      <p:sp>
        <p:nvSpPr>
          <p:cNvPr id="5" name="TextBox 5"/>
          <p:cNvSpPr txBox="1"/>
          <p:nvPr/>
        </p:nvSpPr>
        <p:spPr>
          <a:xfrm>
            <a:off x="81229" y="53700"/>
            <a:ext cx="8204355" cy="1354217"/>
          </a:xfrm>
          <a:prstGeom prst="rect">
            <a:avLst/>
          </a:prstGeom>
        </p:spPr>
        <p:txBody>
          <a:bodyPr wrap="square" lIns="0" tIns="0" rIns="0" bIns="0" rtlCol="0" anchor="t">
            <a:spAutoFit/>
          </a:bodyPr>
          <a:lstStyle/>
          <a:p>
            <a:pPr algn="just"/>
            <a:r>
              <a:rPr lang="en-US" sz="4400" b="1" spc="-220" dirty="0">
                <a:solidFill>
                  <a:srgbClr val="00569E"/>
                </a:solidFill>
                <a:latin typeface="Cambria" panose="02040503050406030204" pitchFamily="18" charset="0"/>
                <a:ea typeface="Cambria" panose="02040503050406030204" pitchFamily="18" charset="0"/>
              </a:rPr>
              <a:t>Recent Judicial Trends &amp; Key Rulings under GST</a:t>
            </a:r>
            <a:endParaRPr lang="en-US" sz="4600" b="1" spc="-220" dirty="0">
              <a:solidFill>
                <a:srgbClr val="00569E"/>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0CFB6638-3B62-1874-6C83-E64DEEB3BB97}"/>
              </a:ext>
            </a:extLst>
          </p:cNvPr>
          <p:cNvSpPr txBox="1"/>
          <p:nvPr/>
        </p:nvSpPr>
        <p:spPr>
          <a:xfrm>
            <a:off x="81229" y="6174468"/>
            <a:ext cx="3136103" cy="400110"/>
          </a:xfrm>
          <a:prstGeom prst="rect">
            <a:avLst/>
          </a:prstGeom>
          <a:noFill/>
        </p:spPr>
        <p:txBody>
          <a:bodyPr wrap="square" rtlCol="0">
            <a:spAutoFit/>
          </a:bodyPr>
          <a:lstStyle/>
          <a:p>
            <a:r>
              <a:rPr lang="en-US" sz="2000" b="1">
                <a:solidFill>
                  <a:schemeClr val="bg1"/>
                </a:solidFill>
                <a:latin typeface="Cambria" panose="02040503050406030204" pitchFamily="18" charset="0"/>
                <a:ea typeface="Cambria" panose="02040503050406030204" pitchFamily="18" charset="0"/>
              </a:rPr>
              <a:t>28</a:t>
            </a:r>
            <a:r>
              <a:rPr lang="en-US" sz="2000" b="1" baseline="30000">
                <a:solidFill>
                  <a:schemeClr val="bg1"/>
                </a:solidFill>
                <a:latin typeface="Cambria" panose="02040503050406030204" pitchFamily="18" charset="0"/>
                <a:ea typeface="Cambria" panose="02040503050406030204" pitchFamily="18" charset="0"/>
              </a:rPr>
              <a:t>th </a:t>
            </a:r>
            <a:r>
              <a:rPr lang="en-US" sz="2000" b="1">
                <a:solidFill>
                  <a:schemeClr val="bg1"/>
                </a:solidFill>
                <a:latin typeface="Cambria" panose="02040503050406030204" pitchFamily="18" charset="0"/>
                <a:ea typeface="Cambria" panose="02040503050406030204" pitchFamily="18" charset="0"/>
              </a:rPr>
              <a:t>November 2025</a:t>
            </a:r>
            <a:endParaRPr lang="en-IN" sz="2000" b="1">
              <a:solidFill>
                <a:schemeClr val="bg1"/>
              </a:solidFill>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773A8D76-22FA-3F32-A6D6-627DF5C7D9A3}"/>
              </a:ext>
            </a:extLst>
          </p:cNvPr>
          <p:cNvPicPr>
            <a:picLocks noChangeAspect="1"/>
          </p:cNvPicPr>
          <p:nvPr/>
        </p:nvPicPr>
        <p:blipFill>
          <a:blip r:embed="rId5"/>
          <a:stretch>
            <a:fillRect/>
          </a:stretch>
        </p:blipFill>
        <p:spPr>
          <a:xfrm>
            <a:off x="8541995" y="-191386"/>
            <a:ext cx="3692200" cy="99693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7EEE85A-1DE6-A933-6ED4-82F411F0CD22}"/>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1E52B8AD-68BD-AF1A-1167-7A56D7803800}"/>
              </a:ext>
            </a:extLst>
          </p:cNvPr>
          <p:cNvSpPr>
            <a:spLocks noGrp="1"/>
          </p:cNvSpPr>
          <p:nvPr>
            <p:ph type="body" sz="quarter" idx="27"/>
          </p:nvPr>
        </p:nvSpPr>
        <p:spPr>
          <a:xfrm>
            <a:off x="5049936" y="1066979"/>
            <a:ext cx="5162709" cy="420683"/>
          </a:xfrm>
        </p:spPr>
        <p:txBody>
          <a:bodyPr/>
          <a:lstStyle/>
          <a:p>
            <a:r>
              <a:rPr lang="en-US"/>
              <a:t>ROI</a:t>
            </a:r>
          </a:p>
        </p:txBody>
      </p:sp>
      <p:sp>
        <p:nvSpPr>
          <p:cNvPr id="15" name="Slide Number Placeholder 13">
            <a:extLst>
              <a:ext uri="{FF2B5EF4-FFF2-40B4-BE49-F238E27FC236}">
                <a16:creationId xmlns:a16="http://schemas.microsoft.com/office/drawing/2014/main" id="{FB5C81D2-EBC8-EA82-1DA0-041077921B33}"/>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panose="020B06040201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altLang="zh-CN" sz="1200" b="0" i="0" u="none" strike="noStrike" kern="1200" cap="none" spc="0" normalizeH="0" baseline="0" noProof="0">
              <a:ln>
                <a:noFill/>
              </a:ln>
              <a:solidFill>
                <a:srgbClr val="FFFFFF"/>
              </a:solidFill>
              <a:effectLst/>
              <a:uLnTx/>
              <a:uFillTx/>
              <a:latin typeface="Abadi" panose="020B0604020104020204" pitchFamily="34" charset="0"/>
              <a:ea typeface="+mn-ea"/>
              <a:cs typeface="+mn-cs"/>
            </a:endParaRPr>
          </a:p>
        </p:txBody>
      </p:sp>
      <p:sp>
        <p:nvSpPr>
          <p:cNvPr id="2" name="Rectangle 1">
            <a:extLst>
              <a:ext uri="{FF2B5EF4-FFF2-40B4-BE49-F238E27FC236}">
                <a16:creationId xmlns:a16="http://schemas.microsoft.com/office/drawing/2014/main" id="{CD5E9361-9C8B-154B-5571-19B02D6727EE}"/>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0B86625A-F88A-2C72-E7E1-57E0E31ACAB9}"/>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49196970-AB70-810D-3709-33EB825D02E9}"/>
              </a:ext>
            </a:extLst>
          </p:cNvPr>
          <p:cNvSpPr txBox="1"/>
          <p:nvPr/>
        </p:nvSpPr>
        <p:spPr>
          <a:xfrm>
            <a:off x="-18435" y="146161"/>
            <a:ext cx="11053482" cy="584775"/>
          </a:xfrm>
          <a:prstGeom prst="rect">
            <a:avLst/>
          </a:prstGeom>
          <a:noFill/>
        </p:spPr>
        <p:txBody>
          <a:bodyPr wrap="square">
            <a:spAutoFit/>
          </a:bodyPr>
          <a:lstStyle/>
          <a:p>
            <a:r>
              <a:rPr lang="en-US" sz="3200" b="1" i="1">
                <a:solidFill>
                  <a:schemeClr val="lt1"/>
                </a:solidFill>
                <a:latin typeface="Cambria" panose="02040503050406030204" pitchFamily="18" charset="0"/>
                <a:ea typeface="Cambria" panose="02040503050406030204" pitchFamily="18" charset="0"/>
                <a:cs typeface="Calibri"/>
                <a:sym typeface="Calibri"/>
              </a:rPr>
              <a:t>Interest on pre-deposits under GST</a:t>
            </a:r>
          </a:p>
        </p:txBody>
      </p:sp>
      <p:sp>
        <p:nvSpPr>
          <p:cNvPr id="25" name="TextBox 24">
            <a:extLst>
              <a:ext uri="{FF2B5EF4-FFF2-40B4-BE49-F238E27FC236}">
                <a16:creationId xmlns:a16="http://schemas.microsoft.com/office/drawing/2014/main" id="{A5308122-15E2-8675-248F-DEBCF9B1031D}"/>
              </a:ext>
            </a:extLst>
          </p:cNvPr>
          <p:cNvSpPr txBox="1"/>
          <p:nvPr/>
        </p:nvSpPr>
        <p:spPr>
          <a:xfrm>
            <a:off x="66273" y="902319"/>
            <a:ext cx="11471210" cy="5419561"/>
          </a:xfrm>
          <a:prstGeom prst="rect">
            <a:avLst/>
          </a:prstGeom>
          <a:noFill/>
        </p:spPr>
        <p:txBody>
          <a:bodyPr wrap="square">
            <a:spAutoFit/>
          </a:bodyPr>
          <a:lstStyle/>
          <a:p>
            <a:pPr marL="342900" indent="-342900" algn="just">
              <a:lnSpc>
                <a:spcPct val="150000"/>
              </a:lnSpc>
              <a:buFont typeface="Wingdings" panose="05000000000000000000" pitchFamily="2" charset="2"/>
              <a:buChar char="ü"/>
            </a:pPr>
            <a:r>
              <a:rPr lang="en-IN" sz="2600">
                <a:latin typeface="Cambria" panose="02040503050406030204" pitchFamily="18" charset="0"/>
                <a:ea typeface="Cambria" panose="02040503050406030204" pitchFamily="18" charset="0"/>
              </a:rPr>
              <a:t>Section 107(6)/112(8) – compulsory pre-deposit </a:t>
            </a:r>
          </a:p>
          <a:p>
            <a:pPr marL="342900" indent="-342900" algn="just">
              <a:lnSpc>
                <a:spcPct val="150000"/>
              </a:lnSpc>
              <a:buFont typeface="Wingdings" panose="05000000000000000000" pitchFamily="2" charset="2"/>
              <a:buChar char="ü"/>
            </a:pPr>
            <a:r>
              <a:rPr lang="en-IN" sz="2600">
                <a:latin typeface="Cambria" panose="02040503050406030204" pitchFamily="18" charset="0"/>
                <a:ea typeface="Cambria" panose="02040503050406030204" pitchFamily="18" charset="0"/>
              </a:rPr>
              <a:t>Section 115 → refund consequences.</a:t>
            </a:r>
          </a:p>
          <a:p>
            <a:pPr marL="342900" indent="-342900" algn="just">
              <a:lnSpc>
                <a:spcPct val="150000"/>
              </a:lnSpc>
              <a:buFont typeface="Wingdings" panose="05000000000000000000" pitchFamily="2" charset="2"/>
              <a:buChar char="ü"/>
            </a:pPr>
            <a:r>
              <a:rPr lang="en-US" sz="2600">
                <a:latin typeface="Cambria" panose="02040503050406030204" pitchFamily="18" charset="0"/>
                <a:ea typeface="Cambria" panose="02040503050406030204" pitchFamily="18" charset="0"/>
              </a:rPr>
              <a:t>Section 56 provides interest </a:t>
            </a:r>
            <a:r>
              <a:rPr lang="en-US" sz="2600" b="1">
                <a:latin typeface="Cambria" panose="02040503050406030204" pitchFamily="18" charset="0"/>
                <a:ea typeface="Cambria" panose="02040503050406030204" pitchFamily="18" charset="0"/>
              </a:rPr>
              <a:t>from the date of payment of pre-deposit (not from order)</a:t>
            </a:r>
            <a:r>
              <a:rPr lang="en-US" sz="2600">
                <a:latin typeface="Cambria" panose="02040503050406030204" pitchFamily="18" charset="0"/>
                <a:ea typeface="Cambria" panose="02040503050406030204" pitchFamily="18" charset="0"/>
              </a:rPr>
              <a:t> till date of refund </a:t>
            </a:r>
          </a:p>
          <a:p>
            <a:pPr marL="342900" indent="-342900" algn="just">
              <a:lnSpc>
                <a:spcPct val="150000"/>
              </a:lnSpc>
              <a:buFont typeface="Wingdings" panose="05000000000000000000" pitchFamily="2" charset="2"/>
              <a:buChar char="ü"/>
            </a:pPr>
            <a:r>
              <a:rPr lang="en-US" sz="2600">
                <a:latin typeface="Cambria" panose="02040503050406030204" pitchFamily="18" charset="0"/>
                <a:ea typeface="Cambria" panose="02040503050406030204" pitchFamily="18" charset="0"/>
              </a:rPr>
              <a:t>Issue is at what rate? Q. 33 of CBIC FAQs notified the rate of interest of 6% p.a.</a:t>
            </a:r>
          </a:p>
          <a:p>
            <a:pPr marL="342900" indent="-342900" algn="just">
              <a:lnSpc>
                <a:spcPct val="150000"/>
              </a:lnSpc>
              <a:buFont typeface="Wingdings" panose="05000000000000000000" pitchFamily="2" charset="2"/>
              <a:buChar char="ü"/>
            </a:pPr>
            <a:r>
              <a:rPr lang="en-US" sz="2600">
                <a:latin typeface="Cambria" panose="02040503050406030204" pitchFamily="18" charset="0"/>
                <a:ea typeface="Cambria" panose="02040503050406030204" pitchFamily="18" charset="0"/>
              </a:rPr>
              <a:t>Pre-deposit along with interest is to be paid in </a:t>
            </a:r>
            <a:r>
              <a:rPr lang="en-US" sz="2600" b="1" u="sng">
                <a:latin typeface="Cambria" panose="02040503050406030204" pitchFamily="18" charset="0"/>
                <a:ea typeface="Cambria" panose="02040503050406030204" pitchFamily="18" charset="0"/>
              </a:rPr>
              <a:t>cash</a:t>
            </a:r>
            <a:r>
              <a:rPr lang="en-US" sz="2600" b="1">
                <a:latin typeface="Cambria" panose="02040503050406030204" pitchFamily="18" charset="0"/>
                <a:ea typeface="Cambria" panose="02040503050406030204" pitchFamily="18" charset="0"/>
              </a:rPr>
              <a:t> </a:t>
            </a:r>
            <a:r>
              <a:rPr lang="en-US" sz="2600">
                <a:latin typeface="Cambria" panose="02040503050406030204" pitchFamily="18" charset="0"/>
                <a:ea typeface="Cambria" panose="02040503050406030204" pitchFamily="18" charset="0"/>
              </a:rPr>
              <a:t>irrespective of pre-deposit paid in cash or credit - Flipkart India Private Limited v The Assistant Commissioner of Commercial Taxes [2025-TIOL-1489-HC-KAR-VAT] [para 31(ii) &amp; (iii)]</a:t>
            </a:r>
            <a:endParaRPr lang="en-US" sz="2600" b="1">
              <a:highlight>
                <a:srgbClr val="FFFF00"/>
              </a:highlight>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050FF3A1-D8CC-6E0A-CA0B-8CADACE5FA51}"/>
              </a:ext>
            </a:extLst>
          </p:cNvPr>
          <p:cNvPicPr>
            <a:picLocks noChangeAspect="1"/>
          </p:cNvPicPr>
          <p:nvPr/>
        </p:nvPicPr>
        <p:blipFill>
          <a:blip r:embed="rId3"/>
          <a:stretch>
            <a:fillRect/>
          </a:stretch>
        </p:blipFill>
        <p:spPr>
          <a:xfrm>
            <a:off x="8316876" y="-11249"/>
            <a:ext cx="3692200" cy="996933"/>
          </a:xfrm>
          <a:prstGeom prst="rect">
            <a:avLst/>
          </a:prstGeom>
        </p:spPr>
      </p:pic>
    </p:spTree>
    <p:extLst>
      <p:ext uri="{BB962C8B-B14F-4D97-AF65-F5344CB8AC3E}">
        <p14:creationId xmlns:p14="http://schemas.microsoft.com/office/powerpoint/2010/main" val="4090997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B005EFA-1A73-53AF-D9B3-4C564C702F34}"/>
            </a:ext>
          </a:extLst>
        </p:cNvPr>
        <p:cNvGrpSpPr/>
        <p:nvPr/>
      </p:nvGrpSpPr>
      <p:grpSpPr>
        <a:xfrm>
          <a:off x="0" y="0"/>
          <a:ext cx="0" cy="0"/>
          <a:chOff x="0" y="0"/>
          <a:chExt cx="0" cy="0"/>
        </a:xfrm>
      </p:grpSpPr>
      <p:sp useBgFill="1">
        <p:nvSpPr>
          <p:cNvPr id="270" name="Rectangle 269">
            <a:extLst>
              <a:ext uri="{FF2B5EF4-FFF2-40B4-BE49-F238E27FC236}">
                <a16:creationId xmlns:a16="http://schemas.microsoft.com/office/drawing/2014/main" id="{95B5E443-4EAA-A22E-D0BD-0C9145FF3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a:extLst>
              <a:ext uri="{FF2B5EF4-FFF2-40B4-BE49-F238E27FC236}">
                <a16:creationId xmlns:a16="http://schemas.microsoft.com/office/drawing/2014/main" id="{011E3355-40FA-37DD-22DE-E5AC922444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271">
            <a:extLst>
              <a:ext uri="{FF2B5EF4-FFF2-40B4-BE49-F238E27FC236}">
                <a16:creationId xmlns:a16="http://schemas.microsoft.com/office/drawing/2014/main" id="{6DA312DB-A8E3-A4BB-D2F0-4538EA57E6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272">
            <a:extLst>
              <a:ext uri="{FF2B5EF4-FFF2-40B4-BE49-F238E27FC236}">
                <a16:creationId xmlns:a16="http://schemas.microsoft.com/office/drawing/2014/main" id="{52AB3659-4C9D-C284-D0DA-1EB7E338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a:extLst>
              <a:ext uri="{FF2B5EF4-FFF2-40B4-BE49-F238E27FC236}">
                <a16:creationId xmlns:a16="http://schemas.microsoft.com/office/drawing/2014/main" id="{FEC8F385-4D00-FCFF-EA5E-56748FCE4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A106F346-9E22-8A8C-9F2D-EC2BFFB716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9EEEDB87-B4C6-556A-36A3-9316322D0EF3}"/>
              </a:ext>
            </a:extLst>
          </p:cNvPr>
          <p:cNvSpPr>
            <a:spLocks noGrp="1"/>
          </p:cNvSpPr>
          <p:nvPr>
            <p:ph type="title"/>
          </p:nvPr>
        </p:nvSpPr>
        <p:spPr>
          <a:xfrm>
            <a:off x="1165536" y="1220296"/>
            <a:ext cx="10105845" cy="2138723"/>
          </a:xfrm>
        </p:spPr>
        <p:txBody>
          <a:bodyPr vert="horz" lIns="91440" tIns="45720" rIns="91440" bIns="45720" rtlCol="0" anchor="b">
            <a:normAutofit/>
          </a:bodyPr>
          <a:lstStyle/>
          <a:p>
            <a:pPr algn="ctr"/>
            <a:r>
              <a:rPr lang="en-US" sz="6000">
                <a:solidFill>
                  <a:srgbClr val="FFFFFF"/>
                </a:solidFill>
                <a:latin typeface="Cambria" panose="02040503050406030204" pitchFamily="18" charset="0"/>
                <a:ea typeface="Cambria" panose="02040503050406030204" pitchFamily="18" charset="0"/>
              </a:rPr>
              <a:t>Relevant date for fresh refund application</a:t>
            </a:r>
            <a:endParaRPr lang="en-US" sz="6000" kern="1200">
              <a:solidFill>
                <a:srgbClr val="FFFFFF"/>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A52E58F7-3E5F-C9D3-995A-8A5F700F86BB}"/>
              </a:ext>
            </a:extLst>
          </p:cNvPr>
          <p:cNvPicPr>
            <a:picLocks noChangeAspect="1"/>
          </p:cNvPicPr>
          <p:nvPr/>
        </p:nvPicPr>
        <p:blipFill>
          <a:blip r:embed="rId2"/>
          <a:stretch>
            <a:fillRect/>
          </a:stretch>
        </p:blipFill>
        <p:spPr>
          <a:xfrm>
            <a:off x="8484825" y="-11249"/>
            <a:ext cx="3692200" cy="996933"/>
          </a:xfrm>
          <a:prstGeom prst="rect">
            <a:avLst/>
          </a:prstGeom>
        </p:spPr>
      </p:pic>
    </p:spTree>
    <p:extLst>
      <p:ext uri="{BB962C8B-B14F-4D97-AF65-F5344CB8AC3E}">
        <p14:creationId xmlns:p14="http://schemas.microsoft.com/office/powerpoint/2010/main" val="1173211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057DEAE-84BC-2DA7-DBF3-A02320D5A5AE}"/>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858D1CD6-9DF2-C5EF-68B8-3D96697106D8}"/>
              </a:ext>
            </a:extLst>
          </p:cNvPr>
          <p:cNvSpPr>
            <a:spLocks noGrp="1"/>
          </p:cNvSpPr>
          <p:nvPr>
            <p:ph type="body" sz="quarter" idx="27"/>
          </p:nvPr>
        </p:nvSpPr>
        <p:spPr>
          <a:xfrm>
            <a:off x="5049936" y="1066979"/>
            <a:ext cx="5162709" cy="420683"/>
          </a:xfrm>
        </p:spPr>
        <p:txBody>
          <a:bodyPr/>
          <a:lstStyle/>
          <a:p>
            <a:r>
              <a:rPr lang="en-US"/>
              <a:t>ROI</a:t>
            </a:r>
          </a:p>
        </p:txBody>
      </p:sp>
      <p:sp>
        <p:nvSpPr>
          <p:cNvPr id="15" name="Slide Number Placeholder 13">
            <a:extLst>
              <a:ext uri="{FF2B5EF4-FFF2-40B4-BE49-F238E27FC236}">
                <a16:creationId xmlns:a16="http://schemas.microsoft.com/office/drawing/2014/main" id="{AE1016A0-CECF-6FCC-EEB1-4BC25C057CBA}"/>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panose="020B06040201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altLang="zh-CN" sz="1200" b="0" i="0" u="none" strike="noStrike" kern="1200" cap="none" spc="0" normalizeH="0" baseline="0" noProof="0">
              <a:ln>
                <a:noFill/>
              </a:ln>
              <a:solidFill>
                <a:srgbClr val="FFFFFF"/>
              </a:solidFill>
              <a:effectLst/>
              <a:uLnTx/>
              <a:uFillTx/>
              <a:latin typeface="Abadi" panose="020B0604020104020204" pitchFamily="34" charset="0"/>
              <a:ea typeface="+mn-ea"/>
              <a:cs typeface="+mn-cs"/>
            </a:endParaRPr>
          </a:p>
        </p:txBody>
      </p:sp>
      <p:sp>
        <p:nvSpPr>
          <p:cNvPr id="2" name="Rectangle 1">
            <a:extLst>
              <a:ext uri="{FF2B5EF4-FFF2-40B4-BE49-F238E27FC236}">
                <a16:creationId xmlns:a16="http://schemas.microsoft.com/office/drawing/2014/main" id="{2C6B8506-EB64-DF56-A14D-0EE8389E6222}"/>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187F45A5-ECEF-067F-5E63-F495C0E93D08}"/>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0E2C9119-6CA4-BBDE-CF99-794F483E3752}"/>
              </a:ext>
            </a:extLst>
          </p:cNvPr>
          <p:cNvSpPr txBox="1"/>
          <p:nvPr/>
        </p:nvSpPr>
        <p:spPr>
          <a:xfrm>
            <a:off x="-18435" y="146161"/>
            <a:ext cx="11053482" cy="584775"/>
          </a:xfrm>
          <a:prstGeom prst="rect">
            <a:avLst/>
          </a:prstGeom>
          <a:noFill/>
        </p:spPr>
        <p:txBody>
          <a:bodyPr wrap="square">
            <a:spAutoFit/>
          </a:bodyPr>
          <a:lstStyle/>
          <a:p>
            <a:r>
              <a:rPr lang="en-US" sz="3200" b="1" i="1">
                <a:solidFill>
                  <a:srgbClr val="FFFFFF"/>
                </a:solidFill>
                <a:latin typeface="Cambria" panose="02040503050406030204" pitchFamily="18" charset="0"/>
                <a:ea typeface="Cambria" panose="02040503050406030204" pitchFamily="18" charset="0"/>
              </a:rPr>
              <a:t>Relevant date for fresh refund application</a:t>
            </a:r>
            <a:endParaRPr lang="en-US" sz="3200" b="1" i="1">
              <a:solidFill>
                <a:schemeClr val="lt1"/>
              </a:solidFill>
              <a:latin typeface="Cambria" panose="02040503050406030204" pitchFamily="18" charset="0"/>
              <a:ea typeface="Cambria" panose="02040503050406030204" pitchFamily="18" charset="0"/>
              <a:cs typeface="Calibri"/>
              <a:sym typeface="Calibri"/>
            </a:endParaRPr>
          </a:p>
        </p:txBody>
      </p:sp>
      <p:sp>
        <p:nvSpPr>
          <p:cNvPr id="25" name="TextBox 24">
            <a:extLst>
              <a:ext uri="{FF2B5EF4-FFF2-40B4-BE49-F238E27FC236}">
                <a16:creationId xmlns:a16="http://schemas.microsoft.com/office/drawing/2014/main" id="{EB9609C9-390E-A49D-B058-03976CE31E21}"/>
              </a:ext>
            </a:extLst>
          </p:cNvPr>
          <p:cNvSpPr txBox="1"/>
          <p:nvPr/>
        </p:nvSpPr>
        <p:spPr>
          <a:xfrm>
            <a:off x="66273" y="941293"/>
            <a:ext cx="11471210" cy="5262979"/>
          </a:xfrm>
          <a:prstGeom prst="rect">
            <a:avLst/>
          </a:prstGeom>
          <a:noFill/>
        </p:spPr>
        <p:txBody>
          <a:bodyPr wrap="square">
            <a:spAutoFit/>
          </a:bodyPr>
          <a:lstStyle/>
          <a:p>
            <a:pPr marL="342900" indent="-342900" algn="just">
              <a:buFont typeface="Wingdings" panose="05000000000000000000" pitchFamily="2" charset="2"/>
              <a:buChar char="ü"/>
            </a:pPr>
            <a:r>
              <a:rPr lang="en-IN" sz="2800">
                <a:latin typeface="Cambria" panose="02040503050406030204" pitchFamily="18" charset="0"/>
                <a:ea typeface="Cambria" panose="02040503050406030204" pitchFamily="18" charset="0"/>
              </a:rPr>
              <a:t>Refund Application is to be filed within 2 years from the relevant date [Sec 54(1) r/w 2</a:t>
            </a:r>
            <a:r>
              <a:rPr lang="en-IN" sz="2800" baseline="30000">
                <a:latin typeface="Cambria" panose="02040503050406030204" pitchFamily="18" charset="0"/>
                <a:ea typeface="Cambria" panose="02040503050406030204" pitchFamily="18" charset="0"/>
              </a:rPr>
              <a:t>nd</a:t>
            </a:r>
            <a:r>
              <a:rPr lang="en-IN" sz="2800">
                <a:latin typeface="Cambria" panose="02040503050406030204" pitchFamily="18" charset="0"/>
                <a:ea typeface="Cambria" panose="02040503050406030204" pitchFamily="18" charset="0"/>
              </a:rPr>
              <a:t> explanation to Sec 54 and Rule 89(1)].</a:t>
            </a:r>
          </a:p>
          <a:p>
            <a:pPr marL="342900" indent="-342900" algn="just">
              <a:buFont typeface="Wingdings" panose="05000000000000000000" pitchFamily="2" charset="2"/>
              <a:buChar char="ü"/>
            </a:pPr>
            <a:r>
              <a:rPr lang="en-IN" sz="2800">
                <a:latin typeface="Cambria" panose="02040503050406030204" pitchFamily="18" charset="0"/>
                <a:ea typeface="Cambria" panose="02040503050406030204" pitchFamily="18" charset="0"/>
              </a:rPr>
              <a:t>In case of deficiencies noticed in application, Deficiency Memo shall be issued requiring Applicant to file a fresh RA after rectification of deficiencies [Rule 90(3)].</a:t>
            </a:r>
          </a:p>
          <a:p>
            <a:pPr marL="342900" indent="-342900" algn="just">
              <a:buFont typeface="Wingdings" panose="05000000000000000000" pitchFamily="2" charset="2"/>
              <a:buChar char="ü"/>
            </a:pPr>
            <a:r>
              <a:rPr lang="en-IN" sz="2800">
                <a:latin typeface="Cambria" panose="02040503050406030204" pitchFamily="18" charset="0"/>
                <a:ea typeface="Cambria" panose="02040503050406030204" pitchFamily="18" charset="0"/>
              </a:rPr>
              <a:t>Time period b/w refund application and Deficiency Memo shall be excluded from 2 years period for filing fresh application [proviso to Rule 90(3)].</a:t>
            </a:r>
          </a:p>
          <a:p>
            <a:pPr marL="342900" indent="-342900" algn="just">
              <a:buFont typeface="Wingdings" panose="05000000000000000000" pitchFamily="2" charset="2"/>
              <a:buChar char="ü"/>
            </a:pPr>
            <a:r>
              <a:rPr lang="en-US" sz="2800">
                <a:latin typeface="Cambria" panose="02040503050406030204" pitchFamily="18" charset="0"/>
                <a:ea typeface="Cambria" panose="02040503050406030204" pitchFamily="18" charset="0"/>
              </a:rPr>
              <a:t>Circular No. 125/44/2019 - GST dated 18-11-2019 [para 11] - Another DM shall not be issued unless the deficiencies communicated through the previous DM were not rectified or any other substantive deficiency is noticed subsequently.</a:t>
            </a:r>
            <a:endParaRPr lang="en-IN" sz="2800">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B15AD713-9925-54B9-FF56-9EE6E9C34C44}"/>
              </a:ext>
            </a:extLst>
          </p:cNvPr>
          <p:cNvPicPr>
            <a:picLocks noChangeAspect="1"/>
          </p:cNvPicPr>
          <p:nvPr/>
        </p:nvPicPr>
        <p:blipFill>
          <a:blip r:embed="rId3"/>
          <a:stretch>
            <a:fillRect/>
          </a:stretch>
        </p:blipFill>
        <p:spPr>
          <a:xfrm>
            <a:off x="8466164" y="-11249"/>
            <a:ext cx="3692200" cy="996933"/>
          </a:xfrm>
          <a:prstGeom prst="rect">
            <a:avLst/>
          </a:prstGeom>
        </p:spPr>
      </p:pic>
    </p:spTree>
    <p:extLst>
      <p:ext uri="{BB962C8B-B14F-4D97-AF65-F5344CB8AC3E}">
        <p14:creationId xmlns:p14="http://schemas.microsoft.com/office/powerpoint/2010/main" val="2230153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6E55D33-4CD4-8AA5-E99B-A9BC79FA71B6}"/>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8E87ACB5-9719-C8DC-4319-61F6438ECE42}"/>
              </a:ext>
            </a:extLst>
          </p:cNvPr>
          <p:cNvSpPr>
            <a:spLocks noGrp="1"/>
          </p:cNvSpPr>
          <p:nvPr>
            <p:ph type="body" sz="quarter" idx="27"/>
          </p:nvPr>
        </p:nvSpPr>
        <p:spPr>
          <a:xfrm>
            <a:off x="5049936" y="1066979"/>
            <a:ext cx="5162709" cy="420683"/>
          </a:xfrm>
        </p:spPr>
        <p:txBody>
          <a:bodyPr/>
          <a:lstStyle/>
          <a:p>
            <a:r>
              <a:rPr lang="en-US"/>
              <a:t>ROI</a:t>
            </a:r>
          </a:p>
        </p:txBody>
      </p:sp>
      <p:sp>
        <p:nvSpPr>
          <p:cNvPr id="15" name="Slide Number Placeholder 13">
            <a:extLst>
              <a:ext uri="{FF2B5EF4-FFF2-40B4-BE49-F238E27FC236}">
                <a16:creationId xmlns:a16="http://schemas.microsoft.com/office/drawing/2014/main" id="{61A17F1D-49CE-A389-DC11-FD2A6F6C8807}"/>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panose="020B06040201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altLang="zh-CN" sz="1200" b="0" i="0" u="none" strike="noStrike" kern="1200" cap="none" spc="0" normalizeH="0" baseline="0" noProof="0">
              <a:ln>
                <a:noFill/>
              </a:ln>
              <a:solidFill>
                <a:srgbClr val="FFFFFF"/>
              </a:solidFill>
              <a:effectLst/>
              <a:uLnTx/>
              <a:uFillTx/>
              <a:latin typeface="Abadi" panose="020B0604020104020204" pitchFamily="34" charset="0"/>
              <a:ea typeface="+mn-ea"/>
              <a:cs typeface="+mn-cs"/>
            </a:endParaRPr>
          </a:p>
        </p:txBody>
      </p:sp>
      <p:sp>
        <p:nvSpPr>
          <p:cNvPr id="2" name="Rectangle 1">
            <a:extLst>
              <a:ext uri="{FF2B5EF4-FFF2-40B4-BE49-F238E27FC236}">
                <a16:creationId xmlns:a16="http://schemas.microsoft.com/office/drawing/2014/main" id="{CAE43F8F-4800-156B-3FE2-29FB4796CCD0}"/>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95EB660F-5E57-6A12-2905-3DC9F541B805}"/>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C508BD86-8D79-2FB9-738F-8629312905B9}"/>
              </a:ext>
            </a:extLst>
          </p:cNvPr>
          <p:cNvSpPr txBox="1"/>
          <p:nvPr/>
        </p:nvSpPr>
        <p:spPr>
          <a:xfrm>
            <a:off x="-18435" y="146161"/>
            <a:ext cx="11053482" cy="584775"/>
          </a:xfrm>
          <a:prstGeom prst="rect">
            <a:avLst/>
          </a:prstGeom>
          <a:noFill/>
        </p:spPr>
        <p:txBody>
          <a:bodyPr wrap="square">
            <a:spAutoFit/>
          </a:bodyPr>
          <a:lstStyle/>
          <a:p>
            <a:r>
              <a:rPr lang="en-US" sz="3200" b="1" i="1">
                <a:solidFill>
                  <a:srgbClr val="FFFFFF"/>
                </a:solidFill>
                <a:latin typeface="Cambria" panose="02040503050406030204" pitchFamily="18" charset="0"/>
                <a:ea typeface="Cambria" panose="02040503050406030204" pitchFamily="18" charset="0"/>
              </a:rPr>
              <a:t>Relevant date for fresh refund application</a:t>
            </a:r>
            <a:endParaRPr lang="en-US" sz="3200" b="1" i="1">
              <a:solidFill>
                <a:schemeClr val="lt1"/>
              </a:solidFill>
              <a:latin typeface="Cambria" panose="02040503050406030204" pitchFamily="18" charset="0"/>
              <a:ea typeface="Cambria" panose="02040503050406030204" pitchFamily="18" charset="0"/>
              <a:cs typeface="Calibri"/>
              <a:sym typeface="Calibri"/>
            </a:endParaRPr>
          </a:p>
        </p:txBody>
      </p:sp>
      <p:sp>
        <p:nvSpPr>
          <p:cNvPr id="25" name="TextBox 24">
            <a:extLst>
              <a:ext uri="{FF2B5EF4-FFF2-40B4-BE49-F238E27FC236}">
                <a16:creationId xmlns:a16="http://schemas.microsoft.com/office/drawing/2014/main" id="{A52DC0B5-68B5-932D-B70C-A74C5421551E}"/>
              </a:ext>
            </a:extLst>
          </p:cNvPr>
          <p:cNvSpPr txBox="1"/>
          <p:nvPr/>
        </p:nvSpPr>
        <p:spPr>
          <a:xfrm>
            <a:off x="66272" y="866649"/>
            <a:ext cx="11784693" cy="5909310"/>
          </a:xfrm>
          <a:prstGeom prst="rect">
            <a:avLst/>
          </a:prstGeom>
          <a:noFill/>
        </p:spPr>
        <p:txBody>
          <a:bodyPr wrap="square">
            <a:spAutoFit/>
          </a:bodyPr>
          <a:lstStyle/>
          <a:p>
            <a:pPr marL="342900" indent="-342900" algn="just">
              <a:buFont typeface="Wingdings" panose="05000000000000000000" pitchFamily="2" charset="2"/>
              <a:buChar char="ü"/>
            </a:pPr>
            <a:r>
              <a:rPr lang="en-US" sz="2700" b="1">
                <a:latin typeface="Cambria" panose="02040503050406030204" pitchFamily="18" charset="0"/>
                <a:ea typeface="Cambria" panose="02040503050406030204" pitchFamily="18" charset="0"/>
              </a:rPr>
              <a:t>Limitation u/s 54(1) is directory and not mandatory - </a:t>
            </a:r>
            <a:r>
              <a:rPr lang="en-US" sz="2700">
                <a:latin typeface="Cambria" panose="02040503050406030204" pitchFamily="18" charset="0"/>
                <a:ea typeface="Cambria" panose="02040503050406030204" pitchFamily="18" charset="0"/>
              </a:rPr>
              <a:t>BLA Infrastructure Pvt. Ltd. v. State of Jharkhand [2025 (27) Centax 81 (</a:t>
            </a:r>
            <a:r>
              <a:rPr lang="en-US" sz="2700" err="1">
                <a:latin typeface="Cambria" panose="02040503050406030204" pitchFamily="18" charset="0"/>
                <a:ea typeface="Cambria" panose="02040503050406030204" pitchFamily="18" charset="0"/>
              </a:rPr>
              <a:t>Jhar</a:t>
            </a:r>
            <a:r>
              <a:rPr lang="en-US" sz="2700">
                <a:latin typeface="Cambria" panose="02040503050406030204" pitchFamily="18" charset="0"/>
                <a:ea typeface="Cambria" panose="02040503050406030204" pitchFamily="18" charset="0"/>
              </a:rPr>
              <a:t>.)] and </a:t>
            </a:r>
            <a:r>
              <a:rPr lang="it-IT" sz="2700">
                <a:latin typeface="Cambria" panose="02040503050406030204" pitchFamily="18" charset="0"/>
                <a:ea typeface="Cambria" panose="02040503050406030204" pitchFamily="18" charset="0"/>
              </a:rPr>
              <a:t>Lenovo (India) (P.) Ltd. v. Jt. Commissioner [2023 (79) G.S.T.L. 299 (Mad.)]</a:t>
            </a:r>
            <a:r>
              <a:rPr lang="en-US" sz="2700">
                <a:latin typeface="Cambria" panose="02040503050406030204" pitchFamily="18" charset="0"/>
                <a:ea typeface="Cambria" panose="02040503050406030204" pitchFamily="18" charset="0"/>
              </a:rPr>
              <a:t>.</a:t>
            </a:r>
          </a:p>
          <a:p>
            <a:pPr marL="342900" indent="-342900" algn="just">
              <a:buFont typeface="Wingdings" panose="05000000000000000000" pitchFamily="2" charset="2"/>
              <a:buChar char="ü"/>
            </a:pPr>
            <a:endParaRPr lang="en-US" sz="2700" b="1">
              <a:latin typeface="Cambria" panose="02040503050406030204" pitchFamily="18" charset="0"/>
              <a:ea typeface="Cambria" panose="02040503050406030204" pitchFamily="18" charset="0"/>
            </a:endParaRPr>
          </a:p>
          <a:p>
            <a:pPr marL="342900" indent="-342900" algn="just">
              <a:buFont typeface="Wingdings" panose="05000000000000000000" pitchFamily="2" charset="2"/>
              <a:buChar char="ü"/>
            </a:pPr>
            <a:r>
              <a:rPr lang="en-US" sz="2700" b="1">
                <a:latin typeface="Cambria" panose="02040503050406030204" pitchFamily="18" charset="0"/>
                <a:ea typeface="Cambria" panose="02040503050406030204" pitchFamily="18" charset="0"/>
              </a:rPr>
              <a:t>Date of original RA shall be considered for limitation &amp; not fresh RA</a:t>
            </a:r>
            <a:r>
              <a:rPr lang="en-US" sz="2700">
                <a:latin typeface="Cambria" panose="02040503050406030204" pitchFamily="18" charset="0"/>
                <a:ea typeface="Cambria" panose="02040503050406030204" pitchFamily="18" charset="0"/>
              </a:rPr>
              <a:t> -</a:t>
            </a:r>
          </a:p>
          <a:p>
            <a:pPr marL="354013" lvl="1" indent="-260350" algn="just">
              <a:buFont typeface="Arial" panose="020B0604020202020204" pitchFamily="34" charset="0"/>
              <a:buChar char="•"/>
            </a:pPr>
            <a:r>
              <a:rPr lang="en-IN" sz="2700">
                <a:latin typeface="Cambria" panose="02040503050406030204" pitchFamily="18" charset="0"/>
                <a:ea typeface="Cambria" panose="02040503050406030204" pitchFamily="18" charset="0"/>
              </a:rPr>
              <a:t>Varidhi </a:t>
            </a:r>
            <a:r>
              <a:rPr lang="en-IN" sz="2700" err="1">
                <a:latin typeface="Cambria" panose="02040503050406030204" pitchFamily="18" charset="0"/>
                <a:ea typeface="Cambria" panose="02040503050406030204" pitchFamily="18" charset="0"/>
              </a:rPr>
              <a:t>Cotspin</a:t>
            </a:r>
            <a:r>
              <a:rPr lang="en-IN" sz="2700">
                <a:latin typeface="Cambria" panose="02040503050406030204" pitchFamily="18" charset="0"/>
                <a:ea typeface="Cambria" panose="02040503050406030204" pitchFamily="18" charset="0"/>
              </a:rPr>
              <a:t> </a:t>
            </a:r>
            <a:r>
              <a:rPr lang="en-IN" sz="2700" err="1">
                <a:latin typeface="Cambria" panose="02040503050406030204" pitchFamily="18" charset="0"/>
                <a:ea typeface="Cambria" panose="02040503050406030204" pitchFamily="18" charset="0"/>
              </a:rPr>
              <a:t>Pvt.</a:t>
            </a:r>
            <a:r>
              <a:rPr lang="en-IN" sz="2700">
                <a:latin typeface="Cambria" panose="02040503050406030204" pitchFamily="18" charset="0"/>
                <a:ea typeface="Cambria" panose="02040503050406030204" pitchFamily="18" charset="0"/>
              </a:rPr>
              <a:t> Ltd. v UOI [(2025) 35 Centax 136 (Guj.)]</a:t>
            </a:r>
          </a:p>
          <a:p>
            <a:pPr marL="354013" lvl="1" indent="-260350" algn="just">
              <a:buFont typeface="Arial" panose="020B0604020202020204" pitchFamily="34" charset="0"/>
              <a:buChar char="•"/>
            </a:pPr>
            <a:r>
              <a:rPr lang="en-IN" sz="2700">
                <a:latin typeface="Cambria" panose="02040503050406030204" pitchFamily="18" charset="0"/>
                <a:ea typeface="Cambria" panose="02040503050406030204" pitchFamily="18" charset="0"/>
              </a:rPr>
              <a:t>Lenovo (India) Pvt. Ltd., V. Joint Commissioner… [2023 (11) TMI 774 (Mad)]</a:t>
            </a:r>
          </a:p>
          <a:p>
            <a:pPr marL="354013" lvl="1" indent="-260350" algn="just">
              <a:buFont typeface="Arial" panose="020B0604020202020204" pitchFamily="34" charset="0"/>
              <a:buChar char="•"/>
            </a:pPr>
            <a:r>
              <a:rPr lang="en-IN" sz="2700">
                <a:latin typeface="Cambria" panose="02040503050406030204" pitchFamily="18" charset="0"/>
                <a:ea typeface="Cambria" panose="02040503050406030204" pitchFamily="18" charset="0"/>
              </a:rPr>
              <a:t>La-Gajjar Machineries Pvt Ltd V UOI &amp; Ors. [2023 (9) TMI 1518 (Guj.)]</a:t>
            </a:r>
          </a:p>
          <a:p>
            <a:pPr marL="354013" lvl="1" indent="-260350" algn="just">
              <a:buFont typeface="Arial" panose="020B0604020202020204" pitchFamily="34" charset="0"/>
              <a:buChar char="•"/>
            </a:pPr>
            <a:r>
              <a:rPr lang="en-IN" sz="2700">
                <a:latin typeface="Cambria" panose="02040503050406030204" pitchFamily="18" charset="0"/>
                <a:ea typeface="Cambria" panose="02040503050406030204" pitchFamily="18" charset="0"/>
              </a:rPr>
              <a:t>National Internet Exchange of India v UOI &amp; Ors. [2023 (8) TMI 1211 (Del.)].</a:t>
            </a:r>
          </a:p>
          <a:p>
            <a:pPr marL="342900" indent="-342900" algn="just">
              <a:buFont typeface="Wingdings" panose="05000000000000000000" pitchFamily="2" charset="2"/>
              <a:buChar char="ü"/>
            </a:pPr>
            <a:endParaRPr lang="en-US" sz="2700" b="1">
              <a:latin typeface="Cambria" panose="02040503050406030204" pitchFamily="18" charset="0"/>
              <a:ea typeface="Cambria" panose="02040503050406030204" pitchFamily="18" charset="0"/>
            </a:endParaRPr>
          </a:p>
          <a:p>
            <a:pPr marL="342900" indent="-342900" algn="just">
              <a:buFont typeface="Wingdings" panose="05000000000000000000" pitchFamily="2" charset="2"/>
              <a:buChar char="ü"/>
            </a:pPr>
            <a:r>
              <a:rPr lang="en-US" sz="2700" b="1">
                <a:latin typeface="Cambria" panose="02040503050406030204" pitchFamily="18" charset="0"/>
                <a:ea typeface="Cambria" panose="02040503050406030204" pitchFamily="18" charset="0"/>
              </a:rPr>
              <a:t>When DM was issued without any reasons, original RA should be considered for calculating 2 years’ time limit</a:t>
            </a:r>
            <a:r>
              <a:rPr lang="en-US" sz="2700">
                <a:latin typeface="Cambria" panose="02040503050406030204" pitchFamily="18" charset="0"/>
                <a:ea typeface="Cambria" panose="02040503050406030204" pitchFamily="18" charset="0"/>
              </a:rPr>
              <a:t> - </a:t>
            </a:r>
            <a:r>
              <a:rPr lang="en-IN" sz="2700">
                <a:latin typeface="Cambria" panose="02040503050406030204" pitchFamily="18" charset="0"/>
                <a:ea typeface="Cambria" panose="02040503050406030204" pitchFamily="18" charset="0"/>
              </a:rPr>
              <a:t>CCE v. Arya Exports [2005 (192) ELT 89 (Del)] and Banco Products India Ltd v CCE [2016 (42) STR 535 (Tri-</a:t>
            </a:r>
            <a:r>
              <a:rPr lang="en-IN" sz="2700" err="1">
                <a:latin typeface="Cambria" panose="02040503050406030204" pitchFamily="18" charset="0"/>
                <a:ea typeface="Cambria" panose="02040503050406030204" pitchFamily="18" charset="0"/>
              </a:rPr>
              <a:t>Ahmd</a:t>
            </a:r>
            <a:r>
              <a:rPr lang="en-IN" sz="2700">
                <a:latin typeface="Cambria" panose="02040503050406030204" pitchFamily="18" charset="0"/>
                <a:ea typeface="Cambria" panose="02040503050406030204" pitchFamily="18" charset="0"/>
              </a:rPr>
              <a:t>)].</a:t>
            </a:r>
          </a:p>
        </p:txBody>
      </p:sp>
      <p:pic>
        <p:nvPicPr>
          <p:cNvPr id="3" name="Picture 2">
            <a:extLst>
              <a:ext uri="{FF2B5EF4-FFF2-40B4-BE49-F238E27FC236}">
                <a16:creationId xmlns:a16="http://schemas.microsoft.com/office/drawing/2014/main" id="{1FE83567-F953-B269-BE8C-203A49C38227}"/>
              </a:ext>
            </a:extLst>
          </p:cNvPr>
          <p:cNvPicPr>
            <a:picLocks noChangeAspect="1"/>
          </p:cNvPicPr>
          <p:nvPr/>
        </p:nvPicPr>
        <p:blipFill>
          <a:blip r:embed="rId3"/>
          <a:stretch>
            <a:fillRect/>
          </a:stretch>
        </p:blipFill>
        <p:spPr>
          <a:xfrm>
            <a:off x="8484825" y="-11249"/>
            <a:ext cx="3692200" cy="996933"/>
          </a:xfrm>
          <a:prstGeom prst="rect">
            <a:avLst/>
          </a:prstGeom>
        </p:spPr>
      </p:pic>
    </p:spTree>
    <p:extLst>
      <p:ext uri="{BB962C8B-B14F-4D97-AF65-F5344CB8AC3E}">
        <p14:creationId xmlns:p14="http://schemas.microsoft.com/office/powerpoint/2010/main" val="2074392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8111088-F4A1-C1D9-2B17-23514745171C}"/>
            </a:ext>
          </a:extLst>
        </p:cNvPr>
        <p:cNvGrpSpPr/>
        <p:nvPr/>
      </p:nvGrpSpPr>
      <p:grpSpPr>
        <a:xfrm>
          <a:off x="0" y="0"/>
          <a:ext cx="0" cy="0"/>
          <a:chOff x="0" y="0"/>
          <a:chExt cx="0" cy="0"/>
        </a:xfrm>
      </p:grpSpPr>
      <p:sp useBgFill="1">
        <p:nvSpPr>
          <p:cNvPr id="270" name="Rectangle 269">
            <a:extLst>
              <a:ext uri="{FF2B5EF4-FFF2-40B4-BE49-F238E27FC236}">
                <a16:creationId xmlns:a16="http://schemas.microsoft.com/office/drawing/2014/main" id="{71E6247B-AA88-9E71-41E0-2E4E8596AB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a:extLst>
              <a:ext uri="{FF2B5EF4-FFF2-40B4-BE49-F238E27FC236}">
                <a16:creationId xmlns:a16="http://schemas.microsoft.com/office/drawing/2014/main" id="{D24FF966-5082-69F1-21EE-E6C6358DE0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271">
            <a:extLst>
              <a:ext uri="{FF2B5EF4-FFF2-40B4-BE49-F238E27FC236}">
                <a16:creationId xmlns:a16="http://schemas.microsoft.com/office/drawing/2014/main" id="{B649DEF0-CF86-452B-FB85-A49F205DC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272">
            <a:extLst>
              <a:ext uri="{FF2B5EF4-FFF2-40B4-BE49-F238E27FC236}">
                <a16:creationId xmlns:a16="http://schemas.microsoft.com/office/drawing/2014/main" id="{6EBDF45A-C20F-B4BA-C0C5-9A8B1E6B2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a:extLst>
              <a:ext uri="{FF2B5EF4-FFF2-40B4-BE49-F238E27FC236}">
                <a16:creationId xmlns:a16="http://schemas.microsoft.com/office/drawing/2014/main" id="{2DE5B1DC-9176-0CBB-78F9-CACE52CF38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A3E4C21A-1C1E-1778-BE6E-538D80D2F3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0753C040-42BD-D253-1919-93A1CE5CBC26}"/>
              </a:ext>
            </a:extLst>
          </p:cNvPr>
          <p:cNvSpPr>
            <a:spLocks noGrp="1"/>
          </p:cNvSpPr>
          <p:nvPr>
            <p:ph type="title"/>
          </p:nvPr>
        </p:nvSpPr>
        <p:spPr>
          <a:xfrm>
            <a:off x="978923" y="1388248"/>
            <a:ext cx="10105845" cy="2138723"/>
          </a:xfrm>
        </p:spPr>
        <p:txBody>
          <a:bodyPr vert="horz" lIns="91440" tIns="45720" rIns="91440" bIns="45720" rtlCol="0" anchor="b">
            <a:normAutofit/>
          </a:bodyPr>
          <a:lstStyle/>
          <a:p>
            <a:pPr algn="ctr"/>
            <a:r>
              <a:rPr lang="en-US" sz="6000">
                <a:solidFill>
                  <a:srgbClr val="FFFFFF"/>
                </a:solidFill>
                <a:latin typeface="Cambria" panose="02040503050406030204" pitchFamily="18" charset="0"/>
                <a:ea typeface="Cambria" panose="02040503050406030204" pitchFamily="18" charset="0"/>
              </a:rPr>
              <a:t>Refund for taxes collected without authority of law</a:t>
            </a:r>
            <a:endParaRPr lang="en-US" sz="6000" kern="1200">
              <a:solidFill>
                <a:srgbClr val="FFFFFF"/>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8E7B103C-8EA6-B10C-A5CA-7D01C4C0CD0F}"/>
              </a:ext>
            </a:extLst>
          </p:cNvPr>
          <p:cNvPicPr>
            <a:picLocks noChangeAspect="1"/>
          </p:cNvPicPr>
          <p:nvPr/>
        </p:nvPicPr>
        <p:blipFill>
          <a:blip r:embed="rId2"/>
          <a:stretch>
            <a:fillRect/>
          </a:stretch>
        </p:blipFill>
        <p:spPr>
          <a:xfrm>
            <a:off x="8484825" y="-11249"/>
            <a:ext cx="3692200" cy="996933"/>
          </a:xfrm>
          <a:prstGeom prst="rect">
            <a:avLst/>
          </a:prstGeom>
        </p:spPr>
      </p:pic>
    </p:spTree>
    <p:extLst>
      <p:ext uri="{BB962C8B-B14F-4D97-AF65-F5344CB8AC3E}">
        <p14:creationId xmlns:p14="http://schemas.microsoft.com/office/powerpoint/2010/main" val="265496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93819A5-D9A6-E97B-8647-DD563C30C9A6}"/>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63721E95-0C8F-7DD2-24FD-B8FD0EF02368}"/>
              </a:ext>
            </a:extLst>
          </p:cNvPr>
          <p:cNvSpPr>
            <a:spLocks noGrp="1"/>
          </p:cNvSpPr>
          <p:nvPr>
            <p:ph type="body" sz="quarter" idx="27"/>
          </p:nvPr>
        </p:nvSpPr>
        <p:spPr>
          <a:xfrm>
            <a:off x="5049936" y="1066979"/>
            <a:ext cx="5162709" cy="420683"/>
          </a:xfrm>
        </p:spPr>
        <p:txBody>
          <a:bodyPr/>
          <a:lstStyle/>
          <a:p>
            <a:r>
              <a:rPr lang="en-US"/>
              <a:t>ROI</a:t>
            </a:r>
          </a:p>
        </p:txBody>
      </p:sp>
      <p:sp>
        <p:nvSpPr>
          <p:cNvPr id="15" name="Slide Number Placeholder 13">
            <a:extLst>
              <a:ext uri="{FF2B5EF4-FFF2-40B4-BE49-F238E27FC236}">
                <a16:creationId xmlns:a16="http://schemas.microsoft.com/office/drawing/2014/main" id="{8904B0C6-9B96-BFAE-95AC-93A527B1414F}"/>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panose="020B06040201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altLang="zh-CN" sz="1200" b="0" i="0" u="none" strike="noStrike" kern="1200" cap="none" spc="0" normalizeH="0" baseline="0" noProof="0">
              <a:ln>
                <a:noFill/>
              </a:ln>
              <a:solidFill>
                <a:srgbClr val="FFFFFF"/>
              </a:solidFill>
              <a:effectLst/>
              <a:uLnTx/>
              <a:uFillTx/>
              <a:latin typeface="Abadi" panose="020B0604020104020204" pitchFamily="34" charset="0"/>
              <a:ea typeface="+mn-ea"/>
              <a:cs typeface="+mn-cs"/>
            </a:endParaRPr>
          </a:p>
        </p:txBody>
      </p:sp>
      <p:sp>
        <p:nvSpPr>
          <p:cNvPr id="2" name="Rectangle 1">
            <a:extLst>
              <a:ext uri="{FF2B5EF4-FFF2-40B4-BE49-F238E27FC236}">
                <a16:creationId xmlns:a16="http://schemas.microsoft.com/office/drawing/2014/main" id="{B437738B-F490-842F-C15A-2458BC7598BB}"/>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665B1540-CE36-63CD-177D-D743B1A939EB}"/>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90FA4C5B-207D-8500-7410-9378A9C4DCB6}"/>
              </a:ext>
            </a:extLst>
          </p:cNvPr>
          <p:cNvSpPr txBox="1"/>
          <p:nvPr/>
        </p:nvSpPr>
        <p:spPr>
          <a:xfrm>
            <a:off x="-18435" y="146161"/>
            <a:ext cx="11053482" cy="584775"/>
          </a:xfrm>
          <a:prstGeom prst="rect">
            <a:avLst/>
          </a:prstGeom>
          <a:noFill/>
        </p:spPr>
        <p:txBody>
          <a:bodyPr wrap="square">
            <a:spAutoFit/>
          </a:bodyPr>
          <a:lstStyle/>
          <a:p>
            <a:r>
              <a:rPr lang="en-US" sz="3200" b="1" i="1">
                <a:solidFill>
                  <a:srgbClr val="FFFFFF"/>
                </a:solidFill>
                <a:latin typeface="Cambria" panose="02040503050406030204" pitchFamily="18" charset="0"/>
                <a:ea typeface="Cambria" panose="02040503050406030204" pitchFamily="18" charset="0"/>
              </a:rPr>
              <a:t>Refund for taxes collected without authority</a:t>
            </a:r>
            <a:endParaRPr lang="en-US" sz="3200" b="1" i="1">
              <a:solidFill>
                <a:schemeClr val="lt1"/>
              </a:solidFill>
              <a:latin typeface="Cambria" panose="02040503050406030204" pitchFamily="18" charset="0"/>
              <a:ea typeface="Cambria" panose="02040503050406030204" pitchFamily="18" charset="0"/>
              <a:cs typeface="Calibri"/>
              <a:sym typeface="Calibri"/>
            </a:endParaRPr>
          </a:p>
        </p:txBody>
      </p:sp>
      <p:sp>
        <p:nvSpPr>
          <p:cNvPr id="25" name="TextBox 24">
            <a:extLst>
              <a:ext uri="{FF2B5EF4-FFF2-40B4-BE49-F238E27FC236}">
                <a16:creationId xmlns:a16="http://schemas.microsoft.com/office/drawing/2014/main" id="{C4112A8C-4D4C-3EA8-7B97-5B00D7206775}"/>
              </a:ext>
            </a:extLst>
          </p:cNvPr>
          <p:cNvSpPr txBox="1"/>
          <p:nvPr/>
        </p:nvSpPr>
        <p:spPr>
          <a:xfrm>
            <a:off x="47612" y="922632"/>
            <a:ext cx="11802266" cy="5262979"/>
          </a:xfrm>
          <a:prstGeom prst="rect">
            <a:avLst/>
          </a:prstGeom>
          <a:noFill/>
        </p:spPr>
        <p:txBody>
          <a:bodyPr wrap="square">
            <a:spAutoFit/>
          </a:bodyPr>
          <a:lstStyle/>
          <a:p>
            <a:pPr marL="342900" indent="-342900" algn="just">
              <a:buFont typeface="Wingdings" panose="05000000000000000000" pitchFamily="2" charset="2"/>
              <a:buChar char="ü"/>
            </a:pPr>
            <a:r>
              <a:rPr lang="en-IN" sz="2800" b="1">
                <a:latin typeface="Cambria" panose="02040503050406030204" pitchFamily="18" charset="0"/>
                <a:ea typeface="Cambria" panose="02040503050406030204" pitchFamily="18" charset="0"/>
              </a:rPr>
              <a:t>Time limit in Sec 54 is not applicable to amounts paid under “Mistake of Law” </a:t>
            </a:r>
            <a:r>
              <a:rPr lang="en-IN" sz="2800">
                <a:latin typeface="Cambria" panose="02040503050406030204" pitchFamily="18" charset="0"/>
                <a:ea typeface="Cambria" panose="02040503050406030204" pitchFamily="18" charset="0"/>
              </a:rPr>
              <a:t>- </a:t>
            </a:r>
          </a:p>
          <a:p>
            <a:pPr marL="342900" indent="-342900" algn="just">
              <a:buFont typeface="Arial" panose="020B0604020202020204" pitchFamily="34" charset="0"/>
              <a:buChar char="•"/>
            </a:pPr>
            <a:r>
              <a:rPr lang="en-IN" sz="2800" b="1" err="1">
                <a:latin typeface="Cambria" panose="02040503050406030204" pitchFamily="18" charset="0"/>
                <a:ea typeface="Cambria" panose="02040503050406030204" pitchFamily="18" charset="0"/>
              </a:rPr>
              <a:t>Nspira</a:t>
            </a:r>
            <a:r>
              <a:rPr lang="en-IN" sz="2800" b="1">
                <a:latin typeface="Cambria" panose="02040503050406030204" pitchFamily="18" charset="0"/>
                <a:ea typeface="Cambria" panose="02040503050406030204" pitchFamily="18" charset="0"/>
              </a:rPr>
              <a:t> Management Services Pvt. Ltd. v. Assistant/ Deputy Commissioner of Central Tax [(2025) 35 Centax 239 (A.P.)]</a:t>
            </a:r>
          </a:p>
          <a:p>
            <a:pPr marL="342900" indent="-342900" algn="just">
              <a:buFont typeface="Arial" panose="020B0604020202020204" pitchFamily="34" charset="0"/>
              <a:buChar char="•"/>
            </a:pPr>
            <a:r>
              <a:rPr lang="en-IN" sz="2800">
                <a:latin typeface="Cambria" panose="02040503050406030204" pitchFamily="18" charset="0"/>
                <a:ea typeface="Cambria" panose="02040503050406030204" pitchFamily="18" charset="0"/>
              </a:rPr>
              <a:t>Louis Dreyfus Co. (P) Ltd. v. UOI [2025 SCC </a:t>
            </a:r>
            <a:r>
              <a:rPr lang="en-IN" sz="2800" err="1">
                <a:latin typeface="Cambria" panose="02040503050406030204" pitchFamily="18" charset="0"/>
                <a:ea typeface="Cambria" panose="02040503050406030204" pitchFamily="18" charset="0"/>
              </a:rPr>
              <a:t>OnLine</a:t>
            </a:r>
            <a:r>
              <a:rPr lang="en-IN" sz="2800">
                <a:latin typeface="Cambria" panose="02040503050406030204" pitchFamily="18" charset="0"/>
                <a:ea typeface="Cambria" panose="02040503050406030204" pitchFamily="18" charset="0"/>
              </a:rPr>
              <a:t> AP 3070] @Para 16</a:t>
            </a:r>
          </a:p>
          <a:p>
            <a:pPr marL="342900" indent="-342900" algn="just">
              <a:buFont typeface="Arial" panose="020B0604020202020204" pitchFamily="34" charset="0"/>
              <a:buChar char="•"/>
            </a:pPr>
            <a:r>
              <a:rPr lang="en-IN" sz="2800">
                <a:latin typeface="Cambria" panose="02040503050406030204" pitchFamily="18" charset="0"/>
                <a:ea typeface="Cambria" panose="02040503050406030204" pitchFamily="18" charset="0"/>
              </a:rPr>
              <a:t>Varshan Enterprises v. Office of the GST Council [2023 (69) G.S.T.L. 133 (A.P.)]</a:t>
            </a:r>
          </a:p>
          <a:p>
            <a:pPr marL="342900" indent="-342900" algn="just">
              <a:buFont typeface="Arial" panose="020B0604020202020204" pitchFamily="34" charset="0"/>
              <a:buChar char="•"/>
            </a:pPr>
            <a:r>
              <a:rPr lang="en-IN" sz="2800" err="1">
                <a:latin typeface="Cambria" panose="02040503050406030204" pitchFamily="18" charset="0"/>
                <a:ea typeface="Cambria" panose="02040503050406030204" pitchFamily="18" charset="0"/>
              </a:rPr>
              <a:t>Comsol</a:t>
            </a:r>
            <a:r>
              <a:rPr lang="en-IN" sz="2800">
                <a:latin typeface="Cambria" panose="02040503050406030204" pitchFamily="18" charset="0"/>
                <a:ea typeface="Cambria" panose="02040503050406030204" pitchFamily="18" charset="0"/>
              </a:rPr>
              <a:t> Energy Pvt. Ltd. v. State of Gujarat [2021 (55) G.S.T.L. 390 (Guj.)].</a:t>
            </a:r>
          </a:p>
          <a:p>
            <a:pPr marL="342900" indent="-342900" algn="just">
              <a:buFont typeface="Wingdings" panose="05000000000000000000" pitchFamily="2" charset="2"/>
              <a:buChar char="ü"/>
            </a:pPr>
            <a:endParaRPr lang="en-US" sz="2800">
              <a:latin typeface="Cambria" panose="02040503050406030204" pitchFamily="18" charset="0"/>
              <a:ea typeface="Cambria" panose="02040503050406030204" pitchFamily="18" charset="0"/>
            </a:endParaRPr>
          </a:p>
          <a:p>
            <a:pPr marL="342900" indent="-342900" algn="just">
              <a:buFont typeface="Wingdings" panose="05000000000000000000" pitchFamily="2" charset="2"/>
              <a:buChar char="ü"/>
            </a:pPr>
            <a:r>
              <a:rPr lang="en-US" sz="2800">
                <a:latin typeface="Cambria" panose="02040503050406030204" pitchFamily="18" charset="0"/>
                <a:ea typeface="Cambria" panose="02040503050406030204" pitchFamily="18" charset="0"/>
              </a:rPr>
              <a:t>Circular 188/20/2022-GST dated 27-12-2022 and Agenda Item 7(ii) of 48th GST Council Meeting - Recipients are eligible to claim refunds of wrongly paid tax when they have borne the tax burden.</a:t>
            </a:r>
          </a:p>
        </p:txBody>
      </p:sp>
      <p:pic>
        <p:nvPicPr>
          <p:cNvPr id="3" name="Picture 2">
            <a:extLst>
              <a:ext uri="{FF2B5EF4-FFF2-40B4-BE49-F238E27FC236}">
                <a16:creationId xmlns:a16="http://schemas.microsoft.com/office/drawing/2014/main" id="{5896527B-8CFC-D8DD-E43B-BA3B02BF709A}"/>
              </a:ext>
            </a:extLst>
          </p:cNvPr>
          <p:cNvPicPr>
            <a:picLocks noChangeAspect="1"/>
          </p:cNvPicPr>
          <p:nvPr/>
        </p:nvPicPr>
        <p:blipFill>
          <a:blip r:embed="rId3"/>
          <a:stretch>
            <a:fillRect/>
          </a:stretch>
        </p:blipFill>
        <p:spPr>
          <a:xfrm>
            <a:off x="8484825" y="-11249"/>
            <a:ext cx="3692200" cy="996933"/>
          </a:xfrm>
          <a:prstGeom prst="rect">
            <a:avLst/>
          </a:prstGeom>
        </p:spPr>
      </p:pic>
    </p:spTree>
    <p:extLst>
      <p:ext uri="{BB962C8B-B14F-4D97-AF65-F5344CB8AC3E}">
        <p14:creationId xmlns:p14="http://schemas.microsoft.com/office/powerpoint/2010/main" val="4179329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64B5BC4-E865-2E59-9B59-E744968EBF56}"/>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CD1C28AB-9FED-9101-227F-50D14BA9A64C}"/>
              </a:ext>
            </a:extLst>
          </p:cNvPr>
          <p:cNvSpPr>
            <a:spLocks noGrp="1"/>
          </p:cNvSpPr>
          <p:nvPr>
            <p:ph type="body" sz="quarter" idx="27"/>
          </p:nvPr>
        </p:nvSpPr>
        <p:spPr>
          <a:xfrm>
            <a:off x="5049936" y="1066979"/>
            <a:ext cx="5162709" cy="420683"/>
          </a:xfrm>
        </p:spPr>
        <p:txBody>
          <a:bodyPr/>
          <a:lstStyle/>
          <a:p>
            <a:r>
              <a:rPr lang="en-US"/>
              <a:t>ROI</a:t>
            </a:r>
          </a:p>
        </p:txBody>
      </p:sp>
      <p:sp>
        <p:nvSpPr>
          <p:cNvPr id="15" name="Slide Number Placeholder 13">
            <a:extLst>
              <a:ext uri="{FF2B5EF4-FFF2-40B4-BE49-F238E27FC236}">
                <a16:creationId xmlns:a16="http://schemas.microsoft.com/office/drawing/2014/main" id="{6F444010-2D7D-19F4-0379-3F059BA4A40D}"/>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panose="020B06040201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altLang="zh-CN" sz="1200" b="0" i="0" u="none" strike="noStrike" kern="1200" cap="none" spc="0" normalizeH="0" baseline="0" noProof="0">
              <a:ln>
                <a:noFill/>
              </a:ln>
              <a:solidFill>
                <a:srgbClr val="FFFFFF"/>
              </a:solidFill>
              <a:effectLst/>
              <a:uLnTx/>
              <a:uFillTx/>
              <a:latin typeface="Abadi" panose="020B0604020104020204" pitchFamily="34" charset="0"/>
              <a:ea typeface="+mn-ea"/>
              <a:cs typeface="+mn-cs"/>
            </a:endParaRPr>
          </a:p>
        </p:txBody>
      </p:sp>
      <p:sp>
        <p:nvSpPr>
          <p:cNvPr id="2" name="Rectangle 1">
            <a:extLst>
              <a:ext uri="{FF2B5EF4-FFF2-40B4-BE49-F238E27FC236}">
                <a16:creationId xmlns:a16="http://schemas.microsoft.com/office/drawing/2014/main" id="{98F3E128-8ACA-02AB-69B7-CF6F1EB1C990}"/>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72E76F64-87A5-01D7-22F7-97A5C0A5A844}"/>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D8D579B9-D879-5F67-F3C9-425A72AED034}"/>
              </a:ext>
            </a:extLst>
          </p:cNvPr>
          <p:cNvSpPr txBox="1"/>
          <p:nvPr/>
        </p:nvSpPr>
        <p:spPr>
          <a:xfrm>
            <a:off x="-18435" y="146161"/>
            <a:ext cx="11053482" cy="584775"/>
          </a:xfrm>
          <a:prstGeom prst="rect">
            <a:avLst/>
          </a:prstGeom>
          <a:noFill/>
        </p:spPr>
        <p:txBody>
          <a:bodyPr wrap="square">
            <a:spAutoFit/>
          </a:bodyPr>
          <a:lstStyle/>
          <a:p>
            <a:r>
              <a:rPr lang="en-US" sz="3200" b="1" i="1">
                <a:solidFill>
                  <a:srgbClr val="FFFFFF"/>
                </a:solidFill>
                <a:latin typeface="Cambria" panose="02040503050406030204" pitchFamily="18" charset="0"/>
                <a:ea typeface="Cambria" panose="02040503050406030204" pitchFamily="18" charset="0"/>
              </a:rPr>
              <a:t>Refund for taxes collected without authority</a:t>
            </a:r>
            <a:endParaRPr lang="en-US" sz="3200" b="1" i="1">
              <a:solidFill>
                <a:schemeClr val="lt1"/>
              </a:solidFill>
              <a:latin typeface="Cambria" panose="02040503050406030204" pitchFamily="18" charset="0"/>
              <a:ea typeface="Cambria" panose="02040503050406030204" pitchFamily="18" charset="0"/>
              <a:cs typeface="Calibri"/>
              <a:sym typeface="Calibri"/>
            </a:endParaRPr>
          </a:p>
        </p:txBody>
      </p:sp>
      <p:sp>
        <p:nvSpPr>
          <p:cNvPr id="25" name="TextBox 24">
            <a:extLst>
              <a:ext uri="{FF2B5EF4-FFF2-40B4-BE49-F238E27FC236}">
                <a16:creationId xmlns:a16="http://schemas.microsoft.com/office/drawing/2014/main" id="{B6C66E93-6622-C4CA-A072-37950387D1B2}"/>
              </a:ext>
            </a:extLst>
          </p:cNvPr>
          <p:cNvSpPr txBox="1"/>
          <p:nvPr/>
        </p:nvSpPr>
        <p:spPr>
          <a:xfrm>
            <a:off x="47612" y="922632"/>
            <a:ext cx="11802266" cy="4832092"/>
          </a:xfrm>
          <a:prstGeom prst="rect">
            <a:avLst/>
          </a:prstGeom>
          <a:noFill/>
        </p:spPr>
        <p:txBody>
          <a:bodyPr wrap="square">
            <a:spAutoFit/>
          </a:bodyPr>
          <a:lstStyle/>
          <a:p>
            <a:pPr algn="just"/>
            <a:r>
              <a:rPr lang="en-IN" sz="2800" b="1">
                <a:latin typeface="Cambria" panose="02040503050406030204" pitchFamily="18" charset="0"/>
                <a:ea typeface="Cambria" panose="02040503050406030204" pitchFamily="18" charset="0"/>
              </a:rPr>
              <a:t>Defect Memo cannot replace adjudication</a:t>
            </a:r>
            <a:endParaRPr lang="en-US" sz="2800">
              <a:latin typeface="Cambria" panose="02040503050406030204" pitchFamily="18" charset="0"/>
              <a:ea typeface="Cambria" panose="02040503050406030204" pitchFamily="18" charset="0"/>
            </a:endParaRPr>
          </a:p>
          <a:p>
            <a:pPr marL="342900" indent="-342900" algn="just">
              <a:buFont typeface="Wingdings" panose="05000000000000000000" pitchFamily="2" charset="2"/>
              <a:buChar char="ü"/>
            </a:pPr>
            <a:r>
              <a:rPr lang="en-US" sz="2800">
                <a:latin typeface="Cambria" panose="02040503050406030204" pitchFamily="18" charset="0"/>
                <a:ea typeface="Cambria" panose="02040503050406030204" pitchFamily="18" charset="0"/>
              </a:rPr>
              <a:t>Rule 92(3) - if refund is inadmissible, SCN shall be issued and pass order providing Personal Hearing [Section 75(4)].</a:t>
            </a:r>
          </a:p>
          <a:p>
            <a:pPr marL="342900" indent="-342900" algn="just">
              <a:buFont typeface="Wingdings" panose="05000000000000000000" pitchFamily="2" charset="2"/>
              <a:buChar char="ü"/>
            </a:pPr>
            <a:r>
              <a:rPr lang="en-US" sz="2800" b="1">
                <a:latin typeface="Cambria" panose="02040503050406030204" pitchFamily="18" charset="0"/>
                <a:ea typeface="Cambria" panose="02040503050406030204" pitchFamily="18" charset="0"/>
              </a:rPr>
              <a:t>Issuing successive deficiency memos without fresh grounds is illegal</a:t>
            </a:r>
            <a:r>
              <a:rPr lang="en-US" sz="2800">
                <a:latin typeface="Cambria" panose="02040503050406030204" pitchFamily="18" charset="0"/>
                <a:ea typeface="Cambria" panose="02040503050406030204" pitchFamily="18" charset="0"/>
              </a:rPr>
              <a:t> - K.A. Wholesale Traders Pvt. Ltd. v. Assistant Commissioner (ST)[W.P. No. 23331 of 2024 - Telangana HC].</a:t>
            </a:r>
          </a:p>
          <a:p>
            <a:pPr marL="342900" indent="-342900" algn="just">
              <a:buFont typeface="Wingdings" panose="05000000000000000000" pitchFamily="2" charset="2"/>
              <a:buChar char="ü"/>
            </a:pPr>
            <a:r>
              <a:rPr lang="en-US" sz="2800">
                <a:latin typeface="Cambria" panose="02040503050406030204" pitchFamily="18" charset="0"/>
                <a:ea typeface="Cambria" panose="02040503050406030204" pitchFamily="18" charset="0"/>
              </a:rPr>
              <a:t>Deficiency memos cannot be used to reject refund claims on merits – </a:t>
            </a:r>
          </a:p>
          <a:p>
            <a:pPr marL="800100" lvl="1" indent="-342900" algn="just">
              <a:buFont typeface="Arial" panose="020B0604020202020204" pitchFamily="34" charset="0"/>
              <a:buChar char="•"/>
            </a:pPr>
            <a:r>
              <a:rPr lang="en-IN" sz="2800" b="1" err="1">
                <a:latin typeface="Cambria" panose="02040503050406030204" pitchFamily="18" charset="0"/>
                <a:ea typeface="Cambria" panose="02040503050406030204" pitchFamily="18" charset="0"/>
              </a:rPr>
              <a:t>Nspira</a:t>
            </a:r>
            <a:r>
              <a:rPr lang="en-IN" sz="2800" b="1">
                <a:latin typeface="Cambria" panose="02040503050406030204" pitchFamily="18" charset="0"/>
                <a:ea typeface="Cambria" panose="02040503050406030204" pitchFamily="18" charset="0"/>
              </a:rPr>
              <a:t> Management Services Pvt. Ltd. v. Assistant/ Deputy Commissioner of Central Tax [(2025) 35 Centax 239 (A.P.)]</a:t>
            </a:r>
          </a:p>
          <a:p>
            <a:pPr marL="800100" lvl="1" indent="-342900" algn="just">
              <a:buFont typeface="Arial" panose="020B0604020202020204" pitchFamily="34" charset="0"/>
              <a:buChar char="•"/>
            </a:pPr>
            <a:r>
              <a:rPr lang="en-US" sz="2800">
                <a:latin typeface="Cambria" panose="02040503050406030204" pitchFamily="18" charset="0"/>
                <a:ea typeface="Cambria" panose="02040503050406030204" pitchFamily="18" charset="0"/>
              </a:rPr>
              <a:t>BT (India) Pvt. Ltd. v. UOI  [2023 (13) Centax 89 (Del.)] </a:t>
            </a:r>
          </a:p>
          <a:p>
            <a:pPr marL="800100" lvl="1" indent="-342900" algn="just">
              <a:buFont typeface="Arial" panose="020B0604020202020204" pitchFamily="34" charset="0"/>
              <a:buChar char="•"/>
            </a:pPr>
            <a:r>
              <a:rPr lang="en-US" sz="2800">
                <a:latin typeface="Cambria" panose="02040503050406030204" pitchFamily="18" charset="0"/>
                <a:ea typeface="Cambria" panose="02040503050406030204" pitchFamily="18" charset="0"/>
              </a:rPr>
              <a:t>Circular 125/44/2019-GST dated 18-11-2019.</a:t>
            </a:r>
          </a:p>
        </p:txBody>
      </p:sp>
      <p:pic>
        <p:nvPicPr>
          <p:cNvPr id="3" name="Picture 2">
            <a:extLst>
              <a:ext uri="{FF2B5EF4-FFF2-40B4-BE49-F238E27FC236}">
                <a16:creationId xmlns:a16="http://schemas.microsoft.com/office/drawing/2014/main" id="{ED784CCB-A6D6-7610-02F6-B5CFD58F1D1F}"/>
              </a:ext>
            </a:extLst>
          </p:cNvPr>
          <p:cNvPicPr>
            <a:picLocks noChangeAspect="1"/>
          </p:cNvPicPr>
          <p:nvPr/>
        </p:nvPicPr>
        <p:blipFill>
          <a:blip r:embed="rId3"/>
          <a:stretch>
            <a:fillRect/>
          </a:stretch>
        </p:blipFill>
        <p:spPr>
          <a:xfrm>
            <a:off x="8484825" y="-11249"/>
            <a:ext cx="3692200" cy="996933"/>
          </a:xfrm>
          <a:prstGeom prst="rect">
            <a:avLst/>
          </a:prstGeom>
        </p:spPr>
      </p:pic>
    </p:spTree>
    <p:extLst>
      <p:ext uri="{BB962C8B-B14F-4D97-AF65-F5344CB8AC3E}">
        <p14:creationId xmlns:p14="http://schemas.microsoft.com/office/powerpoint/2010/main" val="2127319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F3ABDD5-9876-B2EF-52A3-59211F28AE9F}"/>
            </a:ext>
          </a:extLst>
        </p:cNvPr>
        <p:cNvGrpSpPr/>
        <p:nvPr/>
      </p:nvGrpSpPr>
      <p:grpSpPr>
        <a:xfrm>
          <a:off x="0" y="0"/>
          <a:ext cx="0" cy="0"/>
          <a:chOff x="0" y="0"/>
          <a:chExt cx="0" cy="0"/>
        </a:xfrm>
      </p:grpSpPr>
      <p:sp useBgFill="1">
        <p:nvSpPr>
          <p:cNvPr id="270" name="Rectangle 269">
            <a:extLst>
              <a:ext uri="{FF2B5EF4-FFF2-40B4-BE49-F238E27FC236}">
                <a16:creationId xmlns:a16="http://schemas.microsoft.com/office/drawing/2014/main" id="{14C344AF-ABF8-57C6-1B24-BC3FC2B3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a:extLst>
              <a:ext uri="{FF2B5EF4-FFF2-40B4-BE49-F238E27FC236}">
                <a16:creationId xmlns:a16="http://schemas.microsoft.com/office/drawing/2014/main" id="{88DABC0C-5AE3-0CF6-54F9-FBB481E79E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271">
            <a:extLst>
              <a:ext uri="{FF2B5EF4-FFF2-40B4-BE49-F238E27FC236}">
                <a16:creationId xmlns:a16="http://schemas.microsoft.com/office/drawing/2014/main" id="{FCD1D1C8-46A2-64F3-4EA4-39CEC519C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272">
            <a:extLst>
              <a:ext uri="{FF2B5EF4-FFF2-40B4-BE49-F238E27FC236}">
                <a16:creationId xmlns:a16="http://schemas.microsoft.com/office/drawing/2014/main" id="{C50E9580-DBAC-BB84-3CC3-14C0B711D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a:extLst>
              <a:ext uri="{FF2B5EF4-FFF2-40B4-BE49-F238E27FC236}">
                <a16:creationId xmlns:a16="http://schemas.microsoft.com/office/drawing/2014/main" id="{5145E669-F54A-BCDA-45CB-406C76ABB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94429750-721A-4704-E96A-B16CA834F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D82AB31C-C24F-1602-1093-0E809B2F1A9C}"/>
              </a:ext>
            </a:extLst>
          </p:cNvPr>
          <p:cNvSpPr>
            <a:spLocks noGrp="1"/>
          </p:cNvSpPr>
          <p:nvPr>
            <p:ph type="title"/>
          </p:nvPr>
        </p:nvSpPr>
        <p:spPr>
          <a:xfrm>
            <a:off x="1109553" y="1220294"/>
            <a:ext cx="10105845" cy="2138723"/>
          </a:xfrm>
        </p:spPr>
        <p:txBody>
          <a:bodyPr vert="horz" lIns="91440" tIns="45720" rIns="91440" bIns="45720" rtlCol="0" anchor="b">
            <a:normAutofit/>
          </a:bodyPr>
          <a:lstStyle/>
          <a:p>
            <a:pPr algn="ctr"/>
            <a:r>
              <a:rPr lang="en-US" sz="6000">
                <a:solidFill>
                  <a:srgbClr val="FFFFFF"/>
                </a:solidFill>
                <a:latin typeface="Cambria" panose="02040503050406030204" pitchFamily="18" charset="0"/>
                <a:ea typeface="Cambria" panose="02040503050406030204" pitchFamily="18" charset="0"/>
              </a:rPr>
              <a:t>Amendment in IDS formulae – Retrospective or Prospective? </a:t>
            </a:r>
            <a:endParaRPr lang="en-US" sz="6000" kern="1200">
              <a:solidFill>
                <a:srgbClr val="FFFFFF"/>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BF36CEA8-78D1-4323-1481-08C47DEECADE}"/>
              </a:ext>
            </a:extLst>
          </p:cNvPr>
          <p:cNvPicPr>
            <a:picLocks noChangeAspect="1"/>
          </p:cNvPicPr>
          <p:nvPr/>
        </p:nvPicPr>
        <p:blipFill>
          <a:blip r:embed="rId2"/>
          <a:stretch>
            <a:fillRect/>
          </a:stretch>
        </p:blipFill>
        <p:spPr>
          <a:xfrm>
            <a:off x="8484825" y="-11249"/>
            <a:ext cx="3692200" cy="996933"/>
          </a:xfrm>
          <a:prstGeom prst="rect">
            <a:avLst/>
          </a:prstGeom>
        </p:spPr>
      </p:pic>
    </p:spTree>
    <p:extLst>
      <p:ext uri="{BB962C8B-B14F-4D97-AF65-F5344CB8AC3E}">
        <p14:creationId xmlns:p14="http://schemas.microsoft.com/office/powerpoint/2010/main" val="167935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FC82AB9-1DF6-522E-3BD9-7C869003AB6C}"/>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7A4BF905-A2E5-A819-5DE8-14776142C386}"/>
              </a:ext>
            </a:extLst>
          </p:cNvPr>
          <p:cNvSpPr>
            <a:spLocks noGrp="1"/>
          </p:cNvSpPr>
          <p:nvPr>
            <p:ph type="body" sz="quarter" idx="27"/>
          </p:nvPr>
        </p:nvSpPr>
        <p:spPr>
          <a:xfrm>
            <a:off x="5049936" y="1066979"/>
            <a:ext cx="5162709" cy="420683"/>
          </a:xfrm>
        </p:spPr>
        <p:txBody>
          <a:bodyPr/>
          <a:lstStyle/>
          <a:p>
            <a:r>
              <a:rPr lang="en-US"/>
              <a:t>ROI</a:t>
            </a:r>
          </a:p>
        </p:txBody>
      </p:sp>
      <p:sp>
        <p:nvSpPr>
          <p:cNvPr id="15" name="Slide Number Placeholder 13">
            <a:extLst>
              <a:ext uri="{FF2B5EF4-FFF2-40B4-BE49-F238E27FC236}">
                <a16:creationId xmlns:a16="http://schemas.microsoft.com/office/drawing/2014/main" id="{8C841F3B-A31C-2151-3E35-34EEA834A746}"/>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panose="020B06040201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altLang="zh-CN" sz="1200" b="0" i="0" u="none" strike="noStrike" kern="1200" cap="none" spc="0" normalizeH="0" baseline="0" noProof="0">
              <a:ln>
                <a:noFill/>
              </a:ln>
              <a:solidFill>
                <a:srgbClr val="FFFFFF"/>
              </a:solidFill>
              <a:effectLst/>
              <a:uLnTx/>
              <a:uFillTx/>
              <a:latin typeface="Abadi" panose="020B0604020104020204" pitchFamily="34" charset="0"/>
              <a:ea typeface="+mn-ea"/>
              <a:cs typeface="+mn-cs"/>
            </a:endParaRPr>
          </a:p>
        </p:txBody>
      </p:sp>
      <p:sp>
        <p:nvSpPr>
          <p:cNvPr id="2" name="Rectangle 1">
            <a:extLst>
              <a:ext uri="{FF2B5EF4-FFF2-40B4-BE49-F238E27FC236}">
                <a16:creationId xmlns:a16="http://schemas.microsoft.com/office/drawing/2014/main" id="{63A3DBBA-C8EF-A3E3-ABC7-B89B9469CF1C}"/>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5971E596-B1CE-51A4-DA5A-973ECDB53156}"/>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5A693FE4-72FB-07F8-FF48-DA0C459AA218}"/>
              </a:ext>
            </a:extLst>
          </p:cNvPr>
          <p:cNvSpPr txBox="1"/>
          <p:nvPr/>
        </p:nvSpPr>
        <p:spPr>
          <a:xfrm>
            <a:off x="-18435" y="146161"/>
            <a:ext cx="11053482" cy="584775"/>
          </a:xfrm>
          <a:prstGeom prst="rect">
            <a:avLst/>
          </a:prstGeom>
          <a:noFill/>
        </p:spPr>
        <p:txBody>
          <a:bodyPr wrap="square">
            <a:spAutoFit/>
          </a:bodyPr>
          <a:lstStyle/>
          <a:p>
            <a:r>
              <a:rPr lang="en-US" sz="3200" b="1" i="1">
                <a:solidFill>
                  <a:srgbClr val="FFFFFF"/>
                </a:solidFill>
                <a:latin typeface="Cambria" panose="02040503050406030204" pitchFamily="18" charset="0"/>
                <a:ea typeface="Cambria" panose="02040503050406030204" pitchFamily="18" charset="0"/>
              </a:rPr>
              <a:t>Amendment in IDS formulae</a:t>
            </a:r>
            <a:endParaRPr lang="en-US" sz="3200" b="1" i="1">
              <a:solidFill>
                <a:schemeClr val="lt1"/>
              </a:solidFill>
              <a:latin typeface="Cambria" panose="02040503050406030204" pitchFamily="18" charset="0"/>
              <a:ea typeface="Cambria" panose="02040503050406030204" pitchFamily="18" charset="0"/>
              <a:cs typeface="Calibri"/>
              <a:sym typeface="Calibri"/>
            </a:endParaRPr>
          </a:p>
        </p:txBody>
      </p:sp>
      <p:sp>
        <p:nvSpPr>
          <p:cNvPr id="25" name="TextBox 24">
            <a:extLst>
              <a:ext uri="{FF2B5EF4-FFF2-40B4-BE49-F238E27FC236}">
                <a16:creationId xmlns:a16="http://schemas.microsoft.com/office/drawing/2014/main" id="{8A996069-B463-B680-AB6A-E23CA6999DD8}"/>
              </a:ext>
            </a:extLst>
          </p:cNvPr>
          <p:cNvSpPr txBox="1"/>
          <p:nvPr/>
        </p:nvSpPr>
        <p:spPr>
          <a:xfrm>
            <a:off x="47612" y="922632"/>
            <a:ext cx="11783605" cy="4832092"/>
          </a:xfrm>
          <a:prstGeom prst="rect">
            <a:avLst/>
          </a:prstGeom>
          <a:noFill/>
        </p:spPr>
        <p:txBody>
          <a:bodyPr wrap="square">
            <a:spAutoFit/>
          </a:bodyPr>
          <a:lstStyle/>
          <a:p>
            <a:pPr marL="342900" indent="-342900" algn="just">
              <a:buFont typeface="Wingdings" panose="05000000000000000000" pitchFamily="2" charset="2"/>
              <a:buChar char="ü"/>
            </a:pPr>
            <a:r>
              <a:rPr lang="en-US" sz="2800">
                <a:latin typeface="Cambria" panose="02040503050406030204" pitchFamily="18" charset="0"/>
                <a:ea typeface="Cambria" panose="02040503050406030204" pitchFamily="18" charset="0"/>
              </a:rPr>
              <a:t>ITC accumulated due to inputs rate &gt; output rate.</a:t>
            </a:r>
          </a:p>
          <a:p>
            <a:pPr marL="342900" indent="-342900" algn="just">
              <a:buFont typeface="Wingdings" panose="05000000000000000000" pitchFamily="2" charset="2"/>
              <a:buChar char="ü"/>
            </a:pPr>
            <a:r>
              <a:rPr lang="en-US" sz="2800">
                <a:latin typeface="Cambria" panose="02040503050406030204" pitchFamily="18" charset="0"/>
                <a:ea typeface="Cambria" panose="02040503050406030204" pitchFamily="18" charset="0"/>
              </a:rPr>
              <a:t>N. N. 14/2022-CT dated 05-07-2022 amended the Rule 89(5).</a:t>
            </a:r>
          </a:p>
          <a:p>
            <a:pPr marL="342900" indent="-342900" algn="just">
              <a:buFont typeface="Wingdings" panose="05000000000000000000" pitchFamily="2" charset="2"/>
              <a:buChar char="ü"/>
            </a:pPr>
            <a:r>
              <a:rPr lang="en-US" sz="2800">
                <a:latin typeface="Cambria" panose="02040503050406030204" pitchFamily="18" charset="0"/>
                <a:ea typeface="Cambria" panose="02040503050406030204" pitchFamily="18" charset="0"/>
              </a:rPr>
              <a:t>Circular 181/13/2022-GST dated 10-11-2022 - Amendment in Rule 89(5) is not clarificatory in nature and is applicable prospectively from 05-07-2022.</a:t>
            </a:r>
          </a:p>
          <a:p>
            <a:pPr marL="342900" indent="-342900" algn="just">
              <a:buFont typeface="Wingdings" panose="05000000000000000000" pitchFamily="2" charset="2"/>
              <a:buChar char="ü"/>
            </a:pPr>
            <a:r>
              <a:rPr lang="en-US" sz="2800">
                <a:latin typeface="Cambria" panose="02040503050406030204" pitchFamily="18" charset="0"/>
                <a:ea typeface="Cambria" panose="02040503050406030204" pitchFamily="18" charset="0"/>
              </a:rPr>
              <a:t>There is no embargo on preferring 2</a:t>
            </a:r>
            <a:r>
              <a:rPr lang="en-US" sz="2800" baseline="30000">
                <a:latin typeface="Cambria" panose="02040503050406030204" pitchFamily="18" charset="0"/>
                <a:ea typeface="Cambria" panose="02040503050406030204" pitchFamily="18" charset="0"/>
              </a:rPr>
              <a:t>nd</a:t>
            </a:r>
            <a:r>
              <a:rPr lang="en-US" sz="2800">
                <a:latin typeface="Cambria" panose="02040503050406030204" pitchFamily="18" charset="0"/>
                <a:ea typeface="Cambria" panose="02040503050406030204" pitchFamily="18" charset="0"/>
              </a:rPr>
              <a:t> refund application, if the petitioner is entitled to the same within the period of 2 years as held in – </a:t>
            </a:r>
          </a:p>
          <a:p>
            <a:pPr marL="800100" lvl="1" indent="-342900" algn="just">
              <a:buFont typeface="Wingdings" panose="05000000000000000000" pitchFamily="2" charset="2"/>
              <a:buChar char="ü"/>
            </a:pPr>
            <a:r>
              <a:rPr lang="en-US" sz="2800" b="1">
                <a:latin typeface="Cambria" panose="02040503050406030204" pitchFamily="18" charset="0"/>
                <a:ea typeface="Cambria" panose="02040503050406030204" pitchFamily="18" charset="0"/>
              </a:rPr>
              <a:t>ABN Industries v. UOI &amp; Ors. [2025-TIOL-566-HC-AHM-GST] </a:t>
            </a:r>
          </a:p>
          <a:p>
            <a:pPr marL="800100" lvl="1" indent="-342900" algn="just">
              <a:buFont typeface="Wingdings" panose="05000000000000000000" pitchFamily="2" charset="2"/>
              <a:buChar char="ü"/>
            </a:pPr>
            <a:r>
              <a:rPr lang="en-US" sz="2800">
                <a:latin typeface="Cambria" panose="02040503050406030204" pitchFamily="18" charset="0"/>
                <a:ea typeface="Cambria" panose="02040503050406030204" pitchFamily="18" charset="0"/>
              </a:rPr>
              <a:t>Shree Renuka Sugars Ltd. v. State of Gujarat [2023 (8) Centax 235 (Guj.)]</a:t>
            </a:r>
          </a:p>
          <a:p>
            <a:pPr marL="800100" lvl="1" indent="-342900" algn="just">
              <a:buFont typeface="Wingdings" panose="05000000000000000000" pitchFamily="2" charset="2"/>
              <a:buChar char="ü"/>
            </a:pPr>
            <a:r>
              <a:rPr lang="en-US" sz="2800">
                <a:latin typeface="Cambria" panose="02040503050406030204" pitchFamily="18" charset="0"/>
                <a:ea typeface="Cambria" panose="02040503050406030204" pitchFamily="18" charset="0"/>
              </a:rPr>
              <a:t>Pee Gee Fabrics (P.) Ltd. v. UOI [2023 (11) Centax 330 (Guj.)].</a:t>
            </a:r>
            <a:endParaRPr lang="en-US" sz="2800" b="1">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E5DE04AD-5168-3597-DE2D-E7D298C59A3C}"/>
              </a:ext>
            </a:extLst>
          </p:cNvPr>
          <p:cNvPicPr>
            <a:picLocks noChangeAspect="1"/>
          </p:cNvPicPr>
          <p:nvPr/>
        </p:nvPicPr>
        <p:blipFill>
          <a:blip r:embed="rId3"/>
          <a:stretch>
            <a:fillRect/>
          </a:stretch>
        </p:blipFill>
        <p:spPr>
          <a:xfrm>
            <a:off x="8484825" y="-11249"/>
            <a:ext cx="3692200" cy="996933"/>
          </a:xfrm>
          <a:prstGeom prst="rect">
            <a:avLst/>
          </a:prstGeom>
        </p:spPr>
      </p:pic>
    </p:spTree>
    <p:extLst>
      <p:ext uri="{BB962C8B-B14F-4D97-AF65-F5344CB8AC3E}">
        <p14:creationId xmlns:p14="http://schemas.microsoft.com/office/powerpoint/2010/main" val="1843771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8C203D0-2E48-7D90-027B-510CB679FC4F}"/>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6B806D37-163D-61B8-30AE-266006BD9C32}"/>
              </a:ext>
            </a:extLst>
          </p:cNvPr>
          <p:cNvSpPr>
            <a:spLocks noGrp="1"/>
          </p:cNvSpPr>
          <p:nvPr>
            <p:ph type="body" sz="quarter" idx="27"/>
          </p:nvPr>
        </p:nvSpPr>
        <p:spPr>
          <a:xfrm>
            <a:off x="5049936" y="1066979"/>
            <a:ext cx="5162709" cy="420683"/>
          </a:xfrm>
        </p:spPr>
        <p:txBody>
          <a:bodyPr/>
          <a:lstStyle/>
          <a:p>
            <a:r>
              <a:rPr lang="en-US"/>
              <a:t>ROI</a:t>
            </a:r>
          </a:p>
        </p:txBody>
      </p:sp>
      <p:sp>
        <p:nvSpPr>
          <p:cNvPr id="15" name="Slide Number Placeholder 13">
            <a:extLst>
              <a:ext uri="{FF2B5EF4-FFF2-40B4-BE49-F238E27FC236}">
                <a16:creationId xmlns:a16="http://schemas.microsoft.com/office/drawing/2014/main" id="{E523F9B3-7D65-0A8E-FA58-AD7123B7EB8E}"/>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panose="020B06040201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altLang="zh-CN" sz="1200" b="0" i="0" u="none" strike="noStrike" kern="1200" cap="none" spc="0" normalizeH="0" baseline="0" noProof="0">
              <a:ln>
                <a:noFill/>
              </a:ln>
              <a:solidFill>
                <a:srgbClr val="FFFFFF"/>
              </a:solidFill>
              <a:effectLst/>
              <a:uLnTx/>
              <a:uFillTx/>
              <a:latin typeface="Abadi" panose="020B0604020104020204" pitchFamily="34" charset="0"/>
              <a:ea typeface="+mn-ea"/>
              <a:cs typeface="+mn-cs"/>
            </a:endParaRPr>
          </a:p>
        </p:txBody>
      </p:sp>
      <p:sp>
        <p:nvSpPr>
          <p:cNvPr id="2" name="Rectangle 1">
            <a:extLst>
              <a:ext uri="{FF2B5EF4-FFF2-40B4-BE49-F238E27FC236}">
                <a16:creationId xmlns:a16="http://schemas.microsoft.com/office/drawing/2014/main" id="{B74992A0-B1FC-ECA8-5353-479356EBADD8}"/>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522E0EC6-5D19-70DD-7A63-5F2AB82CB265}"/>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3B7888DE-9F77-F234-827C-039DA5E3B2FD}"/>
              </a:ext>
            </a:extLst>
          </p:cNvPr>
          <p:cNvSpPr txBox="1"/>
          <p:nvPr/>
        </p:nvSpPr>
        <p:spPr>
          <a:xfrm>
            <a:off x="-18435" y="146161"/>
            <a:ext cx="11053482" cy="584775"/>
          </a:xfrm>
          <a:prstGeom prst="rect">
            <a:avLst/>
          </a:prstGeom>
          <a:noFill/>
        </p:spPr>
        <p:txBody>
          <a:bodyPr wrap="square">
            <a:spAutoFit/>
          </a:bodyPr>
          <a:lstStyle/>
          <a:p>
            <a:r>
              <a:rPr lang="en-US" sz="3200" b="1" i="1">
                <a:solidFill>
                  <a:srgbClr val="FFFFFF"/>
                </a:solidFill>
                <a:latin typeface="Cambria" panose="02040503050406030204" pitchFamily="18" charset="0"/>
                <a:ea typeface="Cambria" panose="02040503050406030204" pitchFamily="18" charset="0"/>
              </a:rPr>
              <a:t>Amendment in IDS formulae</a:t>
            </a:r>
            <a:endParaRPr lang="en-US" sz="3200" b="1" i="1">
              <a:solidFill>
                <a:schemeClr val="lt1"/>
              </a:solidFill>
              <a:latin typeface="Cambria" panose="02040503050406030204" pitchFamily="18" charset="0"/>
              <a:ea typeface="Cambria" panose="02040503050406030204" pitchFamily="18" charset="0"/>
              <a:cs typeface="Calibri"/>
              <a:sym typeface="Calibri"/>
            </a:endParaRPr>
          </a:p>
        </p:txBody>
      </p:sp>
      <p:sp>
        <p:nvSpPr>
          <p:cNvPr id="25" name="TextBox 24">
            <a:extLst>
              <a:ext uri="{FF2B5EF4-FFF2-40B4-BE49-F238E27FC236}">
                <a16:creationId xmlns:a16="http://schemas.microsoft.com/office/drawing/2014/main" id="{B04FCA57-6842-C4CF-1B75-16D0A02E57A8}"/>
              </a:ext>
            </a:extLst>
          </p:cNvPr>
          <p:cNvSpPr txBox="1"/>
          <p:nvPr/>
        </p:nvSpPr>
        <p:spPr>
          <a:xfrm>
            <a:off x="47612" y="922632"/>
            <a:ext cx="11783605" cy="4832092"/>
          </a:xfrm>
          <a:prstGeom prst="rect">
            <a:avLst/>
          </a:prstGeom>
          <a:noFill/>
        </p:spPr>
        <p:txBody>
          <a:bodyPr wrap="square">
            <a:spAutoFit/>
          </a:bodyPr>
          <a:lstStyle/>
          <a:p>
            <a:pPr marL="342900" indent="-342900" algn="just">
              <a:buFont typeface="Wingdings" panose="05000000000000000000" pitchFamily="2" charset="2"/>
              <a:buChar char="ü"/>
            </a:pPr>
            <a:r>
              <a:rPr lang="en-US" sz="2800" b="1">
                <a:latin typeface="Cambria" panose="02040503050406030204" pitchFamily="18" charset="0"/>
                <a:ea typeface="Cambria" panose="02040503050406030204" pitchFamily="18" charset="0"/>
              </a:rPr>
              <a:t>Unamended Rule 89(5) prior to 05-07-2022</a:t>
            </a:r>
            <a:r>
              <a:rPr lang="en-US" sz="2800">
                <a:latin typeface="Cambria" panose="02040503050406030204" pitchFamily="18" charset="0"/>
                <a:ea typeface="Cambria" panose="02040503050406030204" pitchFamily="18" charset="0"/>
              </a:rPr>
              <a:t> was as under:</a:t>
            </a:r>
          </a:p>
          <a:p>
            <a:pPr algn="just"/>
            <a:endParaRPr lang="en-US" sz="2800">
              <a:latin typeface="Cambria" panose="02040503050406030204" pitchFamily="18" charset="0"/>
              <a:ea typeface="Cambria" panose="02040503050406030204" pitchFamily="18" charset="0"/>
            </a:endParaRPr>
          </a:p>
          <a:p>
            <a:pPr algn="just"/>
            <a:r>
              <a:rPr lang="en-US" sz="2800">
                <a:latin typeface="Cambria" panose="02040503050406030204" pitchFamily="18" charset="0"/>
                <a:ea typeface="Cambria" panose="02040503050406030204" pitchFamily="18" charset="0"/>
              </a:rPr>
              <a:t>In the case of refund on account of IDS, refund of ITC shall be granted as per the following formula:</a:t>
            </a:r>
          </a:p>
          <a:p>
            <a:pPr algn="just"/>
            <a:r>
              <a:rPr lang="en-US" sz="2800">
                <a:latin typeface="Cambria" panose="02040503050406030204" pitchFamily="18" charset="0"/>
                <a:ea typeface="Cambria" panose="02040503050406030204" pitchFamily="18" charset="0"/>
              </a:rPr>
              <a:t>Maximum Refund Amount = {(Turnover of inverted rated supply of goods and services) x Net ITC   Adjusted Total Turnover} - </a:t>
            </a:r>
            <a:r>
              <a:rPr lang="en-US" sz="2800" b="1">
                <a:latin typeface="Cambria" panose="02040503050406030204" pitchFamily="18" charset="0"/>
                <a:ea typeface="Cambria" panose="02040503050406030204" pitchFamily="18" charset="0"/>
              </a:rPr>
              <a:t>tax payable on such inverted rated supply of goods and services</a:t>
            </a:r>
            <a:r>
              <a:rPr lang="en-US" sz="2800">
                <a:latin typeface="Cambria" panose="02040503050406030204" pitchFamily="18" charset="0"/>
                <a:ea typeface="Cambria" panose="02040503050406030204" pitchFamily="18" charset="0"/>
              </a:rPr>
              <a:t>.</a:t>
            </a:r>
          </a:p>
          <a:p>
            <a:pPr algn="just"/>
            <a:endParaRPr lang="en-US" sz="2800">
              <a:latin typeface="Cambria" panose="02040503050406030204" pitchFamily="18" charset="0"/>
              <a:ea typeface="Cambria" panose="02040503050406030204" pitchFamily="18" charset="0"/>
            </a:endParaRPr>
          </a:p>
          <a:p>
            <a:pPr algn="just"/>
            <a:r>
              <a:rPr lang="en-US" sz="2800">
                <a:latin typeface="Cambria" panose="02040503050406030204" pitchFamily="18" charset="0"/>
                <a:ea typeface="Cambria" panose="02040503050406030204" pitchFamily="18" charset="0"/>
              </a:rPr>
              <a:t>Explanation.- For the purposes of this sub rule, the expressions "Net ITC" and "Adjusted Total turnover" shall have the same meanings as assigned to them in sub-rule (4).</a:t>
            </a:r>
          </a:p>
        </p:txBody>
      </p:sp>
      <p:sp>
        <p:nvSpPr>
          <p:cNvPr id="3" name="Division Sign 2">
            <a:extLst>
              <a:ext uri="{FF2B5EF4-FFF2-40B4-BE49-F238E27FC236}">
                <a16:creationId xmlns:a16="http://schemas.microsoft.com/office/drawing/2014/main" id="{3EB57161-0A4B-3A98-BBD1-A0A7BF8B6D3A}"/>
              </a:ext>
            </a:extLst>
          </p:cNvPr>
          <p:cNvSpPr/>
          <p:nvPr/>
        </p:nvSpPr>
        <p:spPr>
          <a:xfrm>
            <a:off x="3900197" y="3265710"/>
            <a:ext cx="167951" cy="167951"/>
          </a:xfrm>
          <a:prstGeom prst="mathDivid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IN"/>
          </a:p>
        </p:txBody>
      </p:sp>
      <p:pic>
        <p:nvPicPr>
          <p:cNvPr id="6" name="Picture 5">
            <a:extLst>
              <a:ext uri="{FF2B5EF4-FFF2-40B4-BE49-F238E27FC236}">
                <a16:creationId xmlns:a16="http://schemas.microsoft.com/office/drawing/2014/main" id="{1C24C34F-6048-9CE9-1500-A5A3FF963902}"/>
              </a:ext>
            </a:extLst>
          </p:cNvPr>
          <p:cNvPicPr>
            <a:picLocks noChangeAspect="1"/>
          </p:cNvPicPr>
          <p:nvPr/>
        </p:nvPicPr>
        <p:blipFill>
          <a:blip r:embed="rId3"/>
          <a:stretch>
            <a:fillRect/>
          </a:stretch>
        </p:blipFill>
        <p:spPr>
          <a:xfrm>
            <a:off x="8484825" y="7412"/>
            <a:ext cx="3692200" cy="996933"/>
          </a:xfrm>
          <a:prstGeom prst="rect">
            <a:avLst/>
          </a:prstGeom>
        </p:spPr>
      </p:pic>
    </p:spTree>
    <p:extLst>
      <p:ext uri="{BB962C8B-B14F-4D97-AF65-F5344CB8AC3E}">
        <p14:creationId xmlns:p14="http://schemas.microsoft.com/office/powerpoint/2010/main" val="4245299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140415" y="150813"/>
            <a:ext cx="8407400" cy="585787"/>
          </a:xfrm>
        </p:spPr>
        <p:txBody>
          <a:bodyPr/>
          <a:lstStyle/>
          <a:p>
            <a:r>
              <a:rPr lang="en-IN" sz="3200" b="1" i="1"/>
              <a:t>Introduction</a:t>
            </a:r>
            <a:endParaRPr lang="en-IN" sz="3200" i="1"/>
          </a:p>
        </p:txBody>
      </p:sp>
      <p:sp>
        <p:nvSpPr>
          <p:cNvPr id="15" name="Text Placeholder 14">
            <a:extLst>
              <a:ext uri="{FF2B5EF4-FFF2-40B4-BE49-F238E27FC236}">
                <a16:creationId xmlns:a16="http://schemas.microsoft.com/office/drawing/2014/main" id="{A52C90AE-DF7E-455B-921F-B2155463F159}"/>
              </a:ext>
            </a:extLst>
          </p:cNvPr>
          <p:cNvSpPr>
            <a:spLocks noGrp="1"/>
          </p:cNvSpPr>
          <p:nvPr>
            <p:ph type="body" sz="quarter" idx="15"/>
          </p:nvPr>
        </p:nvSpPr>
        <p:spPr>
          <a:xfrm>
            <a:off x="28445" y="940310"/>
            <a:ext cx="11970722" cy="5749741"/>
          </a:xfrm>
        </p:spPr>
        <p:txBody>
          <a:bodyPr>
            <a:noAutofit/>
          </a:bodyPr>
          <a:lstStyle/>
          <a:p>
            <a:pPr marL="354013" indent="-354013" algn="just">
              <a:lnSpc>
                <a:spcPct val="100000"/>
              </a:lnSpc>
              <a:buFont typeface="Wingdings" panose="05000000000000000000" pitchFamily="2" charset="2"/>
              <a:buChar char="ü"/>
            </a:pPr>
            <a:r>
              <a:rPr lang="en-US" sz="2600">
                <a:cs typeface="Times New Roman" panose="02020603050405020304" pitchFamily="18" charset="0"/>
              </a:rPr>
              <a:t>Principle of </a:t>
            </a:r>
            <a:r>
              <a:rPr lang="en-US" sz="2600" b="1">
                <a:cs typeface="Times New Roman" panose="02020603050405020304" pitchFamily="18" charset="0"/>
              </a:rPr>
              <a:t>‘Judicial discipline</a:t>
            </a:r>
            <a:r>
              <a:rPr lang="en-US" sz="2600">
                <a:cs typeface="Times New Roman" panose="02020603050405020304" pitchFamily="18" charset="0"/>
              </a:rPr>
              <a:t>’ – </a:t>
            </a:r>
            <a:r>
              <a:rPr lang="en-US" sz="2600">
                <a:effectLst/>
                <a:cs typeface="Times New Roman" panose="02020603050405020304" pitchFamily="18" charset="0"/>
              </a:rPr>
              <a:t>Orders of higher appellate authorities should be followed unreservedly by the subordinate authorities, unless its operation has been suspended by a competent Court</a:t>
            </a:r>
            <a:r>
              <a:rPr lang="en-US" sz="2600">
                <a:cs typeface="Times New Roman" panose="02020603050405020304" pitchFamily="18" charset="0"/>
              </a:rPr>
              <a:t> - </a:t>
            </a:r>
            <a:r>
              <a:rPr lang="en-US" sz="2600" b="1">
                <a:cs typeface="Times New Roman" panose="02020603050405020304" pitchFamily="18" charset="0"/>
              </a:rPr>
              <a:t>UOI </a:t>
            </a:r>
            <a:r>
              <a:rPr lang="en-US" sz="2600" b="1">
                <a:effectLst/>
                <a:cs typeface="Times New Roman" panose="02020603050405020304" pitchFamily="18" charset="0"/>
              </a:rPr>
              <a:t>v. </a:t>
            </a:r>
            <a:r>
              <a:rPr lang="en-US" sz="2600" b="1" err="1">
                <a:effectLst/>
                <a:cs typeface="Times New Roman" panose="02020603050405020304" pitchFamily="18" charset="0"/>
              </a:rPr>
              <a:t>Kamlakshi</a:t>
            </a:r>
            <a:r>
              <a:rPr lang="en-US" sz="2600" b="1">
                <a:effectLst/>
                <a:cs typeface="Times New Roman" panose="02020603050405020304" pitchFamily="18" charset="0"/>
              </a:rPr>
              <a:t> Finance Corporation Ltd </a:t>
            </a:r>
            <a:r>
              <a:rPr lang="en-US" sz="2600">
                <a:effectLst/>
                <a:cs typeface="Times New Roman" panose="02020603050405020304" pitchFamily="18" charset="0"/>
              </a:rPr>
              <a:t>[1991 (55) E.L.T 433 (S.C</a:t>
            </a:r>
            <a:r>
              <a:rPr lang="en-US" sz="2600">
                <a:cs typeface="Times New Roman" panose="02020603050405020304" pitchFamily="18" charset="0"/>
              </a:rPr>
              <a:t>)].</a:t>
            </a:r>
          </a:p>
          <a:p>
            <a:pPr marL="354013" indent="-354013" algn="just">
              <a:lnSpc>
                <a:spcPct val="100000"/>
              </a:lnSpc>
              <a:buFont typeface="Wingdings" panose="05000000000000000000" pitchFamily="2" charset="2"/>
              <a:buChar char="ü"/>
            </a:pPr>
            <a:r>
              <a:rPr lang="en-US" sz="2600">
                <a:cs typeface="Times New Roman" panose="02020603050405020304" pitchFamily="18" charset="0"/>
              </a:rPr>
              <a:t>Principle of ‘</a:t>
            </a:r>
            <a:r>
              <a:rPr lang="en-US" sz="2600" b="1">
                <a:cs typeface="Times New Roman" panose="02020603050405020304" pitchFamily="18" charset="0"/>
              </a:rPr>
              <a:t>Stare decisis’</a:t>
            </a:r>
            <a:r>
              <a:rPr lang="en-US" sz="2600">
                <a:cs typeface="Times New Roman" panose="02020603050405020304" pitchFamily="18" charset="0"/>
              </a:rPr>
              <a:t> - </a:t>
            </a:r>
            <a:r>
              <a:rPr lang="en-IN" sz="2600">
                <a:cs typeface="Times New Roman" panose="02020603050405020304" pitchFamily="18" charset="0"/>
              </a:rPr>
              <a:t>Before reviewing or revising </a:t>
            </a:r>
            <a:r>
              <a:rPr lang="en-US" sz="2600">
                <a:cs typeface="Times New Roman" panose="02020603050405020304" pitchFamily="18" charset="0"/>
              </a:rPr>
              <a:t>its earlier decision, the Court must satisfy itself whether it is necessary to do so in the interest of public good or for any other compelling reason. The Court must endeavor to maintain </a:t>
            </a:r>
            <a:r>
              <a:rPr lang="en-US" sz="2600" b="1" u="sng">
                <a:cs typeface="Times New Roman" panose="02020603050405020304" pitchFamily="18" charset="0"/>
              </a:rPr>
              <a:t>consistency, certainty and continuity</a:t>
            </a:r>
            <a:r>
              <a:rPr lang="en-US" sz="2600">
                <a:cs typeface="Times New Roman" panose="02020603050405020304" pitchFamily="18" charset="0"/>
              </a:rPr>
              <a:t> in interpretation of law –</a:t>
            </a:r>
            <a:r>
              <a:rPr lang="en-IN" sz="2600" b="1">
                <a:cs typeface="Times New Roman" panose="02020603050405020304" pitchFamily="18" charset="0"/>
              </a:rPr>
              <a:t>Keshav Mills Co. Ltd. </a:t>
            </a:r>
            <a:r>
              <a:rPr lang="en-US" sz="2600" b="1">
                <a:cs typeface="Times New Roman" panose="02020603050405020304" pitchFamily="18" charset="0"/>
              </a:rPr>
              <a:t>Vs. C.I.T. </a:t>
            </a:r>
            <a:r>
              <a:rPr lang="en-US" sz="2600">
                <a:cs typeface="Times New Roman" panose="02020603050405020304" pitchFamily="18" charset="0"/>
              </a:rPr>
              <a:t>[AIR </a:t>
            </a:r>
            <a:r>
              <a:rPr lang="en-IN" sz="2600">
                <a:cs typeface="Times New Roman" panose="02020603050405020304" pitchFamily="18" charset="0"/>
              </a:rPr>
              <a:t>1965 SC 1636].</a:t>
            </a:r>
          </a:p>
          <a:p>
            <a:pPr marL="354013" indent="-354013" algn="just">
              <a:lnSpc>
                <a:spcPct val="100000"/>
              </a:lnSpc>
              <a:buFont typeface="Wingdings" panose="05000000000000000000" pitchFamily="2" charset="2"/>
              <a:buChar char="ü"/>
            </a:pPr>
            <a:r>
              <a:rPr lang="en-US" sz="2600">
                <a:cs typeface="Times New Roman" panose="02020603050405020304" pitchFamily="18" charset="0"/>
              </a:rPr>
              <a:t>Facts of decision relied upon have to be shown to fit factual situation of a given case. Without such discussion, reliance could not be placed on a decision. Circumstantial flexibility, one additional or different fact may make world of difference between conclusions in two cases. </a:t>
            </a:r>
            <a:r>
              <a:rPr lang="en-US" sz="2600" b="1">
                <a:effectLst/>
                <a:cs typeface="Times New Roman" panose="02020603050405020304" pitchFamily="18" charset="0"/>
              </a:rPr>
              <a:t>C.C.E., Calcutta vs. </a:t>
            </a:r>
            <a:r>
              <a:rPr lang="en-US" sz="2600" b="1" err="1">
                <a:effectLst/>
                <a:cs typeface="Times New Roman" panose="02020603050405020304" pitchFamily="18" charset="0"/>
              </a:rPr>
              <a:t>Alnoori</a:t>
            </a:r>
            <a:r>
              <a:rPr lang="en-US" sz="2600" b="1">
                <a:effectLst/>
                <a:cs typeface="Times New Roman" panose="02020603050405020304" pitchFamily="18" charset="0"/>
              </a:rPr>
              <a:t> Tobacco Products </a:t>
            </a:r>
            <a:r>
              <a:rPr lang="en-US" sz="2600">
                <a:effectLst/>
                <a:cs typeface="Times New Roman" panose="02020603050405020304" pitchFamily="18" charset="0"/>
              </a:rPr>
              <a:t>[2004 (170) ELT 135 (S.C.)].</a:t>
            </a:r>
            <a:endParaRPr lang="en-IN" sz="2600"/>
          </a:p>
        </p:txBody>
      </p:sp>
      <p:sp>
        <p:nvSpPr>
          <p:cNvPr id="4" name="Slide Number Placeholder 3"/>
          <p:cNvSpPr>
            <a:spLocks noGrp="1"/>
          </p:cNvSpPr>
          <p:nvPr>
            <p:ph type="sldNum" sz="quarter" idx="4"/>
          </p:nvPr>
        </p:nvSpPr>
        <p:spPr/>
        <p:txBody>
          <a:bodyPr/>
          <a:lstStyle/>
          <a:p>
            <a:fld id="{C37E4FB1-AD43-40BE-A2D5-51E31E25039B}" type="slidenum">
              <a:rPr lang="en-IN" smtClean="0">
                <a:latin typeface="Cambria" panose="02040503050406030204" pitchFamily="18" charset="0"/>
                <a:ea typeface="Cambria" panose="02040503050406030204" pitchFamily="18" charset="0"/>
              </a:rPr>
              <a:pPr/>
              <a:t>2</a:t>
            </a:fld>
            <a:endParaRPr lang="en-IN">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39117508-CEC8-7D9E-1B8E-9868AC72FD17}"/>
              </a:ext>
            </a:extLst>
          </p:cNvPr>
          <p:cNvPicPr>
            <a:picLocks noChangeAspect="1"/>
          </p:cNvPicPr>
          <p:nvPr/>
        </p:nvPicPr>
        <p:blipFill>
          <a:blip r:embed="rId2"/>
          <a:stretch>
            <a:fillRect/>
          </a:stretch>
        </p:blipFill>
        <p:spPr>
          <a:xfrm>
            <a:off x="8354198" y="7412"/>
            <a:ext cx="3692200" cy="996933"/>
          </a:xfrm>
          <a:prstGeom prst="rect">
            <a:avLst/>
          </a:prstGeom>
        </p:spPr>
      </p:pic>
    </p:spTree>
    <p:extLst>
      <p:ext uri="{BB962C8B-B14F-4D97-AF65-F5344CB8AC3E}">
        <p14:creationId xmlns:p14="http://schemas.microsoft.com/office/powerpoint/2010/main" val="120421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513F5B7-16D7-E11E-6B02-259D28CA3F1B}"/>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0E1924A5-2F47-AFE1-F18D-2F8CF97CEC5F}"/>
              </a:ext>
            </a:extLst>
          </p:cNvPr>
          <p:cNvSpPr>
            <a:spLocks noGrp="1"/>
          </p:cNvSpPr>
          <p:nvPr>
            <p:ph type="body" sz="quarter" idx="27"/>
          </p:nvPr>
        </p:nvSpPr>
        <p:spPr>
          <a:xfrm>
            <a:off x="5049936" y="1066979"/>
            <a:ext cx="5162709" cy="420683"/>
          </a:xfrm>
        </p:spPr>
        <p:txBody>
          <a:bodyPr/>
          <a:lstStyle/>
          <a:p>
            <a:r>
              <a:rPr lang="en-US"/>
              <a:t>ROI</a:t>
            </a:r>
          </a:p>
        </p:txBody>
      </p:sp>
      <p:sp>
        <p:nvSpPr>
          <p:cNvPr id="15" name="Slide Number Placeholder 13">
            <a:extLst>
              <a:ext uri="{FF2B5EF4-FFF2-40B4-BE49-F238E27FC236}">
                <a16:creationId xmlns:a16="http://schemas.microsoft.com/office/drawing/2014/main" id="{F704D14A-102A-0461-6F07-810FF1C09054}"/>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panose="020B06040201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altLang="zh-CN" sz="1200" b="0" i="0" u="none" strike="noStrike" kern="1200" cap="none" spc="0" normalizeH="0" baseline="0" noProof="0">
              <a:ln>
                <a:noFill/>
              </a:ln>
              <a:solidFill>
                <a:srgbClr val="FFFFFF"/>
              </a:solidFill>
              <a:effectLst/>
              <a:uLnTx/>
              <a:uFillTx/>
              <a:latin typeface="Abadi" panose="020B0604020104020204" pitchFamily="34" charset="0"/>
              <a:ea typeface="+mn-ea"/>
              <a:cs typeface="+mn-cs"/>
            </a:endParaRPr>
          </a:p>
        </p:txBody>
      </p:sp>
      <p:sp>
        <p:nvSpPr>
          <p:cNvPr id="2" name="Rectangle 1">
            <a:extLst>
              <a:ext uri="{FF2B5EF4-FFF2-40B4-BE49-F238E27FC236}">
                <a16:creationId xmlns:a16="http://schemas.microsoft.com/office/drawing/2014/main" id="{CDF1B29C-243D-6656-BA19-394347CBD6FF}"/>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6DCB38A4-F2A3-633A-D0AD-9B8AD50A7161}"/>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D9486031-F8FE-40BD-4890-31B437DC1E4A}"/>
              </a:ext>
            </a:extLst>
          </p:cNvPr>
          <p:cNvSpPr txBox="1"/>
          <p:nvPr/>
        </p:nvSpPr>
        <p:spPr>
          <a:xfrm>
            <a:off x="-18435" y="146161"/>
            <a:ext cx="11053482" cy="584775"/>
          </a:xfrm>
          <a:prstGeom prst="rect">
            <a:avLst/>
          </a:prstGeom>
          <a:noFill/>
        </p:spPr>
        <p:txBody>
          <a:bodyPr wrap="square">
            <a:spAutoFit/>
          </a:bodyPr>
          <a:lstStyle/>
          <a:p>
            <a:r>
              <a:rPr lang="en-US" sz="3200" b="1" i="1">
                <a:solidFill>
                  <a:srgbClr val="FFFFFF"/>
                </a:solidFill>
                <a:latin typeface="Cambria" panose="02040503050406030204" pitchFamily="18" charset="0"/>
                <a:ea typeface="Cambria" panose="02040503050406030204" pitchFamily="18" charset="0"/>
              </a:rPr>
              <a:t>Amendment in IDS formulae</a:t>
            </a:r>
            <a:endParaRPr lang="en-US" sz="3200" b="1" i="1">
              <a:solidFill>
                <a:schemeClr val="lt1"/>
              </a:solidFill>
              <a:latin typeface="Cambria" panose="02040503050406030204" pitchFamily="18" charset="0"/>
              <a:ea typeface="Cambria" panose="02040503050406030204" pitchFamily="18" charset="0"/>
              <a:cs typeface="Calibri"/>
              <a:sym typeface="Calibri"/>
            </a:endParaRPr>
          </a:p>
        </p:txBody>
      </p:sp>
      <p:sp>
        <p:nvSpPr>
          <p:cNvPr id="25" name="TextBox 24">
            <a:extLst>
              <a:ext uri="{FF2B5EF4-FFF2-40B4-BE49-F238E27FC236}">
                <a16:creationId xmlns:a16="http://schemas.microsoft.com/office/drawing/2014/main" id="{6268A1BE-1019-7EB9-887C-D8F0BF1037EC}"/>
              </a:ext>
            </a:extLst>
          </p:cNvPr>
          <p:cNvSpPr txBox="1"/>
          <p:nvPr/>
        </p:nvSpPr>
        <p:spPr>
          <a:xfrm>
            <a:off x="10290" y="885310"/>
            <a:ext cx="11840676" cy="954107"/>
          </a:xfrm>
          <a:prstGeom prst="rect">
            <a:avLst/>
          </a:prstGeom>
          <a:noFill/>
        </p:spPr>
        <p:txBody>
          <a:bodyPr wrap="square">
            <a:spAutoFit/>
          </a:bodyPr>
          <a:lstStyle/>
          <a:p>
            <a:pPr marL="342900" indent="-342900" algn="just">
              <a:buFont typeface="Wingdings" panose="05000000000000000000" pitchFamily="2" charset="2"/>
              <a:buChar char="ü"/>
            </a:pPr>
            <a:r>
              <a:rPr lang="en-US" sz="2800" b="1">
                <a:latin typeface="Cambria" panose="02040503050406030204" pitchFamily="18" charset="0"/>
                <a:ea typeface="Cambria" panose="02040503050406030204" pitchFamily="18" charset="0"/>
              </a:rPr>
              <a:t>Unamended Rule 89(5) prior to 05-07-2022 </a:t>
            </a:r>
            <a:r>
              <a:rPr lang="en-US" sz="2800">
                <a:latin typeface="Cambria" panose="02040503050406030204" pitchFamily="18" charset="0"/>
                <a:ea typeface="Cambria" panose="02040503050406030204" pitchFamily="18" charset="0"/>
              </a:rPr>
              <a:t>[para-No.97 of  UOI v. VKC Footsteps India Pvt. Ltd. [2021 (52) G.S.T.L. 513 (S.C.)]</a:t>
            </a:r>
          </a:p>
        </p:txBody>
      </p:sp>
      <p:pic>
        <p:nvPicPr>
          <p:cNvPr id="11" name="Picture 10">
            <a:extLst>
              <a:ext uri="{FF2B5EF4-FFF2-40B4-BE49-F238E27FC236}">
                <a16:creationId xmlns:a16="http://schemas.microsoft.com/office/drawing/2014/main" id="{F6303EDE-7303-D5B9-B46F-F327A5B6F839}"/>
              </a:ext>
            </a:extLst>
          </p:cNvPr>
          <p:cNvPicPr>
            <a:picLocks noChangeAspect="1"/>
          </p:cNvPicPr>
          <p:nvPr/>
        </p:nvPicPr>
        <p:blipFill>
          <a:blip r:embed="rId3"/>
          <a:stretch>
            <a:fillRect/>
          </a:stretch>
        </p:blipFill>
        <p:spPr>
          <a:xfrm>
            <a:off x="532070" y="1788171"/>
            <a:ext cx="9302395" cy="5053813"/>
          </a:xfrm>
          <a:prstGeom prst="rect">
            <a:avLst/>
          </a:prstGeom>
        </p:spPr>
      </p:pic>
      <p:pic>
        <p:nvPicPr>
          <p:cNvPr id="3" name="Picture 2">
            <a:extLst>
              <a:ext uri="{FF2B5EF4-FFF2-40B4-BE49-F238E27FC236}">
                <a16:creationId xmlns:a16="http://schemas.microsoft.com/office/drawing/2014/main" id="{E089D95F-5B23-77B9-3D4D-EB06A400D128}"/>
              </a:ext>
            </a:extLst>
          </p:cNvPr>
          <p:cNvPicPr>
            <a:picLocks noChangeAspect="1"/>
          </p:cNvPicPr>
          <p:nvPr/>
        </p:nvPicPr>
        <p:blipFill>
          <a:blip r:embed="rId4"/>
          <a:stretch>
            <a:fillRect/>
          </a:stretch>
        </p:blipFill>
        <p:spPr>
          <a:xfrm>
            <a:off x="8484825" y="-11249"/>
            <a:ext cx="3692200" cy="996933"/>
          </a:xfrm>
          <a:prstGeom prst="rect">
            <a:avLst/>
          </a:prstGeom>
        </p:spPr>
      </p:pic>
    </p:spTree>
    <p:extLst>
      <p:ext uri="{BB962C8B-B14F-4D97-AF65-F5344CB8AC3E}">
        <p14:creationId xmlns:p14="http://schemas.microsoft.com/office/powerpoint/2010/main" val="982314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07B5068-D87F-1E21-C6EC-B0E0F405C6ED}"/>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25CC1B9F-A72C-67C3-0227-10A3311B2FD0}"/>
              </a:ext>
            </a:extLst>
          </p:cNvPr>
          <p:cNvSpPr>
            <a:spLocks noGrp="1"/>
          </p:cNvSpPr>
          <p:nvPr>
            <p:ph type="body" sz="quarter" idx="27"/>
          </p:nvPr>
        </p:nvSpPr>
        <p:spPr>
          <a:xfrm>
            <a:off x="5049936" y="1066979"/>
            <a:ext cx="5162709" cy="420683"/>
          </a:xfrm>
        </p:spPr>
        <p:txBody>
          <a:bodyPr/>
          <a:lstStyle/>
          <a:p>
            <a:r>
              <a:rPr lang="en-US"/>
              <a:t>ROI</a:t>
            </a:r>
          </a:p>
        </p:txBody>
      </p:sp>
      <p:sp>
        <p:nvSpPr>
          <p:cNvPr id="15" name="Slide Number Placeholder 13">
            <a:extLst>
              <a:ext uri="{FF2B5EF4-FFF2-40B4-BE49-F238E27FC236}">
                <a16:creationId xmlns:a16="http://schemas.microsoft.com/office/drawing/2014/main" id="{D2CA1229-82D6-C32E-AFEE-C5BEB8DB3544}"/>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panose="020B06040201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altLang="zh-CN" sz="1200" b="0" i="0" u="none" strike="noStrike" kern="1200" cap="none" spc="0" normalizeH="0" baseline="0" noProof="0">
              <a:ln>
                <a:noFill/>
              </a:ln>
              <a:solidFill>
                <a:srgbClr val="FFFFFF"/>
              </a:solidFill>
              <a:effectLst/>
              <a:uLnTx/>
              <a:uFillTx/>
              <a:latin typeface="Abadi" panose="020B0604020104020204" pitchFamily="34" charset="0"/>
              <a:ea typeface="+mn-ea"/>
              <a:cs typeface="+mn-cs"/>
            </a:endParaRPr>
          </a:p>
        </p:txBody>
      </p:sp>
      <p:sp>
        <p:nvSpPr>
          <p:cNvPr id="2" name="Rectangle 1">
            <a:extLst>
              <a:ext uri="{FF2B5EF4-FFF2-40B4-BE49-F238E27FC236}">
                <a16:creationId xmlns:a16="http://schemas.microsoft.com/office/drawing/2014/main" id="{214AC4CF-AA7C-B7E9-6FBB-C52E77699C42}"/>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BF151174-2CA3-4427-22D1-46A33BB0302A}"/>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7B7BE30E-02CF-240B-10FE-F91A5C58F07A}"/>
              </a:ext>
            </a:extLst>
          </p:cNvPr>
          <p:cNvSpPr txBox="1"/>
          <p:nvPr/>
        </p:nvSpPr>
        <p:spPr>
          <a:xfrm>
            <a:off x="-18435" y="146161"/>
            <a:ext cx="11053482" cy="584775"/>
          </a:xfrm>
          <a:prstGeom prst="rect">
            <a:avLst/>
          </a:prstGeom>
          <a:noFill/>
        </p:spPr>
        <p:txBody>
          <a:bodyPr wrap="square">
            <a:spAutoFit/>
          </a:bodyPr>
          <a:lstStyle/>
          <a:p>
            <a:r>
              <a:rPr lang="en-US" sz="3200" b="1" i="1">
                <a:solidFill>
                  <a:srgbClr val="FFFFFF"/>
                </a:solidFill>
                <a:latin typeface="Cambria" panose="02040503050406030204" pitchFamily="18" charset="0"/>
                <a:ea typeface="Cambria" panose="02040503050406030204" pitchFamily="18" charset="0"/>
              </a:rPr>
              <a:t>Amendment in IDS formulae</a:t>
            </a:r>
            <a:endParaRPr lang="en-US" sz="3200" b="1" i="1">
              <a:solidFill>
                <a:schemeClr val="lt1"/>
              </a:solidFill>
              <a:latin typeface="Cambria" panose="02040503050406030204" pitchFamily="18" charset="0"/>
              <a:ea typeface="Cambria" panose="02040503050406030204" pitchFamily="18" charset="0"/>
              <a:cs typeface="Calibri"/>
              <a:sym typeface="Calibri"/>
            </a:endParaRPr>
          </a:p>
        </p:txBody>
      </p:sp>
      <p:sp>
        <p:nvSpPr>
          <p:cNvPr id="25" name="TextBox 24">
            <a:extLst>
              <a:ext uri="{FF2B5EF4-FFF2-40B4-BE49-F238E27FC236}">
                <a16:creationId xmlns:a16="http://schemas.microsoft.com/office/drawing/2014/main" id="{B05364AB-3F67-124E-240B-11F417534DEA}"/>
              </a:ext>
            </a:extLst>
          </p:cNvPr>
          <p:cNvSpPr txBox="1"/>
          <p:nvPr/>
        </p:nvSpPr>
        <p:spPr>
          <a:xfrm>
            <a:off x="47612" y="885310"/>
            <a:ext cx="11783605" cy="6081665"/>
          </a:xfrm>
          <a:prstGeom prst="rect">
            <a:avLst/>
          </a:prstGeom>
          <a:noFill/>
        </p:spPr>
        <p:txBody>
          <a:bodyPr wrap="square">
            <a:spAutoFit/>
          </a:bodyPr>
          <a:lstStyle/>
          <a:p>
            <a:pPr marL="342900" indent="-342900" algn="just">
              <a:buFont typeface="Wingdings" panose="05000000000000000000" pitchFamily="2" charset="2"/>
              <a:buChar char="ü"/>
            </a:pPr>
            <a:r>
              <a:rPr lang="en-US" sz="2780" b="1">
                <a:latin typeface="Cambria" panose="02040503050406030204" pitchFamily="18" charset="0"/>
                <a:ea typeface="Cambria" panose="02040503050406030204" pitchFamily="18" charset="0"/>
              </a:rPr>
              <a:t>Amended Rule 89(5) - </a:t>
            </a:r>
            <a:r>
              <a:rPr lang="en-US" sz="2780">
                <a:latin typeface="Cambria" panose="02040503050406030204" pitchFamily="18" charset="0"/>
                <a:ea typeface="Cambria" panose="02040503050406030204" pitchFamily="18" charset="0"/>
              </a:rPr>
              <a:t>is as under:</a:t>
            </a:r>
          </a:p>
          <a:p>
            <a:pPr algn="just"/>
            <a:endParaRPr lang="en-US" sz="2780">
              <a:latin typeface="Cambria" panose="02040503050406030204" pitchFamily="18" charset="0"/>
              <a:ea typeface="Cambria" panose="02040503050406030204" pitchFamily="18" charset="0"/>
            </a:endParaRPr>
          </a:p>
          <a:p>
            <a:pPr algn="just"/>
            <a:r>
              <a:rPr lang="en-US" sz="2780">
                <a:latin typeface="Cambria" panose="02040503050406030204" pitchFamily="18" charset="0"/>
                <a:ea typeface="Cambria" panose="02040503050406030204" pitchFamily="18" charset="0"/>
              </a:rPr>
              <a:t>In the case of refund on account of IDS, refund of ITC shall be granted as per the following formula:</a:t>
            </a:r>
          </a:p>
          <a:p>
            <a:pPr algn="just"/>
            <a:r>
              <a:rPr lang="en-US" sz="2780">
                <a:latin typeface="Cambria" panose="02040503050406030204" pitchFamily="18" charset="0"/>
                <a:ea typeface="Cambria" panose="02040503050406030204" pitchFamily="18" charset="0"/>
              </a:rPr>
              <a:t>Maximum Refund Amount = {(Turnover of inverted rated supply of goods and services) x Net ITC   Adjusted Total Turnover} - </a:t>
            </a:r>
            <a:r>
              <a:rPr lang="en-US" sz="2780" b="1">
                <a:latin typeface="Cambria" panose="02040503050406030204" pitchFamily="18" charset="0"/>
                <a:ea typeface="Cambria" panose="02040503050406030204" pitchFamily="18" charset="0"/>
              </a:rPr>
              <a:t>[{tax payable on such inverted rated supply of goods and services x (Net ITC     </a:t>
            </a:r>
            <a:r>
              <a:rPr lang="en-US" sz="2780" b="1" err="1">
                <a:latin typeface="Cambria" panose="02040503050406030204" pitchFamily="18" charset="0"/>
                <a:ea typeface="Cambria" panose="02040503050406030204" pitchFamily="18" charset="0"/>
              </a:rPr>
              <a:t>ITC</a:t>
            </a:r>
            <a:r>
              <a:rPr lang="en-US" sz="2780" b="1">
                <a:latin typeface="Cambria" panose="02040503050406030204" pitchFamily="18" charset="0"/>
                <a:ea typeface="Cambria" panose="02040503050406030204" pitchFamily="18" charset="0"/>
              </a:rPr>
              <a:t> availed on inputs and input services)}]</a:t>
            </a:r>
          </a:p>
          <a:p>
            <a:pPr algn="just"/>
            <a:endParaRPr lang="en-US" sz="2780">
              <a:latin typeface="Cambria" panose="02040503050406030204" pitchFamily="18" charset="0"/>
              <a:ea typeface="Cambria" panose="02040503050406030204" pitchFamily="18" charset="0"/>
            </a:endParaRPr>
          </a:p>
          <a:p>
            <a:pPr algn="just"/>
            <a:r>
              <a:rPr lang="en-US" sz="2780">
                <a:latin typeface="Cambria" panose="02040503050406030204" pitchFamily="18" charset="0"/>
                <a:ea typeface="Cambria" panose="02040503050406030204" pitchFamily="18" charset="0"/>
              </a:rPr>
              <a:t>Explanation:-For the purposes of this sub-rule, the expressions </a:t>
            </a:r>
          </a:p>
          <a:p>
            <a:pPr algn="just"/>
            <a:r>
              <a:rPr lang="en-US" sz="2780">
                <a:latin typeface="Cambria" panose="02040503050406030204" pitchFamily="18" charset="0"/>
                <a:ea typeface="Cambria" panose="02040503050406030204" pitchFamily="18" charset="0"/>
              </a:rPr>
              <a:t>(a) "Net ITC" shall mean ITC availed on inputs during the relevant period; and</a:t>
            </a:r>
          </a:p>
          <a:p>
            <a:pPr algn="just"/>
            <a:r>
              <a:rPr lang="en-US" sz="2780">
                <a:latin typeface="Cambria" panose="02040503050406030204" pitchFamily="18" charset="0"/>
                <a:ea typeface="Cambria" panose="02040503050406030204" pitchFamily="18" charset="0"/>
              </a:rPr>
              <a:t>(b) "Adjusted Total turnover" and "relevant period" shall have the same meaning as  assigned to them in sub-rule (4)".</a:t>
            </a:r>
          </a:p>
        </p:txBody>
      </p:sp>
      <p:sp>
        <p:nvSpPr>
          <p:cNvPr id="3" name="Division Sign 2">
            <a:extLst>
              <a:ext uri="{FF2B5EF4-FFF2-40B4-BE49-F238E27FC236}">
                <a16:creationId xmlns:a16="http://schemas.microsoft.com/office/drawing/2014/main" id="{0CCCFA38-047A-DB96-0B98-2E760BCEB113}"/>
              </a:ext>
            </a:extLst>
          </p:cNvPr>
          <p:cNvSpPr/>
          <p:nvPr/>
        </p:nvSpPr>
        <p:spPr>
          <a:xfrm>
            <a:off x="3788231" y="3191066"/>
            <a:ext cx="167951" cy="167951"/>
          </a:xfrm>
          <a:prstGeom prst="mathDivid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IN"/>
          </a:p>
        </p:txBody>
      </p:sp>
      <p:sp>
        <p:nvSpPr>
          <p:cNvPr id="7" name="Division Sign 6">
            <a:extLst>
              <a:ext uri="{FF2B5EF4-FFF2-40B4-BE49-F238E27FC236}">
                <a16:creationId xmlns:a16="http://schemas.microsoft.com/office/drawing/2014/main" id="{584CDECF-D7E8-77E6-ABD6-1E0B117F6C17}"/>
              </a:ext>
            </a:extLst>
          </p:cNvPr>
          <p:cNvSpPr/>
          <p:nvPr/>
        </p:nvSpPr>
        <p:spPr>
          <a:xfrm>
            <a:off x="9032032" y="3601615"/>
            <a:ext cx="218128" cy="144624"/>
          </a:xfrm>
          <a:prstGeom prst="mathDivid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IN"/>
          </a:p>
        </p:txBody>
      </p:sp>
      <p:pic>
        <p:nvPicPr>
          <p:cNvPr id="6" name="Picture 5">
            <a:extLst>
              <a:ext uri="{FF2B5EF4-FFF2-40B4-BE49-F238E27FC236}">
                <a16:creationId xmlns:a16="http://schemas.microsoft.com/office/drawing/2014/main" id="{73543DD4-D911-8B3E-64E3-5077F1B2AE06}"/>
              </a:ext>
            </a:extLst>
          </p:cNvPr>
          <p:cNvPicPr>
            <a:picLocks noChangeAspect="1"/>
          </p:cNvPicPr>
          <p:nvPr/>
        </p:nvPicPr>
        <p:blipFill>
          <a:blip r:embed="rId3"/>
          <a:stretch>
            <a:fillRect/>
          </a:stretch>
        </p:blipFill>
        <p:spPr>
          <a:xfrm>
            <a:off x="8484825" y="-11249"/>
            <a:ext cx="3692200" cy="996933"/>
          </a:xfrm>
          <a:prstGeom prst="rect">
            <a:avLst/>
          </a:prstGeom>
        </p:spPr>
      </p:pic>
    </p:spTree>
    <p:extLst>
      <p:ext uri="{BB962C8B-B14F-4D97-AF65-F5344CB8AC3E}">
        <p14:creationId xmlns:p14="http://schemas.microsoft.com/office/powerpoint/2010/main" val="3816207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531F472-34E3-C4A7-427E-8DDB1E8FF48E}"/>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26D33A78-6167-C968-51A3-BE37F968FB84}"/>
              </a:ext>
            </a:extLst>
          </p:cNvPr>
          <p:cNvSpPr>
            <a:spLocks noGrp="1"/>
          </p:cNvSpPr>
          <p:nvPr>
            <p:ph type="body" sz="quarter" idx="27"/>
          </p:nvPr>
        </p:nvSpPr>
        <p:spPr>
          <a:xfrm>
            <a:off x="5049936" y="1066979"/>
            <a:ext cx="5162709" cy="420683"/>
          </a:xfrm>
        </p:spPr>
        <p:txBody>
          <a:bodyPr/>
          <a:lstStyle/>
          <a:p>
            <a:r>
              <a:rPr lang="en-US"/>
              <a:t>ROI</a:t>
            </a:r>
          </a:p>
        </p:txBody>
      </p:sp>
      <p:sp>
        <p:nvSpPr>
          <p:cNvPr id="15" name="Slide Number Placeholder 13">
            <a:extLst>
              <a:ext uri="{FF2B5EF4-FFF2-40B4-BE49-F238E27FC236}">
                <a16:creationId xmlns:a16="http://schemas.microsoft.com/office/drawing/2014/main" id="{A62C5702-AA1F-1485-0C7D-C35F2C7B3E58}"/>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panose="020B06040201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altLang="zh-CN" sz="1200" b="0" i="0" u="none" strike="noStrike" kern="1200" cap="none" spc="0" normalizeH="0" baseline="0" noProof="0">
              <a:ln>
                <a:noFill/>
              </a:ln>
              <a:solidFill>
                <a:srgbClr val="FFFFFF"/>
              </a:solidFill>
              <a:effectLst/>
              <a:uLnTx/>
              <a:uFillTx/>
              <a:latin typeface="Abadi" panose="020B0604020104020204" pitchFamily="34" charset="0"/>
              <a:ea typeface="+mn-ea"/>
              <a:cs typeface="+mn-cs"/>
            </a:endParaRPr>
          </a:p>
        </p:txBody>
      </p:sp>
      <p:sp>
        <p:nvSpPr>
          <p:cNvPr id="2" name="Rectangle 1">
            <a:extLst>
              <a:ext uri="{FF2B5EF4-FFF2-40B4-BE49-F238E27FC236}">
                <a16:creationId xmlns:a16="http://schemas.microsoft.com/office/drawing/2014/main" id="{E488E7CA-BD34-9723-0547-531241D81600}"/>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EA776354-D69B-DEFB-9558-228043B183FD}"/>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E217FE11-9902-BD77-607C-A517063F1FE1}"/>
              </a:ext>
            </a:extLst>
          </p:cNvPr>
          <p:cNvSpPr txBox="1"/>
          <p:nvPr/>
        </p:nvSpPr>
        <p:spPr>
          <a:xfrm>
            <a:off x="-18435" y="146161"/>
            <a:ext cx="11053482" cy="584775"/>
          </a:xfrm>
          <a:prstGeom prst="rect">
            <a:avLst/>
          </a:prstGeom>
          <a:noFill/>
        </p:spPr>
        <p:txBody>
          <a:bodyPr wrap="square">
            <a:spAutoFit/>
          </a:bodyPr>
          <a:lstStyle/>
          <a:p>
            <a:r>
              <a:rPr lang="en-US" sz="3200" b="1" i="1">
                <a:solidFill>
                  <a:srgbClr val="FFFFFF"/>
                </a:solidFill>
                <a:latin typeface="Cambria" panose="02040503050406030204" pitchFamily="18" charset="0"/>
                <a:ea typeface="Cambria" panose="02040503050406030204" pitchFamily="18" charset="0"/>
              </a:rPr>
              <a:t>Amendment in IDS formulae</a:t>
            </a:r>
            <a:endParaRPr lang="en-US" sz="3200" b="1" i="1">
              <a:solidFill>
                <a:schemeClr val="lt1"/>
              </a:solidFill>
              <a:latin typeface="Cambria" panose="02040503050406030204" pitchFamily="18" charset="0"/>
              <a:ea typeface="Cambria" panose="02040503050406030204" pitchFamily="18" charset="0"/>
              <a:cs typeface="Calibri"/>
              <a:sym typeface="Calibri"/>
            </a:endParaRPr>
          </a:p>
        </p:txBody>
      </p:sp>
      <p:sp>
        <p:nvSpPr>
          <p:cNvPr id="25" name="TextBox 24">
            <a:extLst>
              <a:ext uri="{FF2B5EF4-FFF2-40B4-BE49-F238E27FC236}">
                <a16:creationId xmlns:a16="http://schemas.microsoft.com/office/drawing/2014/main" id="{3127E6B5-3C8A-CB8E-83EE-449ED7B13CD4}"/>
              </a:ext>
            </a:extLst>
          </p:cNvPr>
          <p:cNvSpPr txBox="1"/>
          <p:nvPr/>
        </p:nvSpPr>
        <p:spPr>
          <a:xfrm>
            <a:off x="10290" y="885310"/>
            <a:ext cx="11840676" cy="954107"/>
          </a:xfrm>
          <a:prstGeom prst="rect">
            <a:avLst/>
          </a:prstGeom>
          <a:noFill/>
        </p:spPr>
        <p:txBody>
          <a:bodyPr wrap="square">
            <a:spAutoFit/>
          </a:bodyPr>
          <a:lstStyle/>
          <a:p>
            <a:pPr marL="342900" indent="-342900" algn="just">
              <a:buFont typeface="Wingdings" panose="05000000000000000000" pitchFamily="2" charset="2"/>
              <a:buChar char="ü"/>
            </a:pPr>
            <a:r>
              <a:rPr lang="en-US" sz="2800" b="1">
                <a:latin typeface="Cambria" panose="02040503050406030204" pitchFamily="18" charset="0"/>
                <a:ea typeface="Cambria" panose="02040503050406030204" pitchFamily="18" charset="0"/>
              </a:rPr>
              <a:t>Amended Rule 89(5)</a:t>
            </a:r>
            <a:r>
              <a:rPr lang="en-US" sz="2800">
                <a:latin typeface="Cambria" panose="02040503050406030204" pitchFamily="18" charset="0"/>
                <a:ea typeface="Cambria" panose="02040503050406030204" pitchFamily="18" charset="0"/>
              </a:rPr>
              <a:t>:</a:t>
            </a:r>
          </a:p>
          <a:p>
            <a:pPr algn="just"/>
            <a:endParaRPr lang="en-US" sz="2800">
              <a:latin typeface="Cambria" panose="02040503050406030204" pitchFamily="18" charset="0"/>
              <a:ea typeface="Cambria" panose="02040503050406030204" pitchFamily="18" charset="0"/>
            </a:endParaRPr>
          </a:p>
        </p:txBody>
      </p:sp>
      <p:pic>
        <p:nvPicPr>
          <p:cNvPr id="10" name="Picture 9">
            <a:extLst>
              <a:ext uri="{FF2B5EF4-FFF2-40B4-BE49-F238E27FC236}">
                <a16:creationId xmlns:a16="http://schemas.microsoft.com/office/drawing/2014/main" id="{1E2484E5-7CA4-568A-1682-054968B5280B}"/>
              </a:ext>
            </a:extLst>
          </p:cNvPr>
          <p:cNvPicPr>
            <a:picLocks noChangeAspect="1"/>
          </p:cNvPicPr>
          <p:nvPr/>
        </p:nvPicPr>
        <p:blipFill>
          <a:blip r:embed="rId3"/>
          <a:stretch>
            <a:fillRect/>
          </a:stretch>
        </p:blipFill>
        <p:spPr>
          <a:xfrm>
            <a:off x="373867" y="1362363"/>
            <a:ext cx="10679616" cy="5349476"/>
          </a:xfrm>
          <a:prstGeom prst="rect">
            <a:avLst/>
          </a:prstGeom>
        </p:spPr>
      </p:pic>
      <p:pic>
        <p:nvPicPr>
          <p:cNvPr id="3" name="Picture 2">
            <a:extLst>
              <a:ext uri="{FF2B5EF4-FFF2-40B4-BE49-F238E27FC236}">
                <a16:creationId xmlns:a16="http://schemas.microsoft.com/office/drawing/2014/main" id="{AC08061C-78FC-7D35-DFEE-29AD288DA396}"/>
              </a:ext>
            </a:extLst>
          </p:cNvPr>
          <p:cNvPicPr>
            <a:picLocks noChangeAspect="1"/>
          </p:cNvPicPr>
          <p:nvPr/>
        </p:nvPicPr>
        <p:blipFill>
          <a:blip r:embed="rId4"/>
          <a:stretch>
            <a:fillRect/>
          </a:stretch>
        </p:blipFill>
        <p:spPr>
          <a:xfrm>
            <a:off x="8484825" y="-11249"/>
            <a:ext cx="3692200" cy="996933"/>
          </a:xfrm>
          <a:prstGeom prst="rect">
            <a:avLst/>
          </a:prstGeom>
        </p:spPr>
      </p:pic>
    </p:spTree>
    <p:extLst>
      <p:ext uri="{BB962C8B-B14F-4D97-AF65-F5344CB8AC3E}">
        <p14:creationId xmlns:p14="http://schemas.microsoft.com/office/powerpoint/2010/main" val="3061555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C7F1B2C-7C4F-7171-B9F3-D106BFB01122}"/>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BF1FC624-FE35-EA67-DC87-00522CAF6ED1}"/>
              </a:ext>
            </a:extLst>
          </p:cNvPr>
          <p:cNvSpPr>
            <a:spLocks noGrp="1"/>
          </p:cNvSpPr>
          <p:nvPr>
            <p:ph type="body" sz="quarter" idx="27"/>
          </p:nvPr>
        </p:nvSpPr>
        <p:spPr>
          <a:xfrm>
            <a:off x="5049936" y="1066979"/>
            <a:ext cx="5162709" cy="420683"/>
          </a:xfrm>
        </p:spPr>
        <p:txBody>
          <a:bodyPr/>
          <a:lstStyle/>
          <a:p>
            <a:r>
              <a:rPr lang="en-US"/>
              <a:t>ROI</a:t>
            </a:r>
          </a:p>
        </p:txBody>
      </p:sp>
      <p:sp>
        <p:nvSpPr>
          <p:cNvPr id="15" name="Slide Number Placeholder 13">
            <a:extLst>
              <a:ext uri="{FF2B5EF4-FFF2-40B4-BE49-F238E27FC236}">
                <a16:creationId xmlns:a16="http://schemas.microsoft.com/office/drawing/2014/main" id="{E8CCB7A0-3749-7275-AD08-0156DA0FB385}"/>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panose="020B06040201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altLang="zh-CN" sz="1200" b="0" i="0" u="none" strike="noStrike" kern="1200" cap="none" spc="0" normalizeH="0" baseline="0" noProof="0">
              <a:ln>
                <a:noFill/>
              </a:ln>
              <a:solidFill>
                <a:srgbClr val="FFFFFF"/>
              </a:solidFill>
              <a:effectLst/>
              <a:uLnTx/>
              <a:uFillTx/>
              <a:latin typeface="Abadi" panose="020B0604020104020204" pitchFamily="34" charset="0"/>
              <a:ea typeface="+mn-ea"/>
              <a:cs typeface="+mn-cs"/>
            </a:endParaRPr>
          </a:p>
        </p:txBody>
      </p:sp>
      <p:sp>
        <p:nvSpPr>
          <p:cNvPr id="2" name="Rectangle 1">
            <a:extLst>
              <a:ext uri="{FF2B5EF4-FFF2-40B4-BE49-F238E27FC236}">
                <a16:creationId xmlns:a16="http://schemas.microsoft.com/office/drawing/2014/main" id="{F9C446D4-EB62-B70E-6184-A8A1C0B40787}"/>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0B4B263E-84CA-1C5F-3BB5-2FC471FBEC65}"/>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DC1A891C-6DC4-CD5A-A521-E72FD4C98EDE}"/>
              </a:ext>
            </a:extLst>
          </p:cNvPr>
          <p:cNvSpPr txBox="1"/>
          <p:nvPr/>
        </p:nvSpPr>
        <p:spPr>
          <a:xfrm>
            <a:off x="-18435" y="146161"/>
            <a:ext cx="11053482" cy="584775"/>
          </a:xfrm>
          <a:prstGeom prst="rect">
            <a:avLst/>
          </a:prstGeom>
          <a:noFill/>
        </p:spPr>
        <p:txBody>
          <a:bodyPr wrap="square">
            <a:spAutoFit/>
          </a:bodyPr>
          <a:lstStyle/>
          <a:p>
            <a:r>
              <a:rPr lang="en-US" sz="3200" b="1" i="1">
                <a:solidFill>
                  <a:srgbClr val="FFFFFF"/>
                </a:solidFill>
                <a:latin typeface="Cambria" panose="02040503050406030204" pitchFamily="18" charset="0"/>
                <a:ea typeface="Cambria" panose="02040503050406030204" pitchFamily="18" charset="0"/>
              </a:rPr>
              <a:t>Amendment in IDS formulae</a:t>
            </a:r>
            <a:endParaRPr lang="en-US" sz="3200" b="1" i="1">
              <a:solidFill>
                <a:schemeClr val="lt1"/>
              </a:solidFill>
              <a:latin typeface="Cambria" panose="02040503050406030204" pitchFamily="18" charset="0"/>
              <a:ea typeface="Cambria" panose="02040503050406030204" pitchFamily="18" charset="0"/>
              <a:cs typeface="Calibri"/>
              <a:sym typeface="Calibri"/>
            </a:endParaRPr>
          </a:p>
        </p:txBody>
      </p:sp>
      <p:sp>
        <p:nvSpPr>
          <p:cNvPr id="25" name="TextBox 24">
            <a:extLst>
              <a:ext uri="{FF2B5EF4-FFF2-40B4-BE49-F238E27FC236}">
                <a16:creationId xmlns:a16="http://schemas.microsoft.com/office/drawing/2014/main" id="{99950A48-95F6-16E3-74DE-F949CD17DE5A}"/>
              </a:ext>
            </a:extLst>
          </p:cNvPr>
          <p:cNvSpPr txBox="1"/>
          <p:nvPr/>
        </p:nvSpPr>
        <p:spPr>
          <a:xfrm>
            <a:off x="47612" y="866649"/>
            <a:ext cx="11783605" cy="5262979"/>
          </a:xfrm>
          <a:prstGeom prst="rect">
            <a:avLst/>
          </a:prstGeom>
          <a:noFill/>
        </p:spPr>
        <p:txBody>
          <a:bodyPr wrap="square">
            <a:spAutoFit/>
          </a:bodyPr>
          <a:lstStyle/>
          <a:p>
            <a:pPr marL="342900" indent="-342900" algn="just">
              <a:buFont typeface="Wingdings" panose="05000000000000000000" pitchFamily="2" charset="2"/>
              <a:buChar char="ü"/>
            </a:pPr>
            <a:r>
              <a:rPr lang="en-US" sz="2800" b="1">
                <a:latin typeface="Cambria" panose="02040503050406030204" pitchFamily="18" charset="0"/>
                <a:ea typeface="Cambria" panose="02040503050406030204" pitchFamily="18" charset="0"/>
              </a:rPr>
              <a:t>Ascent Meditech Ltd v UOI</a:t>
            </a:r>
            <a:r>
              <a:rPr lang="en-US" sz="2800">
                <a:latin typeface="Cambria" panose="02040503050406030204" pitchFamily="18" charset="0"/>
                <a:ea typeface="Cambria" panose="02040503050406030204" pitchFamily="18" charset="0"/>
              </a:rPr>
              <a:t> [(2024) 24 Centax 405 (Guj.)] </a:t>
            </a:r>
            <a:r>
              <a:rPr lang="en-US" sz="2800" b="1">
                <a:latin typeface="Cambria" panose="02040503050406030204" pitchFamily="18" charset="0"/>
                <a:ea typeface="Cambria" panose="02040503050406030204" pitchFamily="18" charset="0"/>
              </a:rPr>
              <a:t>affirmed by Apex Court in UOI v. Ascent Meditech Ltd</a:t>
            </a:r>
            <a:r>
              <a:rPr lang="en-US" sz="2800">
                <a:latin typeface="Cambria" panose="02040503050406030204" pitchFamily="18" charset="0"/>
                <a:ea typeface="Cambria" panose="02040503050406030204" pitchFamily="18" charset="0"/>
              </a:rPr>
              <a:t>. [(2025) 29 Centax 78 (S.C.)], has held that </a:t>
            </a:r>
          </a:p>
          <a:p>
            <a:pPr marL="800100" lvl="1" indent="-342900" algn="just">
              <a:buFont typeface="Wingdings" panose="05000000000000000000" pitchFamily="2" charset="2"/>
              <a:buChar char="ü"/>
            </a:pPr>
            <a:r>
              <a:rPr lang="en-US" sz="2800">
                <a:latin typeface="Cambria" panose="02040503050406030204" pitchFamily="18" charset="0"/>
                <a:ea typeface="Cambria" panose="02040503050406030204" pitchFamily="18" charset="0"/>
              </a:rPr>
              <a:t>Amended formulae is curative, aiming to rectify anomalies, and thus apply retrospectively. </a:t>
            </a:r>
          </a:p>
          <a:p>
            <a:pPr marL="800100" lvl="1" indent="-342900" algn="just">
              <a:buFont typeface="Wingdings" panose="05000000000000000000" pitchFamily="2" charset="2"/>
              <a:buChar char="ü"/>
            </a:pPr>
            <a:r>
              <a:rPr lang="en-US" sz="2800">
                <a:latin typeface="Cambria" panose="02040503050406030204" pitchFamily="18" charset="0"/>
                <a:ea typeface="Cambria" panose="02040503050406030204" pitchFamily="18" charset="0"/>
              </a:rPr>
              <a:t>Amended formulae is applicable for all applications filed within statutory period, regardless of filing date.</a:t>
            </a:r>
          </a:p>
          <a:p>
            <a:pPr marL="800100" lvl="1" indent="-342900" algn="just">
              <a:buFont typeface="Wingdings" panose="05000000000000000000" pitchFamily="2" charset="2"/>
              <a:buChar char="ü"/>
            </a:pPr>
            <a:r>
              <a:rPr lang="en-US" sz="2800">
                <a:latin typeface="Cambria" panose="02040503050406030204" pitchFamily="18" charset="0"/>
                <a:ea typeface="Cambria" panose="02040503050406030204" pitchFamily="18" charset="0"/>
              </a:rPr>
              <a:t>Relied on Shree Renuka Sugars (supra) and Pee Gee Fabrics (P.) Ltd. (supra).</a:t>
            </a:r>
          </a:p>
          <a:p>
            <a:pPr marL="800100" lvl="1" indent="-342900" algn="just">
              <a:buFont typeface="Wingdings" panose="05000000000000000000" pitchFamily="2" charset="2"/>
              <a:buChar char="ü"/>
            </a:pPr>
            <a:r>
              <a:rPr lang="en-US" sz="2800">
                <a:latin typeface="Cambria" panose="02040503050406030204" pitchFamily="18" charset="0"/>
                <a:ea typeface="Cambria" panose="02040503050406030204" pitchFamily="18" charset="0"/>
              </a:rPr>
              <a:t>Artificial class cannot be created based on date of filing refund application as it would be discriminatory and violate Section 54 as well as Article 14 of the Constitution.</a:t>
            </a:r>
          </a:p>
        </p:txBody>
      </p:sp>
      <p:pic>
        <p:nvPicPr>
          <p:cNvPr id="3" name="Picture 2">
            <a:extLst>
              <a:ext uri="{FF2B5EF4-FFF2-40B4-BE49-F238E27FC236}">
                <a16:creationId xmlns:a16="http://schemas.microsoft.com/office/drawing/2014/main" id="{94D6A34F-2A5F-F790-02ED-5CDFBC934253}"/>
              </a:ext>
            </a:extLst>
          </p:cNvPr>
          <p:cNvPicPr>
            <a:picLocks noChangeAspect="1"/>
          </p:cNvPicPr>
          <p:nvPr/>
        </p:nvPicPr>
        <p:blipFill>
          <a:blip r:embed="rId3"/>
          <a:stretch>
            <a:fillRect/>
          </a:stretch>
        </p:blipFill>
        <p:spPr>
          <a:xfrm>
            <a:off x="8484825" y="-11249"/>
            <a:ext cx="3692200" cy="996933"/>
          </a:xfrm>
          <a:prstGeom prst="rect">
            <a:avLst/>
          </a:prstGeom>
        </p:spPr>
      </p:pic>
    </p:spTree>
    <p:extLst>
      <p:ext uri="{BB962C8B-B14F-4D97-AF65-F5344CB8AC3E}">
        <p14:creationId xmlns:p14="http://schemas.microsoft.com/office/powerpoint/2010/main" val="808247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642B366-9E0E-F95F-2175-76BE38D83CA4}"/>
            </a:ext>
          </a:extLst>
        </p:cNvPr>
        <p:cNvGrpSpPr/>
        <p:nvPr/>
      </p:nvGrpSpPr>
      <p:grpSpPr>
        <a:xfrm>
          <a:off x="0" y="0"/>
          <a:ext cx="0" cy="0"/>
          <a:chOff x="0" y="0"/>
          <a:chExt cx="0" cy="0"/>
        </a:xfrm>
      </p:grpSpPr>
      <p:sp useBgFill="1">
        <p:nvSpPr>
          <p:cNvPr id="270" name="Rectangle 269">
            <a:extLst>
              <a:ext uri="{FF2B5EF4-FFF2-40B4-BE49-F238E27FC236}">
                <a16:creationId xmlns:a16="http://schemas.microsoft.com/office/drawing/2014/main" id="{6D609AE2-1EB0-1DF1-3AB9-FB9FD39B1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a:extLst>
              <a:ext uri="{FF2B5EF4-FFF2-40B4-BE49-F238E27FC236}">
                <a16:creationId xmlns:a16="http://schemas.microsoft.com/office/drawing/2014/main" id="{260766DF-D4A9-0FA4-7108-367EE93137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271">
            <a:extLst>
              <a:ext uri="{FF2B5EF4-FFF2-40B4-BE49-F238E27FC236}">
                <a16:creationId xmlns:a16="http://schemas.microsoft.com/office/drawing/2014/main" id="{360FF19B-F2D0-84E7-F72A-0AFD417EB6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272">
            <a:extLst>
              <a:ext uri="{FF2B5EF4-FFF2-40B4-BE49-F238E27FC236}">
                <a16:creationId xmlns:a16="http://schemas.microsoft.com/office/drawing/2014/main" id="{D309DF57-E7E4-73C2-FD6A-3386DB840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a:extLst>
              <a:ext uri="{FF2B5EF4-FFF2-40B4-BE49-F238E27FC236}">
                <a16:creationId xmlns:a16="http://schemas.microsoft.com/office/drawing/2014/main" id="{5C47722B-E999-EFE2-79CB-D4A856DB3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66832365-2D4C-FB98-B366-CE4AF1439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697F5798-4BFA-B116-7661-E683B279FCBD}"/>
              </a:ext>
            </a:extLst>
          </p:cNvPr>
          <p:cNvSpPr>
            <a:spLocks noGrp="1"/>
          </p:cNvSpPr>
          <p:nvPr>
            <p:ph type="title"/>
          </p:nvPr>
        </p:nvSpPr>
        <p:spPr>
          <a:xfrm>
            <a:off x="1090892" y="1406909"/>
            <a:ext cx="10105845" cy="2138723"/>
          </a:xfrm>
        </p:spPr>
        <p:txBody>
          <a:bodyPr vert="horz" lIns="91440" tIns="45720" rIns="91440" bIns="45720" rtlCol="0" anchor="b">
            <a:normAutofit/>
          </a:bodyPr>
          <a:lstStyle/>
          <a:p>
            <a:pPr algn="ctr"/>
            <a:r>
              <a:rPr lang="en-US" sz="6000">
                <a:solidFill>
                  <a:srgbClr val="FFFFFF"/>
                </a:solidFill>
                <a:latin typeface="Cambria" panose="02040503050406030204" pitchFamily="18" charset="0"/>
                <a:ea typeface="Cambria" panose="02040503050406030204" pitchFamily="18" charset="0"/>
              </a:rPr>
              <a:t>Refund of unutilized ITC on business closure</a:t>
            </a:r>
            <a:endParaRPr lang="en-US" sz="6000" kern="1200">
              <a:solidFill>
                <a:srgbClr val="FFFFFF"/>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827263FF-6C2C-9548-38B1-C4F1C3DCF182}"/>
              </a:ext>
            </a:extLst>
          </p:cNvPr>
          <p:cNvPicPr>
            <a:picLocks noChangeAspect="1"/>
          </p:cNvPicPr>
          <p:nvPr/>
        </p:nvPicPr>
        <p:blipFill>
          <a:blip r:embed="rId2"/>
          <a:stretch>
            <a:fillRect/>
          </a:stretch>
        </p:blipFill>
        <p:spPr>
          <a:xfrm>
            <a:off x="8466164" y="7412"/>
            <a:ext cx="3692200" cy="996933"/>
          </a:xfrm>
          <a:prstGeom prst="rect">
            <a:avLst/>
          </a:prstGeom>
        </p:spPr>
      </p:pic>
    </p:spTree>
    <p:extLst>
      <p:ext uri="{BB962C8B-B14F-4D97-AF65-F5344CB8AC3E}">
        <p14:creationId xmlns:p14="http://schemas.microsoft.com/office/powerpoint/2010/main" val="2177772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D9FE5C7-E562-D5C1-39AD-D1F89FAA8765}"/>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2E3D124D-F3A9-6DE8-98ED-C4588163C83A}"/>
              </a:ext>
            </a:extLst>
          </p:cNvPr>
          <p:cNvSpPr>
            <a:spLocks noGrp="1"/>
          </p:cNvSpPr>
          <p:nvPr>
            <p:ph type="body" sz="quarter" idx="27"/>
          </p:nvPr>
        </p:nvSpPr>
        <p:spPr>
          <a:xfrm>
            <a:off x="5049936" y="1066979"/>
            <a:ext cx="5162709" cy="420683"/>
          </a:xfrm>
        </p:spPr>
        <p:txBody>
          <a:bodyPr/>
          <a:lstStyle/>
          <a:p>
            <a:r>
              <a:rPr lang="en-US"/>
              <a:t>ROI</a:t>
            </a:r>
          </a:p>
        </p:txBody>
      </p:sp>
      <p:sp>
        <p:nvSpPr>
          <p:cNvPr id="15" name="Slide Number Placeholder 13">
            <a:extLst>
              <a:ext uri="{FF2B5EF4-FFF2-40B4-BE49-F238E27FC236}">
                <a16:creationId xmlns:a16="http://schemas.microsoft.com/office/drawing/2014/main" id="{0D2DD348-6F5D-9955-315B-9DD74AF13BDA}"/>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panose="020B06040201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altLang="zh-CN" sz="1200" b="0" i="0" u="none" strike="noStrike" kern="1200" cap="none" spc="0" normalizeH="0" baseline="0" noProof="0">
              <a:ln>
                <a:noFill/>
              </a:ln>
              <a:solidFill>
                <a:srgbClr val="FFFFFF"/>
              </a:solidFill>
              <a:effectLst/>
              <a:uLnTx/>
              <a:uFillTx/>
              <a:latin typeface="Abadi" panose="020B0604020104020204" pitchFamily="34" charset="0"/>
              <a:ea typeface="+mn-ea"/>
              <a:cs typeface="+mn-cs"/>
            </a:endParaRPr>
          </a:p>
        </p:txBody>
      </p:sp>
      <p:sp>
        <p:nvSpPr>
          <p:cNvPr id="2" name="Rectangle 1">
            <a:extLst>
              <a:ext uri="{FF2B5EF4-FFF2-40B4-BE49-F238E27FC236}">
                <a16:creationId xmlns:a16="http://schemas.microsoft.com/office/drawing/2014/main" id="{ACD2CDBA-1A0F-73C4-138B-930B11A3CF74}"/>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D4A0D668-BC91-A819-A8D1-4FCAF81EA1FF}"/>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2CDB6D85-C09B-28AE-B3DA-DB257CD9731D}"/>
              </a:ext>
            </a:extLst>
          </p:cNvPr>
          <p:cNvSpPr txBox="1"/>
          <p:nvPr/>
        </p:nvSpPr>
        <p:spPr>
          <a:xfrm>
            <a:off x="-18435" y="146161"/>
            <a:ext cx="11053482" cy="584775"/>
          </a:xfrm>
          <a:prstGeom prst="rect">
            <a:avLst/>
          </a:prstGeom>
          <a:noFill/>
        </p:spPr>
        <p:txBody>
          <a:bodyPr wrap="square">
            <a:spAutoFit/>
          </a:bodyPr>
          <a:lstStyle/>
          <a:p>
            <a:r>
              <a:rPr lang="en-US" sz="3200" b="1" i="1">
                <a:solidFill>
                  <a:srgbClr val="FFFFFF"/>
                </a:solidFill>
                <a:latin typeface="Cambria" panose="02040503050406030204" pitchFamily="18" charset="0"/>
                <a:ea typeface="Cambria" panose="02040503050406030204" pitchFamily="18" charset="0"/>
              </a:rPr>
              <a:t>Refund of unutilized ITC on business closure</a:t>
            </a:r>
            <a:endParaRPr lang="en-US" sz="3200" b="1" i="1">
              <a:solidFill>
                <a:schemeClr val="lt1"/>
              </a:solidFill>
              <a:latin typeface="Cambria" panose="02040503050406030204" pitchFamily="18" charset="0"/>
              <a:ea typeface="Cambria" panose="02040503050406030204" pitchFamily="18" charset="0"/>
              <a:cs typeface="Calibri"/>
              <a:sym typeface="Calibri"/>
            </a:endParaRPr>
          </a:p>
        </p:txBody>
      </p:sp>
      <p:sp>
        <p:nvSpPr>
          <p:cNvPr id="25" name="TextBox 24">
            <a:extLst>
              <a:ext uri="{FF2B5EF4-FFF2-40B4-BE49-F238E27FC236}">
                <a16:creationId xmlns:a16="http://schemas.microsoft.com/office/drawing/2014/main" id="{88A33788-EA0A-CFFE-8E40-1489369E9DD5}"/>
              </a:ext>
            </a:extLst>
          </p:cNvPr>
          <p:cNvSpPr txBox="1"/>
          <p:nvPr/>
        </p:nvSpPr>
        <p:spPr>
          <a:xfrm>
            <a:off x="66273" y="959954"/>
            <a:ext cx="11783605" cy="5693866"/>
          </a:xfrm>
          <a:prstGeom prst="rect">
            <a:avLst/>
          </a:prstGeom>
          <a:noFill/>
        </p:spPr>
        <p:txBody>
          <a:bodyPr wrap="square">
            <a:spAutoFit/>
          </a:bodyPr>
          <a:lstStyle/>
          <a:p>
            <a:pPr marL="342900" indent="-342900" algn="just">
              <a:buFont typeface="Wingdings" panose="05000000000000000000" pitchFamily="2" charset="2"/>
              <a:buChar char="ü"/>
            </a:pPr>
            <a:r>
              <a:rPr lang="en-IN" sz="2800">
                <a:latin typeface="Cambria" panose="02040503050406030204" pitchFamily="18" charset="0"/>
                <a:ea typeface="Cambria" panose="02040503050406030204" pitchFamily="18" charset="0"/>
              </a:rPr>
              <a:t>Registered person upon cancellation of registration, shall pay an </a:t>
            </a:r>
            <a:r>
              <a:rPr lang="en-US" sz="2800">
                <a:latin typeface="Cambria" panose="02040503050406030204" pitchFamily="18" charset="0"/>
                <a:ea typeface="Cambria" panose="02040503050406030204" pitchFamily="18" charset="0"/>
              </a:rPr>
              <a:t>amount equivalent to higher of the following </a:t>
            </a:r>
            <a:r>
              <a:rPr lang="en-IN" sz="2800">
                <a:latin typeface="Cambria" panose="02040503050406030204" pitchFamily="18" charset="0"/>
                <a:ea typeface="Cambria" panose="02040503050406030204" pitchFamily="18" charset="0"/>
              </a:rPr>
              <a:t>[Section 29(5)] </a:t>
            </a:r>
            <a:r>
              <a:rPr lang="en-US" sz="2800">
                <a:latin typeface="Cambria" panose="02040503050406030204" pitchFamily="18" charset="0"/>
                <a:ea typeface="Cambria" panose="02040503050406030204" pitchFamily="18" charset="0"/>
              </a:rPr>
              <a:t>-</a:t>
            </a:r>
          </a:p>
          <a:p>
            <a:pPr marL="914400" lvl="1" indent="-457200" algn="just">
              <a:buFont typeface="Arial" panose="020B0604020202020204" pitchFamily="34" charset="0"/>
              <a:buChar char="•"/>
            </a:pPr>
            <a:r>
              <a:rPr lang="en-US" sz="2800">
                <a:latin typeface="Cambria" panose="02040503050406030204" pitchFamily="18" charset="0"/>
                <a:ea typeface="Cambria" panose="02040503050406030204" pitchFamily="18" charset="0"/>
              </a:rPr>
              <a:t>In respect of </a:t>
            </a:r>
            <a:r>
              <a:rPr lang="en-US" sz="2800" b="1">
                <a:latin typeface="Cambria" panose="02040503050406030204" pitchFamily="18" charset="0"/>
                <a:ea typeface="Cambria" panose="02040503050406030204" pitchFamily="18" charset="0"/>
              </a:rPr>
              <a:t>inputs (stock/semi-finished) or stock of finished goods</a:t>
            </a:r>
            <a:r>
              <a:rPr lang="en-US" sz="2800">
                <a:latin typeface="Cambria" panose="02040503050406030204" pitchFamily="18" charset="0"/>
                <a:ea typeface="Cambria" panose="02040503050406030204" pitchFamily="18" charset="0"/>
              </a:rPr>
              <a:t> - ITC by way of debit in the E-credit or E-cash ledger, and in respect of </a:t>
            </a:r>
            <a:r>
              <a:rPr lang="en-US" sz="2800" b="1">
                <a:latin typeface="Cambria" panose="02040503050406030204" pitchFamily="18" charset="0"/>
                <a:ea typeface="Cambria" panose="02040503050406030204" pitchFamily="18" charset="0"/>
              </a:rPr>
              <a:t>capital goods/ Plant &amp; Machinery - </a:t>
            </a:r>
            <a:r>
              <a:rPr lang="en-US" sz="2800">
                <a:latin typeface="Cambria" panose="02040503050406030204" pitchFamily="18" charset="0"/>
                <a:ea typeface="Cambria" panose="02040503050406030204" pitchFamily="18" charset="0"/>
              </a:rPr>
              <a:t>ITC reduced by percentage points as prescribed u/r 44(1)</a:t>
            </a:r>
            <a:r>
              <a:rPr lang="en-US" sz="2800" b="1">
                <a:latin typeface="Cambria" panose="02040503050406030204" pitchFamily="18" charset="0"/>
                <a:ea typeface="Cambria" panose="02040503050406030204" pitchFamily="18" charset="0"/>
              </a:rPr>
              <a:t> (OR)</a:t>
            </a:r>
          </a:p>
          <a:p>
            <a:pPr marL="914400" lvl="1" indent="-457200" algn="just">
              <a:buFont typeface="Arial" panose="020B0604020202020204" pitchFamily="34" charset="0"/>
              <a:buChar char="•"/>
            </a:pPr>
            <a:r>
              <a:rPr lang="en-US" sz="2800">
                <a:latin typeface="Cambria" panose="02040503050406030204" pitchFamily="18" charset="0"/>
                <a:ea typeface="Cambria" panose="02040503050406030204" pitchFamily="18" charset="0"/>
              </a:rPr>
              <a:t>Output tax payable on such goods/ capital goods or plant &amp; machinery.</a:t>
            </a:r>
          </a:p>
          <a:p>
            <a:pPr marL="457200" indent="-457200" algn="just">
              <a:buFont typeface="Arial" panose="020B0604020202020204" pitchFamily="34" charset="0"/>
              <a:buChar char="•"/>
            </a:pPr>
            <a:r>
              <a:rPr lang="en-US" sz="2800" b="1">
                <a:latin typeface="Cambria" panose="02040503050406030204" pitchFamily="18" charset="0"/>
                <a:ea typeface="Cambria" panose="02040503050406030204" pitchFamily="18" charset="0"/>
              </a:rPr>
              <a:t>Balance in the E-cash or E-credit ledger</a:t>
            </a:r>
            <a:r>
              <a:rPr lang="en-US" sz="2800">
                <a:latin typeface="Cambria" panose="02040503050406030204" pitchFamily="18" charset="0"/>
                <a:ea typeface="Cambria" panose="02040503050406030204" pitchFamily="18" charset="0"/>
              </a:rPr>
              <a:t> after dues payable (tax, interest, penalty, fee or any other amount) </a:t>
            </a:r>
            <a:r>
              <a:rPr lang="en-US" sz="2800" b="1">
                <a:latin typeface="Cambria" panose="02040503050406030204" pitchFamily="18" charset="0"/>
                <a:ea typeface="Cambria" panose="02040503050406030204" pitchFamily="18" charset="0"/>
              </a:rPr>
              <a:t>may be refunded</a:t>
            </a:r>
            <a:r>
              <a:rPr lang="en-US" sz="2800">
                <a:latin typeface="Cambria" panose="02040503050406030204" pitchFamily="18" charset="0"/>
                <a:ea typeface="Cambria" panose="02040503050406030204" pitchFamily="18" charset="0"/>
              </a:rPr>
              <a:t> in accordance with Section 54 </a:t>
            </a:r>
            <a:r>
              <a:rPr lang="en-IN" sz="2800">
                <a:latin typeface="Cambria" panose="02040503050406030204" pitchFamily="18" charset="0"/>
                <a:ea typeface="Cambria" panose="02040503050406030204" pitchFamily="18" charset="0"/>
              </a:rPr>
              <a:t>[Section 49(6)].</a:t>
            </a:r>
          </a:p>
          <a:p>
            <a:pPr marL="342900" indent="-342900" algn="just">
              <a:buFont typeface="Wingdings" panose="05000000000000000000" pitchFamily="2" charset="2"/>
              <a:buChar char="ü"/>
            </a:pPr>
            <a:r>
              <a:rPr lang="en-US" sz="2800">
                <a:latin typeface="Cambria" panose="02040503050406030204" pitchFamily="18" charset="0"/>
                <a:ea typeface="Cambria" panose="02040503050406030204" pitchFamily="18" charset="0"/>
              </a:rPr>
              <a:t>As per Sec 54(3), </a:t>
            </a:r>
            <a:r>
              <a:rPr lang="en-US" sz="2800" b="1">
                <a:latin typeface="Cambria" panose="02040503050406030204" pitchFamily="18" charset="0"/>
                <a:ea typeface="Cambria" panose="02040503050406030204" pitchFamily="18" charset="0"/>
              </a:rPr>
              <a:t>refund of unutilized ITC is allowed only in cases of </a:t>
            </a:r>
            <a:r>
              <a:rPr lang="en-US" sz="2800">
                <a:latin typeface="Cambria" panose="02040503050406030204" pitchFamily="18" charset="0"/>
                <a:ea typeface="Cambria" panose="02040503050406030204" pitchFamily="18" charset="0"/>
              </a:rPr>
              <a:t>-</a:t>
            </a:r>
          </a:p>
          <a:p>
            <a:pPr marL="914400" lvl="1" indent="-457200" algn="just">
              <a:buFont typeface="Arial" panose="020B0604020202020204" pitchFamily="34" charset="0"/>
              <a:buChar char="•"/>
            </a:pPr>
            <a:r>
              <a:rPr lang="en-US" sz="2800">
                <a:latin typeface="Cambria" panose="02040503050406030204" pitchFamily="18" charset="0"/>
                <a:ea typeface="Cambria" panose="02040503050406030204" pitchFamily="18" charset="0"/>
              </a:rPr>
              <a:t>Zero rated supplies made without payment of tax;</a:t>
            </a:r>
          </a:p>
          <a:p>
            <a:pPr marL="914400" lvl="1" indent="-457200" algn="just">
              <a:buFont typeface="Arial" panose="020B0604020202020204" pitchFamily="34" charset="0"/>
              <a:buChar char="•"/>
            </a:pPr>
            <a:r>
              <a:rPr lang="en-US" sz="2800">
                <a:latin typeface="Cambria" panose="02040503050406030204" pitchFamily="18" charset="0"/>
                <a:ea typeface="Cambria" panose="02040503050406030204" pitchFamily="18" charset="0"/>
              </a:rPr>
              <a:t>Inverted duty structure (other than nil rated or fully exempt supplies).</a:t>
            </a:r>
          </a:p>
        </p:txBody>
      </p:sp>
      <p:pic>
        <p:nvPicPr>
          <p:cNvPr id="3" name="Picture 2">
            <a:extLst>
              <a:ext uri="{FF2B5EF4-FFF2-40B4-BE49-F238E27FC236}">
                <a16:creationId xmlns:a16="http://schemas.microsoft.com/office/drawing/2014/main" id="{7E4FBEB9-1F8F-DC86-A914-51D383AF2D5C}"/>
              </a:ext>
            </a:extLst>
          </p:cNvPr>
          <p:cNvPicPr>
            <a:picLocks noChangeAspect="1"/>
          </p:cNvPicPr>
          <p:nvPr/>
        </p:nvPicPr>
        <p:blipFill>
          <a:blip r:embed="rId3"/>
          <a:stretch>
            <a:fillRect/>
          </a:stretch>
        </p:blipFill>
        <p:spPr>
          <a:xfrm>
            <a:off x="8484825" y="-11249"/>
            <a:ext cx="3692200" cy="996933"/>
          </a:xfrm>
          <a:prstGeom prst="rect">
            <a:avLst/>
          </a:prstGeom>
        </p:spPr>
      </p:pic>
    </p:spTree>
    <p:extLst>
      <p:ext uri="{BB962C8B-B14F-4D97-AF65-F5344CB8AC3E}">
        <p14:creationId xmlns:p14="http://schemas.microsoft.com/office/powerpoint/2010/main" val="2905672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137CAAA-E9D5-A378-491E-5BA0D6C3B09B}"/>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2610A61D-5935-92C9-6C07-780B2186C686}"/>
              </a:ext>
            </a:extLst>
          </p:cNvPr>
          <p:cNvSpPr>
            <a:spLocks noGrp="1"/>
          </p:cNvSpPr>
          <p:nvPr>
            <p:ph type="body" sz="quarter" idx="27"/>
          </p:nvPr>
        </p:nvSpPr>
        <p:spPr>
          <a:xfrm>
            <a:off x="5049936" y="1066979"/>
            <a:ext cx="5162709" cy="420683"/>
          </a:xfrm>
        </p:spPr>
        <p:txBody>
          <a:bodyPr/>
          <a:lstStyle/>
          <a:p>
            <a:r>
              <a:rPr lang="en-US"/>
              <a:t>ROI</a:t>
            </a:r>
          </a:p>
        </p:txBody>
      </p:sp>
      <p:sp>
        <p:nvSpPr>
          <p:cNvPr id="15" name="Slide Number Placeholder 13">
            <a:extLst>
              <a:ext uri="{FF2B5EF4-FFF2-40B4-BE49-F238E27FC236}">
                <a16:creationId xmlns:a16="http://schemas.microsoft.com/office/drawing/2014/main" id="{1246910E-0412-C3C7-2F91-645013FEF72C}"/>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panose="020B06040201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altLang="zh-CN" sz="1200" b="0" i="0" u="none" strike="noStrike" kern="1200" cap="none" spc="0" normalizeH="0" baseline="0" noProof="0">
              <a:ln>
                <a:noFill/>
              </a:ln>
              <a:solidFill>
                <a:srgbClr val="FFFFFF"/>
              </a:solidFill>
              <a:effectLst/>
              <a:uLnTx/>
              <a:uFillTx/>
              <a:latin typeface="Abadi" panose="020B0604020104020204" pitchFamily="34" charset="0"/>
              <a:ea typeface="+mn-ea"/>
              <a:cs typeface="+mn-cs"/>
            </a:endParaRPr>
          </a:p>
        </p:txBody>
      </p:sp>
      <p:sp>
        <p:nvSpPr>
          <p:cNvPr id="2" name="Rectangle 1">
            <a:extLst>
              <a:ext uri="{FF2B5EF4-FFF2-40B4-BE49-F238E27FC236}">
                <a16:creationId xmlns:a16="http://schemas.microsoft.com/office/drawing/2014/main" id="{8D7831F4-7024-0786-7DB6-BC705932A4EB}"/>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F234CD38-CAED-C09D-A886-9BF107ADA4C5}"/>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F7619CCC-EB5B-D1F8-91B2-99C5A3BEFDE9}"/>
              </a:ext>
            </a:extLst>
          </p:cNvPr>
          <p:cNvSpPr txBox="1"/>
          <p:nvPr/>
        </p:nvSpPr>
        <p:spPr>
          <a:xfrm>
            <a:off x="-18435" y="146161"/>
            <a:ext cx="11053482" cy="584775"/>
          </a:xfrm>
          <a:prstGeom prst="rect">
            <a:avLst/>
          </a:prstGeom>
          <a:noFill/>
        </p:spPr>
        <p:txBody>
          <a:bodyPr wrap="square">
            <a:spAutoFit/>
          </a:bodyPr>
          <a:lstStyle/>
          <a:p>
            <a:r>
              <a:rPr lang="en-US" sz="3200" b="1" i="1">
                <a:solidFill>
                  <a:srgbClr val="FFFFFF"/>
                </a:solidFill>
                <a:latin typeface="Cambria" panose="02040503050406030204" pitchFamily="18" charset="0"/>
                <a:ea typeface="Cambria" panose="02040503050406030204" pitchFamily="18" charset="0"/>
              </a:rPr>
              <a:t>Refund of unutilized ITC on business closure</a:t>
            </a:r>
            <a:endParaRPr lang="en-US" sz="3200" b="1" i="1">
              <a:solidFill>
                <a:schemeClr val="lt1"/>
              </a:solidFill>
              <a:latin typeface="Cambria" panose="02040503050406030204" pitchFamily="18" charset="0"/>
              <a:ea typeface="Cambria" panose="02040503050406030204" pitchFamily="18" charset="0"/>
              <a:cs typeface="Calibri"/>
              <a:sym typeface="Calibri"/>
            </a:endParaRPr>
          </a:p>
        </p:txBody>
      </p:sp>
      <p:sp>
        <p:nvSpPr>
          <p:cNvPr id="25" name="TextBox 24">
            <a:extLst>
              <a:ext uri="{FF2B5EF4-FFF2-40B4-BE49-F238E27FC236}">
                <a16:creationId xmlns:a16="http://schemas.microsoft.com/office/drawing/2014/main" id="{1ADFB3F3-54A7-12E5-357A-F3BA53955CAC}"/>
              </a:ext>
            </a:extLst>
          </p:cNvPr>
          <p:cNvSpPr txBox="1"/>
          <p:nvPr/>
        </p:nvSpPr>
        <p:spPr>
          <a:xfrm>
            <a:off x="66273" y="922632"/>
            <a:ext cx="11783605" cy="5393784"/>
          </a:xfrm>
          <a:prstGeom prst="rect">
            <a:avLst/>
          </a:prstGeom>
          <a:noFill/>
        </p:spPr>
        <p:txBody>
          <a:bodyPr wrap="square">
            <a:spAutoFit/>
          </a:bodyPr>
          <a:lstStyle/>
          <a:p>
            <a:pPr marL="342900" indent="-342900" algn="just">
              <a:buFont typeface="Wingdings" panose="05000000000000000000" pitchFamily="2" charset="2"/>
              <a:buChar char="ü"/>
            </a:pPr>
            <a:r>
              <a:rPr lang="en-US" sz="2650">
                <a:latin typeface="Cambria" panose="02040503050406030204" pitchFamily="18" charset="0"/>
                <a:ea typeface="Cambria" panose="02040503050406030204" pitchFamily="18" charset="0"/>
              </a:rPr>
              <a:t>In </a:t>
            </a:r>
            <a:r>
              <a:rPr lang="en-US" sz="2650" b="1">
                <a:latin typeface="Cambria" panose="02040503050406030204" pitchFamily="18" charset="0"/>
                <a:ea typeface="Cambria" panose="02040503050406030204" pitchFamily="18" charset="0"/>
              </a:rPr>
              <a:t>UOI v. Slovak India Trading Co. Pvt. Ltd. </a:t>
            </a:r>
            <a:r>
              <a:rPr lang="en-US" sz="2650">
                <a:latin typeface="Cambria" panose="02040503050406030204" pitchFamily="18" charset="0"/>
                <a:ea typeface="Cambria" panose="02040503050406030204" pitchFamily="18" charset="0"/>
              </a:rPr>
              <a:t>[2008 (223) E.L.T. A170 (S.C.)]</a:t>
            </a:r>
            <a:r>
              <a:rPr lang="en-IN" sz="2650">
                <a:latin typeface="Cambria" panose="02040503050406030204" pitchFamily="18" charset="0"/>
                <a:ea typeface="Cambria" panose="02040503050406030204" pitchFamily="18" charset="0"/>
              </a:rPr>
              <a:t>, </a:t>
            </a:r>
            <a:r>
              <a:rPr lang="en-US" sz="2650">
                <a:latin typeface="Cambria" panose="02040503050406030204" pitchFamily="18" charset="0"/>
                <a:ea typeface="Cambria" panose="02040503050406030204" pitchFamily="18" charset="0"/>
              </a:rPr>
              <a:t>refund of unutilized CENVAT credit was allowed on closure of business stating</a:t>
            </a:r>
          </a:p>
          <a:p>
            <a:pPr marL="914400" lvl="1" indent="-457200" algn="just">
              <a:buFont typeface="Arial" panose="020B0604020202020204" pitchFamily="34" charset="0"/>
              <a:buChar char="•"/>
            </a:pPr>
            <a:r>
              <a:rPr lang="en-US" sz="2650">
                <a:latin typeface="Cambria" panose="02040503050406030204" pitchFamily="18" charset="0"/>
                <a:ea typeface="Cambria" panose="02040503050406030204" pitchFamily="18" charset="0"/>
              </a:rPr>
              <a:t>There is </a:t>
            </a:r>
            <a:r>
              <a:rPr lang="en-US" sz="2650" b="1">
                <a:latin typeface="Cambria" panose="02040503050406030204" pitchFamily="18" charset="0"/>
                <a:ea typeface="Cambria" panose="02040503050406030204" pitchFamily="18" charset="0"/>
              </a:rPr>
              <a:t>no express prohibition</a:t>
            </a:r>
            <a:r>
              <a:rPr lang="en-US" sz="2650">
                <a:latin typeface="Cambria" panose="02040503050406030204" pitchFamily="18" charset="0"/>
                <a:ea typeface="Cambria" panose="02040503050406030204" pitchFamily="18" charset="0"/>
              </a:rPr>
              <a:t> in terms of Rule 5 of CENVAT Credit Rules.</a:t>
            </a:r>
          </a:p>
          <a:p>
            <a:pPr marL="914400" lvl="1" indent="-457200" algn="just">
              <a:buFont typeface="Arial" panose="020B0604020202020204" pitchFamily="34" charset="0"/>
              <a:buChar char="•"/>
            </a:pPr>
            <a:r>
              <a:rPr lang="en-US" sz="2650">
                <a:latin typeface="Cambria" panose="02040503050406030204" pitchFamily="18" charset="0"/>
                <a:ea typeface="Cambria" panose="02040503050406030204" pitchFamily="18" charset="0"/>
              </a:rPr>
              <a:t>Rule 5 refers to a manufacture. In the light of closure of the company, there would be no manufacture, accordingly </a:t>
            </a:r>
            <a:r>
              <a:rPr lang="en-US" sz="2650" b="1">
                <a:latin typeface="Cambria" panose="02040503050406030204" pitchFamily="18" charset="0"/>
                <a:ea typeface="Cambria" panose="02040503050406030204" pitchFamily="18" charset="0"/>
              </a:rPr>
              <a:t>adjustment of CENVAT credit is not possible</a:t>
            </a:r>
            <a:r>
              <a:rPr lang="en-US" sz="2650">
                <a:latin typeface="Cambria" panose="02040503050406030204" pitchFamily="18" charset="0"/>
                <a:ea typeface="Cambria" panose="02040503050406030204" pitchFamily="18" charset="0"/>
              </a:rPr>
              <a:t>.</a:t>
            </a:r>
          </a:p>
          <a:p>
            <a:pPr marL="342900" indent="-342900" algn="just">
              <a:buFont typeface="Wingdings" panose="05000000000000000000" pitchFamily="2" charset="2"/>
              <a:buChar char="ü"/>
            </a:pPr>
            <a:r>
              <a:rPr lang="en-US" sz="2650">
                <a:latin typeface="Cambria" panose="02040503050406030204" pitchFamily="18" charset="0"/>
                <a:ea typeface="Cambria" panose="02040503050406030204" pitchFamily="18" charset="0"/>
              </a:rPr>
              <a:t>Subsequently the provisions of Rule 5 of CCR was amended overcoming the language of </a:t>
            </a:r>
            <a:r>
              <a:rPr lang="en-US" sz="2650" i="1">
                <a:latin typeface="Cambria" panose="02040503050406030204" pitchFamily="18" charset="0"/>
                <a:ea typeface="Cambria" panose="02040503050406030204" pitchFamily="18" charset="0"/>
              </a:rPr>
              <a:t>“where adjustment is not possible,… shall be allowed refund”</a:t>
            </a:r>
            <a:r>
              <a:rPr lang="en-US" sz="2650">
                <a:latin typeface="Cambria" panose="02040503050406030204" pitchFamily="18" charset="0"/>
                <a:ea typeface="Cambria" panose="02040503050406030204" pitchFamily="18" charset="0"/>
              </a:rPr>
              <a:t>.</a:t>
            </a:r>
            <a:endParaRPr lang="en-IN" sz="2650" b="1">
              <a:latin typeface="Cambria" panose="02040503050406030204" pitchFamily="18" charset="0"/>
              <a:ea typeface="Cambria" panose="02040503050406030204" pitchFamily="18" charset="0"/>
            </a:endParaRPr>
          </a:p>
          <a:p>
            <a:pPr marL="342900" indent="-342900" algn="just">
              <a:buFont typeface="Wingdings" panose="05000000000000000000" pitchFamily="2" charset="2"/>
              <a:buChar char="ü"/>
            </a:pPr>
            <a:r>
              <a:rPr lang="en-IN" sz="2650" b="1">
                <a:latin typeface="Cambria" panose="02040503050406030204" pitchFamily="18" charset="0"/>
                <a:ea typeface="Cambria" panose="02040503050406030204" pitchFamily="18" charset="0"/>
              </a:rPr>
              <a:t>Gauri Plasticulture P. Ltd. v. Commissioner of Central Excise [</a:t>
            </a:r>
            <a:r>
              <a:rPr lang="pt-BR" sz="2650" b="1">
                <a:latin typeface="Cambria" panose="02040503050406030204" pitchFamily="18" charset="0"/>
                <a:ea typeface="Cambria" panose="02040503050406030204" pitchFamily="18" charset="0"/>
              </a:rPr>
              <a:t>2018 (360) E.L.T. 967 (Bom.)]</a:t>
            </a:r>
            <a:r>
              <a:rPr lang="pt-BR" sz="2650">
                <a:latin typeface="Cambria" panose="02040503050406030204" pitchFamily="18" charset="0"/>
                <a:ea typeface="Cambria" panose="02040503050406030204" pitchFamily="18" charset="0"/>
              </a:rPr>
              <a:t> denied the refund stating that Apex Court has not delcared question of law in Slovak (supra) and revenue appeal was dismised on the ground of concession.</a:t>
            </a:r>
            <a:endParaRPr lang="en-US" sz="2650">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84CB1A26-43FF-05EC-C4DA-F4371F2ED9CF}"/>
              </a:ext>
            </a:extLst>
          </p:cNvPr>
          <p:cNvPicPr>
            <a:picLocks noChangeAspect="1"/>
          </p:cNvPicPr>
          <p:nvPr/>
        </p:nvPicPr>
        <p:blipFill>
          <a:blip r:embed="rId3"/>
          <a:stretch>
            <a:fillRect/>
          </a:stretch>
        </p:blipFill>
        <p:spPr>
          <a:xfrm>
            <a:off x="8484825" y="-11249"/>
            <a:ext cx="3692200" cy="996933"/>
          </a:xfrm>
          <a:prstGeom prst="rect">
            <a:avLst/>
          </a:prstGeom>
        </p:spPr>
      </p:pic>
    </p:spTree>
    <p:extLst>
      <p:ext uri="{BB962C8B-B14F-4D97-AF65-F5344CB8AC3E}">
        <p14:creationId xmlns:p14="http://schemas.microsoft.com/office/powerpoint/2010/main" val="265622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81F74E9-ABD4-5E11-E495-C7E00D469D82}"/>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AEB718FE-C56F-A649-23AF-BC317A8B0B8F}"/>
              </a:ext>
            </a:extLst>
          </p:cNvPr>
          <p:cNvSpPr>
            <a:spLocks noGrp="1"/>
          </p:cNvSpPr>
          <p:nvPr>
            <p:ph type="body" sz="quarter" idx="27"/>
          </p:nvPr>
        </p:nvSpPr>
        <p:spPr>
          <a:xfrm>
            <a:off x="5049936" y="1066979"/>
            <a:ext cx="5162709" cy="420683"/>
          </a:xfrm>
        </p:spPr>
        <p:txBody>
          <a:bodyPr/>
          <a:lstStyle/>
          <a:p>
            <a:r>
              <a:rPr lang="en-US"/>
              <a:t>ROI</a:t>
            </a:r>
          </a:p>
        </p:txBody>
      </p:sp>
      <p:sp>
        <p:nvSpPr>
          <p:cNvPr id="15" name="Slide Number Placeholder 13">
            <a:extLst>
              <a:ext uri="{FF2B5EF4-FFF2-40B4-BE49-F238E27FC236}">
                <a16:creationId xmlns:a16="http://schemas.microsoft.com/office/drawing/2014/main" id="{A2574E2F-6F7C-1EC4-BC32-C501253BCC1E}"/>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panose="020B06040201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altLang="zh-CN" sz="1200" b="0" i="0" u="none" strike="noStrike" kern="1200" cap="none" spc="0" normalizeH="0" baseline="0" noProof="0">
              <a:ln>
                <a:noFill/>
              </a:ln>
              <a:solidFill>
                <a:srgbClr val="FFFFFF"/>
              </a:solidFill>
              <a:effectLst/>
              <a:uLnTx/>
              <a:uFillTx/>
              <a:latin typeface="Abadi" panose="020B0604020104020204" pitchFamily="34" charset="0"/>
              <a:ea typeface="+mn-ea"/>
              <a:cs typeface="+mn-cs"/>
            </a:endParaRPr>
          </a:p>
        </p:txBody>
      </p:sp>
      <p:sp>
        <p:nvSpPr>
          <p:cNvPr id="2" name="Rectangle 1">
            <a:extLst>
              <a:ext uri="{FF2B5EF4-FFF2-40B4-BE49-F238E27FC236}">
                <a16:creationId xmlns:a16="http://schemas.microsoft.com/office/drawing/2014/main" id="{205FEBF1-BBD3-C7B4-3F29-A2CBEAA04292}"/>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FAF6582B-9722-3B5D-DDD8-535F43E4B2B1}"/>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492B343F-8342-7DD1-0774-DF72CBA170DA}"/>
              </a:ext>
            </a:extLst>
          </p:cNvPr>
          <p:cNvSpPr txBox="1"/>
          <p:nvPr/>
        </p:nvSpPr>
        <p:spPr>
          <a:xfrm>
            <a:off x="-18435" y="146161"/>
            <a:ext cx="11053482" cy="584775"/>
          </a:xfrm>
          <a:prstGeom prst="rect">
            <a:avLst/>
          </a:prstGeom>
          <a:noFill/>
        </p:spPr>
        <p:txBody>
          <a:bodyPr wrap="square">
            <a:spAutoFit/>
          </a:bodyPr>
          <a:lstStyle/>
          <a:p>
            <a:r>
              <a:rPr lang="en-US" sz="3200" b="1" i="1">
                <a:solidFill>
                  <a:srgbClr val="FFFFFF"/>
                </a:solidFill>
                <a:latin typeface="Cambria" panose="02040503050406030204" pitchFamily="18" charset="0"/>
                <a:ea typeface="Cambria" panose="02040503050406030204" pitchFamily="18" charset="0"/>
              </a:rPr>
              <a:t>Refund of unutilized ITC on business closure</a:t>
            </a:r>
            <a:endParaRPr lang="en-US" sz="3200" b="1" i="1">
              <a:solidFill>
                <a:schemeClr val="lt1"/>
              </a:solidFill>
              <a:latin typeface="Cambria" panose="02040503050406030204" pitchFamily="18" charset="0"/>
              <a:ea typeface="Cambria" panose="02040503050406030204" pitchFamily="18" charset="0"/>
              <a:cs typeface="Calibri"/>
              <a:sym typeface="Calibri"/>
            </a:endParaRPr>
          </a:p>
        </p:txBody>
      </p:sp>
      <p:sp>
        <p:nvSpPr>
          <p:cNvPr id="25" name="TextBox 24">
            <a:extLst>
              <a:ext uri="{FF2B5EF4-FFF2-40B4-BE49-F238E27FC236}">
                <a16:creationId xmlns:a16="http://schemas.microsoft.com/office/drawing/2014/main" id="{2F945877-EAB5-ECEC-2BDB-E2B23578C582}"/>
              </a:ext>
            </a:extLst>
          </p:cNvPr>
          <p:cNvSpPr txBox="1"/>
          <p:nvPr/>
        </p:nvSpPr>
        <p:spPr>
          <a:xfrm>
            <a:off x="53517" y="992335"/>
            <a:ext cx="11783605" cy="4832092"/>
          </a:xfrm>
          <a:prstGeom prst="rect">
            <a:avLst/>
          </a:prstGeom>
          <a:noFill/>
        </p:spPr>
        <p:txBody>
          <a:bodyPr wrap="square">
            <a:spAutoFit/>
          </a:bodyPr>
          <a:lstStyle/>
          <a:p>
            <a:pPr marL="342900" indent="-342900" algn="just">
              <a:buFont typeface="Wingdings" panose="05000000000000000000" pitchFamily="2" charset="2"/>
              <a:buChar char="ü"/>
            </a:pPr>
            <a:r>
              <a:rPr lang="en-US" sz="2800" b="1">
                <a:latin typeface="Cambria" panose="02040503050406030204" pitchFamily="18" charset="0"/>
                <a:ea typeface="Cambria" panose="02040503050406030204" pitchFamily="18" charset="0"/>
              </a:rPr>
              <a:t>UOI v. VKC Footsteps India Pvt. Ltd. [</a:t>
            </a:r>
            <a:r>
              <a:rPr lang="en-IN" sz="2800" b="1">
                <a:latin typeface="Cambria" panose="02040503050406030204" pitchFamily="18" charset="0"/>
                <a:ea typeface="Cambria" panose="02040503050406030204" pitchFamily="18" charset="0"/>
              </a:rPr>
              <a:t>2021 (52) G.S.T.L. 513 (S.C.)</a:t>
            </a:r>
            <a:r>
              <a:rPr lang="en-US" sz="2800" b="1">
                <a:latin typeface="Cambria" panose="02040503050406030204" pitchFamily="18" charset="0"/>
                <a:ea typeface="Cambria" panose="02040503050406030204" pitchFamily="18" charset="0"/>
              </a:rPr>
              <a:t>]</a:t>
            </a:r>
            <a:r>
              <a:rPr lang="en-US" sz="2800">
                <a:latin typeface="Cambria" panose="02040503050406030204" pitchFamily="18" charset="0"/>
                <a:ea typeface="Cambria" panose="02040503050406030204" pitchFamily="18" charset="0"/>
              </a:rPr>
              <a:t> – refund of unutilized ITC is allowed in 2 cases as specified in Section 54(3). </a:t>
            </a:r>
          </a:p>
          <a:p>
            <a:pPr marL="342900" indent="-342900" algn="just">
              <a:buFont typeface="Wingdings" panose="05000000000000000000" pitchFamily="2" charset="2"/>
              <a:buChar char="ü"/>
            </a:pPr>
            <a:r>
              <a:rPr lang="en-US" sz="2800" b="1">
                <a:latin typeface="Cambria" panose="02040503050406030204" pitchFamily="18" charset="0"/>
                <a:ea typeface="Cambria" panose="02040503050406030204" pitchFamily="18" charset="0"/>
              </a:rPr>
              <a:t>Mafatlal Industries Ltd. v UOI [</a:t>
            </a:r>
            <a:r>
              <a:rPr lang="en-IN" sz="2800" b="1">
                <a:latin typeface="Cambria" panose="02040503050406030204" pitchFamily="18" charset="0"/>
                <a:ea typeface="Cambria" panose="02040503050406030204" pitchFamily="18" charset="0"/>
              </a:rPr>
              <a:t>1997 (89) E.L.T. 247 (S.C.)]</a:t>
            </a:r>
            <a:r>
              <a:rPr lang="en-IN" sz="2800">
                <a:latin typeface="Cambria" panose="02040503050406030204" pitchFamily="18" charset="0"/>
                <a:ea typeface="Cambria" panose="02040503050406030204" pitchFamily="18" charset="0"/>
              </a:rPr>
              <a:t>, it was held that refund is allowed only as per Statute.</a:t>
            </a:r>
            <a:endParaRPr lang="en-US" sz="2800" b="1">
              <a:latin typeface="Cambria" panose="02040503050406030204" pitchFamily="18" charset="0"/>
              <a:ea typeface="Cambria" panose="02040503050406030204" pitchFamily="18" charset="0"/>
            </a:endParaRPr>
          </a:p>
          <a:p>
            <a:pPr marL="342900" indent="-342900" algn="just">
              <a:buFont typeface="Wingdings" panose="05000000000000000000" pitchFamily="2" charset="2"/>
              <a:buChar char="ü"/>
            </a:pPr>
            <a:r>
              <a:rPr lang="en-US" sz="2800" b="1">
                <a:latin typeface="Cambria" panose="02040503050406030204" pitchFamily="18" charset="0"/>
                <a:ea typeface="Cambria" panose="02040503050406030204" pitchFamily="18" charset="0"/>
              </a:rPr>
              <a:t>Single Bench</a:t>
            </a:r>
            <a:r>
              <a:rPr lang="en-US" sz="2800">
                <a:latin typeface="Cambria" panose="02040503050406030204" pitchFamily="18" charset="0"/>
                <a:ea typeface="Cambria" panose="02040503050406030204" pitchFamily="18" charset="0"/>
              </a:rPr>
              <a:t> in case of </a:t>
            </a:r>
            <a:r>
              <a:rPr lang="en-US" sz="2800" b="1">
                <a:latin typeface="Cambria" panose="02040503050406030204" pitchFamily="18" charset="0"/>
                <a:ea typeface="Cambria" panose="02040503050406030204" pitchFamily="18" charset="0"/>
              </a:rPr>
              <a:t>SICPA India Pvt. Ltd. v. UOI [</a:t>
            </a:r>
            <a:r>
              <a:rPr lang="fi-FI" sz="2800" b="1">
                <a:latin typeface="Cambria" panose="02040503050406030204" pitchFamily="18" charset="0"/>
                <a:ea typeface="Cambria" panose="02040503050406030204" pitchFamily="18" charset="0"/>
              </a:rPr>
              <a:t>(2025) 31 Centax 268 (Sikkim)</a:t>
            </a:r>
            <a:r>
              <a:rPr lang="en-US" sz="2800" b="1">
                <a:latin typeface="Cambria" panose="02040503050406030204" pitchFamily="18" charset="0"/>
                <a:ea typeface="Cambria" panose="02040503050406030204" pitchFamily="18" charset="0"/>
              </a:rPr>
              <a:t>] </a:t>
            </a:r>
            <a:r>
              <a:rPr lang="en-US" sz="2800">
                <a:latin typeface="Cambria" panose="02040503050406030204" pitchFamily="18" charset="0"/>
                <a:ea typeface="Cambria" panose="02040503050406030204" pitchFamily="18" charset="0"/>
              </a:rPr>
              <a:t>has directed refund of unutilized ITC on business closure -</a:t>
            </a:r>
          </a:p>
          <a:p>
            <a:pPr marL="914400" lvl="1" indent="-457200" algn="just">
              <a:buFont typeface="Arial" panose="020B0604020202020204" pitchFamily="34" charset="0"/>
              <a:buChar char="•"/>
            </a:pPr>
            <a:r>
              <a:rPr lang="en-US" sz="2800">
                <a:latin typeface="Cambria" panose="02040503050406030204" pitchFamily="18" charset="0"/>
                <a:ea typeface="Cambria" panose="02040503050406030204" pitchFamily="18" charset="0"/>
              </a:rPr>
              <a:t>There is no express prohibition or restriction in Section 49(6) r/w Section 54 against refunds on closure of the business; </a:t>
            </a:r>
          </a:p>
          <a:p>
            <a:pPr marL="914400" lvl="1" indent="-457200" algn="just">
              <a:buFont typeface="Arial" panose="020B0604020202020204" pitchFamily="34" charset="0"/>
              <a:buChar char="•"/>
            </a:pPr>
            <a:r>
              <a:rPr lang="en-US" sz="2800">
                <a:latin typeface="Cambria" panose="02040503050406030204" pitchFamily="18" charset="0"/>
                <a:ea typeface="Cambria" panose="02040503050406030204" pitchFamily="18" charset="0"/>
              </a:rPr>
              <a:t>Article 265 of COI prohibits retention of taxes without legal sanction. </a:t>
            </a:r>
          </a:p>
          <a:p>
            <a:pPr marL="914400" lvl="1" indent="-457200" algn="just">
              <a:buFont typeface="Arial" panose="020B0604020202020204" pitchFamily="34" charset="0"/>
              <a:buChar char="•"/>
            </a:pPr>
            <a:r>
              <a:rPr lang="en-US" sz="2800">
                <a:latin typeface="Cambria" panose="02040503050406030204" pitchFamily="18" charset="0"/>
                <a:ea typeface="Cambria" panose="02040503050406030204" pitchFamily="18" charset="0"/>
              </a:rPr>
              <a:t>Denial of refund would amount to unauthorized expropriation.</a:t>
            </a:r>
          </a:p>
          <a:p>
            <a:pPr marL="914400" lvl="1" indent="-457200" algn="just">
              <a:buFont typeface="Arial" panose="020B0604020202020204" pitchFamily="34" charset="0"/>
              <a:buChar char="•"/>
            </a:pPr>
            <a:r>
              <a:rPr lang="en-US" sz="2800">
                <a:latin typeface="Cambria" panose="02040503050406030204" pitchFamily="18" charset="0"/>
                <a:ea typeface="Cambria" panose="02040503050406030204" pitchFamily="18" charset="0"/>
              </a:rPr>
              <a:t>Relied on pre-GST regime decision of Slovak (supra).</a:t>
            </a:r>
          </a:p>
        </p:txBody>
      </p:sp>
      <p:pic>
        <p:nvPicPr>
          <p:cNvPr id="3" name="Picture 2">
            <a:extLst>
              <a:ext uri="{FF2B5EF4-FFF2-40B4-BE49-F238E27FC236}">
                <a16:creationId xmlns:a16="http://schemas.microsoft.com/office/drawing/2014/main" id="{1D25B17F-6E85-3F11-1D1B-E833296F2C45}"/>
              </a:ext>
            </a:extLst>
          </p:cNvPr>
          <p:cNvPicPr>
            <a:picLocks noChangeAspect="1"/>
          </p:cNvPicPr>
          <p:nvPr/>
        </p:nvPicPr>
        <p:blipFill>
          <a:blip r:embed="rId3"/>
          <a:stretch>
            <a:fillRect/>
          </a:stretch>
        </p:blipFill>
        <p:spPr>
          <a:xfrm>
            <a:off x="8484825" y="-11249"/>
            <a:ext cx="3692200" cy="996933"/>
          </a:xfrm>
          <a:prstGeom prst="rect">
            <a:avLst/>
          </a:prstGeom>
        </p:spPr>
      </p:pic>
    </p:spTree>
    <p:extLst>
      <p:ext uri="{BB962C8B-B14F-4D97-AF65-F5344CB8AC3E}">
        <p14:creationId xmlns:p14="http://schemas.microsoft.com/office/powerpoint/2010/main" val="2001021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0A45677-D5F1-6DD9-A878-12E706B3079A}"/>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D429F598-86BF-762B-569E-45EE2DB688A2}"/>
              </a:ext>
            </a:extLst>
          </p:cNvPr>
          <p:cNvSpPr>
            <a:spLocks noGrp="1"/>
          </p:cNvSpPr>
          <p:nvPr>
            <p:ph type="body" sz="quarter" idx="27"/>
          </p:nvPr>
        </p:nvSpPr>
        <p:spPr>
          <a:xfrm>
            <a:off x="5049936" y="1066979"/>
            <a:ext cx="5162709" cy="420683"/>
          </a:xfrm>
        </p:spPr>
        <p:txBody>
          <a:bodyPr/>
          <a:lstStyle/>
          <a:p>
            <a:r>
              <a:rPr lang="en-US"/>
              <a:t>ROI</a:t>
            </a:r>
          </a:p>
        </p:txBody>
      </p:sp>
      <p:sp>
        <p:nvSpPr>
          <p:cNvPr id="15" name="Slide Number Placeholder 13">
            <a:extLst>
              <a:ext uri="{FF2B5EF4-FFF2-40B4-BE49-F238E27FC236}">
                <a16:creationId xmlns:a16="http://schemas.microsoft.com/office/drawing/2014/main" id="{68495C90-0007-EC28-7E2C-BACDD8E3A42A}"/>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panose="020B06040201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altLang="zh-CN" sz="1200" b="0" i="0" u="none" strike="noStrike" kern="1200" cap="none" spc="0" normalizeH="0" baseline="0" noProof="0">
              <a:ln>
                <a:noFill/>
              </a:ln>
              <a:solidFill>
                <a:srgbClr val="FFFFFF"/>
              </a:solidFill>
              <a:effectLst/>
              <a:uLnTx/>
              <a:uFillTx/>
              <a:latin typeface="Abadi" panose="020B0604020104020204" pitchFamily="34" charset="0"/>
              <a:ea typeface="+mn-ea"/>
              <a:cs typeface="+mn-cs"/>
            </a:endParaRPr>
          </a:p>
        </p:txBody>
      </p:sp>
      <p:sp>
        <p:nvSpPr>
          <p:cNvPr id="2" name="Rectangle 1">
            <a:extLst>
              <a:ext uri="{FF2B5EF4-FFF2-40B4-BE49-F238E27FC236}">
                <a16:creationId xmlns:a16="http://schemas.microsoft.com/office/drawing/2014/main" id="{E0727D15-6B5C-2126-C792-94E9B1A68E25}"/>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8A2049CF-22E1-05B8-A401-743496F29E10}"/>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421C48A7-EC47-584F-A20C-9DD212BECE09}"/>
              </a:ext>
            </a:extLst>
          </p:cNvPr>
          <p:cNvSpPr txBox="1"/>
          <p:nvPr/>
        </p:nvSpPr>
        <p:spPr>
          <a:xfrm>
            <a:off x="-18435" y="146161"/>
            <a:ext cx="11053482" cy="584775"/>
          </a:xfrm>
          <a:prstGeom prst="rect">
            <a:avLst/>
          </a:prstGeom>
          <a:noFill/>
        </p:spPr>
        <p:txBody>
          <a:bodyPr wrap="square">
            <a:spAutoFit/>
          </a:bodyPr>
          <a:lstStyle/>
          <a:p>
            <a:r>
              <a:rPr lang="en-US" sz="3200" b="1" i="1">
                <a:solidFill>
                  <a:srgbClr val="FFFFFF"/>
                </a:solidFill>
                <a:latin typeface="Cambria" panose="02040503050406030204" pitchFamily="18" charset="0"/>
                <a:ea typeface="Cambria" panose="02040503050406030204" pitchFamily="18" charset="0"/>
              </a:rPr>
              <a:t>Refund of unutilized ITC on business closure</a:t>
            </a:r>
            <a:endParaRPr lang="en-US" sz="3200" b="1" i="1">
              <a:solidFill>
                <a:schemeClr val="lt1"/>
              </a:solidFill>
              <a:latin typeface="Cambria" panose="02040503050406030204" pitchFamily="18" charset="0"/>
              <a:ea typeface="Cambria" panose="02040503050406030204" pitchFamily="18" charset="0"/>
              <a:cs typeface="Calibri"/>
              <a:sym typeface="Calibri"/>
            </a:endParaRPr>
          </a:p>
        </p:txBody>
      </p:sp>
      <p:sp>
        <p:nvSpPr>
          <p:cNvPr id="25" name="TextBox 24">
            <a:extLst>
              <a:ext uri="{FF2B5EF4-FFF2-40B4-BE49-F238E27FC236}">
                <a16:creationId xmlns:a16="http://schemas.microsoft.com/office/drawing/2014/main" id="{72F91462-7BBA-ACEC-5219-58128F9B07CA}"/>
              </a:ext>
            </a:extLst>
          </p:cNvPr>
          <p:cNvSpPr txBox="1"/>
          <p:nvPr/>
        </p:nvSpPr>
        <p:spPr>
          <a:xfrm>
            <a:off x="53517" y="992335"/>
            <a:ext cx="11783605" cy="4401205"/>
          </a:xfrm>
          <a:prstGeom prst="rect">
            <a:avLst/>
          </a:prstGeom>
          <a:noFill/>
        </p:spPr>
        <p:txBody>
          <a:bodyPr wrap="square">
            <a:spAutoFit/>
          </a:bodyPr>
          <a:lstStyle/>
          <a:p>
            <a:pPr marL="342900" indent="-342900" algn="just">
              <a:buFont typeface="Wingdings" panose="05000000000000000000" pitchFamily="2" charset="2"/>
              <a:buChar char="ü"/>
            </a:pPr>
            <a:r>
              <a:rPr lang="en-US" sz="2800">
                <a:latin typeface="Cambria" panose="02040503050406030204" pitchFamily="18" charset="0"/>
                <a:ea typeface="Cambria" panose="02040503050406030204" pitchFamily="18" charset="0"/>
              </a:rPr>
              <a:t>However, </a:t>
            </a:r>
            <a:r>
              <a:rPr lang="en-US" sz="2800" b="1">
                <a:latin typeface="Cambria" panose="02040503050406030204" pitchFamily="18" charset="0"/>
                <a:ea typeface="Cambria" panose="02040503050406030204" pitchFamily="18" charset="0"/>
              </a:rPr>
              <a:t>a Division Bench </a:t>
            </a:r>
            <a:r>
              <a:rPr lang="en-US" sz="2800">
                <a:latin typeface="Cambria" panose="02040503050406030204" pitchFamily="18" charset="0"/>
                <a:ea typeface="Cambria" panose="02040503050406030204" pitchFamily="18" charset="0"/>
              </a:rPr>
              <a:t>of the same court in </a:t>
            </a:r>
            <a:r>
              <a:rPr lang="en-US" sz="2800" b="1">
                <a:latin typeface="Cambria" panose="02040503050406030204" pitchFamily="18" charset="0"/>
                <a:ea typeface="Cambria" panose="02040503050406030204" pitchFamily="18" charset="0"/>
              </a:rPr>
              <a:t>UOI v. SICPA India Pvt. Ltd [</a:t>
            </a:r>
            <a:r>
              <a:rPr lang="fi-FI" sz="2800" b="1">
                <a:latin typeface="Cambria" panose="02040503050406030204" pitchFamily="18" charset="0"/>
                <a:ea typeface="Cambria" panose="02040503050406030204" pitchFamily="18" charset="0"/>
              </a:rPr>
              <a:t>(2025) 34 Centax 200 (Sikkim)]</a:t>
            </a:r>
            <a:r>
              <a:rPr lang="en-US" sz="2800">
                <a:latin typeface="Cambria" panose="02040503050406030204" pitchFamily="18" charset="0"/>
                <a:ea typeface="Cambria" panose="02040503050406030204" pitchFamily="18" charset="0"/>
              </a:rPr>
              <a:t> denied the refund stating that -</a:t>
            </a:r>
          </a:p>
          <a:p>
            <a:pPr marL="800100" lvl="1" indent="-342900" algn="just">
              <a:buFont typeface="Wingdings" panose="05000000000000000000" pitchFamily="2" charset="2"/>
              <a:buChar char="ü"/>
            </a:pPr>
            <a:r>
              <a:rPr lang="en-US" sz="2800">
                <a:latin typeface="Cambria" panose="02040503050406030204" pitchFamily="18" charset="0"/>
                <a:ea typeface="Cambria" panose="02040503050406030204" pitchFamily="18" charset="0"/>
              </a:rPr>
              <a:t>Section 49(6) allows refund only </a:t>
            </a:r>
            <a:r>
              <a:rPr lang="en-US" sz="2800" i="1">
                <a:latin typeface="Cambria" panose="02040503050406030204" pitchFamily="18" charset="0"/>
                <a:ea typeface="Cambria" panose="02040503050406030204" pitchFamily="18" charset="0"/>
              </a:rPr>
              <a:t>“in accordance with Section 54.”</a:t>
            </a:r>
            <a:r>
              <a:rPr lang="en-US" sz="2800">
                <a:latin typeface="Cambria" panose="02040503050406030204" pitchFamily="18" charset="0"/>
                <a:ea typeface="Cambria" panose="02040503050406030204" pitchFamily="18" charset="0"/>
              </a:rPr>
              <a:t> It cannot be read as a standalone source of refund entitlement. </a:t>
            </a:r>
          </a:p>
          <a:p>
            <a:pPr marL="800100" lvl="1" indent="-342900" algn="just">
              <a:buFont typeface="Wingdings" panose="05000000000000000000" pitchFamily="2" charset="2"/>
              <a:buChar char="ü"/>
            </a:pPr>
            <a:r>
              <a:rPr lang="en-US" sz="2800">
                <a:latin typeface="Cambria" panose="02040503050406030204" pitchFamily="18" charset="0"/>
                <a:ea typeface="Cambria" panose="02040503050406030204" pitchFamily="18" charset="0"/>
              </a:rPr>
              <a:t>Refund of unutilized credit u/s 54(3) is exhaustive and expressly confined only to 2 situations and </a:t>
            </a:r>
            <a:r>
              <a:rPr lang="en-US" sz="2800" b="1">
                <a:latin typeface="Cambria" panose="02040503050406030204" pitchFamily="18" charset="0"/>
                <a:ea typeface="Cambria" panose="02040503050406030204" pitchFamily="18" charset="0"/>
              </a:rPr>
              <a:t>closure of business is not covered</a:t>
            </a:r>
            <a:r>
              <a:rPr lang="en-US" sz="2800">
                <a:latin typeface="Cambria" panose="02040503050406030204" pitchFamily="18" charset="0"/>
                <a:ea typeface="Cambria" panose="02040503050406030204" pitchFamily="18" charset="0"/>
              </a:rPr>
              <a:t>.</a:t>
            </a:r>
          </a:p>
          <a:p>
            <a:pPr marL="800100" lvl="1" indent="-342900" algn="just">
              <a:buFont typeface="Wingdings" panose="05000000000000000000" pitchFamily="2" charset="2"/>
              <a:buChar char="ü"/>
            </a:pPr>
            <a:r>
              <a:rPr lang="en-US" sz="2800" b="1">
                <a:latin typeface="Cambria" panose="02040503050406030204" pitchFamily="18" charset="0"/>
                <a:ea typeface="Cambria" panose="02040503050406030204" pitchFamily="18" charset="0"/>
              </a:rPr>
              <a:t>Relied on VKC Footsteps (supra) decision.</a:t>
            </a:r>
          </a:p>
          <a:p>
            <a:pPr marL="800100" lvl="1" indent="-342900" algn="just">
              <a:buFont typeface="Wingdings" panose="05000000000000000000" pitchFamily="2" charset="2"/>
              <a:buChar char="ü"/>
            </a:pPr>
            <a:r>
              <a:rPr lang="en-US" sz="2800">
                <a:latin typeface="Cambria" panose="02040503050406030204" pitchFamily="18" charset="0"/>
                <a:ea typeface="Cambria" panose="02040503050406030204" pitchFamily="18" charset="0"/>
              </a:rPr>
              <a:t>Observed that SICPA had not shown proof of reversals made u/s 29(5) and stated that refund was sought under the vague “any other” category without statutory support.</a:t>
            </a:r>
          </a:p>
        </p:txBody>
      </p:sp>
      <p:pic>
        <p:nvPicPr>
          <p:cNvPr id="3" name="Picture 2">
            <a:extLst>
              <a:ext uri="{FF2B5EF4-FFF2-40B4-BE49-F238E27FC236}">
                <a16:creationId xmlns:a16="http://schemas.microsoft.com/office/drawing/2014/main" id="{A5389EA0-CEF6-3913-ED8E-E0C7B9949C2C}"/>
              </a:ext>
            </a:extLst>
          </p:cNvPr>
          <p:cNvPicPr>
            <a:picLocks noChangeAspect="1"/>
          </p:cNvPicPr>
          <p:nvPr/>
        </p:nvPicPr>
        <p:blipFill>
          <a:blip r:embed="rId3"/>
          <a:stretch>
            <a:fillRect/>
          </a:stretch>
        </p:blipFill>
        <p:spPr>
          <a:xfrm>
            <a:off x="8484825" y="-11249"/>
            <a:ext cx="3692200" cy="996933"/>
          </a:xfrm>
          <a:prstGeom prst="rect">
            <a:avLst/>
          </a:prstGeom>
        </p:spPr>
      </p:pic>
    </p:spTree>
    <p:extLst>
      <p:ext uri="{BB962C8B-B14F-4D97-AF65-F5344CB8AC3E}">
        <p14:creationId xmlns:p14="http://schemas.microsoft.com/office/powerpoint/2010/main" val="34684198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1394D4B-EB1C-6D92-5BCD-07E5909B4EC1}"/>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779A0546-D3CF-1485-0DA0-7B4C0A1BC381}"/>
              </a:ext>
            </a:extLst>
          </p:cNvPr>
          <p:cNvSpPr>
            <a:spLocks noGrp="1"/>
          </p:cNvSpPr>
          <p:nvPr>
            <p:ph type="body" sz="quarter" idx="27"/>
          </p:nvPr>
        </p:nvSpPr>
        <p:spPr>
          <a:xfrm>
            <a:off x="5049936" y="1066979"/>
            <a:ext cx="5162709" cy="420683"/>
          </a:xfrm>
        </p:spPr>
        <p:txBody>
          <a:bodyPr/>
          <a:lstStyle/>
          <a:p>
            <a:r>
              <a:rPr lang="en-US"/>
              <a:t>ROI</a:t>
            </a:r>
          </a:p>
        </p:txBody>
      </p:sp>
      <p:sp>
        <p:nvSpPr>
          <p:cNvPr id="15" name="Slide Number Placeholder 13">
            <a:extLst>
              <a:ext uri="{FF2B5EF4-FFF2-40B4-BE49-F238E27FC236}">
                <a16:creationId xmlns:a16="http://schemas.microsoft.com/office/drawing/2014/main" id="{B9E2AAB7-35A0-27A8-FFC8-E863615A9434}"/>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panose="020B06040201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altLang="zh-CN" sz="1200" b="0" i="0" u="none" strike="noStrike" kern="1200" cap="none" spc="0" normalizeH="0" baseline="0" noProof="0">
              <a:ln>
                <a:noFill/>
              </a:ln>
              <a:solidFill>
                <a:srgbClr val="FFFFFF"/>
              </a:solidFill>
              <a:effectLst/>
              <a:uLnTx/>
              <a:uFillTx/>
              <a:latin typeface="Abadi" panose="020B0604020104020204" pitchFamily="34" charset="0"/>
              <a:ea typeface="+mn-ea"/>
              <a:cs typeface="+mn-cs"/>
            </a:endParaRPr>
          </a:p>
        </p:txBody>
      </p:sp>
      <p:sp>
        <p:nvSpPr>
          <p:cNvPr id="2" name="Rectangle 1">
            <a:extLst>
              <a:ext uri="{FF2B5EF4-FFF2-40B4-BE49-F238E27FC236}">
                <a16:creationId xmlns:a16="http://schemas.microsoft.com/office/drawing/2014/main" id="{C61EE55F-9473-310F-CF7A-86B107D95845}"/>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5DCB84C4-6A94-83C1-8ED1-B4910A5B9C14}"/>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00E5D490-A247-AA16-7028-FFCB844F7BBA}"/>
              </a:ext>
            </a:extLst>
          </p:cNvPr>
          <p:cNvSpPr txBox="1"/>
          <p:nvPr/>
        </p:nvSpPr>
        <p:spPr>
          <a:xfrm>
            <a:off x="-18435" y="146161"/>
            <a:ext cx="11053482" cy="584775"/>
          </a:xfrm>
          <a:prstGeom prst="rect">
            <a:avLst/>
          </a:prstGeom>
          <a:noFill/>
        </p:spPr>
        <p:txBody>
          <a:bodyPr wrap="square">
            <a:spAutoFit/>
          </a:bodyPr>
          <a:lstStyle/>
          <a:p>
            <a:r>
              <a:rPr lang="en-US" sz="3200" b="1" i="1">
                <a:solidFill>
                  <a:srgbClr val="FFFFFF"/>
                </a:solidFill>
                <a:latin typeface="Cambria" panose="02040503050406030204" pitchFamily="18" charset="0"/>
                <a:ea typeface="Cambria" panose="02040503050406030204" pitchFamily="18" charset="0"/>
              </a:rPr>
              <a:t>Refund of unutilized ITC on business closure</a:t>
            </a:r>
            <a:endParaRPr lang="en-US" sz="3200" b="1" i="1">
              <a:solidFill>
                <a:schemeClr val="lt1"/>
              </a:solidFill>
              <a:latin typeface="Cambria" panose="02040503050406030204" pitchFamily="18" charset="0"/>
              <a:ea typeface="Cambria" panose="02040503050406030204" pitchFamily="18" charset="0"/>
              <a:cs typeface="Calibri"/>
              <a:sym typeface="Calibri"/>
            </a:endParaRPr>
          </a:p>
        </p:txBody>
      </p:sp>
      <p:sp>
        <p:nvSpPr>
          <p:cNvPr id="25" name="TextBox 24">
            <a:extLst>
              <a:ext uri="{FF2B5EF4-FFF2-40B4-BE49-F238E27FC236}">
                <a16:creationId xmlns:a16="http://schemas.microsoft.com/office/drawing/2014/main" id="{9AF4F998-0B8F-30D1-85F1-470138AEA45B}"/>
              </a:ext>
            </a:extLst>
          </p:cNvPr>
          <p:cNvSpPr txBox="1"/>
          <p:nvPr/>
        </p:nvSpPr>
        <p:spPr>
          <a:xfrm>
            <a:off x="53517" y="861708"/>
            <a:ext cx="11783605" cy="5909310"/>
          </a:xfrm>
          <a:prstGeom prst="rect">
            <a:avLst/>
          </a:prstGeom>
          <a:noFill/>
        </p:spPr>
        <p:txBody>
          <a:bodyPr wrap="square">
            <a:spAutoFit/>
          </a:bodyPr>
          <a:lstStyle/>
          <a:p>
            <a:pPr marL="342900" indent="-342900" algn="just">
              <a:buFont typeface="Wingdings" panose="05000000000000000000" pitchFamily="2" charset="2"/>
              <a:buChar char="ü"/>
            </a:pPr>
            <a:r>
              <a:rPr lang="en-US" sz="2700" b="1">
                <a:latin typeface="Cambria" panose="02040503050406030204" pitchFamily="18" charset="0"/>
                <a:ea typeface="Cambria" panose="02040503050406030204" pitchFamily="18" charset="0"/>
              </a:rPr>
              <a:t>Food for thought – </a:t>
            </a:r>
          </a:p>
          <a:p>
            <a:pPr marL="914400" lvl="1" indent="-457200" algn="just">
              <a:buFont typeface="Arial" panose="020B0604020202020204" pitchFamily="34" charset="0"/>
              <a:buChar char="•"/>
            </a:pPr>
            <a:r>
              <a:rPr lang="en-US" sz="2700">
                <a:latin typeface="Cambria" panose="02040503050406030204" pitchFamily="18" charset="0"/>
                <a:ea typeface="Cambria" panose="02040503050406030204" pitchFamily="18" charset="0"/>
              </a:rPr>
              <a:t>Balance credit lying after the reversal of credits – deemed lapse?</a:t>
            </a:r>
          </a:p>
          <a:p>
            <a:pPr marL="914400" lvl="1" indent="-457200" algn="just">
              <a:buFont typeface="Arial" panose="020B0604020202020204" pitchFamily="34" charset="0"/>
              <a:buChar char="•"/>
            </a:pPr>
            <a:r>
              <a:rPr lang="en-US" sz="2700">
                <a:latin typeface="Cambria" panose="02040503050406030204" pitchFamily="18" charset="0"/>
                <a:ea typeface="Cambria" panose="02040503050406030204" pitchFamily="18" charset="0"/>
              </a:rPr>
              <a:t>Section 54(3) is applicable to unregistered Persons?</a:t>
            </a:r>
          </a:p>
          <a:p>
            <a:pPr marL="914400" lvl="1" indent="-457200" algn="just">
              <a:buFont typeface="Arial" panose="020B0604020202020204" pitchFamily="34" charset="0"/>
              <a:buChar char="•"/>
            </a:pPr>
            <a:r>
              <a:rPr lang="en-US" sz="2700">
                <a:latin typeface="Cambria" panose="02040503050406030204" pitchFamily="18" charset="0"/>
                <a:ea typeface="Cambria" panose="02040503050406030204" pitchFamily="18" charset="0"/>
              </a:rPr>
              <a:t>Section 54 covers any person. ‘person’ covers the unregistered person.</a:t>
            </a:r>
          </a:p>
          <a:p>
            <a:pPr marL="914400" lvl="1" indent="-457200" algn="just">
              <a:buFont typeface="Arial" panose="020B0604020202020204" pitchFamily="34" charset="0"/>
              <a:buChar char="•"/>
            </a:pPr>
            <a:r>
              <a:rPr lang="en-US" sz="2700">
                <a:latin typeface="Cambria" panose="02040503050406030204" pitchFamily="18" charset="0"/>
                <a:ea typeface="Cambria" panose="02040503050406030204" pitchFamily="18" charset="0"/>
              </a:rPr>
              <a:t>Section 49(6) states </a:t>
            </a:r>
            <a:r>
              <a:rPr lang="en-US" sz="2700" i="1">
                <a:latin typeface="Cambria" panose="02040503050406030204" pitchFamily="18" charset="0"/>
                <a:ea typeface="Cambria" panose="02040503050406030204" pitchFamily="18" charset="0"/>
              </a:rPr>
              <a:t>“in accordance with provisions of section 54”</a:t>
            </a:r>
            <a:r>
              <a:rPr lang="en-US" sz="2700">
                <a:latin typeface="Cambria" panose="02040503050406030204" pitchFamily="18" charset="0"/>
                <a:ea typeface="Cambria" panose="02040503050406030204" pitchFamily="18" charset="0"/>
              </a:rPr>
              <a:t> but not Section 54(3), thereby, Section 49(6) is wide to cover entire Section 54 and not merely Section 54(3). </a:t>
            </a:r>
          </a:p>
          <a:p>
            <a:pPr marL="914400" lvl="1" indent="-457200" algn="just">
              <a:buFont typeface="Arial" panose="020B0604020202020204" pitchFamily="34" charset="0"/>
              <a:buChar char="•"/>
            </a:pPr>
            <a:r>
              <a:rPr lang="en-US" sz="2700">
                <a:latin typeface="Cambria" panose="02040503050406030204" pitchFamily="18" charset="0"/>
                <a:ea typeface="Cambria" panose="02040503050406030204" pitchFamily="18" charset="0"/>
              </a:rPr>
              <a:t>Unutilized credit on business closure represents tax already paid on inputs but not transferred down the supply chain -  thereby incidence is not passed on. </a:t>
            </a:r>
          </a:p>
          <a:p>
            <a:pPr marL="914400" lvl="1" indent="-457200" algn="just">
              <a:buFont typeface="Arial" panose="020B0604020202020204" pitchFamily="34" charset="0"/>
              <a:buChar char="•"/>
            </a:pPr>
            <a:r>
              <a:rPr lang="en-US" sz="2700">
                <a:latin typeface="Cambria" panose="02040503050406030204" pitchFamily="18" charset="0"/>
                <a:ea typeface="Cambria" panose="02040503050406030204" pitchFamily="18" charset="0"/>
              </a:rPr>
              <a:t>Collector of Central Excise v. Dai Ichi </a:t>
            </a:r>
            <a:r>
              <a:rPr lang="en-US" sz="2700" err="1">
                <a:latin typeface="Cambria" panose="02040503050406030204" pitchFamily="18" charset="0"/>
                <a:ea typeface="Cambria" panose="02040503050406030204" pitchFamily="18" charset="0"/>
              </a:rPr>
              <a:t>Karkaria</a:t>
            </a:r>
            <a:r>
              <a:rPr lang="en-US" sz="2700">
                <a:latin typeface="Cambria" panose="02040503050406030204" pitchFamily="18" charset="0"/>
                <a:ea typeface="Cambria" panose="02040503050406030204" pitchFamily="18" charset="0"/>
              </a:rPr>
              <a:t> Ltd. [</a:t>
            </a:r>
            <a:r>
              <a:rPr lang="en-IN" sz="2700">
                <a:latin typeface="Cambria" panose="02040503050406030204" pitchFamily="18" charset="0"/>
                <a:ea typeface="Cambria" panose="02040503050406030204" pitchFamily="18" charset="0"/>
              </a:rPr>
              <a:t>1999 (112) E.L.T. 353 (S.C.)]</a:t>
            </a:r>
            <a:r>
              <a:rPr lang="en-US" sz="2700">
                <a:latin typeface="Cambria" panose="02040503050406030204" pitchFamily="18" charset="0"/>
                <a:ea typeface="Cambria" panose="02040503050406030204" pitchFamily="18" charset="0"/>
              </a:rPr>
              <a:t> referring Eicher Motors Ltd. v. UOI [1999 (106) E.L.T. 3] has categorically held that </a:t>
            </a:r>
            <a:r>
              <a:rPr lang="en-US" sz="2700" b="1" i="1">
                <a:latin typeface="Cambria" panose="02040503050406030204" pitchFamily="18" charset="0"/>
                <a:ea typeface="Cambria" panose="02040503050406030204" pitchFamily="18" charset="0"/>
              </a:rPr>
              <a:t>“a credit under the MODVAT scheme was as good as tax paid.”</a:t>
            </a:r>
            <a:endParaRPr lang="en-US" sz="2700">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FB6CD537-0D8A-ED41-F509-2F637E3AB768}"/>
              </a:ext>
            </a:extLst>
          </p:cNvPr>
          <p:cNvPicPr>
            <a:picLocks noChangeAspect="1"/>
          </p:cNvPicPr>
          <p:nvPr/>
        </p:nvPicPr>
        <p:blipFill>
          <a:blip r:embed="rId3"/>
          <a:stretch>
            <a:fillRect/>
          </a:stretch>
        </p:blipFill>
        <p:spPr>
          <a:xfrm>
            <a:off x="8484825" y="-11249"/>
            <a:ext cx="3692200" cy="996933"/>
          </a:xfrm>
          <a:prstGeom prst="rect">
            <a:avLst/>
          </a:prstGeom>
        </p:spPr>
      </p:pic>
    </p:spTree>
    <p:extLst>
      <p:ext uri="{BB962C8B-B14F-4D97-AF65-F5344CB8AC3E}">
        <p14:creationId xmlns:p14="http://schemas.microsoft.com/office/powerpoint/2010/main" val="1639084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177737" y="150813"/>
            <a:ext cx="8407400" cy="585787"/>
          </a:xfrm>
        </p:spPr>
        <p:txBody>
          <a:bodyPr/>
          <a:lstStyle/>
          <a:p>
            <a:r>
              <a:rPr lang="en-IN" sz="3200" b="1" i="1"/>
              <a:t>Initial Caveats</a:t>
            </a:r>
            <a:endParaRPr lang="en-IN" sz="3200" i="1"/>
          </a:p>
        </p:txBody>
      </p:sp>
      <p:sp>
        <p:nvSpPr>
          <p:cNvPr id="15" name="Text Placeholder 14">
            <a:extLst>
              <a:ext uri="{FF2B5EF4-FFF2-40B4-BE49-F238E27FC236}">
                <a16:creationId xmlns:a16="http://schemas.microsoft.com/office/drawing/2014/main" id="{A52C90AE-DF7E-455B-921F-B2155463F159}"/>
              </a:ext>
            </a:extLst>
          </p:cNvPr>
          <p:cNvSpPr>
            <a:spLocks noGrp="1"/>
          </p:cNvSpPr>
          <p:nvPr>
            <p:ph type="body" sz="quarter" idx="15"/>
          </p:nvPr>
        </p:nvSpPr>
        <p:spPr>
          <a:xfrm>
            <a:off x="103091" y="977632"/>
            <a:ext cx="11650331" cy="5749741"/>
          </a:xfrm>
        </p:spPr>
        <p:txBody>
          <a:bodyPr>
            <a:noAutofit/>
          </a:bodyPr>
          <a:lstStyle/>
          <a:p>
            <a:pPr marL="354013" indent="-354013" algn="just">
              <a:lnSpc>
                <a:spcPct val="100000"/>
              </a:lnSpc>
              <a:buFont typeface="Wingdings" panose="05000000000000000000" pitchFamily="2" charset="2"/>
              <a:buChar char="ü"/>
            </a:pPr>
            <a:r>
              <a:rPr lang="en-IN" sz="2800"/>
              <a:t>Last 1 year cases were taken. </a:t>
            </a:r>
          </a:p>
          <a:p>
            <a:pPr marL="354013" indent="-354013" algn="just">
              <a:lnSpc>
                <a:spcPct val="100000"/>
              </a:lnSpc>
              <a:buFont typeface="Wingdings" panose="05000000000000000000" pitchFamily="2" charset="2"/>
              <a:buChar char="ü"/>
            </a:pPr>
            <a:r>
              <a:rPr lang="en-IN" sz="2800"/>
              <a:t>Omission of any case laws is purely unintentional and try to discuss if memory permits.</a:t>
            </a:r>
          </a:p>
          <a:p>
            <a:pPr marL="354013" indent="-354013" algn="just">
              <a:lnSpc>
                <a:spcPct val="100000"/>
              </a:lnSpc>
              <a:buFont typeface="Wingdings" panose="05000000000000000000" pitchFamily="2" charset="2"/>
              <a:buChar char="ü"/>
            </a:pPr>
            <a:r>
              <a:rPr lang="en-IN" sz="2800"/>
              <a:t>To give more content &amp; time constrains - Coverage of facts, issues involved is limited. If any specific case to be elaborated, much privileged to do.</a:t>
            </a:r>
          </a:p>
          <a:p>
            <a:pPr marL="354013" indent="-354013" algn="just">
              <a:lnSpc>
                <a:spcPct val="100000"/>
              </a:lnSpc>
              <a:buFont typeface="Wingdings" panose="05000000000000000000" pitchFamily="2" charset="2"/>
              <a:buChar char="ü"/>
            </a:pPr>
            <a:r>
              <a:rPr lang="en-IN" sz="2800"/>
              <a:t>Application &amp; adoption of case laws purely depends the text &amp; context of facts, legal provisions. Hence, due care may be taken while relying on cited case law.</a:t>
            </a:r>
          </a:p>
          <a:p>
            <a:pPr marL="354013" indent="-354013" algn="just">
              <a:lnSpc>
                <a:spcPct val="100000"/>
              </a:lnSpc>
              <a:buFont typeface="Wingdings" panose="05000000000000000000" pitchFamily="2" charset="2"/>
              <a:buChar char="ü"/>
            </a:pPr>
            <a:r>
              <a:rPr lang="en-IN" sz="2800"/>
              <a:t>Future developments of the case laws (reversed or upheld or changes in legal provisions) is also to be considered.</a:t>
            </a:r>
          </a:p>
          <a:p>
            <a:pPr marL="354013" indent="-354013" algn="just">
              <a:lnSpc>
                <a:spcPct val="100000"/>
              </a:lnSpc>
              <a:buFont typeface="Wingdings" panose="05000000000000000000" pitchFamily="2" charset="2"/>
              <a:buChar char="ü"/>
            </a:pPr>
            <a:r>
              <a:rPr lang="en-IN" sz="2800"/>
              <a:t>AAR &amp; AAAR’s are not considered.</a:t>
            </a:r>
          </a:p>
          <a:p>
            <a:pPr algn="just">
              <a:lnSpc>
                <a:spcPct val="100000"/>
              </a:lnSpc>
            </a:pPr>
            <a:endParaRPr lang="en-IN" sz="2800"/>
          </a:p>
        </p:txBody>
      </p:sp>
      <p:pic>
        <p:nvPicPr>
          <p:cNvPr id="3" name="Picture 2">
            <a:extLst>
              <a:ext uri="{FF2B5EF4-FFF2-40B4-BE49-F238E27FC236}">
                <a16:creationId xmlns:a16="http://schemas.microsoft.com/office/drawing/2014/main" id="{6128CEC7-78CB-575F-8260-82A984C29D0D}"/>
              </a:ext>
            </a:extLst>
          </p:cNvPr>
          <p:cNvPicPr>
            <a:picLocks noChangeAspect="1"/>
          </p:cNvPicPr>
          <p:nvPr/>
        </p:nvPicPr>
        <p:blipFill>
          <a:blip r:embed="rId2"/>
          <a:stretch>
            <a:fillRect/>
          </a:stretch>
        </p:blipFill>
        <p:spPr>
          <a:xfrm>
            <a:off x="8335537" y="7412"/>
            <a:ext cx="3692200" cy="996933"/>
          </a:xfrm>
          <a:prstGeom prst="rect">
            <a:avLst/>
          </a:prstGeom>
        </p:spPr>
      </p:pic>
    </p:spTree>
    <p:extLst>
      <p:ext uri="{BB962C8B-B14F-4D97-AF65-F5344CB8AC3E}">
        <p14:creationId xmlns:p14="http://schemas.microsoft.com/office/powerpoint/2010/main" val="1512458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DC03577-659A-CB09-2C9A-994F98361CDE}"/>
            </a:ext>
          </a:extLst>
        </p:cNvPr>
        <p:cNvGrpSpPr/>
        <p:nvPr/>
      </p:nvGrpSpPr>
      <p:grpSpPr>
        <a:xfrm>
          <a:off x="0" y="0"/>
          <a:ext cx="0" cy="0"/>
          <a:chOff x="0" y="0"/>
          <a:chExt cx="0" cy="0"/>
        </a:xfrm>
      </p:grpSpPr>
      <p:sp useBgFill="1">
        <p:nvSpPr>
          <p:cNvPr id="270" name="Rectangle 269">
            <a:extLst>
              <a:ext uri="{FF2B5EF4-FFF2-40B4-BE49-F238E27FC236}">
                <a16:creationId xmlns:a16="http://schemas.microsoft.com/office/drawing/2014/main" id="{87E8049B-52E3-84C8-E8D0-4FD835830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a:extLst>
              <a:ext uri="{FF2B5EF4-FFF2-40B4-BE49-F238E27FC236}">
                <a16:creationId xmlns:a16="http://schemas.microsoft.com/office/drawing/2014/main" id="{863DD908-794E-8FE2-C480-CE2F184285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271">
            <a:extLst>
              <a:ext uri="{FF2B5EF4-FFF2-40B4-BE49-F238E27FC236}">
                <a16:creationId xmlns:a16="http://schemas.microsoft.com/office/drawing/2014/main" id="{2985A9D7-F586-7E2D-D25E-2C0759EE0E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272">
            <a:extLst>
              <a:ext uri="{FF2B5EF4-FFF2-40B4-BE49-F238E27FC236}">
                <a16:creationId xmlns:a16="http://schemas.microsoft.com/office/drawing/2014/main" id="{4E717E22-272E-FED0-829C-1B35F3277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a:extLst>
              <a:ext uri="{FF2B5EF4-FFF2-40B4-BE49-F238E27FC236}">
                <a16:creationId xmlns:a16="http://schemas.microsoft.com/office/drawing/2014/main" id="{7564DC13-2693-12C2-6577-201EF0E8C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4B724071-D2C5-3AA0-85C3-9BD2421C27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CB3B206B-E665-0997-B4F9-23EA8E0AE9C6}"/>
              </a:ext>
            </a:extLst>
          </p:cNvPr>
          <p:cNvSpPr>
            <a:spLocks noGrp="1"/>
          </p:cNvSpPr>
          <p:nvPr>
            <p:ph type="title"/>
          </p:nvPr>
        </p:nvSpPr>
        <p:spPr>
          <a:xfrm>
            <a:off x="1314824" y="735106"/>
            <a:ext cx="10105845" cy="2138723"/>
          </a:xfrm>
        </p:spPr>
        <p:txBody>
          <a:bodyPr vert="horz" lIns="91440" tIns="45720" rIns="91440" bIns="45720" rtlCol="0" anchor="b">
            <a:normAutofit/>
          </a:bodyPr>
          <a:lstStyle/>
          <a:p>
            <a:pPr algn="ctr"/>
            <a:r>
              <a:rPr lang="en-US" sz="6000">
                <a:solidFill>
                  <a:srgbClr val="FFFFFF"/>
                </a:solidFill>
                <a:latin typeface="Cambria" panose="02040503050406030204" pitchFamily="18" charset="0"/>
                <a:ea typeface="Cambria" panose="02040503050406030204" pitchFamily="18" charset="0"/>
              </a:rPr>
              <a:t>Long safari of ITC eligibility – Section 17(5)(d)</a:t>
            </a:r>
            <a:endParaRPr lang="en-US" sz="6000" kern="1200">
              <a:solidFill>
                <a:srgbClr val="FFFFFF"/>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39E768A6-8E39-BD4B-D60D-0124462F4893}"/>
              </a:ext>
            </a:extLst>
          </p:cNvPr>
          <p:cNvPicPr>
            <a:picLocks noChangeAspect="1"/>
          </p:cNvPicPr>
          <p:nvPr/>
        </p:nvPicPr>
        <p:blipFill>
          <a:blip r:embed="rId2"/>
          <a:stretch>
            <a:fillRect/>
          </a:stretch>
        </p:blipFill>
        <p:spPr>
          <a:xfrm>
            <a:off x="8484825" y="-29910"/>
            <a:ext cx="3692200" cy="996933"/>
          </a:xfrm>
          <a:prstGeom prst="rect">
            <a:avLst/>
          </a:prstGeom>
        </p:spPr>
      </p:pic>
    </p:spTree>
    <p:extLst>
      <p:ext uri="{BB962C8B-B14F-4D97-AF65-F5344CB8AC3E}">
        <p14:creationId xmlns:p14="http://schemas.microsoft.com/office/powerpoint/2010/main" val="3193811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E542C62-15AA-44DA-660C-F630C2143EEF}"/>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66DB785C-3894-78E1-9AA4-7AEC658540F7}"/>
              </a:ext>
            </a:extLst>
          </p:cNvPr>
          <p:cNvSpPr>
            <a:spLocks noGrp="1"/>
          </p:cNvSpPr>
          <p:nvPr>
            <p:ph type="body" sz="quarter" idx="27"/>
          </p:nvPr>
        </p:nvSpPr>
        <p:spPr>
          <a:xfrm>
            <a:off x="5049936" y="1066979"/>
            <a:ext cx="5162709" cy="420683"/>
          </a:xfrm>
        </p:spPr>
        <p:txBody>
          <a:bodyPr/>
          <a:lstStyle/>
          <a:p>
            <a:r>
              <a:rPr lang="en-US"/>
              <a:t>ROI</a:t>
            </a:r>
          </a:p>
        </p:txBody>
      </p:sp>
      <p:sp>
        <p:nvSpPr>
          <p:cNvPr id="15" name="Slide Number Placeholder 13">
            <a:extLst>
              <a:ext uri="{FF2B5EF4-FFF2-40B4-BE49-F238E27FC236}">
                <a16:creationId xmlns:a16="http://schemas.microsoft.com/office/drawing/2014/main" id="{DAAA6AD2-23D4-2B5E-39F1-C6A4F0D71A13}"/>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panose="020B06040201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altLang="zh-CN" sz="1200" b="0" i="0" u="none" strike="noStrike" kern="1200" cap="none" spc="0" normalizeH="0" baseline="0" noProof="0">
              <a:ln>
                <a:noFill/>
              </a:ln>
              <a:solidFill>
                <a:srgbClr val="FFFFFF"/>
              </a:solidFill>
              <a:effectLst/>
              <a:uLnTx/>
              <a:uFillTx/>
              <a:latin typeface="Abadi" panose="020B0604020104020204" pitchFamily="34" charset="0"/>
              <a:ea typeface="+mn-ea"/>
              <a:cs typeface="+mn-cs"/>
            </a:endParaRPr>
          </a:p>
        </p:txBody>
      </p:sp>
      <p:sp>
        <p:nvSpPr>
          <p:cNvPr id="2" name="Rectangle 1">
            <a:extLst>
              <a:ext uri="{FF2B5EF4-FFF2-40B4-BE49-F238E27FC236}">
                <a16:creationId xmlns:a16="http://schemas.microsoft.com/office/drawing/2014/main" id="{71CEF456-FB38-2868-A1AC-5493CC463817}"/>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B23A7DC1-5A8B-03F9-62A9-4D596349A430}"/>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B91983ED-076B-7335-0C82-4B7952196C1B}"/>
              </a:ext>
            </a:extLst>
          </p:cNvPr>
          <p:cNvSpPr txBox="1"/>
          <p:nvPr/>
        </p:nvSpPr>
        <p:spPr>
          <a:xfrm>
            <a:off x="-18435" y="146161"/>
            <a:ext cx="11053482" cy="584775"/>
          </a:xfrm>
          <a:prstGeom prst="rect">
            <a:avLst/>
          </a:prstGeom>
          <a:noFill/>
        </p:spPr>
        <p:txBody>
          <a:bodyPr wrap="square">
            <a:spAutoFit/>
          </a:bodyPr>
          <a:lstStyle/>
          <a:p>
            <a:r>
              <a:rPr lang="en-US" sz="3200" b="1" i="1">
                <a:solidFill>
                  <a:srgbClr val="FFFFFF"/>
                </a:solidFill>
                <a:latin typeface="Cambria" panose="02040503050406030204" pitchFamily="18" charset="0"/>
                <a:ea typeface="Cambria" panose="02040503050406030204" pitchFamily="18" charset="0"/>
              </a:rPr>
              <a:t>Long safari of ITC eligibility – Section 17(5)(d)</a:t>
            </a:r>
            <a:endParaRPr lang="en-US" sz="3200" b="1" i="1">
              <a:solidFill>
                <a:schemeClr val="lt1"/>
              </a:solidFill>
              <a:latin typeface="Cambria" panose="02040503050406030204" pitchFamily="18" charset="0"/>
              <a:ea typeface="Cambria" panose="02040503050406030204" pitchFamily="18" charset="0"/>
              <a:cs typeface="Calibri"/>
              <a:sym typeface="Calibri"/>
            </a:endParaRPr>
          </a:p>
        </p:txBody>
      </p:sp>
      <p:sp>
        <p:nvSpPr>
          <p:cNvPr id="25" name="TextBox 24">
            <a:extLst>
              <a:ext uri="{FF2B5EF4-FFF2-40B4-BE49-F238E27FC236}">
                <a16:creationId xmlns:a16="http://schemas.microsoft.com/office/drawing/2014/main" id="{26AC74DE-2DE4-D8AE-580E-572C64DE9177}"/>
              </a:ext>
            </a:extLst>
          </p:cNvPr>
          <p:cNvSpPr txBox="1"/>
          <p:nvPr/>
        </p:nvSpPr>
        <p:spPr>
          <a:xfrm>
            <a:off x="66273" y="864997"/>
            <a:ext cx="11955210" cy="6124754"/>
          </a:xfrm>
          <a:prstGeom prst="rect">
            <a:avLst/>
          </a:prstGeom>
          <a:noFill/>
        </p:spPr>
        <p:txBody>
          <a:bodyPr wrap="square">
            <a:spAutoFit/>
          </a:bodyPr>
          <a:lstStyle/>
          <a:p>
            <a:pPr marL="342900" indent="-342900" algn="just">
              <a:buFont typeface="Wingdings" panose="05000000000000000000" pitchFamily="2" charset="2"/>
              <a:buChar char="ü"/>
            </a:pPr>
            <a:r>
              <a:rPr lang="en-IN" sz="2800">
                <a:latin typeface="Cambria" panose="02040503050406030204" pitchFamily="18" charset="0"/>
                <a:ea typeface="Cambria" panose="02040503050406030204" pitchFamily="18" charset="0"/>
              </a:rPr>
              <a:t>Section 17(5)(c) – ITC is restricted on </a:t>
            </a:r>
            <a:r>
              <a:rPr lang="en-IN" sz="2800" b="1">
                <a:latin typeface="Cambria" panose="02040503050406030204" pitchFamily="18" charset="0"/>
                <a:ea typeface="Cambria" panose="02040503050406030204" pitchFamily="18" charset="0"/>
              </a:rPr>
              <a:t>works contract services</a:t>
            </a:r>
            <a:r>
              <a:rPr lang="en-IN" sz="2800">
                <a:latin typeface="Cambria" panose="02040503050406030204" pitchFamily="18" charset="0"/>
                <a:ea typeface="Cambria" panose="02040503050406030204" pitchFamily="18" charset="0"/>
              </a:rPr>
              <a:t> used for construction of an immovable property (other than plant &amp; machinery) except where it is used for further supply of works contract service.</a:t>
            </a:r>
          </a:p>
          <a:p>
            <a:pPr marL="342900" indent="-342900" algn="just">
              <a:buFont typeface="Wingdings" panose="05000000000000000000" pitchFamily="2" charset="2"/>
              <a:buChar char="ü"/>
            </a:pPr>
            <a:r>
              <a:rPr lang="en-IN" sz="2800">
                <a:latin typeface="Cambria" panose="02040503050406030204" pitchFamily="18" charset="0"/>
                <a:ea typeface="Cambria" panose="02040503050406030204" pitchFamily="18" charset="0"/>
              </a:rPr>
              <a:t>Section 17(5)(d) – ITC is restricted on </a:t>
            </a:r>
            <a:r>
              <a:rPr lang="en-IN" sz="2800" b="1">
                <a:latin typeface="Cambria" panose="02040503050406030204" pitchFamily="18" charset="0"/>
                <a:ea typeface="Cambria" panose="02040503050406030204" pitchFamily="18" charset="0"/>
              </a:rPr>
              <a:t>goods or services</a:t>
            </a:r>
            <a:r>
              <a:rPr lang="en-IN" sz="2800">
                <a:latin typeface="Cambria" panose="02040503050406030204" pitchFamily="18" charset="0"/>
                <a:ea typeface="Cambria" panose="02040503050406030204" pitchFamily="18" charset="0"/>
              </a:rPr>
              <a:t> used for construction of an immovable property (other than plant </a:t>
            </a:r>
            <a:r>
              <a:rPr lang="en-IN" sz="2800" b="1">
                <a:latin typeface="Cambria" panose="02040503050406030204" pitchFamily="18" charset="0"/>
                <a:ea typeface="Cambria" panose="02040503050406030204" pitchFamily="18" charset="0"/>
              </a:rPr>
              <a:t>OR</a:t>
            </a:r>
            <a:r>
              <a:rPr lang="en-IN" sz="2800">
                <a:latin typeface="Cambria" panose="02040503050406030204" pitchFamily="18" charset="0"/>
                <a:ea typeface="Cambria" panose="02040503050406030204" pitchFamily="18" charset="0"/>
              </a:rPr>
              <a:t> machinery) on </a:t>
            </a:r>
            <a:r>
              <a:rPr lang="en-IN" sz="2800" b="1">
                <a:latin typeface="Cambria" panose="02040503050406030204" pitchFamily="18" charset="0"/>
                <a:ea typeface="Cambria" panose="02040503050406030204" pitchFamily="18" charset="0"/>
              </a:rPr>
              <a:t>own account</a:t>
            </a:r>
            <a:r>
              <a:rPr lang="en-IN" sz="2800">
                <a:latin typeface="Cambria" panose="02040503050406030204" pitchFamily="18" charset="0"/>
                <a:ea typeface="Cambria" panose="02040503050406030204" pitchFamily="18" charset="0"/>
              </a:rPr>
              <a:t> including used in the course or furtherance of business (old provision).</a:t>
            </a:r>
          </a:p>
          <a:p>
            <a:pPr marL="342900" indent="-342900" algn="just">
              <a:buFont typeface="Wingdings" panose="05000000000000000000" pitchFamily="2" charset="2"/>
              <a:buChar char="ü"/>
            </a:pPr>
            <a:r>
              <a:rPr lang="en-IN" sz="2800">
                <a:latin typeface="Cambria" panose="02040503050406030204" pitchFamily="18" charset="0"/>
                <a:ea typeface="Cambria" panose="02040503050406030204" pitchFamily="18" charset="0"/>
              </a:rPr>
              <a:t>“Plant and machinery” – excludes </a:t>
            </a:r>
          </a:p>
          <a:p>
            <a:pPr marL="914400" lvl="1" indent="-457200" algn="just">
              <a:buFont typeface="Arial" panose="020B0604020202020204" pitchFamily="34" charset="0"/>
              <a:buChar char="•"/>
            </a:pPr>
            <a:r>
              <a:rPr lang="en-IN" sz="2800">
                <a:latin typeface="Cambria" panose="02040503050406030204" pitchFamily="18" charset="0"/>
                <a:ea typeface="Cambria" panose="02040503050406030204" pitchFamily="18" charset="0"/>
              </a:rPr>
              <a:t>land, building or any civil structures</a:t>
            </a:r>
          </a:p>
          <a:p>
            <a:pPr marL="914400" lvl="1" indent="-457200" algn="just">
              <a:buFont typeface="Arial" panose="020B0604020202020204" pitchFamily="34" charset="0"/>
              <a:buChar char="•"/>
            </a:pPr>
            <a:r>
              <a:rPr lang="en-IN" sz="2800">
                <a:latin typeface="Cambria" panose="02040503050406030204" pitchFamily="18" charset="0"/>
                <a:ea typeface="Cambria" panose="02040503050406030204" pitchFamily="18" charset="0"/>
              </a:rPr>
              <a:t>Telecommunication towers and</a:t>
            </a:r>
          </a:p>
          <a:p>
            <a:pPr marL="914400" lvl="1" indent="-457200" algn="just">
              <a:buFont typeface="Arial" panose="020B0604020202020204" pitchFamily="34" charset="0"/>
              <a:buChar char="•"/>
            </a:pPr>
            <a:r>
              <a:rPr lang="en-IN" sz="2800">
                <a:latin typeface="Cambria" panose="02040503050406030204" pitchFamily="18" charset="0"/>
                <a:ea typeface="Cambria" panose="02040503050406030204" pitchFamily="18" charset="0"/>
              </a:rPr>
              <a:t>Pipeline laid outside the factory premises.</a:t>
            </a:r>
          </a:p>
          <a:p>
            <a:pPr marL="342900" indent="-342900" algn="just">
              <a:buFont typeface="Wingdings" panose="05000000000000000000" pitchFamily="2" charset="2"/>
              <a:buChar char="ü"/>
            </a:pPr>
            <a:r>
              <a:rPr lang="en-US" sz="2800" b="1">
                <a:latin typeface="Cambria" panose="02040503050406030204" pitchFamily="18" charset="0"/>
                <a:ea typeface="Cambria" panose="02040503050406030204" pitchFamily="18" charset="0"/>
              </a:rPr>
              <a:t>Apex court </a:t>
            </a:r>
            <a:r>
              <a:rPr lang="en-US" sz="2800">
                <a:latin typeface="Cambria" panose="02040503050406030204" pitchFamily="18" charset="0"/>
                <a:ea typeface="Cambria" panose="02040503050406030204" pitchFamily="18" charset="0"/>
              </a:rPr>
              <a:t>in </a:t>
            </a:r>
            <a:r>
              <a:rPr lang="en-US" sz="2800" b="1">
                <a:latin typeface="Cambria" panose="02040503050406030204" pitchFamily="18" charset="0"/>
                <a:ea typeface="Cambria" panose="02040503050406030204" pitchFamily="18" charset="0"/>
              </a:rPr>
              <a:t>Chief Commissioner of CGST v. Safari Retreats Pvt. Ltd.</a:t>
            </a:r>
            <a:r>
              <a:rPr lang="en-US" sz="2800">
                <a:latin typeface="Cambria" panose="02040503050406030204" pitchFamily="18" charset="0"/>
                <a:ea typeface="Cambria" panose="02040503050406030204" pitchFamily="18" charset="0"/>
              </a:rPr>
              <a:t> [2024 (23) Centax 62] – Commercial mall meant for lease is “plant” and ITC is eligible.</a:t>
            </a:r>
          </a:p>
        </p:txBody>
      </p:sp>
      <p:pic>
        <p:nvPicPr>
          <p:cNvPr id="3" name="Picture 2">
            <a:extLst>
              <a:ext uri="{FF2B5EF4-FFF2-40B4-BE49-F238E27FC236}">
                <a16:creationId xmlns:a16="http://schemas.microsoft.com/office/drawing/2014/main" id="{0F5B9FC2-1BE1-9282-8A84-BCA077A9F7AF}"/>
              </a:ext>
            </a:extLst>
          </p:cNvPr>
          <p:cNvPicPr>
            <a:picLocks noChangeAspect="1"/>
          </p:cNvPicPr>
          <p:nvPr/>
        </p:nvPicPr>
        <p:blipFill>
          <a:blip r:embed="rId3"/>
          <a:stretch>
            <a:fillRect/>
          </a:stretch>
        </p:blipFill>
        <p:spPr>
          <a:xfrm>
            <a:off x="8484825" y="-11249"/>
            <a:ext cx="3692200" cy="996933"/>
          </a:xfrm>
          <a:prstGeom prst="rect">
            <a:avLst/>
          </a:prstGeom>
        </p:spPr>
      </p:pic>
    </p:spTree>
    <p:extLst>
      <p:ext uri="{BB962C8B-B14F-4D97-AF65-F5344CB8AC3E}">
        <p14:creationId xmlns:p14="http://schemas.microsoft.com/office/powerpoint/2010/main" val="2552287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EF3BA07-51E4-AEAA-9D16-736B7F06775A}"/>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6B9C0A88-5B41-A9A0-7F23-FDE0F7DD62D8}"/>
              </a:ext>
            </a:extLst>
          </p:cNvPr>
          <p:cNvSpPr>
            <a:spLocks noGrp="1"/>
          </p:cNvSpPr>
          <p:nvPr>
            <p:ph type="body" sz="quarter" idx="27"/>
          </p:nvPr>
        </p:nvSpPr>
        <p:spPr>
          <a:xfrm>
            <a:off x="5049936" y="1066979"/>
            <a:ext cx="5162709" cy="420683"/>
          </a:xfrm>
        </p:spPr>
        <p:txBody>
          <a:bodyPr/>
          <a:lstStyle/>
          <a:p>
            <a:r>
              <a:rPr lang="en-US"/>
              <a:t>ROI</a:t>
            </a:r>
          </a:p>
        </p:txBody>
      </p:sp>
      <p:sp>
        <p:nvSpPr>
          <p:cNvPr id="15" name="Slide Number Placeholder 13">
            <a:extLst>
              <a:ext uri="{FF2B5EF4-FFF2-40B4-BE49-F238E27FC236}">
                <a16:creationId xmlns:a16="http://schemas.microsoft.com/office/drawing/2014/main" id="{E6A56CA5-0B23-0E36-1448-68B5789AAF25}"/>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panose="020B06040201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altLang="zh-CN" sz="1200" b="0" i="0" u="none" strike="noStrike" kern="1200" cap="none" spc="0" normalizeH="0" baseline="0" noProof="0">
              <a:ln>
                <a:noFill/>
              </a:ln>
              <a:solidFill>
                <a:srgbClr val="FFFFFF"/>
              </a:solidFill>
              <a:effectLst/>
              <a:uLnTx/>
              <a:uFillTx/>
              <a:latin typeface="Abadi" panose="020B0604020104020204" pitchFamily="34" charset="0"/>
              <a:ea typeface="+mn-ea"/>
              <a:cs typeface="+mn-cs"/>
            </a:endParaRPr>
          </a:p>
        </p:txBody>
      </p:sp>
      <p:sp>
        <p:nvSpPr>
          <p:cNvPr id="2" name="Rectangle 1">
            <a:extLst>
              <a:ext uri="{FF2B5EF4-FFF2-40B4-BE49-F238E27FC236}">
                <a16:creationId xmlns:a16="http://schemas.microsoft.com/office/drawing/2014/main" id="{F14F84C5-13F7-0577-F9F0-CF5E486D4D69}"/>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69522A38-15EF-4A39-DEF2-5C2A2F3F97C4}"/>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2094216B-F4C6-C76A-5ADC-C14DC1A8983A}"/>
              </a:ext>
            </a:extLst>
          </p:cNvPr>
          <p:cNvSpPr txBox="1"/>
          <p:nvPr/>
        </p:nvSpPr>
        <p:spPr>
          <a:xfrm>
            <a:off x="-18435" y="146161"/>
            <a:ext cx="11053482" cy="584775"/>
          </a:xfrm>
          <a:prstGeom prst="rect">
            <a:avLst/>
          </a:prstGeom>
          <a:noFill/>
        </p:spPr>
        <p:txBody>
          <a:bodyPr wrap="square">
            <a:spAutoFit/>
          </a:bodyPr>
          <a:lstStyle/>
          <a:p>
            <a:r>
              <a:rPr lang="en-US" sz="3200" b="1" i="1">
                <a:solidFill>
                  <a:srgbClr val="FFFFFF"/>
                </a:solidFill>
                <a:latin typeface="Cambria" panose="02040503050406030204" pitchFamily="18" charset="0"/>
                <a:ea typeface="Cambria" panose="02040503050406030204" pitchFamily="18" charset="0"/>
              </a:rPr>
              <a:t>Long safari of ITC eligibility – Section 17(5)(d)</a:t>
            </a:r>
            <a:endParaRPr lang="en-US" sz="3200" b="1" i="1">
              <a:solidFill>
                <a:schemeClr val="lt1"/>
              </a:solidFill>
              <a:latin typeface="Cambria" panose="02040503050406030204" pitchFamily="18" charset="0"/>
              <a:ea typeface="Cambria" panose="02040503050406030204" pitchFamily="18" charset="0"/>
              <a:cs typeface="Calibri"/>
              <a:sym typeface="Calibri"/>
            </a:endParaRPr>
          </a:p>
        </p:txBody>
      </p:sp>
      <p:sp>
        <p:nvSpPr>
          <p:cNvPr id="25" name="TextBox 24">
            <a:extLst>
              <a:ext uri="{FF2B5EF4-FFF2-40B4-BE49-F238E27FC236}">
                <a16:creationId xmlns:a16="http://schemas.microsoft.com/office/drawing/2014/main" id="{4AA5432A-FCD1-478B-A860-830DC494C8F1}"/>
              </a:ext>
            </a:extLst>
          </p:cNvPr>
          <p:cNvSpPr txBox="1"/>
          <p:nvPr/>
        </p:nvSpPr>
        <p:spPr>
          <a:xfrm>
            <a:off x="66273" y="939641"/>
            <a:ext cx="11471210" cy="5693866"/>
          </a:xfrm>
          <a:prstGeom prst="rect">
            <a:avLst/>
          </a:prstGeom>
          <a:noFill/>
        </p:spPr>
        <p:txBody>
          <a:bodyPr wrap="square">
            <a:spAutoFit/>
          </a:bodyPr>
          <a:lstStyle/>
          <a:p>
            <a:pPr marL="342900" indent="-342900" algn="just">
              <a:buFont typeface="Wingdings" panose="05000000000000000000" pitchFamily="2" charset="2"/>
              <a:buChar char="ü"/>
            </a:pPr>
            <a:r>
              <a:rPr lang="en-IN" sz="2800">
                <a:latin typeface="Cambria" panose="02040503050406030204" pitchFamily="18" charset="0"/>
                <a:ea typeface="Cambria" panose="02040503050406030204" pitchFamily="18" charset="0"/>
              </a:rPr>
              <a:t>Section 17(5)(d) - amended with </a:t>
            </a:r>
            <a:r>
              <a:rPr lang="en-IN" sz="2800" i="1">
                <a:latin typeface="Cambria" panose="02040503050406030204" pitchFamily="18" charset="0"/>
                <a:ea typeface="Cambria" panose="02040503050406030204" pitchFamily="18" charset="0"/>
              </a:rPr>
              <a:t>“plant and machinery”</a:t>
            </a:r>
            <a:r>
              <a:rPr lang="en-IN" sz="2800">
                <a:latin typeface="Cambria" panose="02040503050406030204" pitchFamily="18" charset="0"/>
                <a:ea typeface="Cambria" panose="02040503050406030204" pitchFamily="18" charset="0"/>
              </a:rPr>
              <a:t> with </a:t>
            </a:r>
            <a:r>
              <a:rPr lang="en-IN" sz="2800" b="1" u="sng">
                <a:latin typeface="Cambria" panose="02040503050406030204" pitchFamily="18" charset="0"/>
                <a:ea typeface="Cambria" panose="02040503050406030204" pitchFamily="18" charset="0"/>
              </a:rPr>
              <a:t>w.e.f. 01-07-2017</a:t>
            </a:r>
            <a:r>
              <a:rPr lang="en-IN" sz="2800">
                <a:latin typeface="Cambria" panose="02040503050406030204" pitchFamily="18" charset="0"/>
                <a:ea typeface="Cambria" panose="02040503050406030204" pitchFamily="18" charset="0"/>
              </a:rPr>
              <a:t> [N. N. </a:t>
            </a:r>
            <a:r>
              <a:rPr lang="en-US" sz="2800">
                <a:latin typeface="Cambria" panose="02040503050406030204" pitchFamily="18" charset="0"/>
                <a:ea typeface="Cambria" panose="02040503050406030204" pitchFamily="18" charset="0"/>
              </a:rPr>
              <a:t>16/2025-CT dated 17-09-2025]</a:t>
            </a:r>
            <a:endParaRPr lang="en-IN" sz="2800">
              <a:latin typeface="Cambria" panose="02040503050406030204" pitchFamily="18" charset="0"/>
              <a:ea typeface="Cambria" panose="02040503050406030204" pitchFamily="18" charset="0"/>
            </a:endParaRPr>
          </a:p>
          <a:p>
            <a:pPr marL="342900" indent="-342900" algn="just">
              <a:buFont typeface="Wingdings" panose="05000000000000000000" pitchFamily="2" charset="2"/>
              <a:buChar char="ü"/>
            </a:pPr>
            <a:r>
              <a:rPr lang="en-US" sz="2800">
                <a:latin typeface="Cambria" panose="02040503050406030204" pitchFamily="18" charset="0"/>
                <a:ea typeface="Cambria" panose="02040503050406030204" pitchFamily="18" charset="0"/>
              </a:rPr>
              <a:t>Is Apex court decision in case of Safari Retreats (supra) nullified?</a:t>
            </a:r>
            <a:endParaRPr lang="en-US" sz="2800" b="1" i="1">
              <a:latin typeface="Cambria" panose="02040503050406030204" pitchFamily="18" charset="0"/>
              <a:ea typeface="Cambria" panose="02040503050406030204" pitchFamily="18" charset="0"/>
            </a:endParaRPr>
          </a:p>
          <a:p>
            <a:pPr marL="342900" indent="-342900" algn="just">
              <a:buFont typeface="Wingdings" panose="05000000000000000000" pitchFamily="2" charset="2"/>
              <a:buChar char="ü"/>
            </a:pPr>
            <a:r>
              <a:rPr lang="en-US" sz="2800">
                <a:latin typeface="Cambria" panose="02040503050406030204" pitchFamily="18" charset="0"/>
                <a:ea typeface="Cambria" panose="02040503050406030204" pitchFamily="18" charset="0"/>
              </a:rPr>
              <a:t>Fate of ITC claimed in past on individual components of “plant” or “machinery” based on judicial interpretations.</a:t>
            </a:r>
            <a:endParaRPr lang="en-IN" sz="2800">
              <a:highlight>
                <a:srgbClr val="FFFF00"/>
              </a:highlight>
              <a:latin typeface="Cambria" panose="02040503050406030204" pitchFamily="18" charset="0"/>
              <a:ea typeface="Cambria" panose="02040503050406030204" pitchFamily="18" charset="0"/>
            </a:endParaRPr>
          </a:p>
          <a:p>
            <a:pPr marL="342900" indent="-342900" algn="just">
              <a:buFont typeface="Wingdings" panose="05000000000000000000" pitchFamily="2" charset="2"/>
              <a:buChar char="ü"/>
            </a:pPr>
            <a:r>
              <a:rPr lang="en-IN" sz="2800">
                <a:latin typeface="Cambria" panose="02040503050406030204" pitchFamily="18" charset="0"/>
                <a:ea typeface="Cambria" panose="02040503050406030204" pitchFamily="18" charset="0"/>
              </a:rPr>
              <a:t>Eligible credit availed in past is vested right &amp; indefeasible -</a:t>
            </a:r>
          </a:p>
          <a:p>
            <a:pPr marL="914400" lvl="1" indent="-457200" algn="just">
              <a:buFont typeface="Arial" panose="020B0604020202020204" pitchFamily="34" charset="0"/>
              <a:buChar char="•"/>
            </a:pPr>
            <a:r>
              <a:rPr lang="en-IN" sz="2800">
                <a:latin typeface="Cambria" panose="02040503050406030204" pitchFamily="18" charset="0"/>
                <a:ea typeface="Cambria" panose="02040503050406030204" pitchFamily="18" charset="0"/>
              </a:rPr>
              <a:t>Dal Ichi </a:t>
            </a:r>
            <a:r>
              <a:rPr lang="en-IN" sz="2800" err="1">
                <a:latin typeface="Cambria" panose="02040503050406030204" pitchFamily="18" charset="0"/>
                <a:ea typeface="Cambria" panose="02040503050406030204" pitchFamily="18" charset="0"/>
              </a:rPr>
              <a:t>Karkaria</a:t>
            </a:r>
            <a:r>
              <a:rPr lang="en-IN" sz="2800">
                <a:latin typeface="Cambria" panose="02040503050406030204" pitchFamily="18" charset="0"/>
                <a:ea typeface="Cambria" panose="02040503050406030204" pitchFamily="18" charset="0"/>
              </a:rPr>
              <a:t> Ltd. [1999 112 ELT. 353 (SC)]</a:t>
            </a:r>
          </a:p>
          <a:p>
            <a:pPr marL="914400" lvl="1" indent="-457200" algn="just">
              <a:buFont typeface="Arial" panose="020B0604020202020204" pitchFamily="34" charset="0"/>
              <a:buChar char="•"/>
            </a:pPr>
            <a:r>
              <a:rPr lang="en-IN" sz="2800">
                <a:latin typeface="Cambria" panose="02040503050406030204" pitchFamily="18" charset="0"/>
                <a:ea typeface="Cambria" panose="02040503050406030204" pitchFamily="18" charset="0"/>
              </a:rPr>
              <a:t>Jayam &amp; Co [2018 (19) GSTL 3 (SC)].</a:t>
            </a:r>
          </a:p>
          <a:p>
            <a:pPr marL="342900" indent="-342900" algn="just">
              <a:buFont typeface="Wingdings" panose="05000000000000000000" pitchFamily="2" charset="2"/>
              <a:buChar char="ü"/>
            </a:pPr>
            <a:r>
              <a:rPr lang="en-US" sz="2800">
                <a:latin typeface="Cambria" panose="02040503050406030204" pitchFamily="18" charset="0"/>
                <a:ea typeface="Cambria" panose="02040503050406030204" pitchFamily="18" charset="0"/>
              </a:rPr>
              <a:t>Retrospective amendments cannot take away vested rights, and the amendments shall not be violative of Articles 14 and 16 of COI -</a:t>
            </a:r>
            <a:endParaRPr lang="en-IN" sz="2800">
              <a:latin typeface="Cambria" panose="02040503050406030204" pitchFamily="18" charset="0"/>
              <a:ea typeface="Cambria" panose="02040503050406030204" pitchFamily="18" charset="0"/>
            </a:endParaRPr>
          </a:p>
          <a:p>
            <a:pPr marL="914400" lvl="1" indent="-457200" algn="just">
              <a:buFont typeface="Arial" panose="020B0604020202020204" pitchFamily="34" charset="0"/>
              <a:buChar char="•"/>
            </a:pPr>
            <a:r>
              <a:rPr lang="en-IN" sz="2800">
                <a:latin typeface="Cambria" panose="02040503050406030204" pitchFamily="18" charset="0"/>
                <a:ea typeface="Cambria" panose="02040503050406030204" pitchFamily="18" charset="0"/>
              </a:rPr>
              <a:t>Eicher Motors Ltd. V. UOI [1999 (106) E.L.T 3], </a:t>
            </a:r>
          </a:p>
          <a:p>
            <a:pPr marL="914400" lvl="1" indent="-457200" algn="just">
              <a:buFont typeface="Arial" panose="020B0604020202020204" pitchFamily="34" charset="0"/>
              <a:buChar char="•"/>
            </a:pPr>
            <a:r>
              <a:rPr lang="en-IN" sz="2800">
                <a:latin typeface="Cambria" panose="02040503050406030204" pitchFamily="18" charset="0"/>
                <a:ea typeface="Cambria" panose="02040503050406030204" pitchFamily="18" charset="0"/>
              </a:rPr>
              <a:t>P.D. Aggarwal &amp; Ors v State of U.P. &amp; Ors [1987 (3) SCC 622] and </a:t>
            </a:r>
          </a:p>
          <a:p>
            <a:pPr marL="914400" lvl="1" indent="-457200" algn="just">
              <a:buFont typeface="Arial" panose="020B0604020202020204" pitchFamily="34" charset="0"/>
              <a:buChar char="•"/>
            </a:pPr>
            <a:r>
              <a:rPr lang="en-IN" sz="2800" err="1">
                <a:latin typeface="Cambria" panose="02040503050406030204" pitchFamily="18" charset="0"/>
                <a:ea typeface="Cambria" panose="02040503050406030204" pitchFamily="18" charset="0"/>
              </a:rPr>
              <a:t>Filco</a:t>
            </a:r>
            <a:r>
              <a:rPr lang="en-IN" sz="2800">
                <a:latin typeface="Cambria" panose="02040503050406030204" pitchFamily="18" charset="0"/>
                <a:ea typeface="Cambria" panose="02040503050406030204" pitchFamily="18" charset="0"/>
              </a:rPr>
              <a:t> Trade Centre Pvt. Ltd. v UOI [2018 (17) G.S.T.L. 3 (Guj.)].</a:t>
            </a:r>
          </a:p>
        </p:txBody>
      </p:sp>
      <p:pic>
        <p:nvPicPr>
          <p:cNvPr id="3" name="Picture 2">
            <a:extLst>
              <a:ext uri="{FF2B5EF4-FFF2-40B4-BE49-F238E27FC236}">
                <a16:creationId xmlns:a16="http://schemas.microsoft.com/office/drawing/2014/main" id="{1E1048FB-F16B-54BB-0FA7-B7E1E1513DAD}"/>
              </a:ext>
            </a:extLst>
          </p:cNvPr>
          <p:cNvPicPr>
            <a:picLocks noChangeAspect="1"/>
          </p:cNvPicPr>
          <p:nvPr/>
        </p:nvPicPr>
        <p:blipFill>
          <a:blip r:embed="rId3"/>
          <a:stretch>
            <a:fillRect/>
          </a:stretch>
        </p:blipFill>
        <p:spPr>
          <a:xfrm>
            <a:off x="8484825" y="-11249"/>
            <a:ext cx="3692200" cy="996933"/>
          </a:xfrm>
          <a:prstGeom prst="rect">
            <a:avLst/>
          </a:prstGeom>
        </p:spPr>
      </p:pic>
    </p:spTree>
    <p:extLst>
      <p:ext uri="{BB962C8B-B14F-4D97-AF65-F5344CB8AC3E}">
        <p14:creationId xmlns:p14="http://schemas.microsoft.com/office/powerpoint/2010/main" val="24984409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0BF66A7-3F78-1B49-C08A-D63DDDF99E9C}"/>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1411580A-7B36-5DBC-2546-170225EE29C0}"/>
              </a:ext>
            </a:extLst>
          </p:cNvPr>
          <p:cNvSpPr>
            <a:spLocks noGrp="1"/>
          </p:cNvSpPr>
          <p:nvPr>
            <p:ph type="body" sz="quarter" idx="27"/>
          </p:nvPr>
        </p:nvSpPr>
        <p:spPr>
          <a:xfrm>
            <a:off x="5049936" y="1066979"/>
            <a:ext cx="5162709" cy="420683"/>
          </a:xfrm>
        </p:spPr>
        <p:txBody>
          <a:bodyPr/>
          <a:lstStyle/>
          <a:p>
            <a:r>
              <a:rPr lang="en-US"/>
              <a:t>ROI</a:t>
            </a:r>
          </a:p>
        </p:txBody>
      </p:sp>
      <p:sp>
        <p:nvSpPr>
          <p:cNvPr id="15" name="Slide Number Placeholder 13">
            <a:extLst>
              <a:ext uri="{FF2B5EF4-FFF2-40B4-BE49-F238E27FC236}">
                <a16:creationId xmlns:a16="http://schemas.microsoft.com/office/drawing/2014/main" id="{59E31078-C180-BBAE-CCFF-C0883C3657D2}"/>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panose="020B06040201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altLang="zh-CN" sz="1200" b="0" i="0" u="none" strike="noStrike" kern="1200" cap="none" spc="0" normalizeH="0" baseline="0" noProof="0">
              <a:ln>
                <a:noFill/>
              </a:ln>
              <a:solidFill>
                <a:srgbClr val="FFFFFF"/>
              </a:solidFill>
              <a:effectLst/>
              <a:uLnTx/>
              <a:uFillTx/>
              <a:latin typeface="Abadi" panose="020B0604020104020204" pitchFamily="34" charset="0"/>
              <a:ea typeface="+mn-ea"/>
              <a:cs typeface="+mn-cs"/>
            </a:endParaRPr>
          </a:p>
        </p:txBody>
      </p:sp>
      <p:sp>
        <p:nvSpPr>
          <p:cNvPr id="2" name="Rectangle 1">
            <a:extLst>
              <a:ext uri="{FF2B5EF4-FFF2-40B4-BE49-F238E27FC236}">
                <a16:creationId xmlns:a16="http://schemas.microsoft.com/office/drawing/2014/main" id="{4044F070-EEA8-FC49-E6D4-B84EA17F19CF}"/>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954C4FDC-E007-5281-D822-38005CA55FAB}"/>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0A4276A4-278A-2768-2A15-AA86583A162B}"/>
              </a:ext>
            </a:extLst>
          </p:cNvPr>
          <p:cNvSpPr txBox="1"/>
          <p:nvPr/>
        </p:nvSpPr>
        <p:spPr>
          <a:xfrm>
            <a:off x="-18435" y="146161"/>
            <a:ext cx="11053482" cy="584775"/>
          </a:xfrm>
          <a:prstGeom prst="rect">
            <a:avLst/>
          </a:prstGeom>
          <a:noFill/>
        </p:spPr>
        <p:txBody>
          <a:bodyPr wrap="square">
            <a:spAutoFit/>
          </a:bodyPr>
          <a:lstStyle/>
          <a:p>
            <a:r>
              <a:rPr lang="en-US" sz="3200" b="1" i="1">
                <a:solidFill>
                  <a:srgbClr val="FFFFFF"/>
                </a:solidFill>
                <a:latin typeface="Cambria" panose="02040503050406030204" pitchFamily="18" charset="0"/>
                <a:ea typeface="Cambria" panose="02040503050406030204" pitchFamily="18" charset="0"/>
              </a:rPr>
              <a:t>Long safari of ITC eligibility – Section 17(5)(d)</a:t>
            </a:r>
            <a:endParaRPr lang="en-US" sz="3200" b="1" i="1">
              <a:solidFill>
                <a:schemeClr val="lt1"/>
              </a:solidFill>
              <a:latin typeface="Cambria" panose="02040503050406030204" pitchFamily="18" charset="0"/>
              <a:ea typeface="Cambria" panose="02040503050406030204" pitchFamily="18" charset="0"/>
              <a:cs typeface="Calibri"/>
              <a:sym typeface="Calibri"/>
            </a:endParaRPr>
          </a:p>
        </p:txBody>
      </p:sp>
      <p:sp>
        <p:nvSpPr>
          <p:cNvPr id="25" name="TextBox 24">
            <a:extLst>
              <a:ext uri="{FF2B5EF4-FFF2-40B4-BE49-F238E27FC236}">
                <a16:creationId xmlns:a16="http://schemas.microsoft.com/office/drawing/2014/main" id="{86A9219A-3A86-6FF0-036E-AC610B92BF2C}"/>
              </a:ext>
            </a:extLst>
          </p:cNvPr>
          <p:cNvSpPr txBox="1"/>
          <p:nvPr/>
        </p:nvSpPr>
        <p:spPr>
          <a:xfrm>
            <a:off x="10289" y="939641"/>
            <a:ext cx="11858250" cy="4401205"/>
          </a:xfrm>
          <a:prstGeom prst="rect">
            <a:avLst/>
          </a:prstGeom>
          <a:noFill/>
        </p:spPr>
        <p:txBody>
          <a:bodyPr wrap="square">
            <a:spAutoFit/>
          </a:bodyPr>
          <a:lstStyle/>
          <a:p>
            <a:pPr marL="342900" indent="-342900" algn="just">
              <a:buFont typeface="Wingdings" panose="05000000000000000000" pitchFamily="2" charset="2"/>
              <a:buChar char="ü"/>
            </a:pPr>
            <a:r>
              <a:rPr lang="en-IN" sz="2800">
                <a:latin typeface="Cambria" panose="02040503050406030204" pitchFamily="18" charset="0"/>
                <a:ea typeface="Cambria" panose="02040503050406030204" pitchFamily="18" charset="0"/>
              </a:rPr>
              <a:t>Apex Court in </a:t>
            </a:r>
            <a:r>
              <a:rPr lang="en-IN" sz="2800" b="1">
                <a:latin typeface="Cambria" panose="02040503050406030204" pitchFamily="18" charset="0"/>
                <a:ea typeface="Cambria" panose="02040503050406030204" pitchFamily="18" charset="0"/>
              </a:rPr>
              <a:t>State of Punjab &amp; Ors v. Trishala Alloys Pvt Ltd</a:t>
            </a:r>
            <a:r>
              <a:rPr lang="en-IN" sz="2800">
                <a:latin typeface="Cambria" panose="02040503050406030204" pitchFamily="18" charset="0"/>
                <a:ea typeface="Cambria" panose="02040503050406030204" pitchFamily="18" charset="0"/>
              </a:rPr>
              <a:t> [(2025) 28 Centax 42 (S.C.)], in the context of CENVAT credit has held that </a:t>
            </a:r>
          </a:p>
          <a:p>
            <a:pPr marL="914400" lvl="1" indent="-457200" algn="just">
              <a:buFont typeface="Arial" panose="020B0604020202020204" pitchFamily="34" charset="0"/>
              <a:buChar char="•"/>
            </a:pPr>
            <a:r>
              <a:rPr lang="en-IN" sz="2800">
                <a:latin typeface="Cambria" panose="02040503050406030204" pitchFamily="18" charset="0"/>
                <a:ea typeface="Cambria" panose="02040503050406030204" pitchFamily="18" charset="0"/>
              </a:rPr>
              <a:t>Credit validly earned is a vested right forming part of a taxpayer’s property. </a:t>
            </a:r>
          </a:p>
          <a:p>
            <a:pPr marL="914400" lvl="1" indent="-457200" algn="just">
              <a:buFont typeface="Arial" panose="020B0604020202020204" pitchFamily="34" charset="0"/>
              <a:buChar char="•"/>
            </a:pPr>
            <a:r>
              <a:rPr lang="en-IN" sz="2800">
                <a:latin typeface="Cambria" panose="02040503050406030204" pitchFamily="18" charset="0"/>
                <a:ea typeface="Cambria" panose="02040503050406030204" pitchFamily="18" charset="0"/>
              </a:rPr>
              <a:t>It cannot be revoked by later rules or circulars unless the statute itself authorises such retrospective deprivation. </a:t>
            </a:r>
          </a:p>
          <a:p>
            <a:pPr marL="914400" lvl="1" indent="-457200" algn="just">
              <a:buFont typeface="Arial" panose="020B0604020202020204" pitchFamily="34" charset="0"/>
              <a:buChar char="•"/>
            </a:pPr>
            <a:r>
              <a:rPr lang="en-IN" sz="2800">
                <a:latin typeface="Cambria" panose="02040503050406030204" pitchFamily="18" charset="0"/>
                <a:ea typeface="Cambria" panose="02040503050406030204" pitchFamily="18" charset="0"/>
              </a:rPr>
              <a:t>Once statutory conditions are met and credit is availed, it enters the taxpayer’s asset pool. </a:t>
            </a:r>
          </a:p>
          <a:p>
            <a:pPr marL="914400" lvl="1" indent="-457200" algn="just">
              <a:buFont typeface="Arial" panose="020B0604020202020204" pitchFamily="34" charset="0"/>
              <a:buChar char="•"/>
            </a:pPr>
            <a:r>
              <a:rPr lang="en-IN" sz="2800">
                <a:latin typeface="Cambria" panose="02040503050406030204" pitchFamily="18" charset="0"/>
                <a:ea typeface="Cambria" panose="02040503050406030204" pitchFamily="18" charset="0"/>
              </a:rPr>
              <a:t>Any later administrative instruction or subordinate rule attempting to claw back that credit is ultra vires.</a:t>
            </a:r>
          </a:p>
        </p:txBody>
      </p:sp>
      <p:pic>
        <p:nvPicPr>
          <p:cNvPr id="3" name="Picture 2">
            <a:extLst>
              <a:ext uri="{FF2B5EF4-FFF2-40B4-BE49-F238E27FC236}">
                <a16:creationId xmlns:a16="http://schemas.microsoft.com/office/drawing/2014/main" id="{53DF73A4-45FA-A78A-D0E2-B664D05E88D5}"/>
              </a:ext>
            </a:extLst>
          </p:cNvPr>
          <p:cNvPicPr>
            <a:picLocks noChangeAspect="1"/>
          </p:cNvPicPr>
          <p:nvPr/>
        </p:nvPicPr>
        <p:blipFill>
          <a:blip r:embed="rId3"/>
          <a:stretch>
            <a:fillRect/>
          </a:stretch>
        </p:blipFill>
        <p:spPr>
          <a:xfrm>
            <a:off x="8484825" y="-29910"/>
            <a:ext cx="3692200" cy="996933"/>
          </a:xfrm>
          <a:prstGeom prst="rect">
            <a:avLst/>
          </a:prstGeom>
        </p:spPr>
      </p:pic>
    </p:spTree>
    <p:extLst>
      <p:ext uri="{BB962C8B-B14F-4D97-AF65-F5344CB8AC3E}">
        <p14:creationId xmlns:p14="http://schemas.microsoft.com/office/powerpoint/2010/main" val="35913842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F09EF69-ED48-E2DF-6603-B5551C4AE9BC}"/>
            </a:ext>
          </a:extLst>
        </p:cNvPr>
        <p:cNvGrpSpPr/>
        <p:nvPr/>
      </p:nvGrpSpPr>
      <p:grpSpPr>
        <a:xfrm>
          <a:off x="0" y="0"/>
          <a:ext cx="0" cy="0"/>
          <a:chOff x="0" y="0"/>
          <a:chExt cx="0" cy="0"/>
        </a:xfrm>
      </p:grpSpPr>
      <p:sp useBgFill="1">
        <p:nvSpPr>
          <p:cNvPr id="270" name="Rectangle 269">
            <a:extLst>
              <a:ext uri="{FF2B5EF4-FFF2-40B4-BE49-F238E27FC236}">
                <a16:creationId xmlns:a16="http://schemas.microsoft.com/office/drawing/2014/main" id="{9D8C2908-0028-B2B5-6F9D-6D7A44A41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a:extLst>
              <a:ext uri="{FF2B5EF4-FFF2-40B4-BE49-F238E27FC236}">
                <a16:creationId xmlns:a16="http://schemas.microsoft.com/office/drawing/2014/main" id="{6D871E25-6601-2452-81A0-6842310687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271">
            <a:extLst>
              <a:ext uri="{FF2B5EF4-FFF2-40B4-BE49-F238E27FC236}">
                <a16:creationId xmlns:a16="http://schemas.microsoft.com/office/drawing/2014/main" id="{43B7CA57-5463-1F2A-942A-297C7EEAF1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272">
            <a:extLst>
              <a:ext uri="{FF2B5EF4-FFF2-40B4-BE49-F238E27FC236}">
                <a16:creationId xmlns:a16="http://schemas.microsoft.com/office/drawing/2014/main" id="{3505176A-750A-6806-0E18-82DD22C2C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a:extLst>
              <a:ext uri="{FF2B5EF4-FFF2-40B4-BE49-F238E27FC236}">
                <a16:creationId xmlns:a16="http://schemas.microsoft.com/office/drawing/2014/main" id="{B59E324E-CFD4-8804-A2F2-BFAED3C3C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7DF085E1-3C4C-39B9-BAF2-426F6B033A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83CCB026-4121-D88B-72BA-988A762D8B59}"/>
              </a:ext>
            </a:extLst>
          </p:cNvPr>
          <p:cNvSpPr>
            <a:spLocks noGrp="1"/>
          </p:cNvSpPr>
          <p:nvPr>
            <p:ph type="title"/>
          </p:nvPr>
        </p:nvSpPr>
        <p:spPr>
          <a:xfrm>
            <a:off x="1090891" y="884394"/>
            <a:ext cx="10105845" cy="2138723"/>
          </a:xfrm>
        </p:spPr>
        <p:txBody>
          <a:bodyPr vert="horz" lIns="91440" tIns="45720" rIns="91440" bIns="45720" rtlCol="0" anchor="b">
            <a:normAutofit/>
          </a:bodyPr>
          <a:lstStyle/>
          <a:p>
            <a:pPr algn="ctr"/>
            <a:r>
              <a:rPr lang="en-US" sz="6000">
                <a:solidFill>
                  <a:srgbClr val="FFFFFF"/>
                </a:solidFill>
                <a:latin typeface="Cambria" panose="02040503050406030204" pitchFamily="18" charset="0"/>
                <a:ea typeface="Cambria" panose="02040503050406030204" pitchFamily="18" charset="0"/>
              </a:rPr>
              <a:t>Intermediary services</a:t>
            </a:r>
            <a:endParaRPr lang="en-US" sz="6000" kern="1200">
              <a:solidFill>
                <a:srgbClr val="FFFFFF"/>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D676A690-9A8B-E245-FC2D-B88D6A98026A}"/>
              </a:ext>
            </a:extLst>
          </p:cNvPr>
          <p:cNvPicPr>
            <a:picLocks noChangeAspect="1"/>
          </p:cNvPicPr>
          <p:nvPr/>
        </p:nvPicPr>
        <p:blipFill>
          <a:blip r:embed="rId2"/>
          <a:stretch>
            <a:fillRect/>
          </a:stretch>
        </p:blipFill>
        <p:spPr>
          <a:xfrm>
            <a:off x="8484825" y="7412"/>
            <a:ext cx="3692200" cy="996933"/>
          </a:xfrm>
          <a:prstGeom prst="rect">
            <a:avLst/>
          </a:prstGeom>
        </p:spPr>
      </p:pic>
    </p:spTree>
    <p:extLst>
      <p:ext uri="{BB962C8B-B14F-4D97-AF65-F5344CB8AC3E}">
        <p14:creationId xmlns:p14="http://schemas.microsoft.com/office/powerpoint/2010/main" val="35867789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3338C00-97EE-2E25-B53F-70244FE7BC02}"/>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613E9A7E-B4BC-091D-25BE-29B888E19FF8}"/>
              </a:ext>
            </a:extLst>
          </p:cNvPr>
          <p:cNvSpPr>
            <a:spLocks noGrp="1"/>
          </p:cNvSpPr>
          <p:nvPr>
            <p:ph type="body" sz="quarter" idx="27"/>
          </p:nvPr>
        </p:nvSpPr>
        <p:spPr>
          <a:xfrm>
            <a:off x="5049936" y="1066979"/>
            <a:ext cx="5162709" cy="420683"/>
          </a:xfrm>
        </p:spPr>
        <p:txBody>
          <a:bodyPr/>
          <a:lstStyle/>
          <a:p>
            <a:r>
              <a:rPr lang="en-US"/>
              <a:t>ROI</a:t>
            </a:r>
          </a:p>
        </p:txBody>
      </p:sp>
      <p:sp>
        <p:nvSpPr>
          <p:cNvPr id="15" name="Slide Number Placeholder 13">
            <a:extLst>
              <a:ext uri="{FF2B5EF4-FFF2-40B4-BE49-F238E27FC236}">
                <a16:creationId xmlns:a16="http://schemas.microsoft.com/office/drawing/2014/main" id="{16777788-E2A3-2CC4-D632-92902FEBDF58}"/>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panose="020B06040201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US" altLang="zh-CN" sz="1200" b="0" i="0" u="none" strike="noStrike" kern="1200" cap="none" spc="0" normalizeH="0" baseline="0" noProof="0">
              <a:ln>
                <a:noFill/>
              </a:ln>
              <a:solidFill>
                <a:srgbClr val="FFFFFF"/>
              </a:solidFill>
              <a:effectLst/>
              <a:uLnTx/>
              <a:uFillTx/>
              <a:latin typeface="Abadi" panose="020B0604020104020204" pitchFamily="34" charset="0"/>
              <a:ea typeface="+mn-ea"/>
              <a:cs typeface="+mn-cs"/>
            </a:endParaRPr>
          </a:p>
        </p:txBody>
      </p:sp>
      <p:sp>
        <p:nvSpPr>
          <p:cNvPr id="2" name="Rectangle 1">
            <a:extLst>
              <a:ext uri="{FF2B5EF4-FFF2-40B4-BE49-F238E27FC236}">
                <a16:creationId xmlns:a16="http://schemas.microsoft.com/office/drawing/2014/main" id="{096270EB-3663-0991-5328-D5246591B259}"/>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44489D9B-C9C5-B31E-C83E-75BBBB918FBD}"/>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BBA7CB97-C87D-77BB-AD09-B8BF985B9EA2}"/>
              </a:ext>
            </a:extLst>
          </p:cNvPr>
          <p:cNvSpPr txBox="1"/>
          <p:nvPr/>
        </p:nvSpPr>
        <p:spPr>
          <a:xfrm>
            <a:off x="-18435" y="146161"/>
            <a:ext cx="11053482" cy="584775"/>
          </a:xfrm>
          <a:prstGeom prst="rect">
            <a:avLst/>
          </a:prstGeom>
          <a:noFill/>
        </p:spPr>
        <p:txBody>
          <a:bodyPr wrap="square">
            <a:spAutoFit/>
          </a:bodyPr>
          <a:lstStyle/>
          <a:p>
            <a:r>
              <a:rPr lang="en-US" sz="3200" b="1" i="1">
                <a:solidFill>
                  <a:schemeClr val="lt1"/>
                </a:solidFill>
                <a:latin typeface="Cambria" panose="02040503050406030204" pitchFamily="18" charset="0"/>
                <a:ea typeface="Cambria" panose="02040503050406030204" pitchFamily="18" charset="0"/>
                <a:cs typeface="Calibri"/>
                <a:sym typeface="Calibri"/>
              </a:rPr>
              <a:t>Intermediary services</a:t>
            </a:r>
          </a:p>
        </p:txBody>
      </p:sp>
      <p:sp>
        <p:nvSpPr>
          <p:cNvPr id="25" name="TextBox 24">
            <a:extLst>
              <a:ext uri="{FF2B5EF4-FFF2-40B4-BE49-F238E27FC236}">
                <a16:creationId xmlns:a16="http://schemas.microsoft.com/office/drawing/2014/main" id="{1DA0A4CA-B956-6525-4DBB-E35910D839CC}"/>
              </a:ext>
            </a:extLst>
          </p:cNvPr>
          <p:cNvSpPr txBox="1"/>
          <p:nvPr/>
        </p:nvSpPr>
        <p:spPr>
          <a:xfrm>
            <a:off x="66273" y="939641"/>
            <a:ext cx="11471210" cy="4401205"/>
          </a:xfrm>
          <a:prstGeom prst="rect">
            <a:avLst/>
          </a:prstGeom>
          <a:noFill/>
        </p:spPr>
        <p:txBody>
          <a:bodyPr wrap="square">
            <a:spAutoFit/>
          </a:bodyPr>
          <a:lstStyle/>
          <a:p>
            <a:pPr marL="457200" lvl="0" indent="-457200" algn="just">
              <a:buFont typeface="Wingdings" panose="05000000000000000000" pitchFamily="2" charset="2"/>
              <a:buChar char="ü"/>
              <a:defRPr/>
            </a:pPr>
            <a:r>
              <a:rPr lang="en-US" sz="2800">
                <a:solidFill>
                  <a:prstClr val="black"/>
                </a:solidFill>
                <a:latin typeface="Cambria" panose="02040503050406030204" pitchFamily="18" charset="0"/>
                <a:ea typeface="Cambria" panose="02040503050406030204" pitchFamily="18" charset="0"/>
              </a:rPr>
              <a:t>“Intermediary” = broker/agent who </a:t>
            </a:r>
            <a:r>
              <a:rPr lang="en-US" sz="2800" b="1">
                <a:solidFill>
                  <a:prstClr val="black"/>
                </a:solidFill>
                <a:latin typeface="Cambria" panose="02040503050406030204" pitchFamily="18" charset="0"/>
                <a:ea typeface="Cambria" panose="02040503050406030204" pitchFamily="18" charset="0"/>
              </a:rPr>
              <a:t>arranges/facilitates</a:t>
            </a:r>
            <a:r>
              <a:rPr lang="en-US" sz="2800">
                <a:solidFill>
                  <a:prstClr val="black"/>
                </a:solidFill>
                <a:latin typeface="Cambria" panose="02040503050406030204" pitchFamily="18" charset="0"/>
                <a:ea typeface="Cambria" panose="02040503050406030204" pitchFamily="18" charset="0"/>
              </a:rPr>
              <a:t> supply between parties (not supplying </a:t>
            </a:r>
            <a:r>
              <a:rPr lang="en-US" sz="2800" b="1">
                <a:solidFill>
                  <a:prstClr val="black"/>
                </a:solidFill>
                <a:latin typeface="Cambria" panose="02040503050406030204" pitchFamily="18" charset="0"/>
                <a:ea typeface="Cambria" panose="02040503050406030204" pitchFamily="18" charset="0"/>
              </a:rPr>
              <a:t>on own account</a:t>
            </a:r>
            <a:r>
              <a:rPr lang="en-US" sz="2800">
                <a:solidFill>
                  <a:prstClr val="black"/>
                </a:solidFill>
                <a:latin typeface="Cambria" panose="02040503050406030204" pitchFamily="18" charset="0"/>
                <a:ea typeface="Cambria" panose="02040503050406030204" pitchFamily="18" charset="0"/>
              </a:rPr>
              <a:t>). [IGST Act s.2(13)]</a:t>
            </a:r>
          </a:p>
          <a:p>
            <a:pPr marL="457200" indent="-457200" algn="just">
              <a:buFont typeface="Wingdings" panose="05000000000000000000" pitchFamily="2" charset="2"/>
              <a:buChar char="ü"/>
              <a:defRPr/>
            </a:pPr>
            <a:r>
              <a:rPr lang="en-US" sz="2800">
                <a:solidFill>
                  <a:prstClr val="black"/>
                </a:solidFill>
                <a:latin typeface="Cambria" panose="02040503050406030204" pitchFamily="18" charset="0"/>
                <a:ea typeface="Cambria" panose="02040503050406030204" pitchFamily="18" charset="0"/>
              </a:rPr>
              <a:t>Circular No. 159/15/2021-GST dated 20-09-2021 – clarification on intermediary</a:t>
            </a:r>
          </a:p>
          <a:p>
            <a:pPr marL="457200" lvl="0" indent="-457200" algn="just">
              <a:buFont typeface="Wingdings" panose="05000000000000000000" pitchFamily="2" charset="2"/>
              <a:buChar char="ü"/>
              <a:defRPr/>
            </a:pPr>
            <a:r>
              <a:rPr lang="en-US" sz="2800">
                <a:solidFill>
                  <a:prstClr val="black"/>
                </a:solidFill>
                <a:latin typeface="Cambria" panose="02040503050406030204" pitchFamily="18" charset="0"/>
                <a:ea typeface="Cambria" panose="02040503050406030204" pitchFamily="18" charset="0"/>
              </a:rPr>
              <a:t>Under </a:t>
            </a:r>
            <a:r>
              <a:rPr lang="en-US" sz="2800" b="1">
                <a:solidFill>
                  <a:prstClr val="black"/>
                </a:solidFill>
                <a:latin typeface="Cambria" panose="02040503050406030204" pitchFamily="18" charset="0"/>
                <a:ea typeface="Cambria" panose="02040503050406030204" pitchFamily="18" charset="0"/>
              </a:rPr>
              <a:t>s.13(8)(b) IGST Act</a:t>
            </a:r>
            <a:r>
              <a:rPr lang="en-US" sz="2800">
                <a:solidFill>
                  <a:prstClr val="black"/>
                </a:solidFill>
                <a:latin typeface="Cambria" panose="02040503050406030204" pitchFamily="18" charset="0"/>
                <a:ea typeface="Cambria" panose="02040503050406030204" pitchFamily="18" charset="0"/>
              </a:rPr>
              <a:t>, place of supply = location of supplier (India, if intermediary is in India).</a:t>
            </a:r>
          </a:p>
          <a:p>
            <a:pPr marL="457200" lvl="0" indent="-457200" algn="just">
              <a:buFont typeface="Wingdings" panose="05000000000000000000" pitchFamily="2" charset="2"/>
              <a:buChar char="ü"/>
              <a:defRPr/>
            </a:pPr>
            <a:r>
              <a:rPr lang="en-US" sz="2800">
                <a:solidFill>
                  <a:prstClr val="black"/>
                </a:solidFill>
                <a:latin typeface="Cambria" panose="02040503050406030204" pitchFamily="18" charset="0"/>
                <a:ea typeface="Cambria" panose="02040503050406030204" pitchFamily="18" charset="0"/>
              </a:rPr>
              <a:t>Result → Supply </a:t>
            </a:r>
            <a:r>
              <a:rPr lang="en-US" sz="2800" b="1">
                <a:solidFill>
                  <a:prstClr val="black"/>
                </a:solidFill>
                <a:latin typeface="Cambria" panose="02040503050406030204" pitchFamily="18" charset="0"/>
                <a:ea typeface="Cambria" panose="02040503050406030204" pitchFamily="18" charset="0"/>
              </a:rPr>
              <a:t>fails export condition</a:t>
            </a:r>
            <a:r>
              <a:rPr lang="en-US" sz="2800">
                <a:solidFill>
                  <a:prstClr val="black"/>
                </a:solidFill>
                <a:latin typeface="Cambria" panose="02040503050406030204" pitchFamily="18" charset="0"/>
                <a:ea typeface="Cambria" panose="02040503050406030204" pitchFamily="18" charset="0"/>
              </a:rPr>
              <a:t> → Taxable @ 18% even when forex earned.</a:t>
            </a:r>
          </a:p>
          <a:p>
            <a:pPr marL="457200" lvl="0" indent="-457200" algn="just">
              <a:buFont typeface="Wingdings" panose="05000000000000000000" pitchFamily="2" charset="2"/>
              <a:buChar char="ü"/>
              <a:defRPr/>
            </a:pPr>
            <a:r>
              <a:rPr lang="en-US" sz="2800">
                <a:solidFill>
                  <a:prstClr val="black"/>
                </a:solidFill>
                <a:latin typeface="Cambria" panose="02040503050406030204" pitchFamily="18" charset="0"/>
                <a:ea typeface="Cambria" panose="02040503050406030204" pitchFamily="18" charset="0"/>
              </a:rPr>
              <a:t>Outcome → Litigation over definition; Indian businesses relocating abroad; forex &amp; business opportunities lost. </a:t>
            </a:r>
          </a:p>
        </p:txBody>
      </p:sp>
      <p:pic>
        <p:nvPicPr>
          <p:cNvPr id="3" name="Picture 2">
            <a:extLst>
              <a:ext uri="{FF2B5EF4-FFF2-40B4-BE49-F238E27FC236}">
                <a16:creationId xmlns:a16="http://schemas.microsoft.com/office/drawing/2014/main" id="{00235129-7DA8-66F4-F703-01DB048AA563}"/>
              </a:ext>
            </a:extLst>
          </p:cNvPr>
          <p:cNvPicPr>
            <a:picLocks noChangeAspect="1"/>
          </p:cNvPicPr>
          <p:nvPr/>
        </p:nvPicPr>
        <p:blipFill>
          <a:blip r:embed="rId3"/>
          <a:stretch>
            <a:fillRect/>
          </a:stretch>
        </p:blipFill>
        <p:spPr>
          <a:xfrm>
            <a:off x="8484825" y="-11249"/>
            <a:ext cx="3692200" cy="996933"/>
          </a:xfrm>
          <a:prstGeom prst="rect">
            <a:avLst/>
          </a:prstGeom>
        </p:spPr>
      </p:pic>
    </p:spTree>
    <p:extLst>
      <p:ext uri="{BB962C8B-B14F-4D97-AF65-F5344CB8AC3E}">
        <p14:creationId xmlns:p14="http://schemas.microsoft.com/office/powerpoint/2010/main" val="10089852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FF9B8D0-2CE7-990C-F657-343D66180881}"/>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CE4BA05D-6024-D2C9-4A8A-0465AB999AB8}"/>
              </a:ext>
            </a:extLst>
          </p:cNvPr>
          <p:cNvSpPr>
            <a:spLocks noGrp="1"/>
          </p:cNvSpPr>
          <p:nvPr>
            <p:ph type="body" sz="quarter" idx="27"/>
          </p:nvPr>
        </p:nvSpPr>
        <p:spPr>
          <a:xfrm>
            <a:off x="5049936" y="1066979"/>
            <a:ext cx="5162709" cy="420683"/>
          </a:xfrm>
        </p:spPr>
        <p:txBody>
          <a:bodyPr/>
          <a:lstStyle/>
          <a:p>
            <a:r>
              <a:rPr lang="en-US"/>
              <a:t>ROI</a:t>
            </a:r>
          </a:p>
        </p:txBody>
      </p:sp>
      <p:sp>
        <p:nvSpPr>
          <p:cNvPr id="15" name="Slide Number Placeholder 13">
            <a:extLst>
              <a:ext uri="{FF2B5EF4-FFF2-40B4-BE49-F238E27FC236}">
                <a16:creationId xmlns:a16="http://schemas.microsoft.com/office/drawing/2014/main" id="{9B66F6E2-2F84-672C-5708-A97FF4511927}"/>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panose="020B06040201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US" altLang="zh-CN" sz="1200" b="0" i="0" u="none" strike="noStrike" kern="1200" cap="none" spc="0" normalizeH="0" baseline="0" noProof="0">
              <a:ln>
                <a:noFill/>
              </a:ln>
              <a:solidFill>
                <a:srgbClr val="FFFFFF"/>
              </a:solidFill>
              <a:effectLst/>
              <a:uLnTx/>
              <a:uFillTx/>
              <a:latin typeface="Abadi" panose="020B0604020104020204" pitchFamily="34" charset="0"/>
              <a:ea typeface="+mn-ea"/>
              <a:cs typeface="+mn-cs"/>
            </a:endParaRPr>
          </a:p>
        </p:txBody>
      </p:sp>
      <p:sp>
        <p:nvSpPr>
          <p:cNvPr id="2" name="Rectangle 1">
            <a:extLst>
              <a:ext uri="{FF2B5EF4-FFF2-40B4-BE49-F238E27FC236}">
                <a16:creationId xmlns:a16="http://schemas.microsoft.com/office/drawing/2014/main" id="{A6B7C987-01C6-87E7-E726-C60F5DE28B58}"/>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B53250F8-AF4A-CD9A-C27D-F4CCC303C69D}"/>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6C630591-F9B4-5FF6-6A7C-5888A22DF04A}"/>
              </a:ext>
            </a:extLst>
          </p:cNvPr>
          <p:cNvSpPr txBox="1"/>
          <p:nvPr/>
        </p:nvSpPr>
        <p:spPr>
          <a:xfrm>
            <a:off x="-18435" y="146161"/>
            <a:ext cx="11053482" cy="584775"/>
          </a:xfrm>
          <a:prstGeom prst="rect">
            <a:avLst/>
          </a:prstGeom>
          <a:noFill/>
        </p:spPr>
        <p:txBody>
          <a:bodyPr wrap="square">
            <a:spAutoFit/>
          </a:bodyPr>
          <a:lstStyle/>
          <a:p>
            <a:r>
              <a:rPr lang="en-US" sz="3200" b="1" i="1">
                <a:solidFill>
                  <a:schemeClr val="lt1"/>
                </a:solidFill>
                <a:latin typeface="Cambria" panose="02040503050406030204" pitchFamily="18" charset="0"/>
                <a:ea typeface="Cambria" panose="02040503050406030204" pitchFamily="18" charset="0"/>
                <a:cs typeface="Calibri"/>
                <a:sym typeface="Calibri"/>
              </a:rPr>
              <a:t>Intermediary services</a:t>
            </a:r>
          </a:p>
        </p:txBody>
      </p:sp>
      <p:pic>
        <p:nvPicPr>
          <p:cNvPr id="6" name="Picture 5">
            <a:extLst>
              <a:ext uri="{FF2B5EF4-FFF2-40B4-BE49-F238E27FC236}">
                <a16:creationId xmlns:a16="http://schemas.microsoft.com/office/drawing/2014/main" id="{63029DC7-B364-FB7D-D80F-80ED005C87EA}"/>
              </a:ext>
            </a:extLst>
          </p:cNvPr>
          <p:cNvPicPr>
            <a:picLocks noChangeAspect="1"/>
          </p:cNvPicPr>
          <p:nvPr/>
        </p:nvPicPr>
        <p:blipFill>
          <a:blip r:embed="rId3"/>
          <a:srcRect l="347"/>
          <a:stretch>
            <a:fillRect/>
          </a:stretch>
        </p:blipFill>
        <p:spPr>
          <a:xfrm>
            <a:off x="38354" y="1538705"/>
            <a:ext cx="11812612" cy="5244652"/>
          </a:xfrm>
          <a:prstGeom prst="rect">
            <a:avLst/>
          </a:prstGeom>
        </p:spPr>
      </p:pic>
      <p:sp>
        <p:nvSpPr>
          <p:cNvPr id="7" name="Rectangle 6">
            <a:extLst>
              <a:ext uri="{FF2B5EF4-FFF2-40B4-BE49-F238E27FC236}">
                <a16:creationId xmlns:a16="http://schemas.microsoft.com/office/drawing/2014/main" id="{DD9B20E5-01F7-16DE-3D6F-EE7D1BF8E1B2}"/>
              </a:ext>
            </a:extLst>
          </p:cNvPr>
          <p:cNvSpPr/>
          <p:nvPr/>
        </p:nvSpPr>
        <p:spPr>
          <a:xfrm>
            <a:off x="38353" y="1010996"/>
            <a:ext cx="7780699" cy="4206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IN" sz="2400">
                <a:solidFill>
                  <a:schemeClr val="tx1"/>
                </a:solidFill>
                <a:latin typeface="Cambria" panose="02040503050406030204" pitchFamily="18" charset="0"/>
                <a:ea typeface="Cambria" panose="02040503050406030204" pitchFamily="18" charset="0"/>
              </a:rPr>
              <a:t>Noted decisions in respect of intermediary services</a:t>
            </a:r>
          </a:p>
        </p:txBody>
      </p:sp>
      <p:pic>
        <p:nvPicPr>
          <p:cNvPr id="3" name="Picture 2">
            <a:extLst>
              <a:ext uri="{FF2B5EF4-FFF2-40B4-BE49-F238E27FC236}">
                <a16:creationId xmlns:a16="http://schemas.microsoft.com/office/drawing/2014/main" id="{E28C48D2-C5D6-5220-9A9D-2810BF03381B}"/>
              </a:ext>
            </a:extLst>
          </p:cNvPr>
          <p:cNvPicPr>
            <a:picLocks noChangeAspect="1"/>
          </p:cNvPicPr>
          <p:nvPr/>
        </p:nvPicPr>
        <p:blipFill>
          <a:blip r:embed="rId4"/>
          <a:stretch>
            <a:fillRect/>
          </a:stretch>
        </p:blipFill>
        <p:spPr>
          <a:xfrm>
            <a:off x="8484825" y="-11249"/>
            <a:ext cx="3692200" cy="996933"/>
          </a:xfrm>
          <a:prstGeom prst="rect">
            <a:avLst/>
          </a:prstGeom>
        </p:spPr>
      </p:pic>
    </p:spTree>
    <p:extLst>
      <p:ext uri="{BB962C8B-B14F-4D97-AF65-F5344CB8AC3E}">
        <p14:creationId xmlns:p14="http://schemas.microsoft.com/office/powerpoint/2010/main" val="18788228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170D801-C630-FCC0-3F8C-885D5D051F69}"/>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A939DFAF-AA38-2EC4-4CCF-21A0F773FE8E}"/>
              </a:ext>
            </a:extLst>
          </p:cNvPr>
          <p:cNvSpPr>
            <a:spLocks noGrp="1"/>
          </p:cNvSpPr>
          <p:nvPr>
            <p:ph type="body" sz="quarter" idx="27"/>
          </p:nvPr>
        </p:nvSpPr>
        <p:spPr>
          <a:xfrm>
            <a:off x="5049936" y="1066979"/>
            <a:ext cx="5162709" cy="420683"/>
          </a:xfrm>
        </p:spPr>
        <p:txBody>
          <a:bodyPr/>
          <a:lstStyle/>
          <a:p>
            <a:r>
              <a:rPr lang="en-US"/>
              <a:t>ROI</a:t>
            </a:r>
          </a:p>
        </p:txBody>
      </p:sp>
      <p:sp>
        <p:nvSpPr>
          <p:cNvPr id="15" name="Slide Number Placeholder 13">
            <a:extLst>
              <a:ext uri="{FF2B5EF4-FFF2-40B4-BE49-F238E27FC236}">
                <a16:creationId xmlns:a16="http://schemas.microsoft.com/office/drawing/2014/main" id="{879E8DB0-F174-6830-9C86-CB6D6AF3A382}"/>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panose="020B06040201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US" altLang="zh-CN" sz="1200" b="0" i="0" u="none" strike="noStrike" kern="1200" cap="none" spc="0" normalizeH="0" baseline="0" noProof="0">
              <a:ln>
                <a:noFill/>
              </a:ln>
              <a:solidFill>
                <a:srgbClr val="FFFFFF"/>
              </a:solidFill>
              <a:effectLst/>
              <a:uLnTx/>
              <a:uFillTx/>
              <a:latin typeface="Abadi" panose="020B0604020104020204" pitchFamily="34" charset="0"/>
              <a:ea typeface="+mn-ea"/>
              <a:cs typeface="+mn-cs"/>
            </a:endParaRPr>
          </a:p>
        </p:txBody>
      </p:sp>
      <p:sp>
        <p:nvSpPr>
          <p:cNvPr id="2" name="Rectangle 1">
            <a:extLst>
              <a:ext uri="{FF2B5EF4-FFF2-40B4-BE49-F238E27FC236}">
                <a16:creationId xmlns:a16="http://schemas.microsoft.com/office/drawing/2014/main" id="{85CB39A4-5297-BE11-0F72-712392EEC93B}"/>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6BE5D0D0-4878-BD7E-B6E9-CDD081C556F8}"/>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8989C22E-514E-B7FA-39F8-DD5951086CFF}"/>
              </a:ext>
            </a:extLst>
          </p:cNvPr>
          <p:cNvSpPr txBox="1"/>
          <p:nvPr/>
        </p:nvSpPr>
        <p:spPr>
          <a:xfrm>
            <a:off x="-18435" y="146161"/>
            <a:ext cx="11053482" cy="584775"/>
          </a:xfrm>
          <a:prstGeom prst="rect">
            <a:avLst/>
          </a:prstGeom>
          <a:noFill/>
        </p:spPr>
        <p:txBody>
          <a:bodyPr wrap="square">
            <a:spAutoFit/>
          </a:bodyPr>
          <a:lstStyle/>
          <a:p>
            <a:r>
              <a:rPr lang="en-US" sz="3200" b="1" i="1">
                <a:solidFill>
                  <a:schemeClr val="lt1"/>
                </a:solidFill>
                <a:latin typeface="Cambria" panose="02040503050406030204" pitchFamily="18" charset="0"/>
                <a:ea typeface="Cambria" panose="02040503050406030204" pitchFamily="18" charset="0"/>
                <a:cs typeface="Calibri"/>
                <a:sym typeface="Calibri"/>
              </a:rPr>
              <a:t>Intermediary services</a:t>
            </a:r>
          </a:p>
        </p:txBody>
      </p:sp>
      <p:sp>
        <p:nvSpPr>
          <p:cNvPr id="25" name="TextBox 24">
            <a:extLst>
              <a:ext uri="{FF2B5EF4-FFF2-40B4-BE49-F238E27FC236}">
                <a16:creationId xmlns:a16="http://schemas.microsoft.com/office/drawing/2014/main" id="{156D38F9-972A-2BD3-C368-F29D853AC6A0}"/>
              </a:ext>
            </a:extLst>
          </p:cNvPr>
          <p:cNvSpPr txBox="1"/>
          <p:nvPr/>
        </p:nvSpPr>
        <p:spPr>
          <a:xfrm>
            <a:off x="66273" y="939641"/>
            <a:ext cx="11471210" cy="5693866"/>
          </a:xfrm>
          <a:prstGeom prst="rect">
            <a:avLst/>
          </a:prstGeom>
          <a:noFill/>
        </p:spPr>
        <p:txBody>
          <a:bodyPr wrap="square">
            <a:spAutoFit/>
          </a:bodyPr>
          <a:lstStyle/>
          <a:p>
            <a:pPr marL="457200" indent="-457200" algn="just">
              <a:buFont typeface="Wingdings" panose="05000000000000000000" pitchFamily="2" charset="2"/>
              <a:buChar char="ü"/>
              <a:defRPr/>
            </a:pPr>
            <a:r>
              <a:rPr lang="en-US" sz="2800" b="1">
                <a:solidFill>
                  <a:prstClr val="black"/>
                </a:solidFill>
                <a:latin typeface="Cambria" panose="02040503050406030204" pitchFamily="18" charset="0"/>
                <a:ea typeface="Cambria" panose="02040503050406030204" pitchFamily="18" charset="0"/>
              </a:rPr>
              <a:t>GST 2.0 change</a:t>
            </a:r>
          </a:p>
          <a:p>
            <a:pPr marL="800100" lvl="1" indent="-342900" algn="just">
              <a:buFont typeface="Arial" panose="020B0604020202020204" pitchFamily="34" charset="0"/>
              <a:buChar char="•"/>
              <a:defRPr/>
            </a:pPr>
            <a:r>
              <a:rPr lang="en-US" sz="2800" b="1">
                <a:solidFill>
                  <a:prstClr val="black"/>
                </a:solidFill>
                <a:latin typeface="Cambria" panose="02040503050406030204" pitchFamily="18" charset="0"/>
                <a:ea typeface="Cambria" panose="02040503050406030204" pitchFamily="18" charset="0"/>
              </a:rPr>
              <a:t>Clause 13(8)(b) omitted.</a:t>
            </a:r>
            <a:endParaRPr lang="en-US" sz="2800">
              <a:solidFill>
                <a:prstClr val="black"/>
              </a:solidFill>
              <a:latin typeface="Cambria" panose="02040503050406030204" pitchFamily="18" charset="0"/>
              <a:ea typeface="Cambria" panose="02040503050406030204" pitchFamily="18" charset="0"/>
            </a:endParaRPr>
          </a:p>
          <a:p>
            <a:pPr marL="800100" lvl="1" indent="-342900" algn="just">
              <a:buFont typeface="Arial" panose="020B0604020202020204" pitchFamily="34" charset="0"/>
              <a:buChar char="•"/>
              <a:defRPr/>
            </a:pPr>
            <a:r>
              <a:rPr lang="en-US" sz="2800">
                <a:solidFill>
                  <a:prstClr val="black"/>
                </a:solidFill>
                <a:latin typeface="Cambria" panose="02040503050406030204" pitchFamily="18" charset="0"/>
                <a:ea typeface="Cambria" panose="02040503050406030204" pitchFamily="18" charset="0"/>
              </a:rPr>
              <a:t>Place of supply now = </a:t>
            </a:r>
            <a:r>
              <a:rPr lang="en-US" sz="2800" b="1">
                <a:solidFill>
                  <a:prstClr val="black"/>
                </a:solidFill>
                <a:latin typeface="Cambria" panose="02040503050406030204" pitchFamily="18" charset="0"/>
                <a:ea typeface="Cambria" panose="02040503050406030204" pitchFamily="18" charset="0"/>
              </a:rPr>
              <a:t>location of recipient</a:t>
            </a:r>
            <a:r>
              <a:rPr lang="en-US" sz="2800">
                <a:solidFill>
                  <a:prstClr val="black"/>
                </a:solidFill>
                <a:latin typeface="Cambria" panose="02040503050406030204" pitchFamily="18" charset="0"/>
                <a:ea typeface="Cambria" panose="02040503050406030204" pitchFamily="18" charset="0"/>
              </a:rPr>
              <a:t> (default s.13(2)).</a:t>
            </a:r>
          </a:p>
          <a:p>
            <a:pPr marL="800100" lvl="1" indent="-342900" algn="just">
              <a:buFont typeface="Arial" panose="020B0604020202020204" pitchFamily="34" charset="0"/>
              <a:buChar char="•"/>
              <a:defRPr/>
            </a:pPr>
            <a:r>
              <a:rPr lang="en-US" sz="2800">
                <a:solidFill>
                  <a:prstClr val="black"/>
                </a:solidFill>
                <a:latin typeface="Cambria" panose="02040503050406030204" pitchFamily="18" charset="0"/>
                <a:ea typeface="Cambria" panose="02040503050406030204" pitchFamily="18" charset="0"/>
              </a:rPr>
              <a:t>Indian intermediaries → services to overseas clients qualify as </a:t>
            </a:r>
            <a:r>
              <a:rPr lang="en-US" sz="2800" b="1">
                <a:solidFill>
                  <a:prstClr val="black"/>
                </a:solidFill>
                <a:latin typeface="Cambria" panose="02040503050406030204" pitchFamily="18" charset="0"/>
                <a:ea typeface="Cambria" panose="02040503050406030204" pitchFamily="18" charset="0"/>
              </a:rPr>
              <a:t>exports</a:t>
            </a:r>
            <a:r>
              <a:rPr lang="en-US" sz="2800">
                <a:solidFill>
                  <a:prstClr val="black"/>
                </a:solidFill>
                <a:latin typeface="Cambria" panose="02040503050406030204" pitchFamily="18" charset="0"/>
                <a:ea typeface="Cambria" panose="02040503050406030204" pitchFamily="18" charset="0"/>
              </a:rPr>
              <a:t> (zero-rated).</a:t>
            </a:r>
          </a:p>
          <a:p>
            <a:pPr marL="800100" lvl="1" indent="-342900" algn="just">
              <a:buFont typeface="Arial" panose="020B0604020202020204" pitchFamily="34" charset="0"/>
              <a:buChar char="•"/>
              <a:defRPr/>
            </a:pPr>
            <a:r>
              <a:rPr lang="en-US" sz="2800">
                <a:solidFill>
                  <a:prstClr val="black"/>
                </a:solidFill>
                <a:latin typeface="Cambria" panose="02040503050406030204" pitchFamily="18" charset="0"/>
                <a:ea typeface="Cambria" panose="02040503050406030204" pitchFamily="18" charset="0"/>
              </a:rPr>
              <a:t>Foreign intermediaries → services to Indian clients taxable @18% under </a:t>
            </a:r>
            <a:r>
              <a:rPr lang="en-US" sz="2800" b="1">
                <a:solidFill>
                  <a:prstClr val="black"/>
                </a:solidFill>
                <a:latin typeface="Cambria" panose="02040503050406030204" pitchFamily="18" charset="0"/>
                <a:ea typeface="Cambria" panose="02040503050406030204" pitchFamily="18" charset="0"/>
              </a:rPr>
              <a:t>reverse charge</a:t>
            </a:r>
            <a:r>
              <a:rPr lang="en-US" sz="2800">
                <a:solidFill>
                  <a:prstClr val="black"/>
                </a:solidFill>
                <a:latin typeface="Cambria" panose="02040503050406030204" pitchFamily="18" charset="0"/>
                <a:ea typeface="Cambria" panose="02040503050406030204" pitchFamily="18" charset="0"/>
              </a:rPr>
              <a:t>.</a:t>
            </a:r>
            <a:endParaRPr lang="en-US" sz="2800" b="1">
              <a:solidFill>
                <a:prstClr val="black"/>
              </a:solidFill>
              <a:latin typeface="Cambria" panose="02040503050406030204" pitchFamily="18" charset="0"/>
              <a:ea typeface="Cambria" panose="02040503050406030204" pitchFamily="18" charset="0"/>
            </a:endParaRPr>
          </a:p>
          <a:p>
            <a:pPr marL="457200" lvl="0" indent="-457200" algn="just">
              <a:buFont typeface="Wingdings" panose="05000000000000000000" pitchFamily="2" charset="2"/>
              <a:buChar char="ü"/>
              <a:defRPr/>
            </a:pPr>
            <a:r>
              <a:rPr lang="en-US" sz="2800" b="1">
                <a:solidFill>
                  <a:prstClr val="black"/>
                </a:solidFill>
                <a:latin typeface="Cambria" panose="02040503050406030204" pitchFamily="18" charset="0"/>
                <a:ea typeface="Cambria" panose="02040503050406030204" pitchFamily="18" charset="0"/>
              </a:rPr>
              <a:t>Analysis (Business Impact)</a:t>
            </a:r>
            <a:endParaRPr lang="en-US" sz="2800">
              <a:solidFill>
                <a:prstClr val="black"/>
              </a:solidFill>
              <a:latin typeface="Cambria" panose="02040503050406030204" pitchFamily="18" charset="0"/>
              <a:ea typeface="Cambria" panose="02040503050406030204" pitchFamily="18" charset="0"/>
            </a:endParaRPr>
          </a:p>
          <a:p>
            <a:pPr marL="800100" lvl="1" indent="-342900" algn="just">
              <a:buFont typeface="Arial" panose="020B0604020202020204" pitchFamily="34" charset="0"/>
              <a:buChar char="•"/>
              <a:defRPr/>
            </a:pPr>
            <a:r>
              <a:rPr lang="en-US" sz="2800" b="1">
                <a:solidFill>
                  <a:prstClr val="black"/>
                </a:solidFill>
                <a:latin typeface="Cambria" panose="02040503050406030204" pitchFamily="18" charset="0"/>
                <a:ea typeface="Cambria" panose="02040503050406030204" pitchFamily="18" charset="0"/>
              </a:rPr>
              <a:t>Major relief</a:t>
            </a:r>
            <a:r>
              <a:rPr lang="en-US" sz="2800">
                <a:solidFill>
                  <a:prstClr val="black"/>
                </a:solidFill>
                <a:latin typeface="Cambria" panose="02040503050406030204" pitchFamily="18" charset="0"/>
                <a:ea typeface="Cambria" panose="02040503050406030204" pitchFamily="18" charset="0"/>
              </a:rPr>
              <a:t> for Indian BPOs, consultants, brokers facilitating cross-border trade.</a:t>
            </a:r>
          </a:p>
          <a:p>
            <a:pPr marL="800100" lvl="1" indent="-342900" algn="just">
              <a:buFont typeface="Arial" panose="020B0604020202020204" pitchFamily="34" charset="0"/>
              <a:buChar char="•"/>
              <a:defRPr/>
            </a:pPr>
            <a:r>
              <a:rPr lang="en-US" sz="2800">
                <a:solidFill>
                  <a:prstClr val="black"/>
                </a:solidFill>
                <a:latin typeface="Cambria" panose="02040503050406030204" pitchFamily="18" charset="0"/>
                <a:ea typeface="Cambria" panose="02040503050406030204" pitchFamily="18" charset="0"/>
              </a:rPr>
              <a:t>Encourages </a:t>
            </a:r>
            <a:r>
              <a:rPr lang="en-US" sz="2800" b="1">
                <a:solidFill>
                  <a:prstClr val="black"/>
                </a:solidFill>
                <a:latin typeface="Cambria" panose="02040503050406030204" pitchFamily="18" charset="0"/>
                <a:ea typeface="Cambria" panose="02040503050406030204" pitchFamily="18" charset="0"/>
              </a:rPr>
              <a:t>service exports</a:t>
            </a:r>
            <a:r>
              <a:rPr lang="en-US" sz="2800">
                <a:solidFill>
                  <a:prstClr val="black"/>
                </a:solidFill>
                <a:latin typeface="Cambria" panose="02040503050406030204" pitchFamily="18" charset="0"/>
                <a:ea typeface="Cambria" panose="02040503050406030204" pitchFamily="18" charset="0"/>
              </a:rPr>
              <a:t> &amp; retention of forex inflows.</a:t>
            </a:r>
          </a:p>
          <a:p>
            <a:pPr marL="800100" lvl="1" indent="-342900" algn="just">
              <a:buFont typeface="Arial" panose="020B0604020202020204" pitchFamily="34" charset="0"/>
              <a:buChar char="•"/>
              <a:defRPr/>
            </a:pPr>
            <a:r>
              <a:rPr lang="en-US" sz="2800">
                <a:solidFill>
                  <a:prstClr val="black"/>
                </a:solidFill>
                <a:latin typeface="Cambria" panose="02040503050406030204" pitchFamily="18" charset="0"/>
                <a:ea typeface="Cambria" panose="02040503050406030204" pitchFamily="18" charset="0"/>
              </a:rPr>
              <a:t>Reduces </a:t>
            </a:r>
            <a:r>
              <a:rPr lang="en-US" sz="2800" b="1">
                <a:solidFill>
                  <a:prstClr val="black"/>
                </a:solidFill>
                <a:latin typeface="Cambria" panose="02040503050406030204" pitchFamily="18" charset="0"/>
                <a:ea typeface="Cambria" panose="02040503050406030204" pitchFamily="18" charset="0"/>
              </a:rPr>
              <a:t>litigation</a:t>
            </a:r>
            <a:r>
              <a:rPr lang="en-US" sz="2800">
                <a:solidFill>
                  <a:prstClr val="black"/>
                </a:solidFill>
                <a:latin typeface="Cambria" panose="02040503050406030204" pitchFamily="18" charset="0"/>
                <a:ea typeface="Cambria" panose="02040503050406030204" pitchFamily="18" charset="0"/>
              </a:rPr>
              <a:t> on “intermediary” classification.</a:t>
            </a:r>
          </a:p>
          <a:p>
            <a:pPr marL="800100" lvl="1" indent="-342900" algn="just">
              <a:buFont typeface="Arial" panose="020B0604020202020204" pitchFamily="34" charset="0"/>
              <a:buChar char="•"/>
              <a:defRPr/>
            </a:pPr>
            <a:r>
              <a:rPr lang="en-US" sz="2800">
                <a:solidFill>
                  <a:prstClr val="black"/>
                </a:solidFill>
                <a:latin typeface="Cambria" panose="02040503050406030204" pitchFamily="18" charset="0"/>
                <a:ea typeface="Cambria" panose="02040503050406030204" pitchFamily="18" charset="0"/>
              </a:rPr>
              <a:t>Aligns Indian GST regime with </a:t>
            </a:r>
            <a:r>
              <a:rPr lang="en-US" sz="2800" b="1">
                <a:solidFill>
                  <a:prstClr val="black"/>
                </a:solidFill>
                <a:latin typeface="Cambria" panose="02040503050406030204" pitchFamily="18" charset="0"/>
                <a:ea typeface="Cambria" panose="02040503050406030204" pitchFamily="18" charset="0"/>
              </a:rPr>
              <a:t>international trade practice</a:t>
            </a:r>
            <a:r>
              <a:rPr lang="en-US" sz="2800">
                <a:solidFill>
                  <a:prstClr val="black"/>
                </a:solidFill>
                <a:latin typeface="Cambria" panose="02040503050406030204" pitchFamily="18" charset="0"/>
                <a:ea typeface="Cambria" panose="02040503050406030204" pitchFamily="18" charset="0"/>
              </a:rPr>
              <a:t>.</a:t>
            </a:r>
          </a:p>
        </p:txBody>
      </p:sp>
      <p:pic>
        <p:nvPicPr>
          <p:cNvPr id="3" name="Picture 2">
            <a:extLst>
              <a:ext uri="{FF2B5EF4-FFF2-40B4-BE49-F238E27FC236}">
                <a16:creationId xmlns:a16="http://schemas.microsoft.com/office/drawing/2014/main" id="{FE968B9D-3B2E-C464-28B4-422D944BDC15}"/>
              </a:ext>
            </a:extLst>
          </p:cNvPr>
          <p:cNvPicPr>
            <a:picLocks noChangeAspect="1"/>
          </p:cNvPicPr>
          <p:nvPr/>
        </p:nvPicPr>
        <p:blipFill>
          <a:blip r:embed="rId3"/>
          <a:stretch>
            <a:fillRect/>
          </a:stretch>
        </p:blipFill>
        <p:spPr>
          <a:xfrm>
            <a:off x="8484825" y="-11249"/>
            <a:ext cx="3692200" cy="996933"/>
          </a:xfrm>
          <a:prstGeom prst="rect">
            <a:avLst/>
          </a:prstGeom>
        </p:spPr>
      </p:pic>
    </p:spTree>
    <p:extLst>
      <p:ext uri="{BB962C8B-B14F-4D97-AF65-F5344CB8AC3E}">
        <p14:creationId xmlns:p14="http://schemas.microsoft.com/office/powerpoint/2010/main" val="11938153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D79BA74-FD90-1549-B830-C654D6FF6220}"/>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D0B31EC1-5D1F-3CD3-C4C2-4C886525AE16}"/>
              </a:ext>
            </a:extLst>
          </p:cNvPr>
          <p:cNvSpPr>
            <a:spLocks noGrp="1"/>
          </p:cNvSpPr>
          <p:nvPr>
            <p:ph type="body" sz="quarter" idx="27"/>
          </p:nvPr>
        </p:nvSpPr>
        <p:spPr>
          <a:xfrm>
            <a:off x="5049936" y="1066979"/>
            <a:ext cx="5162709" cy="420683"/>
          </a:xfrm>
        </p:spPr>
        <p:txBody>
          <a:bodyPr/>
          <a:lstStyle/>
          <a:p>
            <a:r>
              <a:rPr lang="en-US"/>
              <a:t>ROI</a:t>
            </a:r>
          </a:p>
        </p:txBody>
      </p:sp>
      <p:sp>
        <p:nvSpPr>
          <p:cNvPr id="15" name="Slide Number Placeholder 13">
            <a:extLst>
              <a:ext uri="{FF2B5EF4-FFF2-40B4-BE49-F238E27FC236}">
                <a16:creationId xmlns:a16="http://schemas.microsoft.com/office/drawing/2014/main" id="{50710FD6-1183-F8E3-58EC-76ECF86D3925}"/>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panose="020B06040201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US" altLang="zh-CN" sz="1200" b="0" i="0" u="none" strike="noStrike" kern="1200" cap="none" spc="0" normalizeH="0" baseline="0" noProof="0">
              <a:ln>
                <a:noFill/>
              </a:ln>
              <a:solidFill>
                <a:srgbClr val="FFFFFF"/>
              </a:solidFill>
              <a:effectLst/>
              <a:uLnTx/>
              <a:uFillTx/>
              <a:latin typeface="Abadi" panose="020B0604020104020204" pitchFamily="34" charset="0"/>
              <a:ea typeface="+mn-ea"/>
              <a:cs typeface="+mn-cs"/>
            </a:endParaRPr>
          </a:p>
        </p:txBody>
      </p:sp>
      <p:sp>
        <p:nvSpPr>
          <p:cNvPr id="2" name="Rectangle 1">
            <a:extLst>
              <a:ext uri="{FF2B5EF4-FFF2-40B4-BE49-F238E27FC236}">
                <a16:creationId xmlns:a16="http://schemas.microsoft.com/office/drawing/2014/main" id="{772AFDFB-6CFB-320B-3915-78DAF0855E9B}"/>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7FDB304D-5741-D625-E54C-9AEC47159686}"/>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D92026C0-4953-C4A2-56B5-B7F9D87D8A56}"/>
              </a:ext>
            </a:extLst>
          </p:cNvPr>
          <p:cNvSpPr txBox="1"/>
          <p:nvPr/>
        </p:nvSpPr>
        <p:spPr>
          <a:xfrm>
            <a:off x="-18435" y="146161"/>
            <a:ext cx="11053482" cy="584775"/>
          </a:xfrm>
          <a:prstGeom prst="rect">
            <a:avLst/>
          </a:prstGeom>
          <a:noFill/>
        </p:spPr>
        <p:txBody>
          <a:bodyPr wrap="square">
            <a:spAutoFit/>
          </a:bodyPr>
          <a:lstStyle/>
          <a:p>
            <a:r>
              <a:rPr lang="en-US" sz="3200" b="1" i="1">
                <a:solidFill>
                  <a:schemeClr val="lt1"/>
                </a:solidFill>
                <a:latin typeface="Cambria" panose="02040503050406030204" pitchFamily="18" charset="0"/>
                <a:ea typeface="Cambria" panose="02040503050406030204" pitchFamily="18" charset="0"/>
                <a:cs typeface="Calibri"/>
                <a:sym typeface="Calibri"/>
              </a:rPr>
              <a:t>Intermediary services</a:t>
            </a:r>
          </a:p>
        </p:txBody>
      </p:sp>
      <p:sp>
        <p:nvSpPr>
          <p:cNvPr id="25" name="TextBox 24">
            <a:extLst>
              <a:ext uri="{FF2B5EF4-FFF2-40B4-BE49-F238E27FC236}">
                <a16:creationId xmlns:a16="http://schemas.microsoft.com/office/drawing/2014/main" id="{C20F212B-3596-69D7-7E59-1D48CC14181B}"/>
              </a:ext>
            </a:extLst>
          </p:cNvPr>
          <p:cNvSpPr txBox="1"/>
          <p:nvPr/>
        </p:nvSpPr>
        <p:spPr>
          <a:xfrm>
            <a:off x="66273" y="939641"/>
            <a:ext cx="11471210" cy="4401205"/>
          </a:xfrm>
          <a:prstGeom prst="rect">
            <a:avLst/>
          </a:prstGeom>
          <a:noFill/>
        </p:spPr>
        <p:txBody>
          <a:bodyPr wrap="square">
            <a:spAutoFit/>
          </a:bodyPr>
          <a:lstStyle/>
          <a:p>
            <a:pPr marL="342900" indent="-342900" algn="just">
              <a:buFont typeface="Wingdings" panose="05000000000000000000" pitchFamily="2" charset="2"/>
              <a:buChar char="ü"/>
            </a:pPr>
            <a:r>
              <a:rPr lang="en-IN" sz="2800">
                <a:latin typeface="Cambria" panose="02040503050406030204" pitchFamily="18" charset="0"/>
                <a:ea typeface="Cambria" panose="02040503050406030204" pitchFamily="18" charset="0"/>
              </a:rPr>
              <a:t>Prospective amendment - unless explicitly provided.</a:t>
            </a:r>
          </a:p>
          <a:p>
            <a:pPr marL="342900" indent="-342900" algn="just">
              <a:buFont typeface="Wingdings" panose="05000000000000000000" pitchFamily="2" charset="2"/>
              <a:buChar char="ü"/>
            </a:pPr>
            <a:r>
              <a:rPr lang="en-IN" sz="2800">
                <a:latin typeface="Cambria" panose="02040503050406030204" pitchFamily="18" charset="0"/>
                <a:ea typeface="Cambria" panose="02040503050406030204" pitchFamily="18" charset="0"/>
              </a:rPr>
              <a:t>As amending the statute takes considerable amount of time - an exemption can be provided with the facility of ITC during the intervening period.</a:t>
            </a:r>
          </a:p>
          <a:p>
            <a:pPr marL="342900" indent="-342900" algn="just">
              <a:buFont typeface="Wingdings" panose="05000000000000000000" pitchFamily="2" charset="2"/>
              <a:buChar char="ü"/>
            </a:pPr>
            <a:r>
              <a:rPr lang="en-IN" sz="2800" b="1">
                <a:latin typeface="Cambria" panose="02040503050406030204" pitchFamily="18" charset="0"/>
                <a:ea typeface="Cambria" panose="02040503050406030204" pitchFamily="18" charset="0"/>
              </a:rPr>
              <a:t>Action points for Industry</a:t>
            </a:r>
          </a:p>
          <a:p>
            <a:pPr marL="914400" lvl="1" indent="-457200" algn="just">
              <a:buFont typeface="Arial" panose="020B0604020202020204" pitchFamily="34" charset="0"/>
              <a:buChar char="•"/>
            </a:pPr>
            <a:r>
              <a:rPr lang="en-IN" sz="2800">
                <a:latin typeface="Cambria" panose="02040503050406030204" pitchFamily="18" charset="0"/>
                <a:ea typeface="Cambria" panose="02040503050406030204" pitchFamily="18" charset="0"/>
              </a:rPr>
              <a:t>Revisit your cross border service procurement contracts - </a:t>
            </a:r>
            <a:r>
              <a:rPr lang="en-US" sz="2800" b="1">
                <a:solidFill>
                  <a:prstClr val="black"/>
                </a:solidFill>
                <a:latin typeface="Cambria" panose="02040503050406030204" pitchFamily="18" charset="0"/>
                <a:ea typeface="Cambria" panose="02040503050406030204" pitchFamily="18" charset="0"/>
              </a:rPr>
              <a:t>Import </a:t>
            </a:r>
            <a:r>
              <a:rPr lang="en-US" sz="2800">
                <a:solidFill>
                  <a:prstClr val="black"/>
                </a:solidFill>
                <a:latin typeface="Cambria" panose="02040503050406030204" pitchFamily="18" charset="0"/>
                <a:ea typeface="Cambria" panose="02040503050406030204" pitchFamily="18" charset="0"/>
              </a:rPr>
              <a:t>of service taxable, </a:t>
            </a:r>
            <a:r>
              <a:rPr lang="en-IN" sz="2800">
                <a:latin typeface="Cambria" panose="02040503050406030204" pitchFamily="18" charset="0"/>
                <a:ea typeface="Cambria" panose="02040503050406030204" pitchFamily="18" charset="0"/>
              </a:rPr>
              <a:t>once amendment is effective</a:t>
            </a:r>
            <a:endParaRPr lang="en-US" sz="2800">
              <a:solidFill>
                <a:prstClr val="black"/>
              </a:solidFill>
              <a:latin typeface="Cambria" panose="02040503050406030204" pitchFamily="18" charset="0"/>
              <a:ea typeface="Cambria" panose="02040503050406030204" pitchFamily="18" charset="0"/>
            </a:endParaRPr>
          </a:p>
          <a:p>
            <a:pPr marL="914400" lvl="1" indent="-457200" algn="just">
              <a:buFont typeface="Arial" panose="020B0604020202020204" pitchFamily="34" charset="0"/>
              <a:buChar char="•"/>
            </a:pPr>
            <a:r>
              <a:rPr lang="en-IN" sz="2800">
                <a:latin typeface="Cambria" panose="02040503050406030204" pitchFamily="18" charset="0"/>
                <a:ea typeface="Cambria" panose="02040503050406030204" pitchFamily="18" charset="0"/>
              </a:rPr>
              <a:t>Industry could now consider realigning its charges for providing intermediary services, that could make them more competitive in the international market.</a:t>
            </a:r>
          </a:p>
        </p:txBody>
      </p:sp>
      <p:pic>
        <p:nvPicPr>
          <p:cNvPr id="3" name="Picture 2">
            <a:extLst>
              <a:ext uri="{FF2B5EF4-FFF2-40B4-BE49-F238E27FC236}">
                <a16:creationId xmlns:a16="http://schemas.microsoft.com/office/drawing/2014/main" id="{3E5DBD45-DE88-DC19-64D3-34DD052C553C}"/>
              </a:ext>
            </a:extLst>
          </p:cNvPr>
          <p:cNvPicPr>
            <a:picLocks noChangeAspect="1"/>
          </p:cNvPicPr>
          <p:nvPr/>
        </p:nvPicPr>
        <p:blipFill>
          <a:blip r:embed="rId3"/>
          <a:stretch>
            <a:fillRect/>
          </a:stretch>
        </p:blipFill>
        <p:spPr>
          <a:xfrm>
            <a:off x="8503486" y="-11249"/>
            <a:ext cx="3692200" cy="996933"/>
          </a:xfrm>
          <a:prstGeom prst="rect">
            <a:avLst/>
          </a:prstGeom>
        </p:spPr>
      </p:pic>
    </p:spTree>
    <p:extLst>
      <p:ext uri="{BB962C8B-B14F-4D97-AF65-F5344CB8AC3E}">
        <p14:creationId xmlns:p14="http://schemas.microsoft.com/office/powerpoint/2010/main" val="31662600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7FFE4A7-7B78-6D3C-9166-FF289B45BB57}"/>
            </a:ext>
          </a:extLst>
        </p:cNvPr>
        <p:cNvGrpSpPr/>
        <p:nvPr/>
      </p:nvGrpSpPr>
      <p:grpSpPr>
        <a:xfrm>
          <a:off x="0" y="0"/>
          <a:ext cx="0" cy="0"/>
          <a:chOff x="0" y="0"/>
          <a:chExt cx="0" cy="0"/>
        </a:xfrm>
      </p:grpSpPr>
      <p:sp useBgFill="1">
        <p:nvSpPr>
          <p:cNvPr id="270" name="Rectangle 269">
            <a:extLst>
              <a:ext uri="{FF2B5EF4-FFF2-40B4-BE49-F238E27FC236}">
                <a16:creationId xmlns:a16="http://schemas.microsoft.com/office/drawing/2014/main" id="{BC9963D3-896E-01F0-A6D6-828CCA7323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a:extLst>
              <a:ext uri="{FF2B5EF4-FFF2-40B4-BE49-F238E27FC236}">
                <a16:creationId xmlns:a16="http://schemas.microsoft.com/office/drawing/2014/main" id="{EBB48A4A-2A7D-A9E8-7B14-36D90803B7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271">
            <a:extLst>
              <a:ext uri="{FF2B5EF4-FFF2-40B4-BE49-F238E27FC236}">
                <a16:creationId xmlns:a16="http://schemas.microsoft.com/office/drawing/2014/main" id="{47EE8571-22FD-1516-617B-7B8595BC3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272">
            <a:extLst>
              <a:ext uri="{FF2B5EF4-FFF2-40B4-BE49-F238E27FC236}">
                <a16:creationId xmlns:a16="http://schemas.microsoft.com/office/drawing/2014/main" id="{F503AA41-E10E-90EF-404B-7C226C6D5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a:extLst>
              <a:ext uri="{FF2B5EF4-FFF2-40B4-BE49-F238E27FC236}">
                <a16:creationId xmlns:a16="http://schemas.microsoft.com/office/drawing/2014/main" id="{BD1CA850-F135-C0FB-FB53-474ACF0259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BE17D6CE-F5EC-4BD9-F355-D7D44A9BD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2DBC7F24-C3C6-4311-5A7F-05960D3B9130}"/>
              </a:ext>
            </a:extLst>
          </p:cNvPr>
          <p:cNvSpPr>
            <a:spLocks noGrp="1"/>
          </p:cNvSpPr>
          <p:nvPr>
            <p:ph type="title"/>
          </p:nvPr>
        </p:nvSpPr>
        <p:spPr>
          <a:xfrm>
            <a:off x="885621" y="828411"/>
            <a:ext cx="10105845" cy="2138723"/>
          </a:xfrm>
        </p:spPr>
        <p:txBody>
          <a:bodyPr vert="horz" lIns="91440" tIns="45720" rIns="91440" bIns="45720" rtlCol="0" anchor="b">
            <a:normAutofit/>
          </a:bodyPr>
          <a:lstStyle/>
          <a:p>
            <a:pPr algn="ctr"/>
            <a:r>
              <a:rPr lang="en-US" sz="6000" kern="1200">
                <a:solidFill>
                  <a:srgbClr val="FFFFFF"/>
                </a:solidFill>
                <a:latin typeface="Cambria" panose="02040503050406030204" pitchFamily="18" charset="0"/>
                <a:ea typeface="Cambria" panose="02040503050406030204" pitchFamily="18" charset="0"/>
              </a:rPr>
              <a:t>Concept of Mutuality</a:t>
            </a:r>
          </a:p>
        </p:txBody>
      </p:sp>
      <p:pic>
        <p:nvPicPr>
          <p:cNvPr id="2" name="Picture 1">
            <a:extLst>
              <a:ext uri="{FF2B5EF4-FFF2-40B4-BE49-F238E27FC236}">
                <a16:creationId xmlns:a16="http://schemas.microsoft.com/office/drawing/2014/main" id="{9BD20A3E-0117-E94B-FE0A-1F218D0CE801}"/>
              </a:ext>
            </a:extLst>
          </p:cNvPr>
          <p:cNvPicPr>
            <a:picLocks noChangeAspect="1"/>
          </p:cNvPicPr>
          <p:nvPr/>
        </p:nvPicPr>
        <p:blipFill>
          <a:blip r:embed="rId2"/>
          <a:stretch>
            <a:fillRect/>
          </a:stretch>
        </p:blipFill>
        <p:spPr>
          <a:xfrm>
            <a:off x="8484825" y="-11249"/>
            <a:ext cx="3692200" cy="996933"/>
          </a:xfrm>
          <a:prstGeom prst="rect">
            <a:avLst/>
          </a:prstGeom>
        </p:spPr>
      </p:pic>
    </p:spTree>
    <p:extLst>
      <p:ext uri="{BB962C8B-B14F-4D97-AF65-F5344CB8AC3E}">
        <p14:creationId xmlns:p14="http://schemas.microsoft.com/office/powerpoint/2010/main" val="2711189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140415" y="150813"/>
            <a:ext cx="8407400" cy="585787"/>
          </a:xfrm>
        </p:spPr>
        <p:txBody>
          <a:bodyPr/>
          <a:lstStyle/>
          <a:p>
            <a:r>
              <a:rPr lang="en-IN" sz="3200" b="1" i="1"/>
              <a:t>Reasons for Disputes </a:t>
            </a:r>
            <a:endParaRPr lang="en-IN" sz="3200" i="1"/>
          </a:p>
        </p:txBody>
      </p:sp>
      <p:sp>
        <p:nvSpPr>
          <p:cNvPr id="15" name="Text Placeholder 14">
            <a:extLst>
              <a:ext uri="{FF2B5EF4-FFF2-40B4-BE49-F238E27FC236}">
                <a16:creationId xmlns:a16="http://schemas.microsoft.com/office/drawing/2014/main" id="{A52C90AE-DF7E-455B-921F-B2155463F159}"/>
              </a:ext>
            </a:extLst>
          </p:cNvPr>
          <p:cNvSpPr>
            <a:spLocks noGrp="1"/>
          </p:cNvSpPr>
          <p:nvPr>
            <p:ph type="body" sz="quarter" idx="15"/>
          </p:nvPr>
        </p:nvSpPr>
        <p:spPr>
          <a:xfrm>
            <a:off x="103092" y="1033615"/>
            <a:ext cx="11650331" cy="5749741"/>
          </a:xfrm>
        </p:spPr>
        <p:txBody>
          <a:bodyPr numCol="2">
            <a:normAutofit/>
          </a:bodyPr>
          <a:lstStyle/>
          <a:p>
            <a:pPr marL="0" indent="0" algn="just">
              <a:lnSpc>
                <a:spcPct val="100000"/>
              </a:lnSpc>
              <a:buNone/>
            </a:pPr>
            <a:r>
              <a:rPr lang="en-US" b="1" u="sng"/>
              <a:t>Department Perspective </a:t>
            </a:r>
          </a:p>
          <a:p>
            <a:pPr algn="just">
              <a:lnSpc>
                <a:spcPct val="100000"/>
              </a:lnSpc>
            </a:pPr>
            <a:r>
              <a:rPr lang="en-US"/>
              <a:t>Aggressive tax collection behaviour.</a:t>
            </a:r>
          </a:p>
          <a:p>
            <a:pPr algn="just">
              <a:lnSpc>
                <a:spcPct val="100000"/>
              </a:lnSpc>
            </a:pPr>
            <a:r>
              <a:rPr lang="en-US"/>
              <a:t>Lack of Training and skills of tax officers </a:t>
            </a:r>
          </a:p>
          <a:p>
            <a:pPr algn="just">
              <a:lnSpc>
                <a:spcPct val="100000"/>
              </a:lnSpc>
            </a:pPr>
            <a:r>
              <a:rPr lang="en-US"/>
              <a:t>Lack of accountability and judicial indiscipline </a:t>
            </a:r>
          </a:p>
          <a:p>
            <a:pPr algn="just">
              <a:lnSpc>
                <a:spcPct val="100000"/>
              </a:lnSpc>
            </a:pPr>
            <a:r>
              <a:rPr lang="en-US"/>
              <a:t>Lack of supervision and guidance </a:t>
            </a:r>
          </a:p>
          <a:p>
            <a:pPr algn="just">
              <a:lnSpc>
                <a:spcPct val="100000"/>
              </a:lnSpc>
            </a:pPr>
            <a:r>
              <a:rPr lang="en-US"/>
              <a:t>Fear of Audit, Vigilance machinery and CBI </a:t>
            </a:r>
          </a:p>
          <a:p>
            <a:pPr marL="0" indent="0" algn="just">
              <a:lnSpc>
                <a:spcPct val="100000"/>
              </a:lnSpc>
              <a:buNone/>
            </a:pPr>
            <a:r>
              <a:rPr lang="en-US" b="1" u="sng"/>
              <a:t>Taxpayers perspective </a:t>
            </a:r>
          </a:p>
          <a:p>
            <a:pPr algn="just">
              <a:lnSpc>
                <a:spcPct val="100000"/>
              </a:lnSpc>
            </a:pPr>
            <a:r>
              <a:rPr lang="en-US"/>
              <a:t>Complicated law </a:t>
            </a:r>
          </a:p>
          <a:p>
            <a:pPr algn="just">
              <a:lnSpc>
                <a:spcPct val="100000"/>
              </a:lnSpc>
            </a:pPr>
            <a:r>
              <a:rPr lang="en-US"/>
              <a:t>Cumbersome procedures </a:t>
            </a:r>
          </a:p>
          <a:p>
            <a:pPr algn="just">
              <a:lnSpc>
                <a:spcPct val="100000"/>
              </a:lnSpc>
            </a:pPr>
            <a:r>
              <a:rPr lang="en-US"/>
              <a:t>Compliance requirements </a:t>
            </a:r>
          </a:p>
          <a:p>
            <a:pPr algn="just">
              <a:lnSpc>
                <a:spcPct val="100000"/>
              </a:lnSpc>
            </a:pPr>
            <a:r>
              <a:rPr lang="en-US"/>
              <a:t>Ignorance </a:t>
            </a:r>
          </a:p>
          <a:p>
            <a:pPr algn="just">
              <a:lnSpc>
                <a:spcPct val="100000"/>
              </a:lnSpc>
            </a:pPr>
            <a:r>
              <a:rPr lang="en-US"/>
              <a:t>Deliberate evasion </a:t>
            </a:r>
          </a:p>
          <a:p>
            <a:pPr algn="just">
              <a:lnSpc>
                <a:spcPct val="100000"/>
              </a:lnSpc>
            </a:pPr>
            <a:r>
              <a:rPr lang="en-US"/>
              <a:t>Competition by tax evaders</a:t>
            </a:r>
            <a:endParaRPr lang="en-IN"/>
          </a:p>
        </p:txBody>
      </p:sp>
      <p:sp>
        <p:nvSpPr>
          <p:cNvPr id="4" name="Slide Number Placeholder 3"/>
          <p:cNvSpPr>
            <a:spLocks noGrp="1"/>
          </p:cNvSpPr>
          <p:nvPr>
            <p:ph type="sldNum" sz="quarter" idx="4"/>
          </p:nvPr>
        </p:nvSpPr>
        <p:spPr/>
        <p:txBody>
          <a:bodyPr/>
          <a:lstStyle/>
          <a:p>
            <a:fld id="{C37E4FB1-AD43-40BE-A2D5-51E31E25039B}" type="slidenum">
              <a:rPr lang="en-IN" smtClean="0">
                <a:latin typeface="Cambria" panose="02040503050406030204" pitchFamily="18" charset="0"/>
                <a:ea typeface="Cambria" panose="02040503050406030204" pitchFamily="18" charset="0"/>
              </a:rPr>
              <a:pPr/>
              <a:t>4</a:t>
            </a:fld>
            <a:endParaRPr lang="en-IN">
              <a:latin typeface="Cambria" panose="02040503050406030204" pitchFamily="18" charset="0"/>
              <a:ea typeface="Cambria" panose="02040503050406030204" pitchFamily="18" charset="0"/>
            </a:endParaRPr>
          </a:p>
        </p:txBody>
      </p:sp>
      <p:pic>
        <p:nvPicPr>
          <p:cNvPr id="9" name="Picture 8" descr="A close up of text on a white background&#10;&#10;Description automatically generated">
            <a:extLst>
              <a:ext uri="{FF2B5EF4-FFF2-40B4-BE49-F238E27FC236}">
                <a16:creationId xmlns:a16="http://schemas.microsoft.com/office/drawing/2014/main" id="{6F192D53-BDC3-4970-9C32-B133DEC126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9869" y="1003069"/>
            <a:ext cx="6152904" cy="5581996"/>
          </a:xfrm>
          <a:prstGeom prst="rect">
            <a:avLst/>
          </a:prstGeom>
        </p:spPr>
      </p:pic>
      <p:pic>
        <p:nvPicPr>
          <p:cNvPr id="3" name="Picture 2">
            <a:extLst>
              <a:ext uri="{FF2B5EF4-FFF2-40B4-BE49-F238E27FC236}">
                <a16:creationId xmlns:a16="http://schemas.microsoft.com/office/drawing/2014/main" id="{E9BAE34B-ECEA-625D-4742-6636E34DF34C}"/>
              </a:ext>
            </a:extLst>
          </p:cNvPr>
          <p:cNvPicPr>
            <a:picLocks noChangeAspect="1"/>
          </p:cNvPicPr>
          <p:nvPr/>
        </p:nvPicPr>
        <p:blipFill>
          <a:blip r:embed="rId3"/>
          <a:stretch>
            <a:fillRect/>
          </a:stretch>
        </p:blipFill>
        <p:spPr>
          <a:xfrm>
            <a:off x="8316876" y="-11249"/>
            <a:ext cx="3692200" cy="996933"/>
          </a:xfrm>
          <a:prstGeom prst="rect">
            <a:avLst/>
          </a:prstGeom>
        </p:spPr>
      </p:pic>
    </p:spTree>
    <p:extLst>
      <p:ext uri="{BB962C8B-B14F-4D97-AF65-F5344CB8AC3E}">
        <p14:creationId xmlns:p14="http://schemas.microsoft.com/office/powerpoint/2010/main" val="189460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DBDF93E-C886-577F-1B70-881738529BE2}"/>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B89C625B-6D63-B32F-1336-F3BA05DC575E}"/>
              </a:ext>
            </a:extLst>
          </p:cNvPr>
          <p:cNvSpPr>
            <a:spLocks noGrp="1"/>
          </p:cNvSpPr>
          <p:nvPr>
            <p:ph type="body" sz="quarter" idx="27"/>
          </p:nvPr>
        </p:nvSpPr>
        <p:spPr>
          <a:xfrm>
            <a:off x="5049936" y="1066979"/>
            <a:ext cx="5162709" cy="420683"/>
          </a:xfrm>
        </p:spPr>
        <p:txBody>
          <a:bodyPr/>
          <a:lstStyle/>
          <a:p>
            <a:r>
              <a:rPr lang="en-US"/>
              <a:t>ROI</a:t>
            </a:r>
          </a:p>
        </p:txBody>
      </p:sp>
      <p:sp>
        <p:nvSpPr>
          <p:cNvPr id="15" name="Slide Number Placeholder 13">
            <a:extLst>
              <a:ext uri="{FF2B5EF4-FFF2-40B4-BE49-F238E27FC236}">
                <a16:creationId xmlns:a16="http://schemas.microsoft.com/office/drawing/2014/main" id="{94B256CE-15B2-C7A0-D420-BBBD599D97AB}"/>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panose="020B06040201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US" altLang="zh-CN" sz="1200" b="0" i="0" u="none" strike="noStrike" kern="1200" cap="none" spc="0" normalizeH="0" baseline="0" noProof="0">
              <a:ln>
                <a:noFill/>
              </a:ln>
              <a:solidFill>
                <a:srgbClr val="FFFFFF"/>
              </a:solidFill>
              <a:effectLst/>
              <a:uLnTx/>
              <a:uFillTx/>
              <a:latin typeface="Abadi" panose="020B0604020104020204" pitchFamily="34" charset="0"/>
              <a:ea typeface="+mn-ea"/>
              <a:cs typeface="+mn-cs"/>
            </a:endParaRPr>
          </a:p>
        </p:txBody>
      </p:sp>
      <p:sp>
        <p:nvSpPr>
          <p:cNvPr id="2" name="Rectangle 1">
            <a:extLst>
              <a:ext uri="{FF2B5EF4-FFF2-40B4-BE49-F238E27FC236}">
                <a16:creationId xmlns:a16="http://schemas.microsoft.com/office/drawing/2014/main" id="{0E4E6DC2-7624-FD75-37E3-71F7C60C7D41}"/>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30580467-0B40-1C09-26E7-E5D9229D05FD}"/>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EFA97F56-6E4E-5C65-B389-23510983E82D}"/>
              </a:ext>
            </a:extLst>
          </p:cNvPr>
          <p:cNvSpPr txBox="1"/>
          <p:nvPr/>
        </p:nvSpPr>
        <p:spPr>
          <a:xfrm>
            <a:off x="-18435" y="146161"/>
            <a:ext cx="11053482" cy="584775"/>
          </a:xfrm>
          <a:prstGeom prst="rect">
            <a:avLst/>
          </a:prstGeom>
          <a:noFill/>
        </p:spPr>
        <p:txBody>
          <a:bodyPr wrap="square">
            <a:spAutoFit/>
          </a:bodyPr>
          <a:lstStyle/>
          <a:p>
            <a:r>
              <a:rPr lang="en-US" sz="3200" b="1" i="1">
                <a:solidFill>
                  <a:schemeClr val="lt1"/>
                </a:solidFill>
                <a:latin typeface="Cambria" panose="02040503050406030204" pitchFamily="18" charset="0"/>
                <a:ea typeface="Cambria" panose="02040503050406030204" pitchFamily="18" charset="0"/>
                <a:cs typeface="Calibri"/>
                <a:sym typeface="Calibri"/>
              </a:rPr>
              <a:t>Concept of Mutuality</a:t>
            </a:r>
          </a:p>
        </p:txBody>
      </p:sp>
      <p:sp>
        <p:nvSpPr>
          <p:cNvPr id="25" name="TextBox 24">
            <a:extLst>
              <a:ext uri="{FF2B5EF4-FFF2-40B4-BE49-F238E27FC236}">
                <a16:creationId xmlns:a16="http://schemas.microsoft.com/office/drawing/2014/main" id="{01169EFF-1E8F-043A-8135-C4B4782BC536}"/>
              </a:ext>
            </a:extLst>
          </p:cNvPr>
          <p:cNvSpPr txBox="1"/>
          <p:nvPr/>
        </p:nvSpPr>
        <p:spPr>
          <a:xfrm>
            <a:off x="10289" y="939641"/>
            <a:ext cx="11820927" cy="5909310"/>
          </a:xfrm>
          <a:prstGeom prst="rect">
            <a:avLst/>
          </a:prstGeom>
          <a:noFill/>
        </p:spPr>
        <p:txBody>
          <a:bodyPr wrap="square">
            <a:spAutoFit/>
          </a:bodyPr>
          <a:lstStyle/>
          <a:p>
            <a:pPr marL="457200" lvl="0" indent="-457200" algn="just">
              <a:buFont typeface="Wingdings" panose="05000000000000000000" pitchFamily="2" charset="2"/>
              <a:buChar char="ü"/>
              <a:defRPr/>
            </a:pPr>
            <a:r>
              <a:rPr lang="en-US" sz="2700">
                <a:latin typeface="Cambria" panose="02040503050406030204" pitchFamily="18" charset="0"/>
                <a:ea typeface="Cambria" panose="02040503050406030204" pitchFamily="18" charset="0"/>
              </a:rPr>
              <a:t>Section 7(1)(aa) – Supply includes the activities or transactions, by a person, other than an individual, to its members or constituents or vice-versa, for cash, deferred payment or other valuable consideration.</a:t>
            </a:r>
          </a:p>
          <a:p>
            <a:pPr marL="457200" lvl="0" indent="-457200" algn="just">
              <a:buFont typeface="Wingdings" panose="05000000000000000000" pitchFamily="2" charset="2"/>
              <a:buChar char="ü"/>
              <a:defRPr/>
            </a:pPr>
            <a:r>
              <a:rPr lang="en-US" sz="2700">
                <a:latin typeface="Cambria" panose="02040503050406030204" pitchFamily="18" charset="0"/>
                <a:ea typeface="Cambria" panose="02040503050406030204" pitchFamily="18" charset="0"/>
              </a:rPr>
              <a:t>Apex Court has always held that </a:t>
            </a:r>
            <a:r>
              <a:rPr lang="en-US" sz="2700" b="1">
                <a:latin typeface="Cambria" panose="02040503050406030204" pitchFamily="18" charset="0"/>
                <a:ea typeface="Cambria" panose="02040503050406030204" pitchFamily="18" charset="0"/>
              </a:rPr>
              <a:t>supply of service as understood by COI requires existence of two persons</a:t>
            </a:r>
            <a:r>
              <a:rPr lang="en-US" sz="2700">
                <a:latin typeface="Cambria" panose="02040503050406030204" pitchFamily="18" charset="0"/>
                <a:ea typeface="Cambria" panose="02040503050406030204" pitchFamily="18" charset="0"/>
              </a:rPr>
              <a:t> -Ranchi Club v. CCE 2012, also quoted in Calcutta Club.</a:t>
            </a:r>
          </a:p>
          <a:p>
            <a:pPr marL="457200" lvl="0" indent="-457200" algn="just">
              <a:buFont typeface="Wingdings" panose="05000000000000000000" pitchFamily="2" charset="2"/>
              <a:buChar char="ü"/>
              <a:defRPr/>
            </a:pPr>
            <a:r>
              <a:rPr lang="en-US" sz="2700" b="1">
                <a:latin typeface="Cambria" panose="02040503050406030204" pitchFamily="18" charset="0"/>
                <a:ea typeface="Cambria" panose="02040503050406030204" pitchFamily="18" charset="0"/>
              </a:rPr>
              <a:t>Self supply or self service is not envisioned in COI for the purpose of levy.</a:t>
            </a:r>
          </a:p>
          <a:p>
            <a:pPr marL="457200" lvl="0" indent="-457200" algn="just">
              <a:buFont typeface="Wingdings" panose="05000000000000000000" pitchFamily="2" charset="2"/>
              <a:buChar char="ü"/>
              <a:defRPr/>
            </a:pPr>
            <a:r>
              <a:rPr lang="en-US" sz="2700">
                <a:latin typeface="Cambria" panose="02040503050406030204" pitchFamily="18" charset="0"/>
                <a:ea typeface="Cambria" panose="02040503050406030204" pitchFamily="18" charset="0"/>
              </a:rPr>
              <a:t>Article 246A empowers Union and States to levy tax on “supply” of goods and services. But does not empower to levy tax on “deemed supply” nor to enlarge the scope of the word “supply”</a:t>
            </a:r>
          </a:p>
          <a:p>
            <a:pPr marL="457200" lvl="0" indent="-457200" algn="just">
              <a:buFont typeface="Wingdings" panose="05000000000000000000" pitchFamily="2" charset="2"/>
              <a:buChar char="ü"/>
              <a:defRPr/>
            </a:pPr>
            <a:r>
              <a:rPr lang="en-US" sz="2700">
                <a:latin typeface="Cambria" panose="02040503050406030204" pitchFamily="18" charset="0"/>
                <a:ea typeface="Cambria" panose="02040503050406030204" pitchFamily="18" charset="0"/>
              </a:rPr>
              <a:t>The above position is confirmed by the fact that sales tax on supply of goods by association to members was made leviable by inserting article 366 (29A). Thus, the power was given though Constitution amendment.</a:t>
            </a:r>
          </a:p>
        </p:txBody>
      </p:sp>
      <p:pic>
        <p:nvPicPr>
          <p:cNvPr id="3" name="Picture 2">
            <a:extLst>
              <a:ext uri="{FF2B5EF4-FFF2-40B4-BE49-F238E27FC236}">
                <a16:creationId xmlns:a16="http://schemas.microsoft.com/office/drawing/2014/main" id="{7602E253-A4EF-7A31-D2FC-D442B7B6D858}"/>
              </a:ext>
            </a:extLst>
          </p:cNvPr>
          <p:cNvPicPr>
            <a:picLocks noChangeAspect="1"/>
          </p:cNvPicPr>
          <p:nvPr/>
        </p:nvPicPr>
        <p:blipFill>
          <a:blip r:embed="rId3"/>
          <a:stretch>
            <a:fillRect/>
          </a:stretch>
        </p:blipFill>
        <p:spPr>
          <a:xfrm>
            <a:off x="8484825" y="-11249"/>
            <a:ext cx="3692200" cy="996933"/>
          </a:xfrm>
          <a:prstGeom prst="rect">
            <a:avLst/>
          </a:prstGeom>
        </p:spPr>
      </p:pic>
    </p:spTree>
    <p:extLst>
      <p:ext uri="{BB962C8B-B14F-4D97-AF65-F5344CB8AC3E}">
        <p14:creationId xmlns:p14="http://schemas.microsoft.com/office/powerpoint/2010/main" val="35995626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9CE551-8F52-DBFA-6274-5853D6E5F264}"/>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7EE691BA-237F-291F-2298-62D8D36508D9}"/>
              </a:ext>
            </a:extLst>
          </p:cNvPr>
          <p:cNvSpPr>
            <a:spLocks noGrp="1"/>
          </p:cNvSpPr>
          <p:nvPr>
            <p:ph type="body" sz="quarter" idx="27"/>
          </p:nvPr>
        </p:nvSpPr>
        <p:spPr>
          <a:xfrm>
            <a:off x="5049936" y="1066979"/>
            <a:ext cx="5162709" cy="420683"/>
          </a:xfrm>
        </p:spPr>
        <p:txBody>
          <a:bodyPr/>
          <a:lstStyle/>
          <a:p>
            <a:r>
              <a:rPr lang="en-US"/>
              <a:t>ROI</a:t>
            </a:r>
          </a:p>
        </p:txBody>
      </p:sp>
      <p:sp>
        <p:nvSpPr>
          <p:cNvPr id="15" name="Slide Number Placeholder 13">
            <a:extLst>
              <a:ext uri="{FF2B5EF4-FFF2-40B4-BE49-F238E27FC236}">
                <a16:creationId xmlns:a16="http://schemas.microsoft.com/office/drawing/2014/main" id="{803F2D19-7811-7B6D-D897-C943FB26EF34}"/>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panose="020B06040201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en-US" altLang="zh-CN" sz="1200" b="0" i="0" u="none" strike="noStrike" kern="1200" cap="none" spc="0" normalizeH="0" baseline="0" noProof="0">
              <a:ln>
                <a:noFill/>
              </a:ln>
              <a:solidFill>
                <a:srgbClr val="FFFFFF"/>
              </a:solidFill>
              <a:effectLst/>
              <a:uLnTx/>
              <a:uFillTx/>
              <a:latin typeface="Abadi" panose="020B0604020104020204" pitchFamily="34" charset="0"/>
              <a:ea typeface="+mn-ea"/>
              <a:cs typeface="+mn-cs"/>
            </a:endParaRPr>
          </a:p>
        </p:txBody>
      </p:sp>
      <p:sp>
        <p:nvSpPr>
          <p:cNvPr id="2" name="Rectangle 1">
            <a:extLst>
              <a:ext uri="{FF2B5EF4-FFF2-40B4-BE49-F238E27FC236}">
                <a16:creationId xmlns:a16="http://schemas.microsoft.com/office/drawing/2014/main" id="{36B09F8D-5585-0003-6F26-9D1109049E54}"/>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3E684007-7696-A9A5-CA96-6512C45D451D}"/>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CC62D3E4-E17B-3987-BAF1-5504FD20E415}"/>
              </a:ext>
            </a:extLst>
          </p:cNvPr>
          <p:cNvSpPr txBox="1"/>
          <p:nvPr/>
        </p:nvSpPr>
        <p:spPr>
          <a:xfrm>
            <a:off x="-18435" y="146161"/>
            <a:ext cx="11053482" cy="584775"/>
          </a:xfrm>
          <a:prstGeom prst="rect">
            <a:avLst/>
          </a:prstGeom>
          <a:noFill/>
        </p:spPr>
        <p:txBody>
          <a:bodyPr wrap="square">
            <a:spAutoFit/>
          </a:bodyPr>
          <a:lstStyle/>
          <a:p>
            <a:r>
              <a:rPr lang="en-US" sz="3200" b="1" i="1">
                <a:solidFill>
                  <a:schemeClr val="lt1"/>
                </a:solidFill>
                <a:latin typeface="Cambria" panose="02040503050406030204" pitchFamily="18" charset="0"/>
                <a:ea typeface="Cambria" panose="02040503050406030204" pitchFamily="18" charset="0"/>
                <a:cs typeface="Calibri"/>
                <a:sym typeface="Calibri"/>
              </a:rPr>
              <a:t>Concept of Mutuality</a:t>
            </a:r>
          </a:p>
        </p:txBody>
      </p:sp>
      <p:sp>
        <p:nvSpPr>
          <p:cNvPr id="25" name="TextBox 24">
            <a:extLst>
              <a:ext uri="{FF2B5EF4-FFF2-40B4-BE49-F238E27FC236}">
                <a16:creationId xmlns:a16="http://schemas.microsoft.com/office/drawing/2014/main" id="{D5B570E0-D088-8D99-6A36-344784D88441}"/>
              </a:ext>
            </a:extLst>
          </p:cNvPr>
          <p:cNvSpPr txBox="1"/>
          <p:nvPr/>
        </p:nvSpPr>
        <p:spPr>
          <a:xfrm>
            <a:off x="10289" y="883658"/>
            <a:ext cx="11783605" cy="3970318"/>
          </a:xfrm>
          <a:prstGeom prst="rect">
            <a:avLst/>
          </a:prstGeom>
          <a:noFill/>
        </p:spPr>
        <p:txBody>
          <a:bodyPr wrap="square">
            <a:spAutoFit/>
          </a:bodyPr>
          <a:lstStyle/>
          <a:p>
            <a:pPr marL="457200" lvl="0" indent="-457200" algn="just">
              <a:buFont typeface="Wingdings" panose="05000000000000000000" pitchFamily="2" charset="2"/>
              <a:buChar char="ü"/>
              <a:defRPr/>
            </a:pPr>
            <a:r>
              <a:rPr lang="en-US" sz="2800">
                <a:latin typeface="Cambria" panose="02040503050406030204" pitchFamily="18" charset="0"/>
                <a:ea typeface="Cambria" panose="02040503050406030204" pitchFamily="18" charset="0"/>
              </a:rPr>
              <a:t>Sections 2(17)(e) and 7(1)(aa) and Explanation thereto as amended with retrospective effect from 01-07-2017 are unconstitutional and void being ultra vires provisions of Article 246A r/w Articles 366(12A) and 265 of COI - </a:t>
            </a:r>
            <a:r>
              <a:rPr lang="en-US" sz="2800" b="1">
                <a:latin typeface="Cambria" panose="02040503050406030204" pitchFamily="18" charset="0"/>
                <a:ea typeface="Cambria" panose="02040503050406030204" pitchFamily="18" charset="0"/>
              </a:rPr>
              <a:t>Indian Medical Association v. UOI – </a:t>
            </a:r>
            <a:r>
              <a:rPr lang="da-DK" sz="2800" b="1">
                <a:latin typeface="Cambria" panose="02040503050406030204" pitchFamily="18" charset="0"/>
                <a:ea typeface="Cambria" panose="02040503050406030204" pitchFamily="18" charset="0"/>
              </a:rPr>
              <a:t>[2025 (29) Centax 232 (Ker.)].</a:t>
            </a:r>
          </a:p>
          <a:p>
            <a:pPr marL="457200" lvl="0" indent="-457200" algn="just">
              <a:buFont typeface="Wingdings" panose="05000000000000000000" pitchFamily="2" charset="2"/>
              <a:buChar char="ü"/>
              <a:defRPr/>
            </a:pPr>
            <a:r>
              <a:rPr lang="en-US" sz="2800">
                <a:latin typeface="Cambria" panose="02040503050406030204" pitchFamily="18" charset="0"/>
                <a:ea typeface="Cambria" panose="02040503050406030204" pitchFamily="18" charset="0"/>
              </a:rPr>
              <a:t>Consequent amendments should be brought in CGST Act. </a:t>
            </a:r>
          </a:p>
          <a:p>
            <a:pPr marL="457200" lvl="0" indent="-457200" algn="just">
              <a:buFont typeface="Wingdings" panose="05000000000000000000" pitchFamily="2" charset="2"/>
              <a:buChar char="ü"/>
              <a:defRPr/>
            </a:pPr>
            <a:r>
              <a:rPr lang="en-US" sz="2800" b="1">
                <a:latin typeface="Cambria" panose="02040503050406030204" pitchFamily="18" charset="0"/>
                <a:ea typeface="Cambria" panose="02040503050406030204" pitchFamily="18" charset="0"/>
              </a:rPr>
              <a:t>Supply between Distinct persons also under challenge.</a:t>
            </a:r>
          </a:p>
          <a:p>
            <a:pPr marL="457200" lvl="0" indent="-457200" algn="just">
              <a:buFont typeface="Wingdings" panose="05000000000000000000" pitchFamily="2" charset="2"/>
              <a:buChar char="ü"/>
              <a:defRPr/>
            </a:pPr>
            <a:r>
              <a:rPr lang="en-US" sz="2800">
                <a:latin typeface="Cambria" panose="02040503050406030204" pitchFamily="18" charset="0"/>
                <a:ea typeface="Cambria" panose="02040503050406030204" pitchFamily="18" charset="0"/>
              </a:rPr>
              <a:t>Levy invalid – payments made shall be refunded without limitation subject to unjust enrichment.</a:t>
            </a:r>
          </a:p>
        </p:txBody>
      </p:sp>
      <p:pic>
        <p:nvPicPr>
          <p:cNvPr id="3" name="Picture 2">
            <a:extLst>
              <a:ext uri="{FF2B5EF4-FFF2-40B4-BE49-F238E27FC236}">
                <a16:creationId xmlns:a16="http://schemas.microsoft.com/office/drawing/2014/main" id="{98C550B1-FCD3-93E9-DE7A-BCD7CEDD0B7E}"/>
              </a:ext>
            </a:extLst>
          </p:cNvPr>
          <p:cNvPicPr>
            <a:picLocks noChangeAspect="1"/>
          </p:cNvPicPr>
          <p:nvPr/>
        </p:nvPicPr>
        <p:blipFill>
          <a:blip r:embed="rId3"/>
          <a:stretch>
            <a:fillRect/>
          </a:stretch>
        </p:blipFill>
        <p:spPr>
          <a:xfrm>
            <a:off x="8484825" y="-11249"/>
            <a:ext cx="3692200" cy="996933"/>
          </a:xfrm>
          <a:prstGeom prst="rect">
            <a:avLst/>
          </a:prstGeom>
        </p:spPr>
      </p:pic>
    </p:spTree>
    <p:extLst>
      <p:ext uri="{BB962C8B-B14F-4D97-AF65-F5344CB8AC3E}">
        <p14:creationId xmlns:p14="http://schemas.microsoft.com/office/powerpoint/2010/main" val="42239222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366A2F7-8036-65CB-34A5-4980123046F9}"/>
            </a:ext>
          </a:extLst>
        </p:cNvPr>
        <p:cNvGrpSpPr/>
        <p:nvPr/>
      </p:nvGrpSpPr>
      <p:grpSpPr>
        <a:xfrm>
          <a:off x="0" y="0"/>
          <a:ext cx="0" cy="0"/>
          <a:chOff x="0" y="0"/>
          <a:chExt cx="0" cy="0"/>
        </a:xfrm>
      </p:grpSpPr>
      <p:sp useBgFill="1">
        <p:nvSpPr>
          <p:cNvPr id="270" name="Rectangle 269">
            <a:extLst>
              <a:ext uri="{FF2B5EF4-FFF2-40B4-BE49-F238E27FC236}">
                <a16:creationId xmlns:a16="http://schemas.microsoft.com/office/drawing/2014/main" id="{271FDD62-F15F-67F3-079E-2A05C5599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a:extLst>
              <a:ext uri="{FF2B5EF4-FFF2-40B4-BE49-F238E27FC236}">
                <a16:creationId xmlns:a16="http://schemas.microsoft.com/office/drawing/2014/main" id="{FD4CC979-7796-15C6-84E1-7F25A3AFCC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271">
            <a:extLst>
              <a:ext uri="{FF2B5EF4-FFF2-40B4-BE49-F238E27FC236}">
                <a16:creationId xmlns:a16="http://schemas.microsoft.com/office/drawing/2014/main" id="{1DAC229C-403E-09BB-4559-61117EE846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272">
            <a:extLst>
              <a:ext uri="{FF2B5EF4-FFF2-40B4-BE49-F238E27FC236}">
                <a16:creationId xmlns:a16="http://schemas.microsoft.com/office/drawing/2014/main" id="{D249C10E-A945-DA0F-859E-D955FFD3B5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a:extLst>
              <a:ext uri="{FF2B5EF4-FFF2-40B4-BE49-F238E27FC236}">
                <a16:creationId xmlns:a16="http://schemas.microsoft.com/office/drawing/2014/main" id="{1A5BA196-6BBB-DBAA-E95E-2FD79BD6C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5633AD05-582F-5556-1D2D-C31AE7540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A7A3C7BF-90F3-DEA7-7951-D6A3B0EB88DF}"/>
              </a:ext>
            </a:extLst>
          </p:cNvPr>
          <p:cNvSpPr>
            <a:spLocks noGrp="1"/>
          </p:cNvSpPr>
          <p:nvPr>
            <p:ph type="title"/>
          </p:nvPr>
        </p:nvSpPr>
        <p:spPr>
          <a:xfrm>
            <a:off x="1296163" y="1313597"/>
            <a:ext cx="10105845" cy="2138723"/>
          </a:xfrm>
        </p:spPr>
        <p:txBody>
          <a:bodyPr vert="horz" lIns="91440" tIns="45720" rIns="91440" bIns="45720" rtlCol="0" anchor="b">
            <a:normAutofit/>
          </a:bodyPr>
          <a:lstStyle/>
          <a:p>
            <a:pPr algn="ctr"/>
            <a:r>
              <a:rPr lang="en-US" sz="6000">
                <a:solidFill>
                  <a:srgbClr val="FFFFFF"/>
                </a:solidFill>
                <a:latin typeface="Cambria" panose="02040503050406030204" pitchFamily="18" charset="0"/>
                <a:ea typeface="Cambria" panose="02040503050406030204" pitchFamily="18" charset="0"/>
              </a:rPr>
              <a:t>GST implications of Affiliation fee</a:t>
            </a:r>
            <a:endParaRPr lang="en-US" sz="6000" kern="1200">
              <a:solidFill>
                <a:srgbClr val="FFFFFF"/>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F5F9042C-7BAD-7284-5F22-0F8893EFF097}"/>
              </a:ext>
            </a:extLst>
          </p:cNvPr>
          <p:cNvPicPr>
            <a:picLocks noChangeAspect="1"/>
          </p:cNvPicPr>
          <p:nvPr/>
        </p:nvPicPr>
        <p:blipFill>
          <a:blip r:embed="rId2"/>
          <a:stretch>
            <a:fillRect/>
          </a:stretch>
        </p:blipFill>
        <p:spPr>
          <a:xfrm>
            <a:off x="8484825" y="-11249"/>
            <a:ext cx="3692200" cy="996933"/>
          </a:xfrm>
          <a:prstGeom prst="rect">
            <a:avLst/>
          </a:prstGeom>
        </p:spPr>
      </p:pic>
    </p:spTree>
    <p:extLst>
      <p:ext uri="{BB962C8B-B14F-4D97-AF65-F5344CB8AC3E}">
        <p14:creationId xmlns:p14="http://schemas.microsoft.com/office/powerpoint/2010/main" val="6237459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E5F1EB9-CD41-0774-35F7-9219B14CF61A}"/>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386CA549-B26E-113A-883D-84CDB5B07850}"/>
              </a:ext>
            </a:extLst>
          </p:cNvPr>
          <p:cNvSpPr>
            <a:spLocks noGrp="1"/>
          </p:cNvSpPr>
          <p:nvPr>
            <p:ph type="body" sz="quarter" idx="27"/>
          </p:nvPr>
        </p:nvSpPr>
        <p:spPr>
          <a:xfrm>
            <a:off x="5049936" y="1066979"/>
            <a:ext cx="5162709" cy="420683"/>
          </a:xfrm>
        </p:spPr>
        <p:txBody>
          <a:bodyPr/>
          <a:lstStyle/>
          <a:p>
            <a:r>
              <a:rPr lang="en-US"/>
              <a:t>ROI</a:t>
            </a:r>
          </a:p>
        </p:txBody>
      </p:sp>
      <p:sp>
        <p:nvSpPr>
          <p:cNvPr id="15" name="Slide Number Placeholder 13">
            <a:extLst>
              <a:ext uri="{FF2B5EF4-FFF2-40B4-BE49-F238E27FC236}">
                <a16:creationId xmlns:a16="http://schemas.microsoft.com/office/drawing/2014/main" id="{3B1F1378-ACFD-6596-89A8-649419B3DE44}"/>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panose="020B06040201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en-US" altLang="zh-CN" sz="1200" b="0" i="0" u="none" strike="noStrike" kern="1200" cap="none" spc="0" normalizeH="0" baseline="0" noProof="0">
              <a:ln>
                <a:noFill/>
              </a:ln>
              <a:solidFill>
                <a:srgbClr val="FFFFFF"/>
              </a:solidFill>
              <a:effectLst/>
              <a:uLnTx/>
              <a:uFillTx/>
              <a:latin typeface="Abadi" panose="020B0604020104020204" pitchFamily="34" charset="0"/>
              <a:ea typeface="+mn-ea"/>
              <a:cs typeface="+mn-cs"/>
            </a:endParaRPr>
          </a:p>
        </p:txBody>
      </p:sp>
      <p:sp>
        <p:nvSpPr>
          <p:cNvPr id="2" name="Rectangle 1">
            <a:extLst>
              <a:ext uri="{FF2B5EF4-FFF2-40B4-BE49-F238E27FC236}">
                <a16:creationId xmlns:a16="http://schemas.microsoft.com/office/drawing/2014/main" id="{F0E95FB0-989E-BCF7-C68F-EC2DFF4111EE}"/>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2FD3D782-A73A-FF90-7873-0F95F41125D3}"/>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A0F44722-DBE5-0B1A-8F18-DCB2D80C1686}"/>
              </a:ext>
            </a:extLst>
          </p:cNvPr>
          <p:cNvSpPr txBox="1"/>
          <p:nvPr/>
        </p:nvSpPr>
        <p:spPr>
          <a:xfrm>
            <a:off x="-18435" y="146161"/>
            <a:ext cx="11053482" cy="584775"/>
          </a:xfrm>
          <a:prstGeom prst="rect">
            <a:avLst/>
          </a:prstGeom>
          <a:noFill/>
        </p:spPr>
        <p:txBody>
          <a:bodyPr wrap="square">
            <a:spAutoFit/>
          </a:bodyPr>
          <a:lstStyle/>
          <a:p>
            <a:r>
              <a:rPr lang="en-US" sz="3200" b="1" i="1">
                <a:solidFill>
                  <a:schemeClr val="lt1"/>
                </a:solidFill>
                <a:latin typeface="Cambria" panose="02040503050406030204" pitchFamily="18" charset="0"/>
                <a:ea typeface="Cambria" panose="02040503050406030204" pitchFamily="18" charset="0"/>
                <a:cs typeface="Calibri"/>
                <a:sym typeface="Calibri"/>
              </a:rPr>
              <a:t>GST implications of Affiliation fee</a:t>
            </a:r>
          </a:p>
        </p:txBody>
      </p:sp>
      <p:sp>
        <p:nvSpPr>
          <p:cNvPr id="25" name="TextBox 24">
            <a:extLst>
              <a:ext uri="{FF2B5EF4-FFF2-40B4-BE49-F238E27FC236}">
                <a16:creationId xmlns:a16="http://schemas.microsoft.com/office/drawing/2014/main" id="{084C4790-606E-4F8E-7674-CEC579D8C986}"/>
              </a:ext>
            </a:extLst>
          </p:cNvPr>
          <p:cNvSpPr txBox="1"/>
          <p:nvPr/>
        </p:nvSpPr>
        <p:spPr>
          <a:xfrm>
            <a:off x="10289" y="939641"/>
            <a:ext cx="11727621" cy="5262979"/>
          </a:xfrm>
          <a:prstGeom prst="rect">
            <a:avLst/>
          </a:prstGeom>
          <a:noFill/>
        </p:spPr>
        <p:txBody>
          <a:bodyPr wrap="square">
            <a:spAutoFit/>
          </a:bodyPr>
          <a:lstStyle/>
          <a:p>
            <a:pPr marL="457200" lvl="0" indent="-457200" algn="just">
              <a:buFont typeface="Wingdings" panose="05000000000000000000" pitchFamily="2" charset="2"/>
              <a:buChar char="ü"/>
              <a:defRPr/>
            </a:pPr>
            <a:r>
              <a:rPr lang="en-US" sz="2800">
                <a:latin typeface="Cambria" panose="02040503050406030204" pitchFamily="18" charset="0"/>
                <a:ea typeface="Cambria" panose="02040503050406030204" pitchFamily="18" charset="0"/>
              </a:rPr>
              <a:t>The term “affiliation” typically refers to the formal recognition by a university, allowing a college to offer its courses.</a:t>
            </a:r>
          </a:p>
          <a:p>
            <a:pPr marL="457200" lvl="0" indent="-457200" algn="just">
              <a:buFont typeface="Wingdings" panose="05000000000000000000" pitchFamily="2" charset="2"/>
              <a:buChar char="ü"/>
              <a:defRPr/>
            </a:pPr>
            <a:r>
              <a:rPr lang="en-US" sz="2800">
                <a:latin typeface="Cambria" panose="02040503050406030204" pitchFamily="18" charset="0"/>
                <a:ea typeface="Cambria" panose="02040503050406030204" pitchFamily="18" charset="0"/>
              </a:rPr>
              <a:t>University Grants Commission (UGC) regulates affiliation process.</a:t>
            </a:r>
            <a:endParaRPr lang="en-US" sz="2800" b="1">
              <a:latin typeface="Cambria" panose="02040503050406030204" pitchFamily="18" charset="0"/>
              <a:ea typeface="Cambria" panose="02040503050406030204" pitchFamily="18" charset="0"/>
            </a:endParaRPr>
          </a:p>
          <a:p>
            <a:pPr marL="457200" lvl="0" indent="-457200" algn="just">
              <a:buFont typeface="Wingdings" panose="05000000000000000000" pitchFamily="2" charset="2"/>
              <a:buChar char="ü"/>
              <a:defRPr/>
            </a:pPr>
            <a:r>
              <a:rPr lang="en-US" sz="2800" b="1">
                <a:latin typeface="Cambria" panose="02040503050406030204" pitchFamily="18" charset="0"/>
                <a:ea typeface="Cambria" panose="02040503050406030204" pitchFamily="18" charset="0"/>
              </a:rPr>
              <a:t>Entry 66A </a:t>
            </a:r>
            <a:r>
              <a:rPr lang="en-US" sz="2800">
                <a:latin typeface="Cambria" panose="02040503050406030204" pitchFamily="18" charset="0"/>
                <a:ea typeface="Cambria" panose="02040503050406030204" pitchFamily="18" charset="0"/>
              </a:rPr>
              <a:t>of exemption N. No. 12/2017-CT (R) dated 28-06-2018 </a:t>
            </a:r>
            <a:r>
              <a:rPr lang="en-US" sz="2800" b="1">
                <a:latin typeface="Cambria" panose="02040503050406030204" pitchFamily="18" charset="0"/>
                <a:ea typeface="Cambria" panose="02040503050406030204" pitchFamily="18" charset="0"/>
              </a:rPr>
              <a:t>exempts affiliation services when provided by a Central or State Educational Board or similar body to a government  school. </a:t>
            </a:r>
          </a:p>
          <a:p>
            <a:pPr marL="457200" lvl="0" indent="-457200" algn="just">
              <a:buFont typeface="Wingdings" panose="05000000000000000000" pitchFamily="2" charset="2"/>
              <a:buChar char="ü"/>
              <a:defRPr/>
            </a:pPr>
            <a:r>
              <a:rPr lang="en-US" sz="2800">
                <a:latin typeface="Cambria" panose="02040503050406030204" pitchFamily="18" charset="0"/>
                <a:ea typeface="Cambria" panose="02040503050406030204" pitchFamily="18" charset="0"/>
              </a:rPr>
              <a:t>No such exemption to private schools, colleges, or deemed universities as clarified in </a:t>
            </a:r>
            <a:r>
              <a:rPr lang="pt-BR" sz="2800">
                <a:latin typeface="Cambria" panose="02040503050406030204" pitchFamily="18" charset="0"/>
                <a:ea typeface="Cambria" panose="02040503050406030204" pitchFamily="18" charset="0"/>
              </a:rPr>
              <a:t>Circular No. 234/28/2024-GST dated 11-10-2024.</a:t>
            </a:r>
            <a:endParaRPr lang="en-US" sz="2800">
              <a:latin typeface="Cambria" panose="02040503050406030204" pitchFamily="18" charset="0"/>
              <a:ea typeface="Cambria" panose="02040503050406030204" pitchFamily="18" charset="0"/>
            </a:endParaRPr>
          </a:p>
          <a:p>
            <a:pPr marL="457200" indent="-457200" algn="just">
              <a:buFont typeface="Wingdings" panose="05000000000000000000" pitchFamily="2" charset="2"/>
              <a:buChar char="ü"/>
              <a:defRPr/>
            </a:pPr>
            <a:r>
              <a:rPr lang="en-US" sz="2800">
                <a:latin typeface="Cambria" panose="02040503050406030204" pitchFamily="18" charset="0"/>
                <a:ea typeface="Cambria" panose="02040503050406030204" pitchFamily="18" charset="0"/>
              </a:rPr>
              <a:t>Any classification which does not satisfy </a:t>
            </a:r>
            <a:r>
              <a:rPr lang="en-US" sz="2800" b="1">
                <a:latin typeface="Cambria" panose="02040503050406030204" pitchFamily="18" charset="0"/>
                <a:ea typeface="Cambria" panose="02040503050406030204" pitchFamily="18" charset="0"/>
              </a:rPr>
              <a:t>‘Intelligible differentia’</a:t>
            </a:r>
            <a:r>
              <a:rPr lang="en-US" sz="2800">
                <a:latin typeface="Cambria" panose="02040503050406030204" pitchFamily="18" charset="0"/>
                <a:ea typeface="Cambria" panose="02040503050406030204" pitchFamily="18" charset="0"/>
              </a:rPr>
              <a:t> and </a:t>
            </a:r>
            <a:r>
              <a:rPr lang="en-US" sz="2800" b="1">
                <a:latin typeface="Cambria" panose="02040503050406030204" pitchFamily="18" charset="0"/>
                <a:ea typeface="Cambria" panose="02040503050406030204" pitchFamily="18" charset="0"/>
              </a:rPr>
              <a:t>‘Rational nexus to the objective’</a:t>
            </a:r>
            <a:r>
              <a:rPr lang="en-US" sz="2800">
                <a:latin typeface="Cambria" panose="02040503050406030204" pitchFamily="18" charset="0"/>
                <a:ea typeface="Cambria" panose="02040503050406030204" pitchFamily="18" charset="0"/>
              </a:rPr>
              <a:t> could be struck down as violative of </a:t>
            </a:r>
            <a:r>
              <a:rPr lang="en-US" sz="2800" b="1">
                <a:latin typeface="Cambria" panose="02040503050406030204" pitchFamily="18" charset="0"/>
                <a:ea typeface="Cambria" panose="02040503050406030204" pitchFamily="18" charset="0"/>
              </a:rPr>
              <a:t>Article 14 of COI – Right to Equality</a:t>
            </a:r>
            <a:r>
              <a:rPr lang="en-US" sz="2800">
                <a:latin typeface="Cambria" panose="02040503050406030204" pitchFamily="18" charset="0"/>
                <a:ea typeface="Cambria" panose="02040503050406030204" pitchFamily="18" charset="0"/>
              </a:rPr>
              <a:t>.</a:t>
            </a:r>
          </a:p>
          <a:p>
            <a:pPr marL="457200" indent="-457200" algn="just">
              <a:buFont typeface="Wingdings" panose="05000000000000000000" pitchFamily="2" charset="2"/>
              <a:buChar char="ü"/>
              <a:defRPr/>
            </a:pPr>
            <a:r>
              <a:rPr lang="en-US" sz="2800">
                <a:latin typeface="Cambria" panose="02040503050406030204" pitchFamily="18" charset="0"/>
                <a:ea typeface="Cambria" panose="02040503050406030204" pitchFamily="18" charset="0"/>
              </a:rPr>
              <a:t>Validity of entry 66A under GST is yet to be judicially tested in Courts.</a:t>
            </a:r>
          </a:p>
        </p:txBody>
      </p:sp>
      <p:pic>
        <p:nvPicPr>
          <p:cNvPr id="3" name="Picture 2">
            <a:extLst>
              <a:ext uri="{FF2B5EF4-FFF2-40B4-BE49-F238E27FC236}">
                <a16:creationId xmlns:a16="http://schemas.microsoft.com/office/drawing/2014/main" id="{819F1B87-9C1E-0B68-7E80-C753A732085D}"/>
              </a:ext>
            </a:extLst>
          </p:cNvPr>
          <p:cNvPicPr>
            <a:picLocks noChangeAspect="1"/>
          </p:cNvPicPr>
          <p:nvPr/>
        </p:nvPicPr>
        <p:blipFill>
          <a:blip r:embed="rId3"/>
          <a:stretch>
            <a:fillRect/>
          </a:stretch>
        </p:blipFill>
        <p:spPr>
          <a:xfrm>
            <a:off x="8484825" y="-11250"/>
            <a:ext cx="3692200" cy="996933"/>
          </a:xfrm>
          <a:prstGeom prst="rect">
            <a:avLst/>
          </a:prstGeom>
        </p:spPr>
      </p:pic>
    </p:spTree>
    <p:extLst>
      <p:ext uri="{BB962C8B-B14F-4D97-AF65-F5344CB8AC3E}">
        <p14:creationId xmlns:p14="http://schemas.microsoft.com/office/powerpoint/2010/main" val="29158834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EE6A1CD-209E-20A2-03D8-5D9806E15E79}"/>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3D1A4DFD-AE3C-7F1D-1A81-5E88637BBE9C}"/>
              </a:ext>
            </a:extLst>
          </p:cNvPr>
          <p:cNvSpPr>
            <a:spLocks noGrp="1"/>
          </p:cNvSpPr>
          <p:nvPr>
            <p:ph type="body" sz="quarter" idx="27"/>
          </p:nvPr>
        </p:nvSpPr>
        <p:spPr>
          <a:xfrm>
            <a:off x="5049936" y="1066979"/>
            <a:ext cx="5162709" cy="420683"/>
          </a:xfrm>
        </p:spPr>
        <p:txBody>
          <a:bodyPr/>
          <a:lstStyle/>
          <a:p>
            <a:r>
              <a:rPr lang="en-US"/>
              <a:t>ROI</a:t>
            </a:r>
          </a:p>
        </p:txBody>
      </p:sp>
      <p:sp>
        <p:nvSpPr>
          <p:cNvPr id="15" name="Slide Number Placeholder 13">
            <a:extLst>
              <a:ext uri="{FF2B5EF4-FFF2-40B4-BE49-F238E27FC236}">
                <a16:creationId xmlns:a16="http://schemas.microsoft.com/office/drawing/2014/main" id="{0DB38D46-BF65-F6C9-9553-E1F682BED5A4}"/>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panose="020B06040201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en-US" altLang="zh-CN" sz="1200" b="0" i="0" u="none" strike="noStrike" kern="1200" cap="none" spc="0" normalizeH="0" baseline="0" noProof="0">
              <a:ln>
                <a:noFill/>
              </a:ln>
              <a:solidFill>
                <a:srgbClr val="FFFFFF"/>
              </a:solidFill>
              <a:effectLst/>
              <a:uLnTx/>
              <a:uFillTx/>
              <a:latin typeface="Abadi" panose="020B0604020104020204" pitchFamily="34" charset="0"/>
              <a:ea typeface="+mn-ea"/>
              <a:cs typeface="+mn-cs"/>
            </a:endParaRPr>
          </a:p>
        </p:txBody>
      </p:sp>
      <p:sp>
        <p:nvSpPr>
          <p:cNvPr id="2" name="Rectangle 1">
            <a:extLst>
              <a:ext uri="{FF2B5EF4-FFF2-40B4-BE49-F238E27FC236}">
                <a16:creationId xmlns:a16="http://schemas.microsoft.com/office/drawing/2014/main" id="{F4F60E7E-95CB-A0BC-E1ED-0814EBF3FEE5}"/>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38830418-DC0E-6981-E16D-59F2E6C4E202}"/>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85314999-D5B6-D278-BB7B-0244698D9BE9}"/>
              </a:ext>
            </a:extLst>
          </p:cNvPr>
          <p:cNvSpPr txBox="1"/>
          <p:nvPr/>
        </p:nvSpPr>
        <p:spPr>
          <a:xfrm>
            <a:off x="-18435" y="146161"/>
            <a:ext cx="11053482" cy="584775"/>
          </a:xfrm>
          <a:prstGeom prst="rect">
            <a:avLst/>
          </a:prstGeom>
          <a:noFill/>
        </p:spPr>
        <p:txBody>
          <a:bodyPr wrap="square">
            <a:spAutoFit/>
          </a:bodyPr>
          <a:lstStyle/>
          <a:p>
            <a:r>
              <a:rPr lang="en-US" sz="3200" b="1" i="1">
                <a:solidFill>
                  <a:schemeClr val="lt1"/>
                </a:solidFill>
                <a:latin typeface="Cambria" panose="02040503050406030204" pitchFamily="18" charset="0"/>
                <a:ea typeface="Cambria" panose="02040503050406030204" pitchFamily="18" charset="0"/>
                <a:cs typeface="Calibri"/>
                <a:sym typeface="Calibri"/>
              </a:rPr>
              <a:t>GST implications of Affiliation fee</a:t>
            </a:r>
          </a:p>
        </p:txBody>
      </p:sp>
      <p:sp>
        <p:nvSpPr>
          <p:cNvPr id="25" name="TextBox 24">
            <a:extLst>
              <a:ext uri="{FF2B5EF4-FFF2-40B4-BE49-F238E27FC236}">
                <a16:creationId xmlns:a16="http://schemas.microsoft.com/office/drawing/2014/main" id="{F35D4A34-95F2-22B9-91CE-DCC3E1873432}"/>
              </a:ext>
            </a:extLst>
          </p:cNvPr>
          <p:cNvSpPr txBox="1"/>
          <p:nvPr/>
        </p:nvSpPr>
        <p:spPr>
          <a:xfrm>
            <a:off x="66273" y="939641"/>
            <a:ext cx="11471210" cy="5262979"/>
          </a:xfrm>
          <a:prstGeom prst="rect">
            <a:avLst/>
          </a:prstGeom>
          <a:noFill/>
        </p:spPr>
        <p:txBody>
          <a:bodyPr wrap="square">
            <a:spAutoFit/>
          </a:bodyPr>
          <a:lstStyle/>
          <a:p>
            <a:pPr marL="457200" indent="-457200" algn="just">
              <a:buFont typeface="Wingdings" panose="05000000000000000000" pitchFamily="2" charset="2"/>
              <a:buChar char="ü"/>
              <a:defRPr/>
            </a:pPr>
            <a:r>
              <a:rPr lang="en-US" sz="2800">
                <a:latin typeface="Cambria" panose="02040503050406030204" pitchFamily="18" charset="0"/>
                <a:ea typeface="Cambria" panose="02040503050406030204" pitchFamily="18" charset="0"/>
              </a:rPr>
              <a:t>In Malappuram Distt. Parallel College Association v. UOI [2006 (2) S.T.R. 321 (Ker.)], it was held that </a:t>
            </a:r>
          </a:p>
          <a:p>
            <a:pPr marL="914400" lvl="1" indent="-457200" algn="just">
              <a:buFont typeface="Arial" panose="020B0604020202020204" pitchFamily="34" charset="0"/>
              <a:buChar char="•"/>
              <a:defRPr/>
            </a:pPr>
            <a:r>
              <a:rPr lang="en-US" sz="2800">
                <a:latin typeface="Cambria" panose="02040503050406030204" pitchFamily="18" charset="0"/>
                <a:ea typeface="Cambria" panose="02040503050406030204" pitchFamily="18" charset="0"/>
              </a:rPr>
              <a:t>imposing tax on private (parallel) colleges while exempting regular government-affiliated ones was discriminatory, and violative of Article 14. </a:t>
            </a:r>
          </a:p>
          <a:p>
            <a:pPr marL="914400" lvl="1" indent="-457200" algn="just">
              <a:buFont typeface="Arial" panose="020B0604020202020204" pitchFamily="34" charset="0"/>
              <a:buChar char="•"/>
              <a:defRPr/>
            </a:pPr>
            <a:r>
              <a:rPr lang="en-US" sz="2800">
                <a:latin typeface="Cambria" panose="02040503050406030204" pitchFamily="18" charset="0"/>
                <a:ea typeface="Cambria" panose="02040503050406030204" pitchFamily="18" charset="0"/>
              </a:rPr>
              <a:t>Equality must be assessed from the students’ perspective. </a:t>
            </a:r>
          </a:p>
          <a:p>
            <a:pPr marL="457200" lvl="0" indent="-457200" algn="just">
              <a:buFont typeface="Wingdings" panose="05000000000000000000" pitchFamily="2" charset="2"/>
              <a:buChar char="ü"/>
              <a:defRPr/>
            </a:pPr>
            <a:r>
              <a:rPr lang="en-US" sz="2800" b="1">
                <a:latin typeface="Cambria" panose="02040503050406030204" pitchFamily="18" charset="0"/>
                <a:ea typeface="Cambria" panose="02040503050406030204" pitchFamily="18" charset="0"/>
              </a:rPr>
              <a:t>University also falls within the purview of ‘educational institution’ - </a:t>
            </a:r>
            <a:r>
              <a:rPr lang="en-US" sz="2800">
                <a:latin typeface="Cambria" panose="02040503050406030204" pitchFamily="18" charset="0"/>
                <a:ea typeface="Cambria" panose="02040503050406030204" pitchFamily="18" charset="0"/>
              </a:rPr>
              <a:t>Principal and Others v. Presiding Officer and Others [(1978) 1 S.C.C. 498] and Maharishi </a:t>
            </a:r>
            <a:r>
              <a:rPr lang="en-US" sz="2800" err="1">
                <a:latin typeface="Cambria" panose="02040503050406030204" pitchFamily="18" charset="0"/>
                <a:ea typeface="Cambria" panose="02040503050406030204" pitchFamily="18" charset="0"/>
              </a:rPr>
              <a:t>Markandeshwar</a:t>
            </a:r>
            <a:r>
              <a:rPr lang="en-US" sz="2800">
                <a:latin typeface="Cambria" panose="02040503050406030204" pitchFamily="18" charset="0"/>
                <a:ea typeface="Cambria" panose="02040503050406030204" pitchFamily="18" charset="0"/>
              </a:rPr>
              <a:t> Medical College and Hospital v. State of Himachal Pradesh [(2017) 6 S.C.C. 675].</a:t>
            </a:r>
            <a:endParaRPr lang="en-US" sz="2800" b="1">
              <a:latin typeface="Cambria" panose="02040503050406030204" pitchFamily="18" charset="0"/>
              <a:ea typeface="Cambria" panose="02040503050406030204" pitchFamily="18" charset="0"/>
            </a:endParaRPr>
          </a:p>
          <a:p>
            <a:pPr marL="457200" indent="-457200" algn="just">
              <a:buFont typeface="Wingdings" panose="05000000000000000000" pitchFamily="2" charset="2"/>
              <a:buChar char="ü"/>
              <a:defRPr/>
            </a:pPr>
            <a:r>
              <a:rPr lang="en-US" sz="2800">
                <a:latin typeface="Cambria" panose="02040503050406030204" pitchFamily="18" charset="0"/>
                <a:ea typeface="Cambria" panose="02040503050406030204" pitchFamily="18" charset="0"/>
              </a:rPr>
              <a:t>No exemption provided for services exchanged b/s 2 educational institutions, except entry 66A ibid.</a:t>
            </a:r>
          </a:p>
        </p:txBody>
      </p:sp>
      <p:pic>
        <p:nvPicPr>
          <p:cNvPr id="3" name="Picture 2">
            <a:extLst>
              <a:ext uri="{FF2B5EF4-FFF2-40B4-BE49-F238E27FC236}">
                <a16:creationId xmlns:a16="http://schemas.microsoft.com/office/drawing/2014/main" id="{B0FB93A9-A21E-F94C-C9A2-45EF1E60A108}"/>
              </a:ext>
            </a:extLst>
          </p:cNvPr>
          <p:cNvPicPr>
            <a:picLocks noChangeAspect="1"/>
          </p:cNvPicPr>
          <p:nvPr/>
        </p:nvPicPr>
        <p:blipFill>
          <a:blip r:embed="rId3"/>
          <a:stretch>
            <a:fillRect/>
          </a:stretch>
        </p:blipFill>
        <p:spPr>
          <a:xfrm>
            <a:off x="8484825" y="-29910"/>
            <a:ext cx="3692200" cy="996933"/>
          </a:xfrm>
          <a:prstGeom prst="rect">
            <a:avLst/>
          </a:prstGeom>
        </p:spPr>
      </p:pic>
    </p:spTree>
    <p:extLst>
      <p:ext uri="{BB962C8B-B14F-4D97-AF65-F5344CB8AC3E}">
        <p14:creationId xmlns:p14="http://schemas.microsoft.com/office/powerpoint/2010/main" val="25864388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C8081F1-462E-1449-61A1-DA33BAC5EE6E}"/>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2BBC9C3D-F70C-A3A9-91A5-06DD70EA6362}"/>
              </a:ext>
            </a:extLst>
          </p:cNvPr>
          <p:cNvSpPr>
            <a:spLocks noGrp="1"/>
          </p:cNvSpPr>
          <p:nvPr>
            <p:ph type="body" sz="quarter" idx="27"/>
          </p:nvPr>
        </p:nvSpPr>
        <p:spPr>
          <a:xfrm>
            <a:off x="5049936" y="1066979"/>
            <a:ext cx="5162709" cy="420683"/>
          </a:xfrm>
        </p:spPr>
        <p:txBody>
          <a:bodyPr/>
          <a:lstStyle/>
          <a:p>
            <a:r>
              <a:rPr lang="en-US"/>
              <a:t>ROI</a:t>
            </a:r>
          </a:p>
        </p:txBody>
      </p:sp>
      <p:sp>
        <p:nvSpPr>
          <p:cNvPr id="15" name="Slide Number Placeholder 13">
            <a:extLst>
              <a:ext uri="{FF2B5EF4-FFF2-40B4-BE49-F238E27FC236}">
                <a16:creationId xmlns:a16="http://schemas.microsoft.com/office/drawing/2014/main" id="{F7A0577B-1BEF-0A9E-FC03-335EE70F10C6}"/>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panose="020B06040201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en-US" altLang="zh-CN" sz="1200" b="0" i="0" u="none" strike="noStrike" kern="1200" cap="none" spc="0" normalizeH="0" baseline="0" noProof="0">
              <a:ln>
                <a:noFill/>
              </a:ln>
              <a:solidFill>
                <a:srgbClr val="FFFFFF"/>
              </a:solidFill>
              <a:effectLst/>
              <a:uLnTx/>
              <a:uFillTx/>
              <a:latin typeface="Abadi" panose="020B0604020104020204" pitchFamily="34" charset="0"/>
              <a:ea typeface="+mn-ea"/>
              <a:cs typeface="+mn-cs"/>
            </a:endParaRPr>
          </a:p>
        </p:txBody>
      </p:sp>
      <p:sp>
        <p:nvSpPr>
          <p:cNvPr id="2" name="Rectangle 1">
            <a:extLst>
              <a:ext uri="{FF2B5EF4-FFF2-40B4-BE49-F238E27FC236}">
                <a16:creationId xmlns:a16="http://schemas.microsoft.com/office/drawing/2014/main" id="{2681F648-6A52-62AA-61A8-1DA5872EEDAA}"/>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653D972B-C091-640D-8E74-44E3DDB576BF}"/>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0686A3DF-A140-3F56-AC5A-479821848597}"/>
              </a:ext>
            </a:extLst>
          </p:cNvPr>
          <p:cNvSpPr txBox="1"/>
          <p:nvPr/>
        </p:nvSpPr>
        <p:spPr>
          <a:xfrm>
            <a:off x="-18435" y="146161"/>
            <a:ext cx="11053482" cy="584775"/>
          </a:xfrm>
          <a:prstGeom prst="rect">
            <a:avLst/>
          </a:prstGeom>
          <a:noFill/>
        </p:spPr>
        <p:txBody>
          <a:bodyPr wrap="square">
            <a:spAutoFit/>
          </a:bodyPr>
          <a:lstStyle/>
          <a:p>
            <a:r>
              <a:rPr lang="en-US" sz="3200" b="1" i="1">
                <a:solidFill>
                  <a:schemeClr val="lt1"/>
                </a:solidFill>
                <a:latin typeface="Cambria" panose="02040503050406030204" pitchFamily="18" charset="0"/>
                <a:ea typeface="Cambria" panose="02040503050406030204" pitchFamily="18" charset="0"/>
                <a:cs typeface="Calibri"/>
                <a:sym typeface="Calibri"/>
              </a:rPr>
              <a:t>GST implications of Affiliation fee</a:t>
            </a:r>
          </a:p>
        </p:txBody>
      </p:sp>
      <p:sp>
        <p:nvSpPr>
          <p:cNvPr id="25" name="TextBox 24">
            <a:extLst>
              <a:ext uri="{FF2B5EF4-FFF2-40B4-BE49-F238E27FC236}">
                <a16:creationId xmlns:a16="http://schemas.microsoft.com/office/drawing/2014/main" id="{23A6FC4A-9B01-8F01-5052-C969ED21D221}"/>
              </a:ext>
            </a:extLst>
          </p:cNvPr>
          <p:cNvSpPr txBox="1"/>
          <p:nvPr/>
        </p:nvSpPr>
        <p:spPr>
          <a:xfrm>
            <a:off x="28951" y="939641"/>
            <a:ext cx="11471210" cy="4832092"/>
          </a:xfrm>
          <a:prstGeom prst="rect">
            <a:avLst/>
          </a:prstGeom>
          <a:noFill/>
        </p:spPr>
        <p:txBody>
          <a:bodyPr wrap="square">
            <a:spAutoFit/>
          </a:bodyPr>
          <a:lstStyle/>
          <a:p>
            <a:pPr marL="457200" indent="-457200" algn="just">
              <a:buFont typeface="Wingdings" panose="05000000000000000000" pitchFamily="2" charset="2"/>
              <a:buChar char="ü"/>
              <a:defRPr/>
            </a:pPr>
            <a:r>
              <a:rPr lang="en-US" sz="2800">
                <a:latin typeface="Cambria" panose="02040503050406030204" pitchFamily="18" charset="0"/>
                <a:ea typeface="Cambria" panose="02040503050406030204" pitchFamily="18" charset="0"/>
              </a:rPr>
              <a:t>Apex court in </a:t>
            </a:r>
            <a:r>
              <a:rPr lang="en-US" sz="2800" b="1">
                <a:latin typeface="Cambria" panose="02040503050406030204" pitchFamily="18" charset="0"/>
                <a:ea typeface="Cambria" panose="02040503050406030204" pitchFamily="18" charset="0"/>
              </a:rPr>
              <a:t>Mother Superior Adoration Convent  [2021 (376) ELT 242 (SC)] </a:t>
            </a:r>
            <a:r>
              <a:rPr lang="en-US" sz="2800">
                <a:latin typeface="Cambria" panose="02040503050406030204" pitchFamily="18" charset="0"/>
                <a:ea typeface="Cambria" panose="02040503050406030204" pitchFamily="18" charset="0"/>
              </a:rPr>
              <a:t>has held that any ambiguity in exemptions should favor the taxpayer.</a:t>
            </a:r>
            <a:endParaRPr lang="en-US" sz="2800" b="1">
              <a:latin typeface="Cambria" panose="02040503050406030204" pitchFamily="18" charset="0"/>
              <a:ea typeface="Cambria" panose="02040503050406030204" pitchFamily="18" charset="0"/>
            </a:endParaRPr>
          </a:p>
          <a:p>
            <a:pPr marL="457200" lvl="0" indent="-457200" algn="just">
              <a:buFont typeface="Wingdings" panose="05000000000000000000" pitchFamily="2" charset="2"/>
              <a:buChar char="ü"/>
              <a:defRPr/>
            </a:pPr>
            <a:r>
              <a:rPr lang="en-US" sz="2800" b="1">
                <a:latin typeface="Cambria" panose="02040503050406030204" pitchFamily="18" charset="0"/>
                <a:ea typeface="Cambria" panose="02040503050406030204" pitchFamily="18" charset="0"/>
              </a:rPr>
              <a:t>Is affiliation a sovereign, statutory or regulatory function?</a:t>
            </a:r>
          </a:p>
          <a:p>
            <a:pPr marL="914400" lvl="1" indent="-457200" algn="just">
              <a:buFont typeface="Arial" panose="020B0604020202020204" pitchFamily="34" charset="0"/>
              <a:buChar char="•"/>
              <a:defRPr/>
            </a:pPr>
            <a:r>
              <a:rPr lang="en-US" sz="2800">
                <a:latin typeface="Cambria" panose="02040503050406030204" pitchFamily="18" charset="0"/>
                <a:ea typeface="Cambria" panose="02040503050406030204" pitchFamily="18" charset="0"/>
              </a:rPr>
              <a:t>UGC’s regulatory activities are not sovereign - P. Mahalingam v. University Grants Commission [W.P. No. 23672 of 2011 decided on 19-10-2012 [Madras HC]</a:t>
            </a:r>
          </a:p>
          <a:p>
            <a:pPr marL="914400" lvl="1" indent="-457200" algn="just">
              <a:buFont typeface="Arial" panose="020B0604020202020204" pitchFamily="34" charset="0"/>
              <a:buChar char="•"/>
              <a:defRPr/>
            </a:pPr>
            <a:r>
              <a:rPr lang="en-US" sz="2800">
                <a:latin typeface="Cambria" panose="02040503050406030204" pitchFamily="18" charset="0"/>
                <a:ea typeface="Cambria" panose="02040503050406030204" pitchFamily="18" charset="0"/>
              </a:rPr>
              <a:t>Granting affiliation is a statutory/regulatory function</a:t>
            </a:r>
            <a:r>
              <a:rPr lang="en-US" sz="2800" b="1">
                <a:latin typeface="Cambria" panose="02040503050406030204" pitchFamily="18" charset="0"/>
                <a:ea typeface="Cambria" panose="02040503050406030204" pitchFamily="18" charset="0"/>
              </a:rPr>
              <a:t> - </a:t>
            </a:r>
            <a:r>
              <a:rPr lang="en-US" sz="2800">
                <a:latin typeface="Cambria" panose="02040503050406030204" pitchFamily="18" charset="0"/>
                <a:ea typeface="Cambria" panose="02040503050406030204" pitchFamily="18" charset="0"/>
              </a:rPr>
              <a:t>Rajiv Gandhi University of Health Sciences [2024 (8) TMI 209 - Karnataka HC]  and </a:t>
            </a:r>
            <a:r>
              <a:rPr lang="en-US" sz="2800" err="1">
                <a:latin typeface="Cambria" panose="02040503050406030204" pitchFamily="18" charset="0"/>
                <a:ea typeface="Cambria" panose="02040503050406030204" pitchFamily="18" charset="0"/>
              </a:rPr>
              <a:t>Manonmaniam</a:t>
            </a:r>
            <a:r>
              <a:rPr lang="en-US" sz="2800">
                <a:latin typeface="Cambria" panose="02040503050406030204" pitchFamily="18" charset="0"/>
                <a:ea typeface="Cambria" panose="02040503050406030204" pitchFamily="18" charset="0"/>
              </a:rPr>
              <a:t> </a:t>
            </a:r>
            <a:r>
              <a:rPr lang="en-US" sz="2800" err="1">
                <a:latin typeface="Cambria" panose="02040503050406030204" pitchFamily="18" charset="0"/>
                <a:ea typeface="Cambria" panose="02040503050406030204" pitchFamily="18" charset="0"/>
              </a:rPr>
              <a:t>Sundaranar</a:t>
            </a:r>
            <a:r>
              <a:rPr lang="en-US" sz="2800">
                <a:latin typeface="Cambria" panose="02040503050406030204" pitchFamily="18" charset="0"/>
                <a:ea typeface="Cambria" panose="02040503050406030204" pitchFamily="18" charset="0"/>
              </a:rPr>
              <a:t> University [2021-TIOL-888-HC MAD-ST].</a:t>
            </a:r>
          </a:p>
        </p:txBody>
      </p:sp>
      <p:pic>
        <p:nvPicPr>
          <p:cNvPr id="3" name="Picture 2">
            <a:extLst>
              <a:ext uri="{FF2B5EF4-FFF2-40B4-BE49-F238E27FC236}">
                <a16:creationId xmlns:a16="http://schemas.microsoft.com/office/drawing/2014/main" id="{259E0A2E-6AA3-1087-0D9D-C2E58861262D}"/>
              </a:ext>
            </a:extLst>
          </p:cNvPr>
          <p:cNvPicPr>
            <a:picLocks noChangeAspect="1"/>
          </p:cNvPicPr>
          <p:nvPr/>
        </p:nvPicPr>
        <p:blipFill>
          <a:blip r:embed="rId3"/>
          <a:stretch>
            <a:fillRect/>
          </a:stretch>
        </p:blipFill>
        <p:spPr>
          <a:xfrm>
            <a:off x="8503487" y="-11249"/>
            <a:ext cx="3692200" cy="996933"/>
          </a:xfrm>
          <a:prstGeom prst="rect">
            <a:avLst/>
          </a:prstGeom>
        </p:spPr>
      </p:pic>
    </p:spTree>
    <p:extLst>
      <p:ext uri="{BB962C8B-B14F-4D97-AF65-F5344CB8AC3E}">
        <p14:creationId xmlns:p14="http://schemas.microsoft.com/office/powerpoint/2010/main" val="15324772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EE9E9BB-8E07-E0F4-401A-228508FBE59A}"/>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954F1DF7-E502-A475-05B2-3532C0BBF198}"/>
              </a:ext>
            </a:extLst>
          </p:cNvPr>
          <p:cNvSpPr>
            <a:spLocks noGrp="1"/>
          </p:cNvSpPr>
          <p:nvPr>
            <p:ph type="body" sz="quarter" idx="27"/>
          </p:nvPr>
        </p:nvSpPr>
        <p:spPr>
          <a:xfrm>
            <a:off x="5049936" y="1066979"/>
            <a:ext cx="5162709" cy="420683"/>
          </a:xfrm>
        </p:spPr>
        <p:txBody>
          <a:bodyPr/>
          <a:lstStyle/>
          <a:p>
            <a:r>
              <a:rPr lang="en-US"/>
              <a:t>ROI</a:t>
            </a:r>
          </a:p>
        </p:txBody>
      </p:sp>
      <p:sp>
        <p:nvSpPr>
          <p:cNvPr id="15" name="Slide Number Placeholder 13">
            <a:extLst>
              <a:ext uri="{FF2B5EF4-FFF2-40B4-BE49-F238E27FC236}">
                <a16:creationId xmlns:a16="http://schemas.microsoft.com/office/drawing/2014/main" id="{A70693BF-85A6-5488-45F0-60104160C620}"/>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panose="020B06040201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en-US" altLang="zh-CN" sz="1200" b="0" i="0" u="none" strike="noStrike" kern="1200" cap="none" spc="0" normalizeH="0" baseline="0" noProof="0">
              <a:ln>
                <a:noFill/>
              </a:ln>
              <a:solidFill>
                <a:srgbClr val="FFFFFF"/>
              </a:solidFill>
              <a:effectLst/>
              <a:uLnTx/>
              <a:uFillTx/>
              <a:latin typeface="Abadi" panose="020B0604020104020204" pitchFamily="34" charset="0"/>
              <a:ea typeface="+mn-ea"/>
              <a:cs typeface="+mn-cs"/>
            </a:endParaRPr>
          </a:p>
        </p:txBody>
      </p:sp>
      <p:sp>
        <p:nvSpPr>
          <p:cNvPr id="2" name="Rectangle 1">
            <a:extLst>
              <a:ext uri="{FF2B5EF4-FFF2-40B4-BE49-F238E27FC236}">
                <a16:creationId xmlns:a16="http://schemas.microsoft.com/office/drawing/2014/main" id="{F8A88024-BC9F-07D7-81CF-5930E389668C}"/>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FA5626E7-EF0C-4A2E-8AD0-3072477D1CB1}"/>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68457930-F92A-4ECF-D81C-71A117191BDC}"/>
              </a:ext>
            </a:extLst>
          </p:cNvPr>
          <p:cNvSpPr txBox="1"/>
          <p:nvPr/>
        </p:nvSpPr>
        <p:spPr>
          <a:xfrm>
            <a:off x="-18435" y="146161"/>
            <a:ext cx="11053482" cy="584775"/>
          </a:xfrm>
          <a:prstGeom prst="rect">
            <a:avLst/>
          </a:prstGeom>
          <a:noFill/>
        </p:spPr>
        <p:txBody>
          <a:bodyPr wrap="square">
            <a:spAutoFit/>
          </a:bodyPr>
          <a:lstStyle/>
          <a:p>
            <a:r>
              <a:rPr lang="en-US" sz="3200" b="1" i="1">
                <a:solidFill>
                  <a:schemeClr val="lt1"/>
                </a:solidFill>
                <a:latin typeface="Cambria" panose="02040503050406030204" pitchFamily="18" charset="0"/>
                <a:ea typeface="Cambria" panose="02040503050406030204" pitchFamily="18" charset="0"/>
                <a:cs typeface="Calibri"/>
                <a:sym typeface="Calibri"/>
              </a:rPr>
              <a:t>GST implications of Affiliation fee</a:t>
            </a:r>
          </a:p>
        </p:txBody>
      </p:sp>
      <p:sp>
        <p:nvSpPr>
          <p:cNvPr id="25" name="TextBox 24">
            <a:extLst>
              <a:ext uri="{FF2B5EF4-FFF2-40B4-BE49-F238E27FC236}">
                <a16:creationId xmlns:a16="http://schemas.microsoft.com/office/drawing/2014/main" id="{45DB34F0-F3A5-5370-1AEC-96535C8967D5}"/>
              </a:ext>
            </a:extLst>
          </p:cNvPr>
          <p:cNvSpPr txBox="1"/>
          <p:nvPr/>
        </p:nvSpPr>
        <p:spPr>
          <a:xfrm>
            <a:off x="10289" y="939641"/>
            <a:ext cx="11802265" cy="4832092"/>
          </a:xfrm>
          <a:prstGeom prst="rect">
            <a:avLst/>
          </a:prstGeom>
          <a:noFill/>
        </p:spPr>
        <p:txBody>
          <a:bodyPr wrap="square">
            <a:spAutoFit/>
          </a:bodyPr>
          <a:lstStyle/>
          <a:p>
            <a:pPr marL="457200" lvl="0" indent="-457200" algn="just">
              <a:buFont typeface="Wingdings" panose="05000000000000000000" pitchFamily="2" charset="2"/>
              <a:buChar char="ü"/>
              <a:defRPr/>
            </a:pPr>
            <a:r>
              <a:rPr lang="en-US" sz="2800" b="1">
                <a:latin typeface="Cambria" panose="02040503050406030204" pitchFamily="18" charset="0"/>
                <a:ea typeface="Cambria" panose="02040503050406030204" pitchFamily="18" charset="0"/>
              </a:rPr>
              <a:t>Is education a business? </a:t>
            </a:r>
          </a:p>
          <a:p>
            <a:pPr marL="914400" lvl="1" indent="-457200" algn="just">
              <a:buFont typeface="Arial" panose="020B0604020202020204" pitchFamily="34" charset="0"/>
              <a:buChar char="•"/>
              <a:defRPr/>
            </a:pPr>
            <a:r>
              <a:rPr lang="en-US" sz="2800" b="1">
                <a:latin typeface="Cambria" panose="02040503050406030204" pitchFamily="18" charset="0"/>
                <a:ea typeface="Cambria" panose="02040503050406030204" pitchFamily="18" charset="0"/>
              </a:rPr>
              <a:t>Providing education is not a business - </a:t>
            </a:r>
            <a:r>
              <a:rPr lang="en-US" sz="2800">
                <a:latin typeface="Cambria" panose="02040503050406030204" pitchFamily="18" charset="0"/>
                <a:ea typeface="Cambria" panose="02040503050406030204" pitchFamily="18" charset="0"/>
              </a:rPr>
              <a:t>T. M. A. Pai Foundation &amp; Ors v State of Karnataka &amp; Ors on 31-10-2002.</a:t>
            </a:r>
          </a:p>
          <a:p>
            <a:pPr marL="914400" lvl="1" indent="-457200" algn="just">
              <a:buFont typeface="Arial" panose="020B0604020202020204" pitchFamily="34" charset="0"/>
              <a:buChar char="•"/>
              <a:defRPr/>
            </a:pPr>
            <a:r>
              <a:rPr lang="en-US" sz="2800" b="1">
                <a:latin typeface="Cambria" panose="02040503050406030204" pitchFamily="18" charset="0"/>
                <a:ea typeface="Cambria" panose="02040503050406030204" pitchFamily="18" charset="0"/>
              </a:rPr>
              <a:t>Service fees/charges collected by Corporations are obviously in the nature of compulsory levy and used for statutory obligations and hence cannot be subjected to service tax - </a:t>
            </a:r>
            <a:r>
              <a:rPr lang="en-US" sz="2800">
                <a:latin typeface="Cambria" panose="02040503050406030204" pitchFamily="18" charset="0"/>
                <a:ea typeface="Cambria" panose="02040503050406030204" pitchFamily="18" charset="0"/>
              </a:rPr>
              <a:t>In Commissioner of Central Excise, Nasik v Maharashtra Industrial Development Corporation [</a:t>
            </a:r>
            <a:r>
              <a:rPr lang="pt-BR" sz="2800">
                <a:latin typeface="Cambria" panose="02040503050406030204" pitchFamily="18" charset="0"/>
                <a:ea typeface="Cambria" panose="02040503050406030204" pitchFamily="18" charset="0"/>
              </a:rPr>
              <a:t>2018 (9) GSTL 372 (Bom)]</a:t>
            </a:r>
            <a:r>
              <a:rPr lang="en-US" sz="2800">
                <a:latin typeface="Cambria" panose="02040503050406030204" pitchFamily="18" charset="0"/>
                <a:ea typeface="Cambria" panose="02040503050406030204" pitchFamily="18" charset="0"/>
              </a:rPr>
              <a:t>. </a:t>
            </a:r>
          </a:p>
          <a:p>
            <a:pPr marL="914400" lvl="1" indent="-457200" algn="just">
              <a:buFont typeface="Arial" panose="020B0604020202020204" pitchFamily="34" charset="0"/>
              <a:buChar char="•"/>
              <a:defRPr/>
            </a:pPr>
            <a:r>
              <a:rPr lang="en-US" sz="2800" b="1">
                <a:latin typeface="Cambria" panose="02040503050406030204" pitchFamily="18" charset="0"/>
                <a:ea typeface="Cambria" panose="02040503050406030204" pitchFamily="18" charset="0"/>
              </a:rPr>
              <a:t>Where the main activity is not a business then any incidental or ancillary transaction would not get covered under business - </a:t>
            </a:r>
            <a:r>
              <a:rPr lang="en-US" sz="2800">
                <a:latin typeface="Cambria" panose="02040503050406030204" pitchFamily="18" charset="0"/>
                <a:ea typeface="Cambria" panose="02040503050406030204" pitchFamily="18" charset="0"/>
              </a:rPr>
              <a:t>Commissioner of Sales Tax v. Sai Publication Fund [(2002) 4 SCC 57].</a:t>
            </a:r>
            <a:endParaRPr lang="en-US" sz="2800" b="1">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9079C834-1EFD-5F95-EDAF-C0F2D4B8E03A}"/>
              </a:ext>
            </a:extLst>
          </p:cNvPr>
          <p:cNvPicPr>
            <a:picLocks noChangeAspect="1"/>
          </p:cNvPicPr>
          <p:nvPr/>
        </p:nvPicPr>
        <p:blipFill>
          <a:blip r:embed="rId3"/>
          <a:stretch>
            <a:fillRect/>
          </a:stretch>
        </p:blipFill>
        <p:spPr>
          <a:xfrm>
            <a:off x="8484825" y="-11249"/>
            <a:ext cx="3692200" cy="996933"/>
          </a:xfrm>
          <a:prstGeom prst="rect">
            <a:avLst/>
          </a:prstGeom>
        </p:spPr>
      </p:pic>
    </p:spTree>
    <p:extLst>
      <p:ext uri="{BB962C8B-B14F-4D97-AF65-F5344CB8AC3E}">
        <p14:creationId xmlns:p14="http://schemas.microsoft.com/office/powerpoint/2010/main" val="31391595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07AB55A-9D0B-BEE9-5993-890203299734}"/>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90FA708A-4D13-03B7-3FEB-C626C7FD51C6}"/>
              </a:ext>
            </a:extLst>
          </p:cNvPr>
          <p:cNvSpPr>
            <a:spLocks noGrp="1"/>
          </p:cNvSpPr>
          <p:nvPr>
            <p:ph type="body" sz="quarter" idx="27"/>
          </p:nvPr>
        </p:nvSpPr>
        <p:spPr>
          <a:xfrm>
            <a:off x="5049936" y="1066979"/>
            <a:ext cx="5162709" cy="420683"/>
          </a:xfrm>
        </p:spPr>
        <p:txBody>
          <a:bodyPr/>
          <a:lstStyle/>
          <a:p>
            <a:r>
              <a:rPr lang="en-US"/>
              <a:t>ROI</a:t>
            </a:r>
          </a:p>
        </p:txBody>
      </p:sp>
      <p:sp>
        <p:nvSpPr>
          <p:cNvPr id="15" name="Slide Number Placeholder 13">
            <a:extLst>
              <a:ext uri="{FF2B5EF4-FFF2-40B4-BE49-F238E27FC236}">
                <a16:creationId xmlns:a16="http://schemas.microsoft.com/office/drawing/2014/main" id="{AB522052-26C8-808D-870B-2B12169118A9}"/>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panose="020B06040201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en-US" altLang="zh-CN" sz="1200" b="0" i="0" u="none" strike="noStrike" kern="1200" cap="none" spc="0" normalizeH="0" baseline="0" noProof="0">
              <a:ln>
                <a:noFill/>
              </a:ln>
              <a:solidFill>
                <a:srgbClr val="FFFFFF"/>
              </a:solidFill>
              <a:effectLst/>
              <a:uLnTx/>
              <a:uFillTx/>
              <a:latin typeface="Abadi" panose="020B0604020104020204" pitchFamily="34" charset="0"/>
              <a:ea typeface="+mn-ea"/>
              <a:cs typeface="+mn-cs"/>
            </a:endParaRPr>
          </a:p>
        </p:txBody>
      </p:sp>
      <p:sp>
        <p:nvSpPr>
          <p:cNvPr id="2" name="Rectangle 1">
            <a:extLst>
              <a:ext uri="{FF2B5EF4-FFF2-40B4-BE49-F238E27FC236}">
                <a16:creationId xmlns:a16="http://schemas.microsoft.com/office/drawing/2014/main" id="{52182118-96FE-4256-7F58-8D2E949C2AA0}"/>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73287309-28ED-8F51-7B9B-2816715552D6}"/>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7CFD01C5-643D-E7C0-F91D-692A9C7107D7}"/>
              </a:ext>
            </a:extLst>
          </p:cNvPr>
          <p:cNvSpPr txBox="1"/>
          <p:nvPr/>
        </p:nvSpPr>
        <p:spPr>
          <a:xfrm>
            <a:off x="-18435" y="146161"/>
            <a:ext cx="11053482" cy="584775"/>
          </a:xfrm>
          <a:prstGeom prst="rect">
            <a:avLst/>
          </a:prstGeom>
          <a:noFill/>
        </p:spPr>
        <p:txBody>
          <a:bodyPr wrap="square">
            <a:spAutoFit/>
          </a:bodyPr>
          <a:lstStyle/>
          <a:p>
            <a:r>
              <a:rPr lang="en-US" sz="3200" b="1" i="1">
                <a:solidFill>
                  <a:schemeClr val="lt1"/>
                </a:solidFill>
                <a:latin typeface="Cambria" panose="02040503050406030204" pitchFamily="18" charset="0"/>
                <a:ea typeface="Cambria" panose="02040503050406030204" pitchFamily="18" charset="0"/>
                <a:cs typeface="Calibri"/>
                <a:sym typeface="Calibri"/>
              </a:rPr>
              <a:t>GST implications of Affiliation fee</a:t>
            </a:r>
          </a:p>
        </p:txBody>
      </p:sp>
      <p:sp>
        <p:nvSpPr>
          <p:cNvPr id="25" name="TextBox 24">
            <a:extLst>
              <a:ext uri="{FF2B5EF4-FFF2-40B4-BE49-F238E27FC236}">
                <a16:creationId xmlns:a16="http://schemas.microsoft.com/office/drawing/2014/main" id="{7E636418-89E9-3875-A92F-6C79279C2224}"/>
              </a:ext>
            </a:extLst>
          </p:cNvPr>
          <p:cNvSpPr txBox="1"/>
          <p:nvPr/>
        </p:nvSpPr>
        <p:spPr>
          <a:xfrm>
            <a:off x="10289" y="939641"/>
            <a:ext cx="11802265" cy="5262979"/>
          </a:xfrm>
          <a:prstGeom prst="rect">
            <a:avLst/>
          </a:prstGeom>
          <a:noFill/>
        </p:spPr>
        <p:txBody>
          <a:bodyPr wrap="square">
            <a:spAutoFit/>
          </a:bodyPr>
          <a:lstStyle/>
          <a:p>
            <a:pPr marL="457200" lvl="0" indent="-457200" algn="just">
              <a:buFont typeface="Wingdings" panose="05000000000000000000" pitchFamily="2" charset="2"/>
              <a:buChar char="ü"/>
              <a:defRPr/>
            </a:pPr>
            <a:r>
              <a:rPr lang="en-US" sz="2800" b="1">
                <a:latin typeface="Cambria" panose="02040503050406030204" pitchFamily="18" charset="0"/>
                <a:ea typeface="Cambria" panose="02040503050406030204" pitchFamily="18" charset="0"/>
              </a:rPr>
              <a:t>Nature of affiliation fee?</a:t>
            </a:r>
            <a:r>
              <a:rPr lang="en-US" sz="2800">
                <a:latin typeface="Cambria" panose="02040503050406030204" pitchFamily="18" charset="0"/>
                <a:ea typeface="Cambria" panose="02040503050406030204" pitchFamily="18" charset="0"/>
              </a:rPr>
              <a:t> </a:t>
            </a:r>
          </a:p>
          <a:p>
            <a:pPr marL="914400" lvl="1" indent="-457200" algn="just">
              <a:buFont typeface="Arial" panose="020B0604020202020204" pitchFamily="34" charset="0"/>
              <a:buChar char="•"/>
              <a:defRPr/>
            </a:pPr>
            <a:r>
              <a:rPr lang="en-US" sz="2800">
                <a:latin typeface="Cambria" panose="02040503050406030204" pitchFamily="18" charset="0"/>
                <a:ea typeface="Cambria" panose="02040503050406030204" pitchFamily="18" charset="0"/>
              </a:rPr>
              <a:t>Payment made towards statutory functions is not consideration -</a:t>
            </a:r>
          </a:p>
          <a:p>
            <a:pPr marL="1371600" lvl="2" indent="-457200" algn="just">
              <a:buFont typeface="Arial" panose="020B0604020202020204" pitchFamily="34" charset="0"/>
              <a:buChar char="•"/>
              <a:defRPr/>
            </a:pPr>
            <a:r>
              <a:rPr lang="en-US" sz="2800">
                <a:latin typeface="Cambria" panose="02040503050406030204" pitchFamily="18" charset="0"/>
                <a:ea typeface="Cambria" panose="02040503050406030204" pitchFamily="18" charset="0"/>
              </a:rPr>
              <a:t>Bengaluru North University v. Joint Commissioner of Central Tax [TS-770-HC(KAR)-2025-GST]</a:t>
            </a:r>
          </a:p>
          <a:p>
            <a:pPr marL="1371600" lvl="2" indent="-457200" algn="just">
              <a:buFont typeface="Arial" panose="020B0604020202020204" pitchFamily="34" charset="0"/>
              <a:buChar char="•"/>
              <a:defRPr/>
            </a:pPr>
            <a:r>
              <a:rPr lang="en-US" sz="2800">
                <a:latin typeface="Cambria" panose="02040503050406030204" pitchFamily="18" charset="0"/>
                <a:ea typeface="Cambria" panose="02040503050406030204" pitchFamily="18" charset="0"/>
              </a:rPr>
              <a:t>Goa University v. Joint Commissioner of CGST &amp; Central Excise [2025 (4) TMI 1056 - Bombay HC]</a:t>
            </a:r>
          </a:p>
          <a:p>
            <a:pPr marL="1371600" lvl="2" indent="-457200" algn="just">
              <a:buFont typeface="Arial" panose="020B0604020202020204" pitchFamily="34" charset="0"/>
              <a:buChar char="•"/>
              <a:defRPr/>
            </a:pPr>
            <a:r>
              <a:rPr lang="en-US" sz="2800">
                <a:latin typeface="Cambria" panose="02040503050406030204" pitchFamily="18" charset="0"/>
                <a:ea typeface="Cambria" panose="02040503050406030204" pitchFamily="18" charset="0"/>
              </a:rPr>
              <a:t>Principal Addl. Directorate General DGGSTI v. Rajiv Gandhi University of Health Sciences [2024 (8) TMI 209 - Karnataka HC].</a:t>
            </a:r>
          </a:p>
          <a:p>
            <a:pPr marL="457200" indent="-457200" algn="just">
              <a:buFont typeface="Wingdings" panose="05000000000000000000" pitchFamily="2" charset="2"/>
              <a:buChar char="ü"/>
              <a:defRPr/>
            </a:pPr>
            <a:r>
              <a:rPr lang="en-US" sz="2800">
                <a:latin typeface="Cambria" panose="02040503050406030204" pitchFamily="18" charset="0"/>
                <a:ea typeface="Cambria" panose="02040503050406030204" pitchFamily="18" charset="0"/>
              </a:rPr>
              <a:t>Therefore, granting of affiliation could be fairly concluded as discharge of statutory or regulatory functions, thereby not leviable to GST, in the absence of contractual relationship.</a:t>
            </a:r>
          </a:p>
          <a:p>
            <a:pPr marL="457200" indent="-457200" algn="just">
              <a:buFont typeface="Wingdings" panose="05000000000000000000" pitchFamily="2" charset="2"/>
              <a:buChar char="ü"/>
              <a:defRPr/>
            </a:pPr>
            <a:r>
              <a:rPr lang="en-US" sz="2800" b="1">
                <a:latin typeface="Cambria" panose="02040503050406030204" pitchFamily="18" charset="0"/>
                <a:ea typeface="Cambria" panose="02040503050406030204" pitchFamily="18" charset="0"/>
              </a:rPr>
              <a:t>Yet to be settled by Apex Court.</a:t>
            </a:r>
          </a:p>
        </p:txBody>
      </p:sp>
      <p:pic>
        <p:nvPicPr>
          <p:cNvPr id="3" name="Picture 2">
            <a:extLst>
              <a:ext uri="{FF2B5EF4-FFF2-40B4-BE49-F238E27FC236}">
                <a16:creationId xmlns:a16="http://schemas.microsoft.com/office/drawing/2014/main" id="{1B1699B9-6CA6-56B5-B67A-877782FC6588}"/>
              </a:ext>
            </a:extLst>
          </p:cNvPr>
          <p:cNvPicPr>
            <a:picLocks noChangeAspect="1"/>
          </p:cNvPicPr>
          <p:nvPr/>
        </p:nvPicPr>
        <p:blipFill>
          <a:blip r:embed="rId3"/>
          <a:stretch>
            <a:fillRect/>
          </a:stretch>
        </p:blipFill>
        <p:spPr>
          <a:xfrm>
            <a:off x="8484825" y="-11249"/>
            <a:ext cx="3692200" cy="996933"/>
          </a:xfrm>
          <a:prstGeom prst="rect">
            <a:avLst/>
          </a:prstGeom>
        </p:spPr>
      </p:pic>
    </p:spTree>
    <p:extLst>
      <p:ext uri="{BB962C8B-B14F-4D97-AF65-F5344CB8AC3E}">
        <p14:creationId xmlns:p14="http://schemas.microsoft.com/office/powerpoint/2010/main" val="17531362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A27B58-FCA5-7E6B-F60B-E2BFA212D80A}"/>
            </a:ext>
          </a:extLst>
        </p:cNvPr>
        <p:cNvGrpSpPr/>
        <p:nvPr/>
      </p:nvGrpSpPr>
      <p:grpSpPr>
        <a:xfrm>
          <a:off x="0" y="0"/>
          <a:ext cx="0" cy="0"/>
          <a:chOff x="0" y="0"/>
          <a:chExt cx="0" cy="0"/>
        </a:xfrm>
      </p:grpSpPr>
      <p:sp useBgFill="1">
        <p:nvSpPr>
          <p:cNvPr id="270" name="Rectangle 269">
            <a:extLst>
              <a:ext uri="{FF2B5EF4-FFF2-40B4-BE49-F238E27FC236}">
                <a16:creationId xmlns:a16="http://schemas.microsoft.com/office/drawing/2014/main" id="{F7DCBE08-970D-9B7F-EFB9-1835BF6310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a:extLst>
              <a:ext uri="{FF2B5EF4-FFF2-40B4-BE49-F238E27FC236}">
                <a16:creationId xmlns:a16="http://schemas.microsoft.com/office/drawing/2014/main" id="{7DFC54D3-7E9F-EC8D-B79B-F7176838E1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271">
            <a:extLst>
              <a:ext uri="{FF2B5EF4-FFF2-40B4-BE49-F238E27FC236}">
                <a16:creationId xmlns:a16="http://schemas.microsoft.com/office/drawing/2014/main" id="{7047FDDF-6C0D-A473-A0F5-12AE8B718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272">
            <a:extLst>
              <a:ext uri="{FF2B5EF4-FFF2-40B4-BE49-F238E27FC236}">
                <a16:creationId xmlns:a16="http://schemas.microsoft.com/office/drawing/2014/main" id="{D4D5C170-646E-3B79-9242-4D511727E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a:extLst>
              <a:ext uri="{FF2B5EF4-FFF2-40B4-BE49-F238E27FC236}">
                <a16:creationId xmlns:a16="http://schemas.microsoft.com/office/drawing/2014/main" id="{4521D8DE-EB93-C8AD-A371-713459568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5712B666-C2F6-8CAC-F648-4B4A5824C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345944CB-D8A7-0323-9CFE-671C5C88A2C2}"/>
              </a:ext>
            </a:extLst>
          </p:cNvPr>
          <p:cNvSpPr>
            <a:spLocks noGrp="1"/>
          </p:cNvSpPr>
          <p:nvPr>
            <p:ph type="title"/>
          </p:nvPr>
        </p:nvSpPr>
        <p:spPr>
          <a:xfrm>
            <a:off x="1016248" y="1126987"/>
            <a:ext cx="10105845" cy="2138723"/>
          </a:xfrm>
        </p:spPr>
        <p:txBody>
          <a:bodyPr vert="horz" lIns="91440" tIns="45720" rIns="91440" bIns="45720" rtlCol="0" anchor="b">
            <a:normAutofit/>
          </a:bodyPr>
          <a:lstStyle/>
          <a:p>
            <a:pPr algn="ctr"/>
            <a:r>
              <a:rPr lang="en-US" sz="6000">
                <a:solidFill>
                  <a:srgbClr val="FFFFFF"/>
                </a:solidFill>
                <a:latin typeface="Cambria" panose="02040503050406030204" pitchFamily="18" charset="0"/>
                <a:ea typeface="Cambria" panose="02040503050406030204" pitchFamily="18" charset="0"/>
              </a:rPr>
              <a:t>Limitation for filing appeal after rectification application</a:t>
            </a:r>
            <a:endParaRPr lang="en-US" sz="6000" kern="1200">
              <a:solidFill>
                <a:srgbClr val="FFFFFF"/>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4C92B88C-5352-9024-10F2-6F1636F79257}"/>
              </a:ext>
            </a:extLst>
          </p:cNvPr>
          <p:cNvPicPr>
            <a:picLocks noChangeAspect="1"/>
          </p:cNvPicPr>
          <p:nvPr/>
        </p:nvPicPr>
        <p:blipFill>
          <a:blip r:embed="rId2"/>
          <a:stretch>
            <a:fillRect/>
          </a:stretch>
        </p:blipFill>
        <p:spPr>
          <a:xfrm>
            <a:off x="8484825" y="-11249"/>
            <a:ext cx="3692200" cy="996933"/>
          </a:xfrm>
          <a:prstGeom prst="rect">
            <a:avLst/>
          </a:prstGeom>
        </p:spPr>
      </p:pic>
    </p:spTree>
    <p:extLst>
      <p:ext uri="{BB962C8B-B14F-4D97-AF65-F5344CB8AC3E}">
        <p14:creationId xmlns:p14="http://schemas.microsoft.com/office/powerpoint/2010/main" val="19400987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D473FC9-1878-6CB9-F6C8-5B41767E6FD5}"/>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D2492479-1D7C-D111-53C7-2FDCAA4C3DD2}"/>
              </a:ext>
            </a:extLst>
          </p:cNvPr>
          <p:cNvSpPr>
            <a:spLocks noGrp="1"/>
          </p:cNvSpPr>
          <p:nvPr>
            <p:ph type="body" sz="quarter" idx="27"/>
          </p:nvPr>
        </p:nvSpPr>
        <p:spPr>
          <a:xfrm>
            <a:off x="5049936" y="1066979"/>
            <a:ext cx="5162709" cy="420683"/>
          </a:xfrm>
        </p:spPr>
        <p:txBody>
          <a:bodyPr/>
          <a:lstStyle/>
          <a:p>
            <a:r>
              <a:rPr lang="en-US"/>
              <a:t>ROI</a:t>
            </a:r>
          </a:p>
        </p:txBody>
      </p:sp>
      <p:sp>
        <p:nvSpPr>
          <p:cNvPr id="15" name="Slide Number Placeholder 13">
            <a:extLst>
              <a:ext uri="{FF2B5EF4-FFF2-40B4-BE49-F238E27FC236}">
                <a16:creationId xmlns:a16="http://schemas.microsoft.com/office/drawing/2014/main" id="{5C28EF15-641A-4298-5CCB-9ECE89271AC2}"/>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panose="020B06040201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49</a:t>
            </a:fld>
            <a:endParaRPr kumimoji="0" lang="en-US" altLang="zh-CN" sz="1200" b="0" i="0" u="none" strike="noStrike" kern="1200" cap="none" spc="0" normalizeH="0" baseline="0" noProof="0">
              <a:ln>
                <a:noFill/>
              </a:ln>
              <a:solidFill>
                <a:srgbClr val="FFFFFF"/>
              </a:solidFill>
              <a:effectLst/>
              <a:uLnTx/>
              <a:uFillTx/>
              <a:latin typeface="Abadi" panose="020B0604020104020204" pitchFamily="34" charset="0"/>
              <a:ea typeface="+mn-ea"/>
              <a:cs typeface="+mn-cs"/>
            </a:endParaRPr>
          </a:p>
        </p:txBody>
      </p:sp>
      <p:sp>
        <p:nvSpPr>
          <p:cNvPr id="2" name="Rectangle 1">
            <a:extLst>
              <a:ext uri="{FF2B5EF4-FFF2-40B4-BE49-F238E27FC236}">
                <a16:creationId xmlns:a16="http://schemas.microsoft.com/office/drawing/2014/main" id="{806DAC57-A035-5A98-2148-2F00442C9661}"/>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CAD76FF5-A059-EBD8-0B03-9A6E49698F4F}"/>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8B718F7C-12A5-7ADD-0C3C-435D796D8EA1}"/>
              </a:ext>
            </a:extLst>
          </p:cNvPr>
          <p:cNvSpPr txBox="1"/>
          <p:nvPr/>
        </p:nvSpPr>
        <p:spPr>
          <a:xfrm>
            <a:off x="-18435" y="146161"/>
            <a:ext cx="11053482" cy="584775"/>
          </a:xfrm>
          <a:prstGeom prst="rect">
            <a:avLst/>
          </a:prstGeom>
          <a:noFill/>
        </p:spPr>
        <p:txBody>
          <a:bodyPr wrap="square">
            <a:spAutoFit/>
          </a:bodyPr>
          <a:lstStyle/>
          <a:p>
            <a:r>
              <a:rPr lang="en-US" sz="3200" b="1" i="1">
                <a:solidFill>
                  <a:schemeClr val="lt1"/>
                </a:solidFill>
                <a:latin typeface="Cambria" panose="02040503050406030204" pitchFamily="18" charset="0"/>
                <a:ea typeface="Cambria" panose="02040503050406030204" pitchFamily="18" charset="0"/>
                <a:cs typeface="Calibri"/>
                <a:sym typeface="Calibri"/>
              </a:rPr>
              <a:t>Limitation for filing appeal</a:t>
            </a:r>
          </a:p>
        </p:txBody>
      </p:sp>
      <p:sp>
        <p:nvSpPr>
          <p:cNvPr id="25" name="TextBox 24">
            <a:extLst>
              <a:ext uri="{FF2B5EF4-FFF2-40B4-BE49-F238E27FC236}">
                <a16:creationId xmlns:a16="http://schemas.microsoft.com/office/drawing/2014/main" id="{21EE1CE4-A648-0D16-EE77-102167A20AAD}"/>
              </a:ext>
            </a:extLst>
          </p:cNvPr>
          <p:cNvSpPr txBox="1"/>
          <p:nvPr/>
        </p:nvSpPr>
        <p:spPr>
          <a:xfrm>
            <a:off x="66273" y="939641"/>
            <a:ext cx="11802266" cy="4832092"/>
          </a:xfrm>
          <a:prstGeom prst="rect">
            <a:avLst/>
          </a:prstGeom>
          <a:noFill/>
        </p:spPr>
        <p:txBody>
          <a:bodyPr wrap="square">
            <a:spAutoFit/>
          </a:bodyPr>
          <a:lstStyle/>
          <a:p>
            <a:pPr marL="457200" lvl="0" indent="-457200" algn="just">
              <a:buFont typeface="Wingdings" panose="05000000000000000000" pitchFamily="2" charset="2"/>
              <a:buChar char="ü"/>
              <a:defRPr/>
            </a:pPr>
            <a:r>
              <a:rPr lang="en-US" sz="2800">
                <a:latin typeface="Cambria" panose="02040503050406030204" pitchFamily="18" charset="0"/>
                <a:ea typeface="Cambria" panose="02040503050406030204" pitchFamily="18" charset="0"/>
              </a:rPr>
              <a:t>Appeal is to be filed </a:t>
            </a:r>
            <a:r>
              <a:rPr lang="en-US" sz="2800" b="1">
                <a:latin typeface="Cambria" panose="02040503050406030204" pitchFamily="18" charset="0"/>
                <a:ea typeface="Cambria" panose="02040503050406030204" pitchFamily="18" charset="0"/>
              </a:rPr>
              <a:t>within 3 months from the date of communication</a:t>
            </a:r>
            <a:r>
              <a:rPr lang="en-US" sz="2800">
                <a:latin typeface="Cambria" panose="02040503050406030204" pitchFamily="18" charset="0"/>
                <a:ea typeface="Cambria" panose="02040503050406030204" pitchFamily="18" charset="0"/>
              </a:rPr>
              <a:t> of the decision or order. Further 1 month delay is condoned if Appellate Authority is </a:t>
            </a:r>
            <a:r>
              <a:rPr lang="en-US" sz="2800" b="1">
                <a:latin typeface="Cambria" panose="02040503050406030204" pitchFamily="18" charset="0"/>
                <a:ea typeface="Cambria" panose="02040503050406030204" pitchFamily="18" charset="0"/>
              </a:rPr>
              <a:t>satisfied</a:t>
            </a:r>
            <a:r>
              <a:rPr lang="en-US" sz="2800">
                <a:latin typeface="Cambria" panose="02040503050406030204" pitchFamily="18" charset="0"/>
                <a:ea typeface="Cambria" panose="02040503050406030204" pitchFamily="18" charset="0"/>
              </a:rPr>
              <a:t> that appeal was delayed due to sufficient cause.</a:t>
            </a:r>
          </a:p>
          <a:p>
            <a:pPr marL="457200" indent="-457200" algn="just">
              <a:buFont typeface="Wingdings" panose="05000000000000000000" pitchFamily="2" charset="2"/>
              <a:buChar char="ü"/>
              <a:defRPr/>
            </a:pPr>
            <a:r>
              <a:rPr lang="en-US" sz="2800">
                <a:latin typeface="Cambria" panose="02040503050406030204" pitchFamily="18" charset="0"/>
                <a:ea typeface="Cambria" panose="02040503050406030204" pitchFamily="18" charset="0"/>
              </a:rPr>
              <a:t>Section 161 provides for rectification of any error apparent on the face of record of any decision or order or notice or certificate or any other document </a:t>
            </a:r>
            <a:r>
              <a:rPr lang="en-US" sz="2800" b="1">
                <a:latin typeface="Cambria" panose="02040503050406030204" pitchFamily="18" charset="0"/>
                <a:ea typeface="Cambria" panose="02040503050406030204" pitchFamily="18" charset="0"/>
              </a:rPr>
              <a:t>within a period of 3 months from the date of issue </a:t>
            </a:r>
            <a:r>
              <a:rPr lang="en-US" sz="2800">
                <a:latin typeface="Cambria" panose="02040503050406030204" pitchFamily="18" charset="0"/>
                <a:ea typeface="Cambria" panose="02040503050406030204" pitchFamily="18" charset="0"/>
              </a:rPr>
              <a:t>of such document sought for rectification. </a:t>
            </a:r>
          </a:p>
          <a:p>
            <a:pPr marL="457200" indent="-457200" algn="just">
              <a:buFont typeface="Wingdings" panose="05000000000000000000" pitchFamily="2" charset="2"/>
              <a:buChar char="ü"/>
              <a:defRPr/>
            </a:pPr>
            <a:r>
              <a:rPr lang="en-US" sz="2800">
                <a:latin typeface="Cambria" panose="02040503050406030204" pitchFamily="18" charset="0"/>
                <a:ea typeface="Cambria" panose="02040503050406030204" pitchFamily="18" charset="0"/>
              </a:rPr>
              <a:t>No rectification after lapse of 6 months from date of issue.</a:t>
            </a:r>
          </a:p>
          <a:p>
            <a:pPr marL="457200" indent="-457200" algn="just">
              <a:buFont typeface="Wingdings" panose="05000000000000000000" pitchFamily="2" charset="2"/>
              <a:buChar char="ü"/>
              <a:defRPr/>
            </a:pPr>
            <a:r>
              <a:rPr lang="en-US" sz="2800">
                <a:latin typeface="Cambria" panose="02040503050406030204" pitchFamily="18" charset="0"/>
                <a:ea typeface="Cambria" panose="02040503050406030204" pitchFamily="18" charset="0"/>
              </a:rPr>
              <a:t>Period of 6 months shall not apply for clerical or arithmetical error.</a:t>
            </a:r>
          </a:p>
          <a:p>
            <a:pPr marL="457200" indent="-457200" algn="just">
              <a:buFont typeface="Wingdings" panose="05000000000000000000" pitchFamily="2" charset="2"/>
              <a:buChar char="ü"/>
              <a:defRPr/>
            </a:pPr>
            <a:r>
              <a:rPr lang="en-US" sz="2800">
                <a:latin typeface="Cambria" panose="02040503050406030204" pitchFamily="18" charset="0"/>
                <a:ea typeface="Cambria" panose="02040503050406030204" pitchFamily="18" charset="0"/>
              </a:rPr>
              <a:t>Personal hearing shall be given in case rectification adversely affects any person.</a:t>
            </a:r>
          </a:p>
        </p:txBody>
      </p:sp>
      <p:pic>
        <p:nvPicPr>
          <p:cNvPr id="3" name="Picture 2">
            <a:extLst>
              <a:ext uri="{FF2B5EF4-FFF2-40B4-BE49-F238E27FC236}">
                <a16:creationId xmlns:a16="http://schemas.microsoft.com/office/drawing/2014/main" id="{38BB8E74-6DBA-373E-55C9-B69A82BBB8B4}"/>
              </a:ext>
            </a:extLst>
          </p:cNvPr>
          <p:cNvPicPr>
            <a:picLocks noChangeAspect="1"/>
          </p:cNvPicPr>
          <p:nvPr/>
        </p:nvPicPr>
        <p:blipFill>
          <a:blip r:embed="rId3"/>
          <a:stretch>
            <a:fillRect/>
          </a:stretch>
        </p:blipFill>
        <p:spPr>
          <a:xfrm>
            <a:off x="8484825" y="-11249"/>
            <a:ext cx="3692200" cy="996933"/>
          </a:xfrm>
          <a:prstGeom prst="rect">
            <a:avLst/>
          </a:prstGeom>
        </p:spPr>
      </p:pic>
    </p:spTree>
    <p:extLst>
      <p:ext uri="{BB962C8B-B14F-4D97-AF65-F5344CB8AC3E}">
        <p14:creationId xmlns:p14="http://schemas.microsoft.com/office/powerpoint/2010/main" val="3095097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0" name="Rectangle 26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27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27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18DC45F1-968A-69F2-54BE-FE9E2F1F9AB6}"/>
              </a:ext>
            </a:extLst>
          </p:cNvPr>
          <p:cNvSpPr>
            <a:spLocks noGrp="1"/>
          </p:cNvSpPr>
          <p:nvPr>
            <p:ph type="title"/>
          </p:nvPr>
        </p:nvSpPr>
        <p:spPr>
          <a:xfrm>
            <a:off x="1314824" y="735106"/>
            <a:ext cx="10105845" cy="2138723"/>
          </a:xfrm>
        </p:spPr>
        <p:txBody>
          <a:bodyPr vert="horz" lIns="91440" tIns="45720" rIns="91440" bIns="45720" rtlCol="0" anchor="b">
            <a:normAutofit/>
          </a:bodyPr>
          <a:lstStyle/>
          <a:p>
            <a:pPr algn="ctr"/>
            <a:r>
              <a:rPr lang="en-US" sz="6000" kern="1200">
                <a:solidFill>
                  <a:srgbClr val="FFFFFF"/>
                </a:solidFill>
                <a:latin typeface="Cambria" panose="02040503050406030204" pitchFamily="18" charset="0"/>
                <a:ea typeface="Cambria" panose="02040503050406030204" pitchFamily="18" charset="0"/>
              </a:rPr>
              <a:t>Interest on refunds under GST</a:t>
            </a:r>
          </a:p>
        </p:txBody>
      </p:sp>
      <p:pic>
        <p:nvPicPr>
          <p:cNvPr id="2" name="Picture 1">
            <a:extLst>
              <a:ext uri="{FF2B5EF4-FFF2-40B4-BE49-F238E27FC236}">
                <a16:creationId xmlns:a16="http://schemas.microsoft.com/office/drawing/2014/main" id="{225650E1-19DB-A790-2241-9166B9455B62}"/>
              </a:ext>
            </a:extLst>
          </p:cNvPr>
          <p:cNvPicPr>
            <a:picLocks noChangeAspect="1"/>
          </p:cNvPicPr>
          <p:nvPr/>
        </p:nvPicPr>
        <p:blipFill>
          <a:blip r:embed="rId2"/>
          <a:stretch>
            <a:fillRect/>
          </a:stretch>
        </p:blipFill>
        <p:spPr>
          <a:xfrm>
            <a:off x="8484825" y="-11249"/>
            <a:ext cx="3692200" cy="996933"/>
          </a:xfrm>
          <a:prstGeom prst="rect">
            <a:avLst/>
          </a:prstGeom>
        </p:spPr>
      </p:pic>
    </p:spTree>
    <p:extLst>
      <p:ext uri="{BB962C8B-B14F-4D97-AF65-F5344CB8AC3E}">
        <p14:creationId xmlns:p14="http://schemas.microsoft.com/office/powerpoint/2010/main" val="31996155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0EE93F5-9BE8-A7B1-58FA-E2C53B84FC1B}"/>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2DB0C5BC-B38B-0374-6D8E-F76C3EC80E67}"/>
              </a:ext>
            </a:extLst>
          </p:cNvPr>
          <p:cNvSpPr>
            <a:spLocks noGrp="1"/>
          </p:cNvSpPr>
          <p:nvPr>
            <p:ph type="body" sz="quarter" idx="27"/>
          </p:nvPr>
        </p:nvSpPr>
        <p:spPr>
          <a:xfrm>
            <a:off x="5049936" y="1066979"/>
            <a:ext cx="5162709" cy="420683"/>
          </a:xfrm>
        </p:spPr>
        <p:txBody>
          <a:bodyPr/>
          <a:lstStyle/>
          <a:p>
            <a:r>
              <a:rPr lang="en-US"/>
              <a:t>ROI</a:t>
            </a:r>
          </a:p>
        </p:txBody>
      </p:sp>
      <p:sp>
        <p:nvSpPr>
          <p:cNvPr id="15" name="Slide Number Placeholder 13">
            <a:extLst>
              <a:ext uri="{FF2B5EF4-FFF2-40B4-BE49-F238E27FC236}">
                <a16:creationId xmlns:a16="http://schemas.microsoft.com/office/drawing/2014/main" id="{B1EEBABF-3EC0-AC02-2BCF-354970A557AC}"/>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panose="020B06040201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50</a:t>
            </a:fld>
            <a:endParaRPr kumimoji="0" lang="en-US" altLang="zh-CN" sz="1200" b="0" i="0" u="none" strike="noStrike" kern="1200" cap="none" spc="0" normalizeH="0" baseline="0" noProof="0">
              <a:ln>
                <a:noFill/>
              </a:ln>
              <a:solidFill>
                <a:srgbClr val="FFFFFF"/>
              </a:solidFill>
              <a:effectLst/>
              <a:uLnTx/>
              <a:uFillTx/>
              <a:latin typeface="Abadi" panose="020B0604020104020204" pitchFamily="34" charset="0"/>
              <a:ea typeface="+mn-ea"/>
              <a:cs typeface="+mn-cs"/>
            </a:endParaRPr>
          </a:p>
        </p:txBody>
      </p:sp>
      <p:sp>
        <p:nvSpPr>
          <p:cNvPr id="2" name="Rectangle 1">
            <a:extLst>
              <a:ext uri="{FF2B5EF4-FFF2-40B4-BE49-F238E27FC236}">
                <a16:creationId xmlns:a16="http://schemas.microsoft.com/office/drawing/2014/main" id="{4CEBCCB0-8A66-CF94-AC95-B6B839B7F84F}"/>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DF2A3DA3-F07F-99EF-0BD2-E2C572D7E291}"/>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F589BBBE-03B0-F82D-6601-208D678A0728}"/>
              </a:ext>
            </a:extLst>
          </p:cNvPr>
          <p:cNvSpPr txBox="1"/>
          <p:nvPr/>
        </p:nvSpPr>
        <p:spPr>
          <a:xfrm>
            <a:off x="-18435" y="146161"/>
            <a:ext cx="11053482" cy="584775"/>
          </a:xfrm>
          <a:prstGeom prst="rect">
            <a:avLst/>
          </a:prstGeom>
          <a:noFill/>
        </p:spPr>
        <p:txBody>
          <a:bodyPr wrap="square">
            <a:spAutoFit/>
          </a:bodyPr>
          <a:lstStyle/>
          <a:p>
            <a:r>
              <a:rPr lang="en-US" sz="3200" b="1" i="1">
                <a:solidFill>
                  <a:schemeClr val="lt1"/>
                </a:solidFill>
                <a:latin typeface="Cambria" panose="02040503050406030204" pitchFamily="18" charset="0"/>
                <a:ea typeface="Cambria" panose="02040503050406030204" pitchFamily="18" charset="0"/>
                <a:cs typeface="Calibri"/>
                <a:sym typeface="Calibri"/>
              </a:rPr>
              <a:t>Limitation for filing appeal</a:t>
            </a:r>
          </a:p>
        </p:txBody>
      </p:sp>
      <p:sp>
        <p:nvSpPr>
          <p:cNvPr id="25" name="TextBox 24">
            <a:extLst>
              <a:ext uri="{FF2B5EF4-FFF2-40B4-BE49-F238E27FC236}">
                <a16:creationId xmlns:a16="http://schemas.microsoft.com/office/drawing/2014/main" id="{D9AB498E-3940-EA5C-66C9-72A6935B8286}"/>
              </a:ext>
            </a:extLst>
          </p:cNvPr>
          <p:cNvSpPr txBox="1"/>
          <p:nvPr/>
        </p:nvSpPr>
        <p:spPr>
          <a:xfrm>
            <a:off x="66273" y="883658"/>
            <a:ext cx="11802266" cy="4401205"/>
          </a:xfrm>
          <a:prstGeom prst="rect">
            <a:avLst/>
          </a:prstGeom>
          <a:noFill/>
        </p:spPr>
        <p:txBody>
          <a:bodyPr wrap="square">
            <a:spAutoFit/>
          </a:bodyPr>
          <a:lstStyle/>
          <a:p>
            <a:pPr marL="457200" indent="-457200" algn="just">
              <a:buFont typeface="Wingdings" panose="05000000000000000000" pitchFamily="2" charset="2"/>
              <a:buChar char="ü"/>
              <a:defRPr/>
            </a:pPr>
            <a:r>
              <a:rPr lang="en-US" sz="2800" b="1">
                <a:latin typeface="Cambria" panose="02040503050406030204" pitchFamily="18" charset="0"/>
                <a:ea typeface="Cambria" panose="02040503050406030204" pitchFamily="18" charset="0"/>
              </a:rPr>
              <a:t>Period spent in pursuing rectification application shall be excluded - </a:t>
            </a:r>
            <a:r>
              <a:rPr lang="en-US" sz="2800">
                <a:latin typeface="Cambria" panose="02040503050406030204" pitchFamily="18" charset="0"/>
                <a:ea typeface="Cambria" panose="02040503050406030204" pitchFamily="18" charset="0"/>
              </a:rPr>
              <a:t>Arvind Fashion Ltd. v. State of Haryana [2025 (36) Centax 7 (P&amp;H.)].</a:t>
            </a:r>
          </a:p>
          <a:p>
            <a:pPr marL="457200" indent="-457200" algn="just">
              <a:buFont typeface="Wingdings" panose="05000000000000000000" pitchFamily="2" charset="2"/>
              <a:buChar char="ü"/>
              <a:defRPr/>
            </a:pPr>
            <a:r>
              <a:rPr lang="en-US" sz="2800" b="1">
                <a:latin typeface="Cambria" panose="02040503050406030204" pitchFamily="18" charset="0"/>
                <a:ea typeface="Cambria" panose="02040503050406030204" pitchFamily="18" charset="0"/>
              </a:rPr>
              <a:t>Limitation shall begin from rectification order</a:t>
            </a:r>
            <a:r>
              <a:rPr lang="en-US" sz="2800">
                <a:latin typeface="Cambria" panose="02040503050406030204" pitchFamily="18" charset="0"/>
                <a:ea typeface="Cambria" panose="02040503050406030204" pitchFamily="18" charset="0"/>
              </a:rPr>
              <a:t> as original order merges into rectification order - Sri </a:t>
            </a:r>
            <a:r>
              <a:rPr lang="en-US" sz="2800" err="1">
                <a:latin typeface="Cambria" panose="02040503050406030204" pitchFamily="18" charset="0"/>
                <a:ea typeface="Cambria" panose="02040503050406030204" pitchFamily="18" charset="0"/>
              </a:rPr>
              <a:t>Ramajeyam</a:t>
            </a:r>
            <a:r>
              <a:rPr lang="en-US" sz="2800">
                <a:latin typeface="Cambria" panose="02040503050406030204" pitchFamily="18" charset="0"/>
                <a:ea typeface="Cambria" panose="02040503050406030204" pitchFamily="18" charset="0"/>
              </a:rPr>
              <a:t> Engineering Industries v. The Deputy Commissioner (ST) [2025 (1) TMI 886 - Madras HC] and SPK And Co. v. State Tax Officer, </a:t>
            </a:r>
            <a:r>
              <a:rPr lang="en-US" sz="2800" err="1">
                <a:latin typeface="Cambria" panose="02040503050406030204" pitchFamily="18" charset="0"/>
                <a:ea typeface="Cambria" panose="02040503050406030204" pitchFamily="18" charset="0"/>
              </a:rPr>
              <a:t>Ramanathapuram</a:t>
            </a:r>
            <a:r>
              <a:rPr lang="en-US" sz="2800">
                <a:latin typeface="Cambria" panose="02040503050406030204" pitchFamily="18" charset="0"/>
                <a:ea typeface="Cambria" panose="02040503050406030204" pitchFamily="18" charset="0"/>
              </a:rPr>
              <a:t> [</a:t>
            </a:r>
            <a:r>
              <a:rPr lang="da-DK" sz="2800">
                <a:latin typeface="Cambria" panose="02040503050406030204" pitchFamily="18" charset="0"/>
                <a:ea typeface="Cambria" panose="02040503050406030204" pitchFamily="18" charset="0"/>
              </a:rPr>
              <a:t>(2024) 25 Centax 410 (Mad.)]</a:t>
            </a:r>
            <a:r>
              <a:rPr lang="en-IN" sz="2800">
                <a:latin typeface="Cambria" panose="02040503050406030204" pitchFamily="18" charset="0"/>
                <a:ea typeface="Cambria" panose="02040503050406030204" pitchFamily="18" charset="0"/>
              </a:rPr>
              <a:t>.</a:t>
            </a:r>
            <a:endParaRPr lang="en-US" sz="2800">
              <a:latin typeface="Cambria" panose="02040503050406030204" pitchFamily="18" charset="0"/>
              <a:ea typeface="Cambria" panose="02040503050406030204" pitchFamily="18" charset="0"/>
            </a:endParaRPr>
          </a:p>
          <a:p>
            <a:pPr marL="457200" indent="-457200" algn="just">
              <a:buFont typeface="Wingdings" panose="05000000000000000000" pitchFamily="2" charset="2"/>
              <a:buChar char="ü"/>
              <a:defRPr/>
            </a:pPr>
            <a:r>
              <a:rPr lang="en-US" sz="2800">
                <a:latin typeface="Cambria" panose="02040503050406030204" pitchFamily="18" charset="0"/>
                <a:ea typeface="Cambria" panose="02040503050406030204" pitchFamily="18" charset="0"/>
              </a:rPr>
              <a:t>Appeals if filed immediately after rectification order, shall be heard on merits - TVL. SKL Exports v. Deputy Commissioner… [</a:t>
            </a:r>
            <a:r>
              <a:rPr lang="da-DK" sz="2800">
                <a:latin typeface="Cambria" panose="02040503050406030204" pitchFamily="18" charset="0"/>
                <a:ea typeface="Cambria" panose="02040503050406030204" pitchFamily="18" charset="0"/>
              </a:rPr>
              <a:t>(2024) 19 Centax 278 (Mad.)].</a:t>
            </a:r>
            <a:endParaRPr lang="en-US" sz="2800">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40152D9F-3B6A-BDD6-196C-FE3FF0C42339}"/>
              </a:ext>
            </a:extLst>
          </p:cNvPr>
          <p:cNvPicPr>
            <a:picLocks noChangeAspect="1"/>
          </p:cNvPicPr>
          <p:nvPr/>
        </p:nvPicPr>
        <p:blipFill>
          <a:blip r:embed="rId3"/>
          <a:stretch>
            <a:fillRect/>
          </a:stretch>
        </p:blipFill>
        <p:spPr>
          <a:xfrm>
            <a:off x="8484825" y="-11249"/>
            <a:ext cx="3692200" cy="996933"/>
          </a:xfrm>
          <a:prstGeom prst="rect">
            <a:avLst/>
          </a:prstGeom>
        </p:spPr>
      </p:pic>
    </p:spTree>
    <p:extLst>
      <p:ext uri="{BB962C8B-B14F-4D97-AF65-F5344CB8AC3E}">
        <p14:creationId xmlns:p14="http://schemas.microsoft.com/office/powerpoint/2010/main" val="36973624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03992E6-30C6-AA39-154E-C23E735FD325}"/>
            </a:ext>
          </a:extLst>
        </p:cNvPr>
        <p:cNvGrpSpPr/>
        <p:nvPr/>
      </p:nvGrpSpPr>
      <p:grpSpPr>
        <a:xfrm>
          <a:off x="0" y="0"/>
          <a:ext cx="0" cy="0"/>
          <a:chOff x="0" y="0"/>
          <a:chExt cx="0" cy="0"/>
        </a:xfrm>
      </p:grpSpPr>
      <p:sp useBgFill="1">
        <p:nvSpPr>
          <p:cNvPr id="270" name="Rectangle 269">
            <a:extLst>
              <a:ext uri="{FF2B5EF4-FFF2-40B4-BE49-F238E27FC236}">
                <a16:creationId xmlns:a16="http://schemas.microsoft.com/office/drawing/2014/main" id="{927E5106-6C5F-A0C8-9600-459DE96596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a:extLst>
              <a:ext uri="{FF2B5EF4-FFF2-40B4-BE49-F238E27FC236}">
                <a16:creationId xmlns:a16="http://schemas.microsoft.com/office/drawing/2014/main" id="{F9E6548A-BB08-7C47-6925-ABF7720B92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271">
            <a:extLst>
              <a:ext uri="{FF2B5EF4-FFF2-40B4-BE49-F238E27FC236}">
                <a16:creationId xmlns:a16="http://schemas.microsoft.com/office/drawing/2014/main" id="{6D2B18AA-A0A4-4EB3-152D-8E02F8A71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272">
            <a:extLst>
              <a:ext uri="{FF2B5EF4-FFF2-40B4-BE49-F238E27FC236}">
                <a16:creationId xmlns:a16="http://schemas.microsoft.com/office/drawing/2014/main" id="{4B03EBA6-0E5F-58A0-13A1-5541EA71C2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a:extLst>
              <a:ext uri="{FF2B5EF4-FFF2-40B4-BE49-F238E27FC236}">
                <a16:creationId xmlns:a16="http://schemas.microsoft.com/office/drawing/2014/main" id="{5315FC8A-C3C9-0BEA-9417-7738DC368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B613C943-B54A-0807-DF99-6B6626ACB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50885B2A-9882-24C9-260B-25EA11BD17E5}"/>
              </a:ext>
            </a:extLst>
          </p:cNvPr>
          <p:cNvSpPr>
            <a:spLocks noGrp="1"/>
          </p:cNvSpPr>
          <p:nvPr>
            <p:ph type="title"/>
          </p:nvPr>
        </p:nvSpPr>
        <p:spPr>
          <a:xfrm>
            <a:off x="1314824" y="1294938"/>
            <a:ext cx="10105845" cy="2138723"/>
          </a:xfrm>
        </p:spPr>
        <p:txBody>
          <a:bodyPr vert="horz" lIns="91440" tIns="45720" rIns="91440" bIns="45720" rtlCol="0" anchor="b">
            <a:normAutofit/>
          </a:bodyPr>
          <a:lstStyle/>
          <a:p>
            <a:pPr algn="ctr"/>
            <a:r>
              <a:rPr lang="en-US" sz="6000">
                <a:solidFill>
                  <a:srgbClr val="FFFFFF"/>
                </a:solidFill>
                <a:latin typeface="Cambria" panose="02040503050406030204" pitchFamily="18" charset="0"/>
                <a:ea typeface="Cambria" panose="02040503050406030204" pitchFamily="18" charset="0"/>
              </a:rPr>
              <a:t>Whether credit can be used for pre-deposit?</a:t>
            </a:r>
            <a:endParaRPr lang="en-US" sz="6000" kern="1200">
              <a:solidFill>
                <a:srgbClr val="FFFFFF"/>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C94930C2-DE82-5A96-DCD4-E45868AD78C6}"/>
              </a:ext>
            </a:extLst>
          </p:cNvPr>
          <p:cNvPicPr>
            <a:picLocks noChangeAspect="1"/>
          </p:cNvPicPr>
          <p:nvPr/>
        </p:nvPicPr>
        <p:blipFill>
          <a:blip r:embed="rId2"/>
          <a:stretch>
            <a:fillRect/>
          </a:stretch>
        </p:blipFill>
        <p:spPr>
          <a:xfrm>
            <a:off x="8484825" y="-11249"/>
            <a:ext cx="3692200" cy="996933"/>
          </a:xfrm>
          <a:prstGeom prst="rect">
            <a:avLst/>
          </a:prstGeom>
        </p:spPr>
      </p:pic>
    </p:spTree>
    <p:extLst>
      <p:ext uri="{BB962C8B-B14F-4D97-AF65-F5344CB8AC3E}">
        <p14:creationId xmlns:p14="http://schemas.microsoft.com/office/powerpoint/2010/main" val="32436554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C806FDE-9138-B492-6EE2-69072958A829}"/>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F04A8F00-A65E-0304-68B8-BF814A50588D}"/>
              </a:ext>
            </a:extLst>
          </p:cNvPr>
          <p:cNvSpPr>
            <a:spLocks noGrp="1"/>
          </p:cNvSpPr>
          <p:nvPr>
            <p:ph type="body" sz="quarter" idx="27"/>
          </p:nvPr>
        </p:nvSpPr>
        <p:spPr>
          <a:xfrm>
            <a:off x="5049936" y="1066979"/>
            <a:ext cx="5162709" cy="420683"/>
          </a:xfrm>
        </p:spPr>
        <p:txBody>
          <a:bodyPr/>
          <a:lstStyle/>
          <a:p>
            <a:r>
              <a:rPr lang="en-US"/>
              <a:t>ROI</a:t>
            </a:r>
          </a:p>
        </p:txBody>
      </p:sp>
      <p:sp>
        <p:nvSpPr>
          <p:cNvPr id="15" name="Slide Number Placeholder 13">
            <a:extLst>
              <a:ext uri="{FF2B5EF4-FFF2-40B4-BE49-F238E27FC236}">
                <a16:creationId xmlns:a16="http://schemas.microsoft.com/office/drawing/2014/main" id="{333DE1DB-0FD1-624A-DFE8-727F8955D177}"/>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panose="020B06040201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52</a:t>
            </a:fld>
            <a:endParaRPr kumimoji="0" lang="en-US" altLang="zh-CN" sz="1200" b="0" i="0" u="none" strike="noStrike" kern="1200" cap="none" spc="0" normalizeH="0" baseline="0" noProof="0">
              <a:ln>
                <a:noFill/>
              </a:ln>
              <a:solidFill>
                <a:srgbClr val="FFFFFF"/>
              </a:solidFill>
              <a:effectLst/>
              <a:uLnTx/>
              <a:uFillTx/>
              <a:latin typeface="Abadi" panose="020B0604020104020204" pitchFamily="34" charset="0"/>
              <a:ea typeface="+mn-ea"/>
              <a:cs typeface="+mn-cs"/>
            </a:endParaRPr>
          </a:p>
        </p:txBody>
      </p:sp>
      <p:sp>
        <p:nvSpPr>
          <p:cNvPr id="2" name="Rectangle 1">
            <a:extLst>
              <a:ext uri="{FF2B5EF4-FFF2-40B4-BE49-F238E27FC236}">
                <a16:creationId xmlns:a16="http://schemas.microsoft.com/office/drawing/2014/main" id="{9ED35A39-D477-5978-5A7F-9E70C8ED77B0}"/>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CBA70C3D-D913-36A4-6EDD-53C5E1743DAE}"/>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3B8A48CB-83E4-7750-CD18-EBF23703AC90}"/>
              </a:ext>
            </a:extLst>
          </p:cNvPr>
          <p:cNvSpPr txBox="1"/>
          <p:nvPr/>
        </p:nvSpPr>
        <p:spPr>
          <a:xfrm>
            <a:off x="-18435" y="146161"/>
            <a:ext cx="11053482" cy="584775"/>
          </a:xfrm>
          <a:prstGeom prst="rect">
            <a:avLst/>
          </a:prstGeom>
          <a:noFill/>
        </p:spPr>
        <p:txBody>
          <a:bodyPr wrap="square">
            <a:spAutoFit/>
          </a:bodyPr>
          <a:lstStyle/>
          <a:p>
            <a:r>
              <a:rPr lang="en-US" sz="3200" b="1" i="1">
                <a:solidFill>
                  <a:schemeClr val="lt1"/>
                </a:solidFill>
                <a:latin typeface="Cambria" panose="02040503050406030204" pitchFamily="18" charset="0"/>
                <a:ea typeface="Cambria" panose="02040503050406030204" pitchFamily="18" charset="0"/>
                <a:cs typeface="Calibri"/>
                <a:sym typeface="Calibri"/>
              </a:rPr>
              <a:t>Whether credit can be used for pre-deposit?</a:t>
            </a:r>
          </a:p>
        </p:txBody>
      </p:sp>
      <p:sp>
        <p:nvSpPr>
          <p:cNvPr id="25" name="TextBox 24">
            <a:extLst>
              <a:ext uri="{FF2B5EF4-FFF2-40B4-BE49-F238E27FC236}">
                <a16:creationId xmlns:a16="http://schemas.microsoft.com/office/drawing/2014/main" id="{1B34C12F-291F-E579-9044-21E2D3B1C3A1}"/>
              </a:ext>
            </a:extLst>
          </p:cNvPr>
          <p:cNvSpPr txBox="1"/>
          <p:nvPr/>
        </p:nvSpPr>
        <p:spPr>
          <a:xfrm>
            <a:off x="66273" y="939641"/>
            <a:ext cx="11471210" cy="4832092"/>
          </a:xfrm>
          <a:prstGeom prst="rect">
            <a:avLst/>
          </a:prstGeom>
          <a:noFill/>
        </p:spPr>
        <p:txBody>
          <a:bodyPr wrap="square">
            <a:spAutoFit/>
          </a:bodyPr>
          <a:lstStyle/>
          <a:p>
            <a:pPr marL="342900" indent="-342900" algn="just">
              <a:buFont typeface="Wingdings" panose="05000000000000000000" pitchFamily="2" charset="2"/>
              <a:buChar char="ü"/>
            </a:pPr>
            <a:r>
              <a:rPr lang="en-IN" sz="2800">
                <a:latin typeface="Cambria" panose="02040503050406030204" pitchFamily="18" charset="0"/>
                <a:ea typeface="Cambria" panose="02040503050406030204" pitchFamily="18" charset="0"/>
              </a:rPr>
              <a:t>Jyoti Construction v. Deputy Commissioner… [2021 (54) G.S.T.L. 279 (Ori.)], it was held that credit cannot be used for making pre-deposit. </a:t>
            </a:r>
          </a:p>
          <a:p>
            <a:pPr marL="342900" indent="-342900" algn="just">
              <a:buFont typeface="Wingdings" panose="05000000000000000000" pitchFamily="2" charset="2"/>
              <a:buChar char="ü"/>
            </a:pPr>
            <a:r>
              <a:rPr lang="en-US" sz="2800">
                <a:latin typeface="Cambria" panose="02040503050406030204" pitchFamily="18" charset="0"/>
                <a:ea typeface="Cambria" panose="02040503050406030204" pitchFamily="18" charset="0"/>
              </a:rPr>
              <a:t>Credit can be used for any payment towards output tax, whether assessed in the return or payable because of any proceeding instituted under GST –</a:t>
            </a:r>
          </a:p>
          <a:p>
            <a:pPr marL="800100" lvl="1" indent="-342900" algn="just">
              <a:buFont typeface="Wingdings" panose="05000000000000000000" pitchFamily="2" charset="2"/>
              <a:buChar char="ü"/>
            </a:pPr>
            <a:r>
              <a:rPr lang="en-US" sz="2800">
                <a:latin typeface="Cambria" panose="02040503050406030204" pitchFamily="18" charset="0"/>
                <a:ea typeface="Cambria" panose="02040503050406030204" pitchFamily="18" charset="0"/>
              </a:rPr>
              <a:t>Cir No. 172/04/2022-GST dated 06-07-2022</a:t>
            </a:r>
          </a:p>
          <a:p>
            <a:pPr marL="800100" lvl="1" indent="-342900" algn="just">
              <a:buFont typeface="Wingdings" panose="05000000000000000000" pitchFamily="2" charset="2"/>
              <a:buChar char="ü"/>
            </a:pPr>
            <a:r>
              <a:rPr lang="en-US" sz="2800" b="1">
                <a:latin typeface="Cambria" panose="02040503050406030204" pitchFamily="18" charset="0"/>
                <a:ea typeface="Cambria" panose="02040503050406030204" pitchFamily="18" charset="0"/>
              </a:rPr>
              <a:t>Oasis Realty v. UOI &amp; Ors </a:t>
            </a:r>
            <a:r>
              <a:rPr lang="en-US" sz="2800">
                <a:latin typeface="Cambria" panose="02040503050406030204" pitchFamily="18" charset="0"/>
                <a:ea typeface="Cambria" panose="02040503050406030204" pitchFamily="18" charset="0"/>
              </a:rPr>
              <a:t>[2022 (10) TMI 42 - Bombay HC], </a:t>
            </a:r>
          </a:p>
          <a:p>
            <a:pPr marL="800100" lvl="1" indent="-342900" algn="just">
              <a:buFont typeface="Wingdings" panose="05000000000000000000" pitchFamily="2" charset="2"/>
              <a:buChar char="ü"/>
            </a:pPr>
            <a:r>
              <a:rPr lang="en-US" sz="2800" b="1">
                <a:latin typeface="Cambria" panose="02040503050406030204" pitchFamily="18" charset="0"/>
                <a:ea typeface="Cambria" panose="02040503050406030204" pitchFamily="18" charset="0"/>
              </a:rPr>
              <a:t>Tulsi Ram &amp; Company v. Commissioner </a:t>
            </a:r>
            <a:r>
              <a:rPr lang="en-US" sz="2800">
                <a:latin typeface="Cambria" panose="02040503050406030204" pitchFamily="18" charset="0"/>
                <a:ea typeface="Cambria" panose="02040503050406030204" pitchFamily="18" charset="0"/>
              </a:rPr>
              <a:t>[2022 (9) TMI 1265 - Allahabad HC] </a:t>
            </a:r>
          </a:p>
          <a:p>
            <a:pPr marL="800100" lvl="1" indent="-342900" algn="just">
              <a:buFont typeface="Wingdings" panose="05000000000000000000" pitchFamily="2" charset="2"/>
              <a:buChar char="ü"/>
            </a:pPr>
            <a:r>
              <a:rPr lang="en-US" sz="2800" b="1">
                <a:latin typeface="Cambria" panose="02040503050406030204" pitchFamily="18" charset="0"/>
                <a:ea typeface="Cambria" panose="02040503050406030204" pitchFamily="18" charset="0"/>
              </a:rPr>
              <a:t>Yasho Industries Limited v. UOI </a:t>
            </a:r>
            <a:r>
              <a:rPr lang="en-US" sz="2800">
                <a:latin typeface="Cambria" panose="02040503050406030204" pitchFamily="18" charset="0"/>
                <a:ea typeface="Cambria" panose="02040503050406030204" pitchFamily="18" charset="0"/>
              </a:rPr>
              <a:t>(SCA NO. 10504 of 2023) (Guj) maintained by SC (SLP (CIVIL) Diary No(s). 17547/2025).</a:t>
            </a:r>
          </a:p>
        </p:txBody>
      </p:sp>
      <p:pic>
        <p:nvPicPr>
          <p:cNvPr id="3" name="Picture 2">
            <a:extLst>
              <a:ext uri="{FF2B5EF4-FFF2-40B4-BE49-F238E27FC236}">
                <a16:creationId xmlns:a16="http://schemas.microsoft.com/office/drawing/2014/main" id="{C43B40BD-B408-3D99-3CED-F7FEDA3E350A}"/>
              </a:ext>
            </a:extLst>
          </p:cNvPr>
          <p:cNvPicPr>
            <a:picLocks noChangeAspect="1"/>
          </p:cNvPicPr>
          <p:nvPr/>
        </p:nvPicPr>
        <p:blipFill>
          <a:blip r:embed="rId3"/>
          <a:stretch>
            <a:fillRect/>
          </a:stretch>
        </p:blipFill>
        <p:spPr>
          <a:xfrm>
            <a:off x="8484825" y="-29910"/>
            <a:ext cx="3692200" cy="996933"/>
          </a:xfrm>
          <a:prstGeom prst="rect">
            <a:avLst/>
          </a:prstGeom>
        </p:spPr>
      </p:pic>
    </p:spTree>
    <p:extLst>
      <p:ext uri="{BB962C8B-B14F-4D97-AF65-F5344CB8AC3E}">
        <p14:creationId xmlns:p14="http://schemas.microsoft.com/office/powerpoint/2010/main" val="29977565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FC5020-D9A7-CDF3-EF65-5800296EDA8E}"/>
            </a:ext>
          </a:extLst>
        </p:cNvPr>
        <p:cNvGrpSpPr/>
        <p:nvPr/>
      </p:nvGrpSpPr>
      <p:grpSpPr>
        <a:xfrm>
          <a:off x="0" y="0"/>
          <a:ext cx="0" cy="0"/>
          <a:chOff x="0" y="0"/>
          <a:chExt cx="0" cy="0"/>
        </a:xfrm>
      </p:grpSpPr>
      <p:sp useBgFill="1">
        <p:nvSpPr>
          <p:cNvPr id="270" name="Rectangle 269">
            <a:extLst>
              <a:ext uri="{FF2B5EF4-FFF2-40B4-BE49-F238E27FC236}">
                <a16:creationId xmlns:a16="http://schemas.microsoft.com/office/drawing/2014/main" id="{673A222E-4263-D84E-E22B-36C332AE0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a:extLst>
              <a:ext uri="{FF2B5EF4-FFF2-40B4-BE49-F238E27FC236}">
                <a16:creationId xmlns:a16="http://schemas.microsoft.com/office/drawing/2014/main" id="{CB8E3323-5130-8F8B-812A-0FFFB05E9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271">
            <a:extLst>
              <a:ext uri="{FF2B5EF4-FFF2-40B4-BE49-F238E27FC236}">
                <a16:creationId xmlns:a16="http://schemas.microsoft.com/office/drawing/2014/main" id="{A95FC45D-03D5-CD79-A2C7-0CD085E2D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272">
            <a:extLst>
              <a:ext uri="{FF2B5EF4-FFF2-40B4-BE49-F238E27FC236}">
                <a16:creationId xmlns:a16="http://schemas.microsoft.com/office/drawing/2014/main" id="{8A5D7322-7C03-9DA5-6CEB-C800DE7DDC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a:extLst>
              <a:ext uri="{FF2B5EF4-FFF2-40B4-BE49-F238E27FC236}">
                <a16:creationId xmlns:a16="http://schemas.microsoft.com/office/drawing/2014/main" id="{DCB72360-BB0C-CE24-A81A-A537BE150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A2AB3F87-4424-94CE-408E-0DFB800704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7E3822E5-1B2B-DFD6-4CC4-56F3874A9380}"/>
              </a:ext>
            </a:extLst>
          </p:cNvPr>
          <p:cNvSpPr>
            <a:spLocks noGrp="1"/>
          </p:cNvSpPr>
          <p:nvPr>
            <p:ph type="title"/>
          </p:nvPr>
        </p:nvSpPr>
        <p:spPr>
          <a:xfrm>
            <a:off x="885621" y="1313602"/>
            <a:ext cx="10105845" cy="2138723"/>
          </a:xfrm>
        </p:spPr>
        <p:txBody>
          <a:bodyPr vert="horz" lIns="91440" tIns="45720" rIns="91440" bIns="45720" rtlCol="0" anchor="b">
            <a:normAutofit/>
          </a:bodyPr>
          <a:lstStyle/>
          <a:p>
            <a:pPr algn="ctr"/>
            <a:r>
              <a:rPr lang="en-US" sz="6000">
                <a:solidFill>
                  <a:srgbClr val="FFFFFF"/>
                </a:solidFill>
                <a:latin typeface="Cambria" panose="02040503050406030204" pitchFamily="18" charset="0"/>
                <a:ea typeface="Cambria" panose="02040503050406030204" pitchFamily="18" charset="0"/>
              </a:rPr>
              <a:t>Provisional attachment of property</a:t>
            </a:r>
            <a:endParaRPr lang="en-US" sz="6000" kern="1200">
              <a:solidFill>
                <a:srgbClr val="FFFFFF"/>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BA56796C-5723-38E1-0741-C4B93A8E96C3}"/>
              </a:ext>
            </a:extLst>
          </p:cNvPr>
          <p:cNvPicPr>
            <a:picLocks noChangeAspect="1"/>
          </p:cNvPicPr>
          <p:nvPr/>
        </p:nvPicPr>
        <p:blipFill>
          <a:blip r:embed="rId2"/>
          <a:stretch>
            <a:fillRect/>
          </a:stretch>
        </p:blipFill>
        <p:spPr>
          <a:xfrm>
            <a:off x="8484825" y="-11249"/>
            <a:ext cx="3692200" cy="996933"/>
          </a:xfrm>
          <a:prstGeom prst="rect">
            <a:avLst/>
          </a:prstGeom>
        </p:spPr>
      </p:pic>
    </p:spTree>
    <p:extLst>
      <p:ext uri="{BB962C8B-B14F-4D97-AF65-F5344CB8AC3E}">
        <p14:creationId xmlns:p14="http://schemas.microsoft.com/office/powerpoint/2010/main" val="37738345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80BA18-0DFC-4BAA-AD55-B0DB027782FD}"/>
              </a:ext>
            </a:extLst>
          </p:cNvPr>
          <p:cNvSpPr>
            <a:spLocks noGrp="1"/>
          </p:cNvSpPr>
          <p:nvPr>
            <p:ph type="body" sz="quarter" idx="14"/>
          </p:nvPr>
        </p:nvSpPr>
        <p:spPr>
          <a:xfrm>
            <a:off x="215059" y="150814"/>
            <a:ext cx="9586409" cy="585787"/>
          </a:xfrm>
        </p:spPr>
        <p:txBody>
          <a:bodyPr/>
          <a:lstStyle/>
          <a:p>
            <a:pPr marL="0" indent="0" algn="just">
              <a:buNone/>
            </a:pPr>
            <a:r>
              <a:rPr lang="en-US" sz="3200" i="1"/>
              <a:t>Provisional Attachment of property</a:t>
            </a:r>
            <a:endParaRPr lang="en-US" sz="3200" i="1">
              <a:latin typeface="Cambria" panose="02040503050406030204" pitchFamily="18" charset="0"/>
              <a:ea typeface="Cambria" panose="02040503050406030204" pitchFamily="18" charset="0"/>
            </a:endParaRPr>
          </a:p>
          <a:p>
            <a:pPr marL="0" indent="0" algn="just">
              <a:buNone/>
            </a:pPr>
            <a:endParaRPr lang="en-US" sz="2000">
              <a:latin typeface="Cambria" panose="02040503050406030204" pitchFamily="18" charset="0"/>
              <a:ea typeface="Cambria" panose="02040503050406030204" pitchFamily="18" charset="0"/>
            </a:endParaRPr>
          </a:p>
          <a:p>
            <a:pPr marL="0" indent="0">
              <a:buNone/>
            </a:pPr>
            <a:endParaRPr lang="en-US" sz="1800">
              <a:latin typeface="Cambria" panose="02040503050406030204" pitchFamily="18" charset="0"/>
              <a:ea typeface="Cambria" panose="02040503050406030204" pitchFamily="18" charset="0"/>
            </a:endParaRPr>
          </a:p>
          <a:p>
            <a:endParaRPr lang="en-IN"/>
          </a:p>
        </p:txBody>
      </p:sp>
      <p:sp>
        <p:nvSpPr>
          <p:cNvPr id="6" name="TextBox 5">
            <a:extLst>
              <a:ext uri="{FF2B5EF4-FFF2-40B4-BE49-F238E27FC236}">
                <a16:creationId xmlns:a16="http://schemas.microsoft.com/office/drawing/2014/main" id="{6369F3D1-C982-4603-821E-B5EA84A86D62}"/>
              </a:ext>
            </a:extLst>
          </p:cNvPr>
          <p:cNvSpPr txBox="1"/>
          <p:nvPr/>
        </p:nvSpPr>
        <p:spPr>
          <a:xfrm>
            <a:off x="58771" y="918898"/>
            <a:ext cx="11865751" cy="5904180"/>
          </a:xfrm>
          <a:prstGeom prst="rect">
            <a:avLst/>
          </a:prstGeom>
          <a:noFill/>
        </p:spPr>
        <p:txBody>
          <a:bodyPr wrap="square" rtlCol="0">
            <a:spAutoFit/>
          </a:bodyPr>
          <a:lstStyle/>
          <a:p>
            <a:pPr marL="457200" indent="-457200" algn="just">
              <a:buFont typeface="Wingdings" panose="05000000000000000000" pitchFamily="2" charset="2"/>
              <a:buChar char="ü"/>
            </a:pPr>
            <a:r>
              <a:rPr lang="en-IN" sz="2400" b="1">
                <a:effectLst/>
                <a:latin typeface="Cambria" panose="02040503050406030204" pitchFamily="18" charset="0"/>
                <a:ea typeface="Cambria" panose="02040503050406030204" pitchFamily="18" charset="0"/>
                <a:cs typeface="Mangal" panose="02040503050203030202" pitchFamily="18" charset="0"/>
              </a:rPr>
              <a:t>Radha Krishan Industries v. State of Himachal Pradesh &amp; Ors [2021 (48) G. S. T. L. 113 (SC)]</a:t>
            </a:r>
            <a:r>
              <a:rPr lang="en-IN" sz="2400">
                <a:effectLst/>
                <a:latin typeface="Cambria" panose="02040503050406030204" pitchFamily="18" charset="0"/>
                <a:ea typeface="Cambria" panose="02040503050406030204" pitchFamily="18" charset="0"/>
                <a:cs typeface="Mangal" panose="02040503050203030202" pitchFamily="18" charset="0"/>
              </a:rPr>
              <a:t> &amp; Valerius Industries v. </a:t>
            </a:r>
            <a:r>
              <a:rPr lang="en-IN" sz="2400">
                <a:latin typeface="Cambria" panose="02040503050406030204" pitchFamily="18" charset="0"/>
                <a:ea typeface="Cambria" panose="02040503050406030204" pitchFamily="18" charset="0"/>
                <a:cs typeface="Mangal" panose="02040503050203030202" pitchFamily="18" charset="0"/>
              </a:rPr>
              <a:t>UOI [2019 (30) G.S.T.L. 15 (Guj.)] - </a:t>
            </a:r>
          </a:p>
          <a:p>
            <a:pPr marL="914400" lvl="1" indent="-457200" algn="just">
              <a:spcAft>
                <a:spcPts val="1000"/>
              </a:spcAft>
              <a:buFont typeface="Arial" panose="020B0604020202020204" pitchFamily="34" charset="0"/>
              <a:buChar char="•"/>
            </a:pPr>
            <a:r>
              <a:rPr lang="en-IN" sz="2400">
                <a:latin typeface="Cambria" panose="02040503050406030204" pitchFamily="18" charset="0"/>
                <a:ea typeface="Cambria" panose="02040503050406030204" pitchFamily="18" charset="0"/>
                <a:cs typeface="Mangal" panose="02040503050203030202" pitchFamily="18" charset="0"/>
              </a:rPr>
              <a:t>It is very drastic and far reaching power, hence </a:t>
            </a:r>
            <a:r>
              <a:rPr lang="en-IN" sz="2400">
                <a:latin typeface="Cambria" panose="02040503050406030204" pitchFamily="18" charset="0"/>
                <a:ea typeface="Cambria" panose="02040503050406030204" pitchFamily="18" charset="0"/>
              </a:rPr>
              <a:t>must be exercised with extreme care and caution.</a:t>
            </a:r>
            <a:endParaRPr lang="en-IN" sz="2400">
              <a:latin typeface="Cambria" panose="02040503050406030204" pitchFamily="18" charset="0"/>
              <a:ea typeface="Cambria" panose="02040503050406030204" pitchFamily="18" charset="0"/>
              <a:cs typeface="Mangal" panose="02040503050203030202" pitchFamily="18" charset="0"/>
            </a:endParaRPr>
          </a:p>
          <a:p>
            <a:pPr marL="914400" lvl="1" indent="-457200" algn="just">
              <a:spcAft>
                <a:spcPts val="1000"/>
              </a:spcAft>
              <a:buFont typeface="Arial" panose="020B0604020202020204" pitchFamily="34" charset="0"/>
              <a:buChar char="•"/>
            </a:pPr>
            <a:r>
              <a:rPr lang="en-IN" sz="2400">
                <a:latin typeface="Cambria" panose="02040503050406030204" pitchFamily="18" charset="0"/>
                <a:ea typeface="Cambria" panose="02040503050406030204" pitchFamily="18" charset="0"/>
              </a:rPr>
              <a:t>Not to harass the tax payers or cause detrimental effect on business.</a:t>
            </a:r>
          </a:p>
          <a:p>
            <a:pPr marL="914400" lvl="1" indent="-457200" algn="just">
              <a:spcAft>
                <a:spcPts val="1000"/>
              </a:spcAft>
              <a:buFont typeface="Arial" panose="020B0604020202020204" pitchFamily="34" charset="0"/>
              <a:buChar char="•"/>
            </a:pPr>
            <a:r>
              <a:rPr lang="en-IN" sz="2400">
                <a:latin typeface="Cambria" panose="02040503050406030204" pitchFamily="18" charset="0"/>
                <a:ea typeface="Cambria" panose="02040503050406030204" pitchFamily="18" charset="0"/>
              </a:rPr>
              <a:t>It shall be exercised as last resort/Measure and not as means of regular recovery.</a:t>
            </a:r>
          </a:p>
          <a:p>
            <a:pPr marL="914400" lvl="1" indent="-457200" algn="just">
              <a:spcAft>
                <a:spcPts val="1000"/>
              </a:spcAft>
              <a:buFont typeface="Arial" panose="020B0604020202020204" pitchFamily="34" charset="0"/>
              <a:buChar char="•"/>
            </a:pPr>
            <a:r>
              <a:rPr lang="en-IN" sz="2400">
                <a:latin typeface="Cambria" panose="02040503050406030204" pitchFamily="18" charset="0"/>
                <a:ea typeface="Cambria" panose="02040503050406030204" pitchFamily="18" charset="0"/>
              </a:rPr>
              <a:t>It shall be done based on some credible materials &amp; supervening factor and not casual evidence. </a:t>
            </a:r>
          </a:p>
          <a:p>
            <a:pPr marL="914400" lvl="1" indent="-457200" algn="just">
              <a:spcAft>
                <a:spcPts val="1000"/>
              </a:spcAft>
              <a:buFont typeface="Arial" panose="020B0604020202020204" pitchFamily="34" charset="0"/>
              <a:buChar char="•"/>
            </a:pPr>
            <a:r>
              <a:rPr lang="en-IN" sz="2400">
                <a:latin typeface="Cambria" panose="02040503050406030204" pitchFamily="18" charset="0"/>
                <a:ea typeface="Cambria" panose="02040503050406030204" pitchFamily="18" charset="0"/>
              </a:rPr>
              <a:t>The Joint Commissioner while ordering a provisional attachment u/s 83 was acting as a delegate of the Commissioner in pursuance of the delegation effected u/s 5(3) and an appeal against the order of provisional attachment was not available u/s 107 (1);</a:t>
            </a:r>
          </a:p>
          <a:p>
            <a:pPr marL="914400" lvl="1" indent="-457200" algn="just">
              <a:spcAft>
                <a:spcPts val="1000"/>
              </a:spcAft>
              <a:buFont typeface="Arial" panose="020B0604020202020204" pitchFamily="34" charset="0"/>
              <a:buChar char="•"/>
            </a:pPr>
            <a:r>
              <a:rPr lang="en-IN" sz="2400">
                <a:latin typeface="Cambria" panose="02040503050406030204" pitchFamily="18" charset="0"/>
                <a:ea typeface="Cambria" panose="02040503050406030204" pitchFamily="18" charset="0"/>
              </a:rPr>
              <a:t>The writ petition before the High Court under Article 226 of the Constitution challenging the order of provisional attachment was maintainable.</a:t>
            </a:r>
          </a:p>
        </p:txBody>
      </p:sp>
      <p:pic>
        <p:nvPicPr>
          <p:cNvPr id="3" name="Picture 2">
            <a:extLst>
              <a:ext uri="{FF2B5EF4-FFF2-40B4-BE49-F238E27FC236}">
                <a16:creationId xmlns:a16="http://schemas.microsoft.com/office/drawing/2014/main" id="{D753D21D-DA8D-A7F5-1E11-50F0BC9F5678}"/>
              </a:ext>
            </a:extLst>
          </p:cNvPr>
          <p:cNvPicPr>
            <a:picLocks noChangeAspect="1"/>
          </p:cNvPicPr>
          <p:nvPr/>
        </p:nvPicPr>
        <p:blipFill>
          <a:blip r:embed="rId2"/>
          <a:stretch>
            <a:fillRect/>
          </a:stretch>
        </p:blipFill>
        <p:spPr>
          <a:xfrm>
            <a:off x="8503486" y="-11249"/>
            <a:ext cx="3692200" cy="996933"/>
          </a:xfrm>
          <a:prstGeom prst="rect">
            <a:avLst/>
          </a:prstGeom>
        </p:spPr>
      </p:pic>
    </p:spTree>
    <p:extLst>
      <p:ext uri="{BB962C8B-B14F-4D97-AF65-F5344CB8AC3E}">
        <p14:creationId xmlns:p14="http://schemas.microsoft.com/office/powerpoint/2010/main" val="18762016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80BA18-0DFC-4BAA-AD55-B0DB027782FD}"/>
              </a:ext>
            </a:extLst>
          </p:cNvPr>
          <p:cNvSpPr>
            <a:spLocks noGrp="1"/>
          </p:cNvSpPr>
          <p:nvPr>
            <p:ph type="body" sz="quarter" idx="14"/>
          </p:nvPr>
        </p:nvSpPr>
        <p:spPr>
          <a:xfrm>
            <a:off x="177737" y="150814"/>
            <a:ext cx="9586409" cy="585787"/>
          </a:xfrm>
        </p:spPr>
        <p:txBody>
          <a:bodyPr/>
          <a:lstStyle/>
          <a:p>
            <a:pPr algn="just"/>
            <a:r>
              <a:rPr lang="en-US" sz="3200" i="1"/>
              <a:t>Provisional Attachment of property</a:t>
            </a:r>
            <a:endParaRPr lang="en-US" sz="2000">
              <a:latin typeface="Cambria" panose="02040503050406030204" pitchFamily="18" charset="0"/>
              <a:ea typeface="Cambria" panose="02040503050406030204" pitchFamily="18" charset="0"/>
            </a:endParaRPr>
          </a:p>
          <a:p>
            <a:pPr marL="0" indent="0">
              <a:buNone/>
            </a:pPr>
            <a:endParaRPr lang="en-US" sz="1800">
              <a:latin typeface="Cambria" panose="02040503050406030204" pitchFamily="18" charset="0"/>
              <a:ea typeface="Cambria" panose="02040503050406030204" pitchFamily="18" charset="0"/>
            </a:endParaRPr>
          </a:p>
          <a:p>
            <a:endParaRPr lang="en-IN"/>
          </a:p>
        </p:txBody>
      </p:sp>
      <p:sp>
        <p:nvSpPr>
          <p:cNvPr id="6" name="TextBox 5">
            <a:extLst>
              <a:ext uri="{FF2B5EF4-FFF2-40B4-BE49-F238E27FC236}">
                <a16:creationId xmlns:a16="http://schemas.microsoft.com/office/drawing/2014/main" id="{6369F3D1-C982-4603-821E-B5EA84A86D62}"/>
              </a:ext>
            </a:extLst>
          </p:cNvPr>
          <p:cNvSpPr txBox="1"/>
          <p:nvPr/>
        </p:nvSpPr>
        <p:spPr>
          <a:xfrm>
            <a:off x="58771" y="900237"/>
            <a:ext cx="11884413" cy="6063198"/>
          </a:xfrm>
          <a:prstGeom prst="rect">
            <a:avLst/>
          </a:prstGeom>
          <a:noFill/>
        </p:spPr>
        <p:txBody>
          <a:bodyPr wrap="square" rtlCol="0">
            <a:spAutoFit/>
          </a:bodyPr>
          <a:lstStyle/>
          <a:p>
            <a:pPr marL="342900" indent="-342900" algn="just">
              <a:spcAft>
                <a:spcPts val="1000"/>
              </a:spcAft>
              <a:buFont typeface="Wingdings" panose="05000000000000000000" pitchFamily="2" charset="2"/>
              <a:buChar char="ü"/>
            </a:pPr>
            <a:r>
              <a:rPr lang="en-IN" sz="2600">
                <a:latin typeface="Cambria" panose="02040503050406030204" pitchFamily="18" charset="0"/>
                <a:ea typeface="Cambria" panose="02040503050406030204" pitchFamily="18" charset="0"/>
              </a:rPr>
              <a:t>The expression </a:t>
            </a:r>
            <a:r>
              <a:rPr lang="en-IN" sz="2600" i="1">
                <a:latin typeface="Cambria" panose="02040503050406030204" pitchFamily="18" charset="0"/>
                <a:ea typeface="Cambria" panose="02040503050406030204" pitchFamily="18" charset="0"/>
              </a:rPr>
              <a:t>“necessary so to do for protecting the government revenue”</a:t>
            </a:r>
            <a:r>
              <a:rPr lang="en-IN" sz="2600">
                <a:latin typeface="Cambria" panose="02040503050406030204" pitchFamily="18" charset="0"/>
                <a:ea typeface="Cambria" panose="02040503050406030204" pitchFamily="18" charset="0"/>
              </a:rPr>
              <a:t> implicates that the interests of the government revenue cannot be protected without ordering a provisional attachment;</a:t>
            </a:r>
          </a:p>
          <a:p>
            <a:pPr marL="342900" indent="-342900" algn="just">
              <a:spcAft>
                <a:spcPts val="1000"/>
              </a:spcAft>
              <a:buFont typeface="Wingdings" panose="05000000000000000000" pitchFamily="2" charset="2"/>
              <a:buChar char="ü"/>
            </a:pPr>
            <a:r>
              <a:rPr lang="en-US" sz="2600">
                <a:latin typeface="Cambria" panose="02040503050406030204" pitchFamily="18" charset="0"/>
                <a:ea typeface="Cambria" panose="02040503050406030204" pitchFamily="18" charset="0"/>
              </a:rPr>
              <a:t>The person whose property is attached is entitled to dual procedural safeguards:</a:t>
            </a:r>
          </a:p>
          <a:p>
            <a:pPr marL="914400" lvl="1" indent="-457200" algn="just">
              <a:spcAft>
                <a:spcPts val="1000"/>
              </a:spcAft>
              <a:buFont typeface="Arial" panose="020B0604020202020204" pitchFamily="34" charset="0"/>
              <a:buChar char="•"/>
            </a:pPr>
            <a:r>
              <a:rPr lang="en-US" sz="2600">
                <a:latin typeface="Cambria" panose="02040503050406030204" pitchFamily="18" charset="0"/>
                <a:ea typeface="Cambria" panose="02040503050406030204" pitchFamily="18" charset="0"/>
              </a:rPr>
              <a:t>An entitlement to submit objections on the ground that the property was or is not liable to attachment; and </a:t>
            </a:r>
          </a:p>
          <a:p>
            <a:pPr marL="914400" lvl="1" indent="-457200" algn="just">
              <a:spcAft>
                <a:spcPts val="1000"/>
              </a:spcAft>
              <a:buFont typeface="Arial" panose="020B0604020202020204" pitchFamily="34" charset="0"/>
              <a:buChar char="•"/>
            </a:pPr>
            <a:r>
              <a:rPr lang="en-US" sz="2600">
                <a:latin typeface="Cambria" panose="02040503050406030204" pitchFamily="18" charset="0"/>
                <a:ea typeface="Cambria" panose="02040503050406030204" pitchFamily="18" charset="0"/>
              </a:rPr>
              <a:t>An opportunity of being heard;</a:t>
            </a:r>
          </a:p>
          <a:p>
            <a:pPr marL="342900" indent="-342900" algn="just">
              <a:spcAft>
                <a:spcPts val="1000"/>
              </a:spcAft>
              <a:buFont typeface="Wingdings" panose="05000000000000000000" pitchFamily="2" charset="2"/>
              <a:buChar char="ü"/>
            </a:pPr>
            <a:r>
              <a:rPr lang="en-IN" sz="2600">
                <a:latin typeface="Cambria" panose="02040503050406030204" pitchFamily="18" charset="0"/>
                <a:ea typeface="Cambria" panose="02040503050406030204" pitchFamily="18" charset="0"/>
              </a:rPr>
              <a:t>The Commissioner is duty bound to deal with the objections to the attachment by passing a reasoned order which must be communicated to the taxable person whose property is attached;</a:t>
            </a:r>
          </a:p>
          <a:p>
            <a:pPr marL="342900" indent="-342900" algn="just">
              <a:spcAft>
                <a:spcPts val="1000"/>
              </a:spcAft>
              <a:buFont typeface="Wingdings" panose="05000000000000000000" pitchFamily="2" charset="2"/>
              <a:buChar char="ü"/>
            </a:pPr>
            <a:r>
              <a:rPr lang="en-IN" sz="2600">
                <a:latin typeface="Cambria" panose="02040503050406030204" pitchFamily="18" charset="0"/>
                <a:ea typeface="Cambria" panose="02040503050406030204" pitchFamily="18" charset="0"/>
              </a:rPr>
              <a:t>If appeal is filed against the order u/s. 73/74(9), the provisional attachment shall cease.</a:t>
            </a:r>
          </a:p>
          <a:p>
            <a:pPr marL="342900" indent="-342900" algn="just">
              <a:spcAft>
                <a:spcPts val="1000"/>
              </a:spcAft>
              <a:buFont typeface="Wingdings" panose="05000000000000000000" pitchFamily="2" charset="2"/>
              <a:buChar char="ü"/>
            </a:pPr>
            <a:r>
              <a:rPr lang="en-IN" sz="2600">
                <a:latin typeface="Cambria" panose="02040503050406030204" pitchFamily="18" charset="0"/>
                <a:ea typeface="Cambria" panose="02040503050406030204" pitchFamily="18" charset="0"/>
              </a:rPr>
              <a:t>No second time attachment without change in facts &amp; circumstances.</a:t>
            </a:r>
            <a:endParaRPr lang="en-US" sz="2600">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9C140875-4DB1-E82A-8933-8D4170BA97CC}"/>
              </a:ext>
            </a:extLst>
          </p:cNvPr>
          <p:cNvPicPr>
            <a:picLocks noChangeAspect="1"/>
          </p:cNvPicPr>
          <p:nvPr/>
        </p:nvPicPr>
        <p:blipFill>
          <a:blip r:embed="rId2"/>
          <a:stretch>
            <a:fillRect/>
          </a:stretch>
        </p:blipFill>
        <p:spPr>
          <a:xfrm>
            <a:off x="8503486" y="7412"/>
            <a:ext cx="3692200" cy="996933"/>
          </a:xfrm>
          <a:prstGeom prst="rect">
            <a:avLst/>
          </a:prstGeom>
        </p:spPr>
      </p:pic>
    </p:spTree>
    <p:extLst>
      <p:ext uri="{BB962C8B-B14F-4D97-AF65-F5344CB8AC3E}">
        <p14:creationId xmlns:p14="http://schemas.microsoft.com/office/powerpoint/2010/main" val="15209538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F364B29-F792-7244-15FB-4D9A76867066}"/>
            </a:ext>
          </a:extLst>
        </p:cNvPr>
        <p:cNvGrpSpPr/>
        <p:nvPr/>
      </p:nvGrpSpPr>
      <p:grpSpPr>
        <a:xfrm>
          <a:off x="0" y="0"/>
          <a:ext cx="0" cy="0"/>
          <a:chOff x="0" y="0"/>
          <a:chExt cx="0" cy="0"/>
        </a:xfrm>
      </p:grpSpPr>
      <p:sp useBgFill="1">
        <p:nvSpPr>
          <p:cNvPr id="270" name="Rectangle 269">
            <a:extLst>
              <a:ext uri="{FF2B5EF4-FFF2-40B4-BE49-F238E27FC236}">
                <a16:creationId xmlns:a16="http://schemas.microsoft.com/office/drawing/2014/main" id="{CCC43A70-9B33-4D55-6AF8-3D5B2900D0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a:extLst>
              <a:ext uri="{FF2B5EF4-FFF2-40B4-BE49-F238E27FC236}">
                <a16:creationId xmlns:a16="http://schemas.microsoft.com/office/drawing/2014/main" id="{2AD53368-F9EB-70A7-2899-1FB20ADA7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271">
            <a:extLst>
              <a:ext uri="{FF2B5EF4-FFF2-40B4-BE49-F238E27FC236}">
                <a16:creationId xmlns:a16="http://schemas.microsoft.com/office/drawing/2014/main" id="{0DDAB7B5-B758-A5D7-1DBF-6044581DB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272">
            <a:extLst>
              <a:ext uri="{FF2B5EF4-FFF2-40B4-BE49-F238E27FC236}">
                <a16:creationId xmlns:a16="http://schemas.microsoft.com/office/drawing/2014/main" id="{5C0BDAC4-08E7-C9F7-73A1-E87F57B940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a:extLst>
              <a:ext uri="{FF2B5EF4-FFF2-40B4-BE49-F238E27FC236}">
                <a16:creationId xmlns:a16="http://schemas.microsoft.com/office/drawing/2014/main" id="{AAC08A9B-FFA9-EB3E-AEB1-18EAAD46A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82665A5F-9A90-F0CD-0E0C-7F31729E0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DD6E92A1-E839-B699-FD58-2A168847C7EA}"/>
              </a:ext>
            </a:extLst>
          </p:cNvPr>
          <p:cNvSpPr>
            <a:spLocks noGrp="1"/>
          </p:cNvSpPr>
          <p:nvPr>
            <p:ph type="title"/>
          </p:nvPr>
        </p:nvSpPr>
        <p:spPr>
          <a:xfrm>
            <a:off x="885621" y="828411"/>
            <a:ext cx="10105845" cy="2138723"/>
          </a:xfrm>
        </p:spPr>
        <p:txBody>
          <a:bodyPr vert="horz" lIns="91440" tIns="45720" rIns="91440" bIns="45720" rtlCol="0" anchor="b">
            <a:normAutofit/>
          </a:bodyPr>
          <a:lstStyle/>
          <a:p>
            <a:pPr algn="ctr"/>
            <a:r>
              <a:rPr lang="en-US" sz="6000">
                <a:solidFill>
                  <a:srgbClr val="FFFFFF"/>
                </a:solidFill>
                <a:latin typeface="Cambria" panose="02040503050406030204" pitchFamily="18" charset="0"/>
                <a:ea typeface="Cambria" panose="02040503050406030204" pitchFamily="18" charset="0"/>
              </a:rPr>
              <a:t>Blocking of E-credit ledger</a:t>
            </a:r>
            <a:endParaRPr lang="en-US" sz="6000" kern="1200">
              <a:solidFill>
                <a:srgbClr val="FFFFFF"/>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4653D58C-6449-4F08-8BCE-8B6ADE29910C}"/>
              </a:ext>
            </a:extLst>
          </p:cNvPr>
          <p:cNvPicPr>
            <a:picLocks noChangeAspect="1"/>
          </p:cNvPicPr>
          <p:nvPr/>
        </p:nvPicPr>
        <p:blipFill>
          <a:blip r:embed="rId2"/>
          <a:stretch>
            <a:fillRect/>
          </a:stretch>
        </p:blipFill>
        <p:spPr>
          <a:xfrm>
            <a:off x="8484825" y="-11249"/>
            <a:ext cx="3692200" cy="996933"/>
          </a:xfrm>
          <a:prstGeom prst="rect">
            <a:avLst/>
          </a:prstGeom>
        </p:spPr>
      </p:pic>
    </p:spTree>
    <p:extLst>
      <p:ext uri="{BB962C8B-B14F-4D97-AF65-F5344CB8AC3E}">
        <p14:creationId xmlns:p14="http://schemas.microsoft.com/office/powerpoint/2010/main" val="31984730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D74BFF2-ADEF-E6CE-5677-E4A90FD5EA2A}"/>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B9758B76-1A3C-58B4-6A99-094B529C4A9B}"/>
              </a:ext>
            </a:extLst>
          </p:cNvPr>
          <p:cNvSpPr>
            <a:spLocks noGrp="1"/>
          </p:cNvSpPr>
          <p:nvPr>
            <p:ph type="body" sz="quarter" idx="27"/>
          </p:nvPr>
        </p:nvSpPr>
        <p:spPr>
          <a:xfrm>
            <a:off x="5049936" y="1066979"/>
            <a:ext cx="5162709" cy="420683"/>
          </a:xfrm>
        </p:spPr>
        <p:txBody>
          <a:bodyPr/>
          <a:lstStyle/>
          <a:p>
            <a:r>
              <a:rPr lang="en-US"/>
              <a:t>ROI</a:t>
            </a:r>
          </a:p>
        </p:txBody>
      </p:sp>
      <p:sp>
        <p:nvSpPr>
          <p:cNvPr id="15" name="Slide Number Placeholder 13">
            <a:extLst>
              <a:ext uri="{FF2B5EF4-FFF2-40B4-BE49-F238E27FC236}">
                <a16:creationId xmlns:a16="http://schemas.microsoft.com/office/drawing/2014/main" id="{24B7A1E5-D022-6BA6-8E15-8AB38032F2C8}"/>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panose="020B06040201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57</a:t>
            </a:fld>
            <a:endParaRPr kumimoji="0" lang="en-US" altLang="zh-CN" sz="1200" b="0" i="0" u="none" strike="noStrike" kern="1200" cap="none" spc="0" normalizeH="0" baseline="0" noProof="0">
              <a:ln>
                <a:noFill/>
              </a:ln>
              <a:solidFill>
                <a:srgbClr val="FFFFFF"/>
              </a:solidFill>
              <a:effectLst/>
              <a:uLnTx/>
              <a:uFillTx/>
              <a:latin typeface="Abadi" panose="020B0604020104020204" pitchFamily="34" charset="0"/>
              <a:ea typeface="+mn-ea"/>
              <a:cs typeface="+mn-cs"/>
            </a:endParaRPr>
          </a:p>
        </p:txBody>
      </p:sp>
      <p:sp>
        <p:nvSpPr>
          <p:cNvPr id="2" name="Rectangle 1">
            <a:extLst>
              <a:ext uri="{FF2B5EF4-FFF2-40B4-BE49-F238E27FC236}">
                <a16:creationId xmlns:a16="http://schemas.microsoft.com/office/drawing/2014/main" id="{7F2893F9-2828-260C-3A43-8564B266B1A5}"/>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D6B6F2B6-0390-3946-C2E5-191CA98E3090}"/>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43574692-71E0-CD33-02E9-714B153E25D7}"/>
              </a:ext>
            </a:extLst>
          </p:cNvPr>
          <p:cNvSpPr txBox="1"/>
          <p:nvPr/>
        </p:nvSpPr>
        <p:spPr>
          <a:xfrm>
            <a:off x="-18435" y="146161"/>
            <a:ext cx="11053482" cy="584775"/>
          </a:xfrm>
          <a:prstGeom prst="rect">
            <a:avLst/>
          </a:prstGeom>
          <a:noFill/>
        </p:spPr>
        <p:txBody>
          <a:bodyPr wrap="square">
            <a:spAutoFit/>
          </a:bodyPr>
          <a:lstStyle/>
          <a:p>
            <a:r>
              <a:rPr lang="en-US" sz="3200" b="1" i="1">
                <a:solidFill>
                  <a:schemeClr val="lt1"/>
                </a:solidFill>
                <a:latin typeface="Cambria" panose="02040503050406030204" pitchFamily="18" charset="0"/>
                <a:ea typeface="Cambria" panose="02040503050406030204" pitchFamily="18" charset="0"/>
                <a:cs typeface="Calibri"/>
                <a:sym typeface="Calibri"/>
              </a:rPr>
              <a:t>Blocking of E-credit ledger</a:t>
            </a:r>
          </a:p>
        </p:txBody>
      </p:sp>
      <p:sp>
        <p:nvSpPr>
          <p:cNvPr id="25" name="TextBox 24">
            <a:extLst>
              <a:ext uri="{FF2B5EF4-FFF2-40B4-BE49-F238E27FC236}">
                <a16:creationId xmlns:a16="http://schemas.microsoft.com/office/drawing/2014/main" id="{78F82C40-70A5-3B4E-3422-AC8E9C29FA03}"/>
              </a:ext>
            </a:extLst>
          </p:cNvPr>
          <p:cNvSpPr txBox="1"/>
          <p:nvPr/>
        </p:nvSpPr>
        <p:spPr>
          <a:xfrm>
            <a:off x="66273" y="939641"/>
            <a:ext cx="11802266" cy="5262979"/>
          </a:xfrm>
          <a:prstGeom prst="rect">
            <a:avLst/>
          </a:prstGeom>
          <a:noFill/>
        </p:spPr>
        <p:txBody>
          <a:bodyPr wrap="square">
            <a:spAutoFit/>
          </a:bodyPr>
          <a:lstStyle/>
          <a:p>
            <a:pPr marL="457200" indent="-457200" algn="just">
              <a:buFont typeface="Wingdings" panose="05000000000000000000" pitchFamily="2" charset="2"/>
              <a:buChar char="ü"/>
              <a:defRPr/>
            </a:pPr>
            <a:r>
              <a:rPr lang="en-US" sz="2800">
                <a:latin typeface="Cambria" panose="02040503050406030204" pitchFamily="18" charset="0"/>
                <a:ea typeface="Cambria" panose="02040503050406030204" pitchFamily="18" charset="0"/>
              </a:rPr>
              <a:t>Blocking order of E-credit ledger without recording any reasons under Rule 86A and post-decisional hearing was set aside, subject to bank guarantee - Rithwik Projects Pvt. Ltd. v. UOI [</a:t>
            </a:r>
            <a:r>
              <a:rPr lang="pt-BR" sz="2800">
                <a:latin typeface="Cambria" panose="02040503050406030204" pitchFamily="18" charset="0"/>
                <a:ea typeface="Cambria" panose="02040503050406030204" pitchFamily="18" charset="0"/>
              </a:rPr>
              <a:t>(2025) 35 Centax 104 (Bom.)].</a:t>
            </a:r>
          </a:p>
          <a:p>
            <a:pPr marL="457200" indent="-457200" algn="just">
              <a:buFont typeface="Wingdings" panose="05000000000000000000" pitchFamily="2" charset="2"/>
              <a:buChar char="ü"/>
              <a:defRPr/>
            </a:pPr>
            <a:r>
              <a:rPr lang="en-US" sz="2800">
                <a:latin typeface="Cambria" panose="02040503050406030204" pitchFamily="18" charset="0"/>
                <a:ea typeface="Cambria" panose="02040503050406030204" pitchFamily="18" charset="0"/>
              </a:rPr>
              <a:t>Parity Infotech Solutions (P.) Ltd. v. Government of National Capital Territory of Delhi</a:t>
            </a:r>
            <a:r>
              <a:rPr lang="pt-BR" sz="2800">
                <a:latin typeface="Cambria" panose="02040503050406030204" pitchFamily="18" charset="0"/>
                <a:ea typeface="Cambria" panose="02040503050406030204" pitchFamily="18" charset="0"/>
              </a:rPr>
              <a:t> [(2023) 7 Centax 169 (Del.)], it was held that</a:t>
            </a:r>
          </a:p>
          <a:p>
            <a:pPr marL="914400" lvl="1" indent="-457200" algn="just">
              <a:buFont typeface="Wingdings" panose="05000000000000000000" pitchFamily="2" charset="2"/>
              <a:buChar char="ü"/>
              <a:defRPr/>
            </a:pPr>
            <a:r>
              <a:rPr lang="en-US" sz="2800">
                <a:latin typeface="Cambria" panose="02040503050406030204" pitchFamily="18" charset="0"/>
                <a:ea typeface="Cambria" panose="02040503050406030204" pitchFamily="18" charset="0"/>
              </a:rPr>
              <a:t>ITC blocking merely based on communication of another authority that same was availed on of fake invoices, was not sustainable.</a:t>
            </a:r>
          </a:p>
          <a:p>
            <a:pPr marL="914400" lvl="1" indent="-457200" algn="just">
              <a:buFont typeface="Wingdings" panose="05000000000000000000" pitchFamily="2" charset="2"/>
              <a:buChar char="ü"/>
              <a:defRPr/>
            </a:pPr>
            <a:r>
              <a:rPr lang="en-US" sz="2800">
                <a:latin typeface="Cambria" panose="02040503050406030204" pitchFamily="18" charset="0"/>
                <a:ea typeface="Cambria" panose="02040503050406030204" pitchFamily="18" charset="0"/>
              </a:rPr>
              <a:t>Commissioner or an officer authorized by him not below rank of Assistant Commissioner is required to record reasons in writing upon specified conditions are fully satisfied for blocking of ITC.</a:t>
            </a:r>
          </a:p>
          <a:p>
            <a:pPr marL="914400" lvl="1" indent="-457200" algn="just">
              <a:buFont typeface="Wingdings" panose="05000000000000000000" pitchFamily="2" charset="2"/>
              <a:buChar char="ü"/>
              <a:defRPr/>
            </a:pPr>
            <a:r>
              <a:rPr lang="en-US" sz="2800">
                <a:latin typeface="Cambria" panose="02040503050406030204" pitchFamily="18" charset="0"/>
                <a:ea typeface="Cambria" panose="02040503050406030204" pitchFamily="18" charset="0"/>
              </a:rPr>
              <a:t>Blocking would cease to have effect after 1 year from blocking date.</a:t>
            </a:r>
            <a:endParaRPr lang="pt-BR" sz="2800">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F9680343-5D6D-38FD-07FC-8E4394C5CB38}"/>
              </a:ext>
            </a:extLst>
          </p:cNvPr>
          <p:cNvPicPr>
            <a:picLocks noChangeAspect="1"/>
          </p:cNvPicPr>
          <p:nvPr/>
        </p:nvPicPr>
        <p:blipFill>
          <a:blip r:embed="rId3"/>
          <a:stretch>
            <a:fillRect/>
          </a:stretch>
        </p:blipFill>
        <p:spPr>
          <a:xfrm>
            <a:off x="8503487" y="-11249"/>
            <a:ext cx="3692200" cy="996933"/>
          </a:xfrm>
          <a:prstGeom prst="rect">
            <a:avLst/>
          </a:prstGeom>
        </p:spPr>
      </p:pic>
    </p:spTree>
    <p:extLst>
      <p:ext uri="{BB962C8B-B14F-4D97-AF65-F5344CB8AC3E}">
        <p14:creationId xmlns:p14="http://schemas.microsoft.com/office/powerpoint/2010/main" val="11222047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C380A56-6603-651F-559A-82D6EBD03D48}"/>
            </a:ext>
          </a:extLst>
        </p:cNvPr>
        <p:cNvGrpSpPr/>
        <p:nvPr/>
      </p:nvGrpSpPr>
      <p:grpSpPr>
        <a:xfrm>
          <a:off x="0" y="0"/>
          <a:ext cx="0" cy="0"/>
          <a:chOff x="0" y="0"/>
          <a:chExt cx="0" cy="0"/>
        </a:xfrm>
      </p:grpSpPr>
      <p:sp useBgFill="1">
        <p:nvSpPr>
          <p:cNvPr id="270" name="Rectangle 269">
            <a:extLst>
              <a:ext uri="{FF2B5EF4-FFF2-40B4-BE49-F238E27FC236}">
                <a16:creationId xmlns:a16="http://schemas.microsoft.com/office/drawing/2014/main" id="{2BCB2319-86FF-DEDC-D335-66AB3EBF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a:extLst>
              <a:ext uri="{FF2B5EF4-FFF2-40B4-BE49-F238E27FC236}">
                <a16:creationId xmlns:a16="http://schemas.microsoft.com/office/drawing/2014/main" id="{71168B7A-B516-7BD9-333A-5523F99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271">
            <a:extLst>
              <a:ext uri="{FF2B5EF4-FFF2-40B4-BE49-F238E27FC236}">
                <a16:creationId xmlns:a16="http://schemas.microsoft.com/office/drawing/2014/main" id="{6E232EC3-D1F6-7DA9-BDD3-9550CD402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272">
            <a:extLst>
              <a:ext uri="{FF2B5EF4-FFF2-40B4-BE49-F238E27FC236}">
                <a16:creationId xmlns:a16="http://schemas.microsoft.com/office/drawing/2014/main" id="{BAA8A3AE-C9EA-F67A-A6AE-1C24B5253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a:extLst>
              <a:ext uri="{FF2B5EF4-FFF2-40B4-BE49-F238E27FC236}">
                <a16:creationId xmlns:a16="http://schemas.microsoft.com/office/drawing/2014/main" id="{79B9F739-EC79-B0EC-67DB-683E49E7B1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B656932F-6FB4-3717-371E-67A60838A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C847C8A6-5108-762B-12F1-A22032180ED4}"/>
              </a:ext>
            </a:extLst>
          </p:cNvPr>
          <p:cNvSpPr>
            <a:spLocks noGrp="1"/>
          </p:cNvSpPr>
          <p:nvPr>
            <p:ph type="title"/>
          </p:nvPr>
        </p:nvSpPr>
        <p:spPr>
          <a:xfrm>
            <a:off x="885621" y="828411"/>
            <a:ext cx="10105845" cy="2138723"/>
          </a:xfrm>
        </p:spPr>
        <p:txBody>
          <a:bodyPr vert="horz" lIns="91440" tIns="45720" rIns="91440" bIns="45720" rtlCol="0" anchor="b">
            <a:normAutofit/>
          </a:bodyPr>
          <a:lstStyle/>
          <a:p>
            <a:pPr algn="ctr"/>
            <a:r>
              <a:rPr lang="en-US" sz="6000" kern="1200">
                <a:solidFill>
                  <a:srgbClr val="FFFFFF"/>
                </a:solidFill>
                <a:latin typeface="Cambria" panose="02040503050406030204" pitchFamily="18" charset="0"/>
                <a:ea typeface="Cambria" panose="02040503050406030204" pitchFamily="18" charset="0"/>
              </a:rPr>
              <a:t>Parallel Proceedings</a:t>
            </a:r>
          </a:p>
        </p:txBody>
      </p:sp>
      <p:pic>
        <p:nvPicPr>
          <p:cNvPr id="2" name="Picture 1">
            <a:extLst>
              <a:ext uri="{FF2B5EF4-FFF2-40B4-BE49-F238E27FC236}">
                <a16:creationId xmlns:a16="http://schemas.microsoft.com/office/drawing/2014/main" id="{5D36F9DE-E736-8940-4264-5DE1DBCE4DB6}"/>
              </a:ext>
            </a:extLst>
          </p:cNvPr>
          <p:cNvPicPr>
            <a:picLocks noChangeAspect="1"/>
          </p:cNvPicPr>
          <p:nvPr/>
        </p:nvPicPr>
        <p:blipFill>
          <a:blip r:embed="rId2"/>
          <a:stretch>
            <a:fillRect/>
          </a:stretch>
        </p:blipFill>
        <p:spPr>
          <a:xfrm>
            <a:off x="8484825" y="-11249"/>
            <a:ext cx="3692200" cy="996933"/>
          </a:xfrm>
          <a:prstGeom prst="rect">
            <a:avLst/>
          </a:prstGeom>
        </p:spPr>
      </p:pic>
    </p:spTree>
    <p:extLst>
      <p:ext uri="{BB962C8B-B14F-4D97-AF65-F5344CB8AC3E}">
        <p14:creationId xmlns:p14="http://schemas.microsoft.com/office/powerpoint/2010/main" val="34454883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AA4B009-A46E-2D7B-1E01-5545414C5442}"/>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B334F9AA-816F-4665-C2E7-3EAA87A80511}"/>
              </a:ext>
            </a:extLst>
          </p:cNvPr>
          <p:cNvSpPr>
            <a:spLocks noGrp="1"/>
          </p:cNvSpPr>
          <p:nvPr>
            <p:ph type="body" sz="quarter" idx="27"/>
          </p:nvPr>
        </p:nvSpPr>
        <p:spPr>
          <a:xfrm>
            <a:off x="5049936" y="1066979"/>
            <a:ext cx="5162709" cy="420683"/>
          </a:xfrm>
        </p:spPr>
        <p:txBody>
          <a:bodyPr/>
          <a:lstStyle/>
          <a:p>
            <a:r>
              <a:rPr lang="en-US"/>
              <a:t>ROI</a:t>
            </a:r>
          </a:p>
        </p:txBody>
      </p:sp>
      <p:sp>
        <p:nvSpPr>
          <p:cNvPr id="15" name="Slide Number Placeholder 13">
            <a:extLst>
              <a:ext uri="{FF2B5EF4-FFF2-40B4-BE49-F238E27FC236}">
                <a16:creationId xmlns:a16="http://schemas.microsoft.com/office/drawing/2014/main" id="{03D6FE91-7D6E-33D5-51FF-943EEF3FF898}"/>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panose="020B06040201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59</a:t>
            </a:fld>
            <a:endParaRPr kumimoji="0" lang="en-US" altLang="zh-CN" sz="1200" b="0" i="0" u="none" strike="noStrike" kern="1200" cap="none" spc="0" normalizeH="0" baseline="0" noProof="0">
              <a:ln>
                <a:noFill/>
              </a:ln>
              <a:solidFill>
                <a:srgbClr val="FFFFFF"/>
              </a:solidFill>
              <a:effectLst/>
              <a:uLnTx/>
              <a:uFillTx/>
              <a:latin typeface="Abadi" panose="020B0604020104020204" pitchFamily="34" charset="0"/>
              <a:ea typeface="+mn-ea"/>
              <a:cs typeface="+mn-cs"/>
            </a:endParaRPr>
          </a:p>
        </p:txBody>
      </p:sp>
      <p:sp>
        <p:nvSpPr>
          <p:cNvPr id="2" name="Rectangle 1">
            <a:extLst>
              <a:ext uri="{FF2B5EF4-FFF2-40B4-BE49-F238E27FC236}">
                <a16:creationId xmlns:a16="http://schemas.microsoft.com/office/drawing/2014/main" id="{78C4E1A0-A99D-010F-CE54-744FBC199370}"/>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059F4736-1ABC-BACB-C98A-670F67C0E4D8}"/>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46B51B38-F707-5E44-AD10-CF120102ECED}"/>
              </a:ext>
            </a:extLst>
          </p:cNvPr>
          <p:cNvSpPr txBox="1"/>
          <p:nvPr/>
        </p:nvSpPr>
        <p:spPr>
          <a:xfrm>
            <a:off x="-18435" y="146161"/>
            <a:ext cx="11053482" cy="584775"/>
          </a:xfrm>
          <a:prstGeom prst="rect">
            <a:avLst/>
          </a:prstGeom>
          <a:noFill/>
        </p:spPr>
        <p:txBody>
          <a:bodyPr wrap="square">
            <a:spAutoFit/>
          </a:bodyPr>
          <a:lstStyle/>
          <a:p>
            <a:r>
              <a:rPr lang="en-US" sz="3200" b="1" i="1">
                <a:solidFill>
                  <a:schemeClr val="lt1"/>
                </a:solidFill>
                <a:latin typeface="Cambria" panose="02040503050406030204" pitchFamily="18" charset="0"/>
                <a:ea typeface="Cambria" panose="02040503050406030204" pitchFamily="18" charset="0"/>
                <a:cs typeface="Calibri"/>
                <a:sym typeface="Calibri"/>
              </a:rPr>
              <a:t>Parallel Proceedings</a:t>
            </a:r>
          </a:p>
        </p:txBody>
      </p:sp>
      <p:sp>
        <p:nvSpPr>
          <p:cNvPr id="25" name="TextBox 24">
            <a:extLst>
              <a:ext uri="{FF2B5EF4-FFF2-40B4-BE49-F238E27FC236}">
                <a16:creationId xmlns:a16="http://schemas.microsoft.com/office/drawing/2014/main" id="{9EECEE05-6C76-68BF-4789-EB9BF7642FE1}"/>
              </a:ext>
            </a:extLst>
          </p:cNvPr>
          <p:cNvSpPr txBox="1"/>
          <p:nvPr/>
        </p:nvSpPr>
        <p:spPr>
          <a:xfrm>
            <a:off x="10289" y="883658"/>
            <a:ext cx="12011193" cy="6209392"/>
          </a:xfrm>
          <a:prstGeom prst="rect">
            <a:avLst/>
          </a:prstGeom>
          <a:noFill/>
        </p:spPr>
        <p:txBody>
          <a:bodyPr wrap="square">
            <a:spAutoFit/>
          </a:bodyPr>
          <a:lstStyle/>
          <a:p>
            <a:pPr marL="457200" lvl="0" indent="-457200" algn="just">
              <a:buFont typeface="Wingdings" panose="05000000000000000000" pitchFamily="2" charset="2"/>
              <a:buChar char="ü"/>
              <a:defRPr/>
            </a:pPr>
            <a:r>
              <a:rPr lang="en-US" sz="2600">
                <a:latin typeface="Cambria" panose="02040503050406030204" pitchFamily="18" charset="0"/>
                <a:ea typeface="Cambria" panose="02040503050406030204" pitchFamily="18" charset="0"/>
              </a:rPr>
              <a:t>Section 6(2)(b) - Once a proceeding is started by Proper officer in either of the CGST/SGST acts, another proceeding for the same subject matter cannot be initiated by Proper officer of the other Act.</a:t>
            </a:r>
            <a:endParaRPr lang="en-IN" sz="2600">
              <a:latin typeface="Cambria" panose="02040503050406030204" pitchFamily="18" charset="0"/>
              <a:ea typeface="Cambria" panose="02040503050406030204" pitchFamily="18" charset="0"/>
            </a:endParaRPr>
          </a:p>
          <a:p>
            <a:pPr marL="457200" lvl="0" indent="-457200" algn="just">
              <a:buFont typeface="Wingdings" panose="05000000000000000000" pitchFamily="2" charset="2"/>
              <a:buChar char="ü"/>
              <a:defRPr/>
            </a:pPr>
            <a:r>
              <a:rPr lang="en-US" sz="2600">
                <a:latin typeface="Cambria" panose="02040503050406030204" pitchFamily="18" charset="0"/>
                <a:ea typeface="Cambria" panose="02040503050406030204" pitchFamily="18" charset="0"/>
              </a:rPr>
              <a:t>In </a:t>
            </a:r>
            <a:r>
              <a:rPr lang="en-US" sz="2600" b="1" err="1">
                <a:latin typeface="Cambria" panose="02040503050406030204" pitchFamily="18" charset="0"/>
                <a:ea typeface="Cambria" panose="02040503050406030204" pitchFamily="18" charset="0"/>
              </a:rPr>
              <a:t>Armour</a:t>
            </a:r>
            <a:r>
              <a:rPr lang="en-US" sz="2600" b="1">
                <a:latin typeface="Cambria" panose="02040503050406030204" pitchFamily="18" charset="0"/>
                <a:ea typeface="Cambria" panose="02040503050406030204" pitchFamily="18" charset="0"/>
              </a:rPr>
              <a:t> Security (India) Ltd. v. Commissioner… [(2025) 33 Centax 222 (S.C.)]</a:t>
            </a:r>
            <a:r>
              <a:rPr lang="en-US" sz="2600">
                <a:latin typeface="Cambria" panose="02040503050406030204" pitchFamily="18" charset="0"/>
                <a:ea typeface="Cambria" panose="02040503050406030204" pitchFamily="18" charset="0"/>
              </a:rPr>
              <a:t>, it has held that -</a:t>
            </a:r>
          </a:p>
          <a:p>
            <a:pPr marL="457200" lvl="0" indent="-457200" algn="just">
              <a:buFont typeface="Arial" panose="020B0604020202020204" pitchFamily="34" charset="0"/>
              <a:buChar char="•"/>
              <a:defRPr/>
            </a:pPr>
            <a:r>
              <a:rPr lang="en-US" sz="2600" b="1" i="1">
                <a:latin typeface="Cambria" panose="02040503050406030204" pitchFamily="18" charset="0"/>
                <a:ea typeface="Cambria" panose="02040503050406030204" pitchFamily="18" charset="0"/>
              </a:rPr>
              <a:t>“initiation of any proceedings”</a:t>
            </a:r>
            <a:r>
              <a:rPr lang="en-US" sz="2600">
                <a:latin typeface="Cambria" panose="02040503050406030204" pitchFamily="18" charset="0"/>
                <a:ea typeface="Cambria" panose="02040503050406030204" pitchFamily="18" charset="0"/>
              </a:rPr>
              <a:t> refers to the </a:t>
            </a:r>
            <a:r>
              <a:rPr lang="en-US" sz="2600" b="1">
                <a:latin typeface="Cambria" panose="02040503050406030204" pitchFamily="18" charset="0"/>
                <a:ea typeface="Cambria" panose="02040503050406030204" pitchFamily="18" charset="0"/>
              </a:rPr>
              <a:t>formal commencement of adjudicatory proceedings</a:t>
            </a:r>
            <a:r>
              <a:rPr lang="en-US" sz="2600">
                <a:latin typeface="Cambria" panose="02040503050406030204" pitchFamily="18" charset="0"/>
                <a:ea typeface="Cambria" panose="02040503050406030204" pitchFamily="18" charset="0"/>
              </a:rPr>
              <a:t> by way of issuance of a SCN, and does not encompass issuance of summons, or the conduct of any search/seizure etc.</a:t>
            </a:r>
          </a:p>
          <a:p>
            <a:pPr marL="457200" lvl="0" indent="-457200" algn="just">
              <a:buFont typeface="Arial" panose="020B0604020202020204" pitchFamily="34" charset="0"/>
              <a:buChar char="•"/>
              <a:defRPr/>
            </a:pPr>
            <a:r>
              <a:rPr lang="en-US" sz="2600" b="1" i="1">
                <a:latin typeface="Cambria" panose="02040503050406030204" pitchFamily="18" charset="0"/>
                <a:ea typeface="Cambria" panose="02040503050406030204" pitchFamily="18" charset="0"/>
              </a:rPr>
              <a:t>“same subject matter"</a:t>
            </a:r>
            <a:r>
              <a:rPr lang="en-US" sz="2600">
                <a:latin typeface="Cambria" panose="02040503050406030204" pitchFamily="18" charset="0"/>
                <a:ea typeface="Cambria" panose="02040503050406030204" pitchFamily="18" charset="0"/>
              </a:rPr>
              <a:t> refers to any </a:t>
            </a:r>
            <a:r>
              <a:rPr lang="en-US" sz="2600" b="1">
                <a:latin typeface="Cambria" panose="02040503050406030204" pitchFamily="18" charset="0"/>
                <a:ea typeface="Cambria" panose="02040503050406030204" pitchFamily="18" charset="0"/>
              </a:rPr>
              <a:t>identical </a:t>
            </a:r>
            <a:r>
              <a:rPr lang="en-US" sz="2600">
                <a:latin typeface="Cambria" panose="02040503050406030204" pitchFamily="18" charset="0"/>
                <a:ea typeface="Cambria" panose="02040503050406030204" pitchFamily="18" charset="0"/>
              </a:rPr>
              <a:t>tax liability of tax or </a:t>
            </a:r>
            <a:r>
              <a:rPr lang="en-US" sz="2600" u="sng">
                <a:latin typeface="Cambria" panose="02040503050406030204" pitchFamily="18" charset="0"/>
                <a:ea typeface="Cambria" panose="02040503050406030204" pitchFamily="18" charset="0"/>
              </a:rPr>
              <a:t>alleged offence on the same facts</a:t>
            </a:r>
            <a:r>
              <a:rPr lang="en-US" sz="2600">
                <a:latin typeface="Cambria" panose="02040503050406030204" pitchFamily="18" charset="0"/>
                <a:ea typeface="Cambria" panose="02040503050406030204" pitchFamily="18" charset="0"/>
              </a:rPr>
              <a:t>, and if the </a:t>
            </a:r>
            <a:r>
              <a:rPr lang="en-US" sz="2600" u="sng">
                <a:latin typeface="Cambria" panose="02040503050406030204" pitchFamily="18" charset="0"/>
                <a:ea typeface="Cambria" panose="02040503050406030204" pitchFamily="18" charset="0"/>
              </a:rPr>
              <a:t>demand or relief sought</a:t>
            </a:r>
            <a:r>
              <a:rPr lang="en-US" sz="2600">
                <a:latin typeface="Cambria" panose="02040503050406030204" pitchFamily="18" charset="0"/>
                <a:ea typeface="Cambria" panose="02040503050406030204" pitchFamily="18" charset="0"/>
              </a:rPr>
              <a:t> is identical.</a:t>
            </a:r>
          </a:p>
          <a:p>
            <a:pPr marL="457200" lvl="0" indent="-457200" algn="just">
              <a:buFont typeface="Arial" panose="020B0604020202020204" pitchFamily="34" charset="0"/>
              <a:buChar char="•"/>
              <a:defRPr/>
            </a:pPr>
            <a:r>
              <a:rPr lang="en-US" sz="2600">
                <a:latin typeface="Cambria" panose="02040503050406030204" pitchFamily="18" charset="0"/>
                <a:ea typeface="Cambria" panose="02040503050406030204" pitchFamily="18" charset="0"/>
              </a:rPr>
              <a:t>SCN issued for a liability already covered by an existing SCN shall be quashed.</a:t>
            </a:r>
          </a:p>
          <a:p>
            <a:pPr marL="457200" lvl="0" indent="-457200" algn="just">
              <a:buFont typeface="Arial" panose="020B0604020202020204" pitchFamily="34" charset="0"/>
              <a:buChar char="•"/>
              <a:defRPr/>
            </a:pPr>
            <a:r>
              <a:rPr lang="en-US" sz="2600">
                <a:latin typeface="Cambria" panose="02040503050406030204" pitchFamily="18" charset="0"/>
                <a:ea typeface="Cambria" panose="02040503050406030204" pitchFamily="18" charset="0"/>
              </a:rPr>
              <a:t>Authorities shall decide inter-se whom to continue with the inquiry/ investigation and accordingly forward all material &amp; information.</a:t>
            </a:r>
          </a:p>
          <a:p>
            <a:pPr marL="457200" lvl="0" indent="-457200" algn="just">
              <a:buFont typeface="Arial" panose="020B0604020202020204" pitchFamily="34" charset="0"/>
              <a:buChar char="•"/>
              <a:defRPr/>
            </a:pPr>
            <a:r>
              <a:rPr lang="en-US" sz="2600">
                <a:latin typeface="Cambria" panose="02040503050406030204" pitchFamily="18" charset="0"/>
                <a:ea typeface="Cambria" panose="02040503050406030204" pitchFamily="18" charset="0"/>
              </a:rPr>
              <a:t>If not, the authority that first initiated the inquiry or investigation shall be empowered to carry it to its logical conclusion...” </a:t>
            </a:r>
          </a:p>
        </p:txBody>
      </p:sp>
      <p:pic>
        <p:nvPicPr>
          <p:cNvPr id="3" name="Picture 2">
            <a:extLst>
              <a:ext uri="{FF2B5EF4-FFF2-40B4-BE49-F238E27FC236}">
                <a16:creationId xmlns:a16="http://schemas.microsoft.com/office/drawing/2014/main" id="{104D51FF-0A89-6C45-BA75-9356AD7069F3}"/>
              </a:ext>
            </a:extLst>
          </p:cNvPr>
          <p:cNvPicPr>
            <a:picLocks noChangeAspect="1"/>
          </p:cNvPicPr>
          <p:nvPr/>
        </p:nvPicPr>
        <p:blipFill>
          <a:blip r:embed="rId3"/>
          <a:stretch>
            <a:fillRect/>
          </a:stretch>
        </p:blipFill>
        <p:spPr>
          <a:xfrm>
            <a:off x="8484825" y="-11249"/>
            <a:ext cx="3692200" cy="996933"/>
          </a:xfrm>
          <a:prstGeom prst="rect">
            <a:avLst/>
          </a:prstGeom>
        </p:spPr>
      </p:pic>
    </p:spTree>
    <p:extLst>
      <p:ext uri="{BB962C8B-B14F-4D97-AF65-F5344CB8AC3E}">
        <p14:creationId xmlns:p14="http://schemas.microsoft.com/office/powerpoint/2010/main" val="2178866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053F643-7BC8-9E58-17BB-8DBE9F06E9AB}"/>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F49C1AC6-0ABF-F375-7264-4F41F2E5D86D}"/>
              </a:ext>
            </a:extLst>
          </p:cNvPr>
          <p:cNvSpPr>
            <a:spLocks noGrp="1"/>
          </p:cNvSpPr>
          <p:nvPr>
            <p:ph type="body" sz="quarter" idx="27"/>
          </p:nvPr>
        </p:nvSpPr>
        <p:spPr>
          <a:xfrm>
            <a:off x="5049936" y="1066979"/>
            <a:ext cx="5162709" cy="420683"/>
          </a:xfrm>
        </p:spPr>
        <p:txBody>
          <a:bodyPr/>
          <a:lstStyle/>
          <a:p>
            <a:r>
              <a:rPr lang="en-US"/>
              <a:t>ROI</a:t>
            </a:r>
          </a:p>
        </p:txBody>
      </p:sp>
      <p:sp>
        <p:nvSpPr>
          <p:cNvPr id="15" name="Slide Number Placeholder 13">
            <a:extLst>
              <a:ext uri="{FF2B5EF4-FFF2-40B4-BE49-F238E27FC236}">
                <a16:creationId xmlns:a16="http://schemas.microsoft.com/office/drawing/2014/main" id="{A326A2F5-589C-6B9F-D704-B17C2E78FDCA}"/>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panose="020B06040201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altLang="zh-CN" sz="1200" b="0" i="0" u="none" strike="noStrike" kern="1200" cap="none" spc="0" normalizeH="0" baseline="0" noProof="0">
              <a:ln>
                <a:noFill/>
              </a:ln>
              <a:solidFill>
                <a:srgbClr val="FFFFFF"/>
              </a:solidFill>
              <a:effectLst/>
              <a:uLnTx/>
              <a:uFillTx/>
              <a:latin typeface="Abadi" panose="020B0604020104020204" pitchFamily="34" charset="0"/>
              <a:ea typeface="+mn-ea"/>
              <a:cs typeface="+mn-cs"/>
            </a:endParaRPr>
          </a:p>
        </p:txBody>
      </p:sp>
      <p:sp>
        <p:nvSpPr>
          <p:cNvPr id="2" name="Rectangle 1">
            <a:extLst>
              <a:ext uri="{FF2B5EF4-FFF2-40B4-BE49-F238E27FC236}">
                <a16:creationId xmlns:a16="http://schemas.microsoft.com/office/drawing/2014/main" id="{20182967-59F6-473C-8FD9-583EFA2EBB6B}"/>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0AF48F3E-3BEB-7A7C-0CA3-C50DF71BFD2B}"/>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79480C9A-539F-AD26-E214-442C8A146AC7}"/>
              </a:ext>
            </a:extLst>
          </p:cNvPr>
          <p:cNvSpPr txBox="1"/>
          <p:nvPr/>
        </p:nvSpPr>
        <p:spPr>
          <a:xfrm>
            <a:off x="-18435" y="146161"/>
            <a:ext cx="10673994" cy="584775"/>
          </a:xfrm>
          <a:prstGeom prst="rect">
            <a:avLst/>
          </a:prstGeom>
          <a:noFill/>
        </p:spPr>
        <p:txBody>
          <a:bodyPr wrap="square">
            <a:spAutoFit/>
          </a:bodyPr>
          <a:lstStyle/>
          <a:p>
            <a:r>
              <a:rPr lang="en-US" sz="3200" b="1" i="1">
                <a:solidFill>
                  <a:schemeClr val="lt1"/>
                </a:solidFill>
                <a:latin typeface="Cambria" panose="02040503050406030204" pitchFamily="18" charset="0"/>
                <a:ea typeface="Cambria" panose="02040503050406030204" pitchFamily="18" charset="0"/>
                <a:cs typeface="Calibri"/>
                <a:sym typeface="Calibri"/>
              </a:rPr>
              <a:t>Interest on delayed refunds under GST</a:t>
            </a:r>
          </a:p>
        </p:txBody>
      </p:sp>
      <p:sp>
        <p:nvSpPr>
          <p:cNvPr id="25" name="TextBox 24">
            <a:extLst>
              <a:ext uri="{FF2B5EF4-FFF2-40B4-BE49-F238E27FC236}">
                <a16:creationId xmlns:a16="http://schemas.microsoft.com/office/drawing/2014/main" id="{C0E481E4-45CD-9B4C-07D9-74902312FB33}"/>
              </a:ext>
            </a:extLst>
          </p:cNvPr>
          <p:cNvSpPr txBox="1"/>
          <p:nvPr/>
        </p:nvSpPr>
        <p:spPr>
          <a:xfrm>
            <a:off x="66272" y="902319"/>
            <a:ext cx="11820927" cy="5829353"/>
          </a:xfrm>
          <a:prstGeom prst="rect">
            <a:avLst/>
          </a:prstGeom>
          <a:noFill/>
        </p:spPr>
        <p:txBody>
          <a:bodyPr wrap="square">
            <a:spAutoFit/>
          </a:bodyPr>
          <a:lstStyle/>
          <a:p>
            <a:pPr marL="342900" indent="-342900" algn="just">
              <a:lnSpc>
                <a:spcPct val="150000"/>
              </a:lnSpc>
              <a:buFont typeface="Wingdings" panose="05000000000000000000" pitchFamily="2" charset="2"/>
              <a:buChar char="ü"/>
            </a:pPr>
            <a:r>
              <a:rPr lang="en-US" sz="2800">
                <a:latin typeface="Cambria" panose="02040503050406030204" pitchFamily="18" charset="0"/>
                <a:ea typeface="Cambria" panose="02040503050406030204" pitchFamily="18" charset="0"/>
              </a:rPr>
              <a:t>Sec 56(1) - Interest @6% is payable, if not refunded within 60 days from the date of receipt of Refund Application u/s 54(1) till refund sanction.</a:t>
            </a:r>
          </a:p>
          <a:p>
            <a:pPr marL="342900" indent="-342900" algn="just">
              <a:lnSpc>
                <a:spcPct val="150000"/>
              </a:lnSpc>
              <a:buFont typeface="Wingdings" panose="05000000000000000000" pitchFamily="2" charset="2"/>
              <a:buChar char="ü"/>
            </a:pPr>
            <a:r>
              <a:rPr lang="en-US" sz="2800">
                <a:latin typeface="Cambria" panose="02040503050406030204" pitchFamily="18" charset="0"/>
                <a:ea typeface="Cambria" panose="02040503050406030204" pitchFamily="18" charset="0"/>
              </a:rPr>
              <a:t>Interest @9% is payable from refund application filed (consequent to higher authority order - </a:t>
            </a:r>
            <a:r>
              <a:rPr lang="en-IN" sz="2800" b="1">
                <a:latin typeface="Cambria" panose="02040503050406030204" pitchFamily="18" charset="0"/>
                <a:ea typeface="Cambria" panose="02040503050406030204" pitchFamily="18" charset="0"/>
              </a:rPr>
              <a:t>which has attained finality</a:t>
            </a:r>
            <a:r>
              <a:rPr lang="en-US" sz="2800">
                <a:latin typeface="Cambria" panose="02040503050406030204" pitchFamily="18" charset="0"/>
                <a:ea typeface="Cambria" panose="02040503050406030204" pitchFamily="18" charset="0"/>
              </a:rPr>
              <a:t>) till sanction, if not refunded within 60 days from consequential refund application.</a:t>
            </a:r>
          </a:p>
          <a:p>
            <a:pPr marL="342900" indent="-342900" algn="just">
              <a:lnSpc>
                <a:spcPct val="150000"/>
              </a:lnSpc>
              <a:buFont typeface="Wingdings" panose="05000000000000000000" pitchFamily="2" charset="2"/>
              <a:buChar char="ü"/>
            </a:pPr>
            <a:r>
              <a:rPr lang="en-IN" sz="2800">
                <a:latin typeface="Cambria" panose="02040503050406030204" pitchFamily="18" charset="0"/>
                <a:ea typeface="Cambria" panose="02040503050406030204" pitchFamily="18" charset="0"/>
              </a:rPr>
              <a:t>The orders of </a:t>
            </a:r>
            <a:r>
              <a:rPr lang="en-US" sz="2800">
                <a:latin typeface="Cambria" panose="02040503050406030204" pitchFamily="18" charset="0"/>
                <a:ea typeface="Cambria" panose="02040503050406030204" pitchFamily="18" charset="0"/>
              </a:rPr>
              <a:t>1</a:t>
            </a:r>
            <a:r>
              <a:rPr lang="en-US" sz="2800" baseline="30000">
                <a:latin typeface="Cambria" panose="02040503050406030204" pitchFamily="18" charset="0"/>
                <a:ea typeface="Cambria" panose="02040503050406030204" pitchFamily="18" charset="0"/>
              </a:rPr>
              <a:t>st</a:t>
            </a:r>
            <a:r>
              <a:rPr lang="en-US" sz="2800">
                <a:latin typeface="Cambria" panose="02040503050406030204" pitchFamily="18" charset="0"/>
                <a:ea typeface="Cambria" panose="02040503050406030204" pitchFamily="18" charset="0"/>
              </a:rPr>
              <a:t> Appellate Authority or GSTAT or Court </a:t>
            </a:r>
            <a:r>
              <a:rPr lang="en-IN" sz="2800">
                <a:latin typeface="Cambria" panose="02040503050406030204" pitchFamily="18" charset="0"/>
                <a:ea typeface="Cambria" panose="02040503050406030204" pitchFamily="18" charset="0"/>
              </a:rPr>
              <a:t>will be considered as orders passed by refund sanctioning authority.</a:t>
            </a:r>
          </a:p>
          <a:p>
            <a:pPr marL="342900" indent="-342900" algn="just">
              <a:lnSpc>
                <a:spcPct val="150000"/>
              </a:lnSpc>
              <a:buFont typeface="Wingdings" panose="05000000000000000000" pitchFamily="2" charset="2"/>
              <a:buChar char="ü"/>
            </a:pPr>
            <a:r>
              <a:rPr lang="en-US" sz="2800">
                <a:latin typeface="Cambria" panose="02040503050406030204" pitchFamily="18" charset="0"/>
                <a:ea typeface="Cambria" panose="02040503050406030204" pitchFamily="18" charset="0"/>
              </a:rPr>
              <a:t>Notification No. 13/2017 –CT dated 28-06-2017 notifies interest rate of 6% for Sec 56 and 9% for proviso to Sec 56.</a:t>
            </a:r>
          </a:p>
        </p:txBody>
      </p:sp>
      <p:pic>
        <p:nvPicPr>
          <p:cNvPr id="3" name="Picture 2">
            <a:extLst>
              <a:ext uri="{FF2B5EF4-FFF2-40B4-BE49-F238E27FC236}">
                <a16:creationId xmlns:a16="http://schemas.microsoft.com/office/drawing/2014/main" id="{E489D4C3-D60D-0B6C-F4DB-B2269B7EE6D6}"/>
              </a:ext>
            </a:extLst>
          </p:cNvPr>
          <p:cNvPicPr>
            <a:picLocks noChangeAspect="1"/>
          </p:cNvPicPr>
          <p:nvPr/>
        </p:nvPicPr>
        <p:blipFill>
          <a:blip r:embed="rId3"/>
          <a:stretch>
            <a:fillRect/>
          </a:stretch>
        </p:blipFill>
        <p:spPr>
          <a:xfrm>
            <a:off x="8298215" y="-11249"/>
            <a:ext cx="3692200" cy="996933"/>
          </a:xfrm>
          <a:prstGeom prst="rect">
            <a:avLst/>
          </a:prstGeom>
        </p:spPr>
      </p:pic>
    </p:spTree>
    <p:extLst>
      <p:ext uri="{BB962C8B-B14F-4D97-AF65-F5344CB8AC3E}">
        <p14:creationId xmlns:p14="http://schemas.microsoft.com/office/powerpoint/2010/main" val="9129452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BFC2E30-90D4-CEDC-05FA-3AEBCD1F0019}"/>
            </a:ext>
          </a:extLst>
        </p:cNvPr>
        <p:cNvGrpSpPr/>
        <p:nvPr/>
      </p:nvGrpSpPr>
      <p:grpSpPr>
        <a:xfrm>
          <a:off x="0" y="0"/>
          <a:ext cx="0" cy="0"/>
          <a:chOff x="0" y="0"/>
          <a:chExt cx="0" cy="0"/>
        </a:xfrm>
      </p:grpSpPr>
      <p:sp useBgFill="1">
        <p:nvSpPr>
          <p:cNvPr id="270" name="Rectangle 269">
            <a:extLst>
              <a:ext uri="{FF2B5EF4-FFF2-40B4-BE49-F238E27FC236}">
                <a16:creationId xmlns:a16="http://schemas.microsoft.com/office/drawing/2014/main" id="{5ACBBBE9-782B-E83C-2334-399F78D8D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a:extLst>
              <a:ext uri="{FF2B5EF4-FFF2-40B4-BE49-F238E27FC236}">
                <a16:creationId xmlns:a16="http://schemas.microsoft.com/office/drawing/2014/main" id="{42C887D3-4AFB-D1C7-89DA-C36E55DA2D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271">
            <a:extLst>
              <a:ext uri="{FF2B5EF4-FFF2-40B4-BE49-F238E27FC236}">
                <a16:creationId xmlns:a16="http://schemas.microsoft.com/office/drawing/2014/main" id="{203803DE-1D0C-EECC-95FF-7F8B8A1D9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272">
            <a:extLst>
              <a:ext uri="{FF2B5EF4-FFF2-40B4-BE49-F238E27FC236}">
                <a16:creationId xmlns:a16="http://schemas.microsoft.com/office/drawing/2014/main" id="{C3D19757-F50D-F40D-3E2D-4EB5C2D3D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a:extLst>
              <a:ext uri="{FF2B5EF4-FFF2-40B4-BE49-F238E27FC236}">
                <a16:creationId xmlns:a16="http://schemas.microsoft.com/office/drawing/2014/main" id="{B41B5039-3041-36BA-EF1F-35B0A6D2E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C732DD8D-02FB-0A29-9A27-6EDA45344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02075B56-5F7D-4F44-B56D-F54653D47169}"/>
              </a:ext>
            </a:extLst>
          </p:cNvPr>
          <p:cNvSpPr>
            <a:spLocks noGrp="1"/>
          </p:cNvSpPr>
          <p:nvPr>
            <p:ph type="title"/>
          </p:nvPr>
        </p:nvSpPr>
        <p:spPr>
          <a:xfrm>
            <a:off x="885621" y="828411"/>
            <a:ext cx="10105845" cy="2138723"/>
          </a:xfrm>
        </p:spPr>
        <p:txBody>
          <a:bodyPr vert="horz" lIns="91440" tIns="45720" rIns="91440" bIns="45720" rtlCol="0" anchor="b">
            <a:normAutofit/>
          </a:bodyPr>
          <a:lstStyle/>
          <a:p>
            <a:pPr algn="ctr"/>
            <a:r>
              <a:rPr lang="en-US" sz="6000">
                <a:solidFill>
                  <a:srgbClr val="FFFFFF"/>
                </a:solidFill>
                <a:latin typeface="Cambria" panose="02040503050406030204" pitchFamily="18" charset="0"/>
                <a:ea typeface="Cambria" panose="02040503050406030204" pitchFamily="18" charset="0"/>
              </a:rPr>
              <a:t>Other Judicial Decisions</a:t>
            </a:r>
            <a:endParaRPr lang="en-US" sz="6000" kern="1200">
              <a:solidFill>
                <a:srgbClr val="FFFFFF"/>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040E5909-EB84-788C-1771-4F78C4D14828}"/>
              </a:ext>
            </a:extLst>
          </p:cNvPr>
          <p:cNvPicPr>
            <a:picLocks noChangeAspect="1"/>
          </p:cNvPicPr>
          <p:nvPr/>
        </p:nvPicPr>
        <p:blipFill>
          <a:blip r:embed="rId2"/>
          <a:stretch>
            <a:fillRect/>
          </a:stretch>
        </p:blipFill>
        <p:spPr>
          <a:xfrm>
            <a:off x="8484825" y="-11249"/>
            <a:ext cx="3692200" cy="996933"/>
          </a:xfrm>
          <a:prstGeom prst="rect">
            <a:avLst/>
          </a:prstGeom>
        </p:spPr>
      </p:pic>
    </p:spTree>
    <p:extLst>
      <p:ext uri="{BB962C8B-B14F-4D97-AF65-F5344CB8AC3E}">
        <p14:creationId xmlns:p14="http://schemas.microsoft.com/office/powerpoint/2010/main" val="9359839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31FAEFE-180C-1047-2BC6-42AED15236FB}"/>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162AB701-4BD0-5B47-A63F-FF928A0B4C2D}"/>
              </a:ext>
            </a:extLst>
          </p:cNvPr>
          <p:cNvSpPr>
            <a:spLocks noGrp="1"/>
          </p:cNvSpPr>
          <p:nvPr>
            <p:ph type="body" sz="quarter" idx="27"/>
          </p:nvPr>
        </p:nvSpPr>
        <p:spPr>
          <a:xfrm>
            <a:off x="5049936" y="1066979"/>
            <a:ext cx="5162709" cy="420683"/>
          </a:xfrm>
        </p:spPr>
        <p:txBody>
          <a:bodyPr/>
          <a:lstStyle/>
          <a:p>
            <a:r>
              <a:rPr lang="en-US"/>
              <a:t>ROI</a:t>
            </a:r>
          </a:p>
        </p:txBody>
      </p:sp>
      <p:sp>
        <p:nvSpPr>
          <p:cNvPr id="15" name="Slide Number Placeholder 13">
            <a:extLst>
              <a:ext uri="{FF2B5EF4-FFF2-40B4-BE49-F238E27FC236}">
                <a16:creationId xmlns:a16="http://schemas.microsoft.com/office/drawing/2014/main" id="{B402F43D-9DD4-E5ED-A086-4A223D75F480}"/>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panose="020B06040201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61</a:t>
            </a:fld>
            <a:endParaRPr kumimoji="0" lang="en-US" altLang="zh-CN" sz="1200" b="0" i="0" u="none" strike="noStrike" kern="1200" cap="none" spc="0" normalizeH="0" baseline="0" noProof="0">
              <a:ln>
                <a:noFill/>
              </a:ln>
              <a:solidFill>
                <a:srgbClr val="FFFFFF"/>
              </a:solidFill>
              <a:effectLst/>
              <a:uLnTx/>
              <a:uFillTx/>
              <a:latin typeface="Abadi" panose="020B0604020104020204" pitchFamily="34" charset="0"/>
              <a:ea typeface="+mn-ea"/>
              <a:cs typeface="+mn-cs"/>
            </a:endParaRPr>
          </a:p>
        </p:txBody>
      </p:sp>
      <p:sp>
        <p:nvSpPr>
          <p:cNvPr id="2" name="Rectangle 1">
            <a:extLst>
              <a:ext uri="{FF2B5EF4-FFF2-40B4-BE49-F238E27FC236}">
                <a16:creationId xmlns:a16="http://schemas.microsoft.com/office/drawing/2014/main" id="{FBB469D8-895E-83FD-E2CC-20316F0FFB47}"/>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E82A8C92-CB35-5E90-5D44-212F1C967C24}"/>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546CA59F-C77B-04AD-BE38-426D42522C18}"/>
              </a:ext>
            </a:extLst>
          </p:cNvPr>
          <p:cNvSpPr txBox="1"/>
          <p:nvPr/>
        </p:nvSpPr>
        <p:spPr>
          <a:xfrm>
            <a:off x="-18435" y="146161"/>
            <a:ext cx="11053482" cy="584775"/>
          </a:xfrm>
          <a:prstGeom prst="rect">
            <a:avLst/>
          </a:prstGeom>
          <a:noFill/>
        </p:spPr>
        <p:txBody>
          <a:bodyPr wrap="square">
            <a:spAutoFit/>
          </a:bodyPr>
          <a:lstStyle/>
          <a:p>
            <a:r>
              <a:rPr lang="en-US" sz="3200" b="1" i="1">
                <a:solidFill>
                  <a:schemeClr val="lt1"/>
                </a:solidFill>
                <a:latin typeface="Cambria" panose="02040503050406030204" pitchFamily="18" charset="0"/>
                <a:ea typeface="Cambria" panose="02040503050406030204" pitchFamily="18" charset="0"/>
                <a:cs typeface="Calibri"/>
                <a:sym typeface="Calibri"/>
              </a:rPr>
              <a:t>Other Judicial Decisions</a:t>
            </a:r>
          </a:p>
        </p:txBody>
      </p:sp>
      <p:sp>
        <p:nvSpPr>
          <p:cNvPr id="25" name="TextBox 24">
            <a:extLst>
              <a:ext uri="{FF2B5EF4-FFF2-40B4-BE49-F238E27FC236}">
                <a16:creationId xmlns:a16="http://schemas.microsoft.com/office/drawing/2014/main" id="{BD010D39-DF9D-66D2-1C36-C062429292B0}"/>
              </a:ext>
            </a:extLst>
          </p:cNvPr>
          <p:cNvSpPr txBox="1"/>
          <p:nvPr/>
        </p:nvSpPr>
        <p:spPr>
          <a:xfrm>
            <a:off x="66273" y="939641"/>
            <a:ext cx="11783605" cy="2092881"/>
          </a:xfrm>
          <a:prstGeom prst="rect">
            <a:avLst/>
          </a:prstGeom>
          <a:noFill/>
        </p:spPr>
        <p:txBody>
          <a:bodyPr wrap="square">
            <a:spAutoFit/>
          </a:bodyPr>
          <a:lstStyle/>
          <a:p>
            <a:pPr marL="457200" lvl="0" indent="-457200" algn="just">
              <a:buFont typeface="Wingdings" panose="05000000000000000000" pitchFamily="2" charset="2"/>
              <a:buChar char="ü"/>
              <a:defRPr/>
            </a:pPr>
            <a:r>
              <a:rPr lang="sv-SE" sz="2600" b="1">
                <a:latin typeface="Cambria" panose="02040503050406030204" pitchFamily="18" charset="0"/>
                <a:ea typeface="Cambria" panose="02040503050406030204" pitchFamily="18" charset="0"/>
              </a:rPr>
              <a:t>Orders set-aside for lack of monetary jurisdcition</a:t>
            </a:r>
            <a:r>
              <a:rPr lang="sv-SE" sz="2600">
                <a:latin typeface="Cambria" panose="02040503050406030204" pitchFamily="18" charset="0"/>
                <a:ea typeface="Cambria" panose="02040503050406030204" pitchFamily="18" charset="0"/>
              </a:rPr>
              <a:t> - </a:t>
            </a:r>
          </a:p>
          <a:p>
            <a:pPr marL="457200" lvl="0" indent="-457200" algn="just">
              <a:buFont typeface="Arial" panose="020B0604020202020204" pitchFamily="34" charset="0"/>
              <a:buChar char="•"/>
              <a:defRPr/>
            </a:pPr>
            <a:r>
              <a:rPr lang="en-US" sz="2600">
                <a:latin typeface="Cambria" panose="02040503050406030204" pitchFamily="18" charset="0"/>
                <a:ea typeface="Cambria" panose="02040503050406030204" pitchFamily="18" charset="0"/>
              </a:rPr>
              <a:t>Tata Steel Ltd. v. State of Jharkhand [2025 (4) TMI 427 - Jharkhand HC]</a:t>
            </a:r>
          </a:p>
          <a:p>
            <a:pPr marL="457200" lvl="0" indent="-457200" algn="just">
              <a:buFont typeface="Arial" panose="020B0604020202020204" pitchFamily="34" charset="0"/>
              <a:buChar char="•"/>
              <a:defRPr/>
            </a:pPr>
            <a:r>
              <a:rPr lang="en-US" sz="2600">
                <a:latin typeface="Cambria" panose="02040503050406030204" pitchFamily="18" charset="0"/>
                <a:ea typeface="Cambria" panose="02040503050406030204" pitchFamily="18" charset="0"/>
              </a:rPr>
              <a:t>R.K. </a:t>
            </a:r>
            <a:r>
              <a:rPr lang="en-US" sz="2600" err="1">
                <a:latin typeface="Cambria" panose="02040503050406030204" pitchFamily="18" charset="0"/>
                <a:ea typeface="Cambria" panose="02040503050406030204" pitchFamily="18" charset="0"/>
              </a:rPr>
              <a:t>Ispat</a:t>
            </a:r>
            <a:r>
              <a:rPr lang="en-US" sz="2600">
                <a:latin typeface="Cambria" panose="02040503050406030204" pitchFamily="18" charset="0"/>
                <a:ea typeface="Cambria" panose="02040503050406030204" pitchFamily="18" charset="0"/>
              </a:rPr>
              <a:t> Ltd. &amp; Ors. v. UOI &amp; Ors. [TS-831-HC(J&amp;K)-2025-GST]</a:t>
            </a:r>
          </a:p>
          <a:p>
            <a:pPr marL="457200" lvl="0" indent="-457200" algn="just">
              <a:buFont typeface="Arial" panose="020B0604020202020204" pitchFamily="34" charset="0"/>
              <a:buChar char="•"/>
              <a:defRPr/>
            </a:pPr>
            <a:r>
              <a:rPr lang="sv-SE" sz="2600">
                <a:latin typeface="Cambria" panose="02040503050406030204" pitchFamily="18" charset="0"/>
                <a:ea typeface="Cambria" panose="02040503050406030204" pitchFamily="18" charset="0"/>
              </a:rPr>
              <a:t>Mansoori Enterprises v. U.O.I. [2024 (2) TMI 1183 - Allahabad HC]</a:t>
            </a:r>
            <a:r>
              <a:rPr lang="en-US" sz="2600">
                <a:latin typeface="Cambria" panose="02040503050406030204" pitchFamily="18" charset="0"/>
                <a:ea typeface="Cambria" panose="02040503050406030204" pitchFamily="18" charset="0"/>
              </a:rPr>
              <a:t>.</a:t>
            </a:r>
            <a:endParaRPr lang="sv-SE" sz="2600">
              <a:latin typeface="Cambria" panose="02040503050406030204" pitchFamily="18" charset="0"/>
              <a:ea typeface="Cambria" panose="02040503050406030204" pitchFamily="18" charset="0"/>
            </a:endParaRPr>
          </a:p>
          <a:p>
            <a:pPr lvl="0" algn="just">
              <a:defRPr/>
            </a:pPr>
            <a:endParaRPr lang="sv-SE" sz="2600">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44DA351C-4D99-07B5-391C-3A4998EB0FEC}"/>
              </a:ext>
            </a:extLst>
          </p:cNvPr>
          <p:cNvPicPr>
            <a:picLocks noChangeAspect="1"/>
          </p:cNvPicPr>
          <p:nvPr/>
        </p:nvPicPr>
        <p:blipFill>
          <a:blip r:embed="rId3"/>
          <a:stretch>
            <a:fillRect/>
          </a:stretch>
        </p:blipFill>
        <p:spPr>
          <a:xfrm>
            <a:off x="248312" y="3032522"/>
            <a:ext cx="11419526" cy="3657234"/>
          </a:xfrm>
          <a:prstGeom prst="rect">
            <a:avLst/>
          </a:prstGeom>
        </p:spPr>
      </p:pic>
      <p:pic>
        <p:nvPicPr>
          <p:cNvPr id="3" name="Picture 2">
            <a:extLst>
              <a:ext uri="{FF2B5EF4-FFF2-40B4-BE49-F238E27FC236}">
                <a16:creationId xmlns:a16="http://schemas.microsoft.com/office/drawing/2014/main" id="{65207E04-2FEF-8930-025F-0A430F4F37C8}"/>
              </a:ext>
            </a:extLst>
          </p:cNvPr>
          <p:cNvPicPr>
            <a:picLocks noChangeAspect="1"/>
          </p:cNvPicPr>
          <p:nvPr/>
        </p:nvPicPr>
        <p:blipFill>
          <a:blip r:embed="rId4"/>
          <a:stretch>
            <a:fillRect/>
          </a:stretch>
        </p:blipFill>
        <p:spPr>
          <a:xfrm>
            <a:off x="8484825" y="-11249"/>
            <a:ext cx="3692200" cy="996933"/>
          </a:xfrm>
          <a:prstGeom prst="rect">
            <a:avLst/>
          </a:prstGeom>
        </p:spPr>
      </p:pic>
    </p:spTree>
    <p:extLst>
      <p:ext uri="{BB962C8B-B14F-4D97-AF65-F5344CB8AC3E}">
        <p14:creationId xmlns:p14="http://schemas.microsoft.com/office/powerpoint/2010/main" val="23790347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7A88200-D5A3-7659-EE8A-F0A687BF3921}"/>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D2C2C211-167A-211E-7383-BEE2A09FAC13}"/>
              </a:ext>
            </a:extLst>
          </p:cNvPr>
          <p:cNvSpPr>
            <a:spLocks noGrp="1"/>
          </p:cNvSpPr>
          <p:nvPr>
            <p:ph type="body" sz="quarter" idx="27"/>
          </p:nvPr>
        </p:nvSpPr>
        <p:spPr>
          <a:xfrm>
            <a:off x="5049936" y="1066979"/>
            <a:ext cx="5162709" cy="420683"/>
          </a:xfrm>
        </p:spPr>
        <p:txBody>
          <a:bodyPr/>
          <a:lstStyle/>
          <a:p>
            <a:r>
              <a:rPr lang="en-US"/>
              <a:t>ROI</a:t>
            </a:r>
          </a:p>
        </p:txBody>
      </p:sp>
      <p:sp>
        <p:nvSpPr>
          <p:cNvPr id="15" name="Slide Number Placeholder 13">
            <a:extLst>
              <a:ext uri="{FF2B5EF4-FFF2-40B4-BE49-F238E27FC236}">
                <a16:creationId xmlns:a16="http://schemas.microsoft.com/office/drawing/2014/main" id="{A1F89B89-EF83-7609-A36B-1996FCF6AC71}"/>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panose="020B06040201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62</a:t>
            </a:fld>
            <a:endParaRPr kumimoji="0" lang="en-US" altLang="zh-CN" sz="1200" b="0" i="0" u="none" strike="noStrike" kern="1200" cap="none" spc="0" normalizeH="0" baseline="0" noProof="0">
              <a:ln>
                <a:noFill/>
              </a:ln>
              <a:solidFill>
                <a:srgbClr val="FFFFFF"/>
              </a:solidFill>
              <a:effectLst/>
              <a:uLnTx/>
              <a:uFillTx/>
              <a:latin typeface="Abadi" panose="020B0604020104020204" pitchFamily="34" charset="0"/>
              <a:ea typeface="+mn-ea"/>
              <a:cs typeface="+mn-cs"/>
            </a:endParaRPr>
          </a:p>
        </p:txBody>
      </p:sp>
      <p:sp>
        <p:nvSpPr>
          <p:cNvPr id="2" name="Rectangle 1">
            <a:extLst>
              <a:ext uri="{FF2B5EF4-FFF2-40B4-BE49-F238E27FC236}">
                <a16:creationId xmlns:a16="http://schemas.microsoft.com/office/drawing/2014/main" id="{60D5B7A7-5C2F-85C5-8CBC-A96C4E081104}"/>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CA098092-A1C5-EC1F-8704-4F87A8B81A7A}"/>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B9F09431-5E78-E373-7BF5-6EF7DA6F9BA7}"/>
              </a:ext>
            </a:extLst>
          </p:cNvPr>
          <p:cNvSpPr txBox="1"/>
          <p:nvPr/>
        </p:nvSpPr>
        <p:spPr>
          <a:xfrm>
            <a:off x="-18435" y="146161"/>
            <a:ext cx="11053482" cy="584775"/>
          </a:xfrm>
          <a:prstGeom prst="rect">
            <a:avLst/>
          </a:prstGeom>
          <a:noFill/>
        </p:spPr>
        <p:txBody>
          <a:bodyPr wrap="square">
            <a:spAutoFit/>
          </a:bodyPr>
          <a:lstStyle/>
          <a:p>
            <a:r>
              <a:rPr lang="en-US" sz="3200" b="1" i="1">
                <a:solidFill>
                  <a:schemeClr val="lt1"/>
                </a:solidFill>
                <a:latin typeface="Cambria" panose="02040503050406030204" pitchFamily="18" charset="0"/>
                <a:ea typeface="Cambria" panose="02040503050406030204" pitchFamily="18" charset="0"/>
                <a:cs typeface="Calibri"/>
                <a:sym typeface="Calibri"/>
              </a:rPr>
              <a:t>Other Judicial Decisions</a:t>
            </a:r>
          </a:p>
        </p:txBody>
      </p:sp>
      <p:sp>
        <p:nvSpPr>
          <p:cNvPr id="25" name="TextBox 24">
            <a:extLst>
              <a:ext uri="{FF2B5EF4-FFF2-40B4-BE49-F238E27FC236}">
                <a16:creationId xmlns:a16="http://schemas.microsoft.com/office/drawing/2014/main" id="{FE0D7938-B1AF-1F8C-6EB3-9F2BA2A751EA}"/>
              </a:ext>
            </a:extLst>
          </p:cNvPr>
          <p:cNvSpPr txBox="1"/>
          <p:nvPr/>
        </p:nvSpPr>
        <p:spPr>
          <a:xfrm>
            <a:off x="66273" y="939641"/>
            <a:ext cx="11783605" cy="3693319"/>
          </a:xfrm>
          <a:prstGeom prst="rect">
            <a:avLst/>
          </a:prstGeom>
          <a:noFill/>
        </p:spPr>
        <p:txBody>
          <a:bodyPr wrap="square">
            <a:spAutoFit/>
          </a:bodyPr>
          <a:lstStyle/>
          <a:p>
            <a:pPr marL="457200" lvl="0" indent="-457200" algn="just">
              <a:buFont typeface="Wingdings" panose="05000000000000000000" pitchFamily="2" charset="2"/>
              <a:buChar char="ü"/>
              <a:defRPr/>
            </a:pPr>
            <a:r>
              <a:rPr lang="sv-SE" sz="2600">
                <a:latin typeface="Cambria" panose="02040503050406030204" pitchFamily="18" charset="0"/>
                <a:ea typeface="Cambria" panose="02040503050406030204" pitchFamily="18" charset="0"/>
              </a:rPr>
              <a:t>Apex Court dismissed the </a:t>
            </a:r>
            <a:r>
              <a:rPr lang="sv-SE" sz="2600" b="1">
                <a:latin typeface="Cambria" panose="02040503050406030204" pitchFamily="18" charset="0"/>
                <a:ea typeface="Cambria" panose="02040503050406030204" pitchFamily="18" charset="0"/>
              </a:rPr>
              <a:t>department appeal on account of low tax effect</a:t>
            </a:r>
            <a:r>
              <a:rPr lang="sv-SE" sz="2600">
                <a:latin typeface="Cambria" panose="02040503050406030204" pitchFamily="18" charset="0"/>
                <a:ea typeface="Cambria" panose="02040503050406030204" pitchFamily="18" charset="0"/>
              </a:rPr>
              <a:t> (i.e., monetary threshold is not met) under GST and Customs in - </a:t>
            </a:r>
          </a:p>
          <a:p>
            <a:pPr marL="457200" lvl="0" indent="-457200" algn="just">
              <a:buFont typeface="Arial" panose="020B0604020202020204" pitchFamily="34" charset="0"/>
              <a:buChar char="•"/>
              <a:defRPr/>
            </a:pPr>
            <a:r>
              <a:rPr lang="sv-SE" sz="2600">
                <a:latin typeface="Cambria" panose="02040503050406030204" pitchFamily="18" charset="0"/>
                <a:ea typeface="Cambria" panose="02040503050406030204" pitchFamily="18" charset="0"/>
              </a:rPr>
              <a:t>Assistant Commissioner v. Usha Gupta [Civil Appeal Nos.4533-4534/2023] (SC) (GST)</a:t>
            </a:r>
          </a:p>
          <a:p>
            <a:pPr marL="457200" lvl="0" indent="-457200" algn="just">
              <a:buFont typeface="Arial" panose="020B0604020202020204" pitchFamily="34" charset="0"/>
              <a:buChar char="•"/>
              <a:defRPr/>
            </a:pPr>
            <a:r>
              <a:rPr lang="sv-SE" sz="2600">
                <a:latin typeface="Cambria" panose="02040503050406030204" pitchFamily="18" charset="0"/>
                <a:ea typeface="Cambria" panose="02040503050406030204" pitchFamily="18" charset="0"/>
              </a:rPr>
              <a:t>Commissioner of Customs and Central Excise, Hyderabad-II v. Crystal Dot Scan Pvt. Ltd. [(2025) 34 CENTAX 319 (S.C.)] (Customs).</a:t>
            </a:r>
          </a:p>
          <a:p>
            <a:pPr lvl="0" algn="just">
              <a:defRPr/>
            </a:pPr>
            <a:endParaRPr lang="sv-SE" sz="2600">
              <a:latin typeface="Cambria" panose="02040503050406030204" pitchFamily="18" charset="0"/>
              <a:ea typeface="Cambria" panose="02040503050406030204" pitchFamily="18" charset="0"/>
            </a:endParaRPr>
          </a:p>
          <a:p>
            <a:pPr lvl="0" algn="just">
              <a:defRPr/>
            </a:pPr>
            <a:endParaRPr lang="sv-SE" sz="2600">
              <a:latin typeface="Cambria" panose="02040503050406030204" pitchFamily="18" charset="0"/>
              <a:ea typeface="Cambria" panose="02040503050406030204" pitchFamily="18" charset="0"/>
            </a:endParaRPr>
          </a:p>
          <a:p>
            <a:pPr lvl="0" algn="just">
              <a:defRPr/>
            </a:pPr>
            <a:endParaRPr lang="sv-SE" sz="2600">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9FD8E87C-DEE3-229E-5F92-531B21B4BC01}"/>
              </a:ext>
            </a:extLst>
          </p:cNvPr>
          <p:cNvPicPr>
            <a:picLocks noChangeAspect="1"/>
          </p:cNvPicPr>
          <p:nvPr/>
        </p:nvPicPr>
        <p:blipFill>
          <a:blip r:embed="rId3"/>
          <a:stretch>
            <a:fillRect/>
          </a:stretch>
        </p:blipFill>
        <p:spPr>
          <a:xfrm>
            <a:off x="539239" y="3428999"/>
            <a:ext cx="11053482" cy="3334165"/>
          </a:xfrm>
          <a:prstGeom prst="rect">
            <a:avLst/>
          </a:prstGeom>
        </p:spPr>
      </p:pic>
      <p:pic>
        <p:nvPicPr>
          <p:cNvPr id="3" name="Picture 2">
            <a:extLst>
              <a:ext uri="{FF2B5EF4-FFF2-40B4-BE49-F238E27FC236}">
                <a16:creationId xmlns:a16="http://schemas.microsoft.com/office/drawing/2014/main" id="{D354B450-32C2-F55B-1E68-1E65A23571F3}"/>
              </a:ext>
            </a:extLst>
          </p:cNvPr>
          <p:cNvPicPr>
            <a:picLocks noChangeAspect="1"/>
          </p:cNvPicPr>
          <p:nvPr/>
        </p:nvPicPr>
        <p:blipFill>
          <a:blip r:embed="rId4"/>
          <a:stretch>
            <a:fillRect/>
          </a:stretch>
        </p:blipFill>
        <p:spPr>
          <a:xfrm>
            <a:off x="8484825" y="-11249"/>
            <a:ext cx="3692200" cy="996933"/>
          </a:xfrm>
          <a:prstGeom prst="rect">
            <a:avLst/>
          </a:prstGeom>
        </p:spPr>
      </p:pic>
    </p:spTree>
    <p:extLst>
      <p:ext uri="{BB962C8B-B14F-4D97-AF65-F5344CB8AC3E}">
        <p14:creationId xmlns:p14="http://schemas.microsoft.com/office/powerpoint/2010/main" val="4527065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8A830AA-3B0D-937F-CA3D-E878E492F4D2}"/>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54017F4C-5451-037B-7870-478428C4EB3B}"/>
              </a:ext>
            </a:extLst>
          </p:cNvPr>
          <p:cNvSpPr>
            <a:spLocks noGrp="1"/>
          </p:cNvSpPr>
          <p:nvPr>
            <p:ph type="body" sz="quarter" idx="27"/>
          </p:nvPr>
        </p:nvSpPr>
        <p:spPr>
          <a:xfrm>
            <a:off x="5049936" y="1066979"/>
            <a:ext cx="5162709" cy="420683"/>
          </a:xfrm>
        </p:spPr>
        <p:txBody>
          <a:bodyPr/>
          <a:lstStyle/>
          <a:p>
            <a:r>
              <a:rPr lang="en-US"/>
              <a:t>ROI</a:t>
            </a:r>
          </a:p>
        </p:txBody>
      </p:sp>
      <p:sp>
        <p:nvSpPr>
          <p:cNvPr id="15" name="Slide Number Placeholder 13">
            <a:extLst>
              <a:ext uri="{FF2B5EF4-FFF2-40B4-BE49-F238E27FC236}">
                <a16:creationId xmlns:a16="http://schemas.microsoft.com/office/drawing/2014/main" id="{BD08CF66-3878-8DD4-C716-A0A00B935E09}"/>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panose="020B06040201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63</a:t>
            </a:fld>
            <a:endParaRPr kumimoji="0" lang="en-US" altLang="zh-CN" sz="1200" b="0" i="0" u="none" strike="noStrike" kern="1200" cap="none" spc="0" normalizeH="0" baseline="0" noProof="0">
              <a:ln>
                <a:noFill/>
              </a:ln>
              <a:solidFill>
                <a:srgbClr val="FFFFFF"/>
              </a:solidFill>
              <a:effectLst/>
              <a:uLnTx/>
              <a:uFillTx/>
              <a:latin typeface="Abadi" panose="020B0604020104020204" pitchFamily="34" charset="0"/>
              <a:ea typeface="+mn-ea"/>
              <a:cs typeface="+mn-cs"/>
            </a:endParaRPr>
          </a:p>
        </p:txBody>
      </p:sp>
      <p:sp>
        <p:nvSpPr>
          <p:cNvPr id="2" name="Rectangle 1">
            <a:extLst>
              <a:ext uri="{FF2B5EF4-FFF2-40B4-BE49-F238E27FC236}">
                <a16:creationId xmlns:a16="http://schemas.microsoft.com/office/drawing/2014/main" id="{E9E800C6-6499-CDFC-1A61-1FF5C13868FE}"/>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E9E5C170-ED53-7E07-CCB4-A166B14F50B9}"/>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B95F8B33-E762-B6A6-3586-AA38715EDF55}"/>
              </a:ext>
            </a:extLst>
          </p:cNvPr>
          <p:cNvSpPr txBox="1"/>
          <p:nvPr/>
        </p:nvSpPr>
        <p:spPr>
          <a:xfrm>
            <a:off x="-18435" y="146161"/>
            <a:ext cx="11053482" cy="584775"/>
          </a:xfrm>
          <a:prstGeom prst="rect">
            <a:avLst/>
          </a:prstGeom>
          <a:noFill/>
        </p:spPr>
        <p:txBody>
          <a:bodyPr wrap="square">
            <a:spAutoFit/>
          </a:bodyPr>
          <a:lstStyle/>
          <a:p>
            <a:r>
              <a:rPr lang="en-US" sz="3200" b="1" i="1">
                <a:solidFill>
                  <a:schemeClr val="lt1"/>
                </a:solidFill>
                <a:latin typeface="Cambria" panose="02040503050406030204" pitchFamily="18" charset="0"/>
                <a:ea typeface="Cambria" panose="02040503050406030204" pitchFamily="18" charset="0"/>
                <a:cs typeface="Calibri"/>
                <a:sym typeface="Calibri"/>
              </a:rPr>
              <a:t>Other Judicial Decisions</a:t>
            </a:r>
          </a:p>
        </p:txBody>
      </p:sp>
      <p:sp>
        <p:nvSpPr>
          <p:cNvPr id="25" name="TextBox 24">
            <a:extLst>
              <a:ext uri="{FF2B5EF4-FFF2-40B4-BE49-F238E27FC236}">
                <a16:creationId xmlns:a16="http://schemas.microsoft.com/office/drawing/2014/main" id="{CAB9248C-45F5-93B8-889B-D3713E4AC0D1}"/>
              </a:ext>
            </a:extLst>
          </p:cNvPr>
          <p:cNvSpPr txBox="1"/>
          <p:nvPr/>
        </p:nvSpPr>
        <p:spPr>
          <a:xfrm>
            <a:off x="66273" y="939641"/>
            <a:ext cx="11802266" cy="5940088"/>
          </a:xfrm>
          <a:prstGeom prst="rect">
            <a:avLst/>
          </a:prstGeom>
          <a:noFill/>
        </p:spPr>
        <p:txBody>
          <a:bodyPr wrap="square">
            <a:spAutoFit/>
          </a:bodyPr>
          <a:lstStyle/>
          <a:p>
            <a:pPr marL="457200" lvl="0" indent="-457200" algn="just">
              <a:buFont typeface="Wingdings" panose="05000000000000000000" pitchFamily="2" charset="2"/>
              <a:buChar char="ü"/>
              <a:defRPr/>
            </a:pPr>
            <a:r>
              <a:rPr lang="en-US" sz="2800" b="1">
                <a:latin typeface="Cambria" panose="02040503050406030204" pitchFamily="18" charset="0"/>
                <a:ea typeface="Cambria" panose="02040503050406030204" pitchFamily="18" charset="0"/>
              </a:rPr>
              <a:t>ITC could not be denied on account of seller’s registration cancellation after transaction date, </a:t>
            </a:r>
            <a:r>
              <a:rPr lang="en-US" sz="2800">
                <a:latin typeface="Cambria" panose="02040503050406030204" pitchFamily="18" charset="0"/>
                <a:ea typeface="Cambria" panose="02040503050406030204" pitchFamily="18" charset="0"/>
              </a:rPr>
              <a:t>since registration is valid on the date of transaction - Kesarwani Traders [(2025) 34 Centax 98 (All.)].</a:t>
            </a:r>
          </a:p>
          <a:p>
            <a:pPr marL="457200" lvl="0" indent="-457200" algn="just">
              <a:buFont typeface="Wingdings" panose="05000000000000000000" pitchFamily="2" charset="2"/>
              <a:buChar char="ü"/>
              <a:defRPr/>
            </a:pPr>
            <a:r>
              <a:rPr lang="en-US" sz="2800" b="1">
                <a:latin typeface="Cambria" panose="02040503050406030204" pitchFamily="18" charset="0"/>
                <a:ea typeface="Cambria" panose="02040503050406030204" pitchFamily="18" charset="0"/>
              </a:rPr>
              <a:t>ITC cannot be denied on account of retrospective cancellation of seller’s registration </a:t>
            </a:r>
            <a:r>
              <a:rPr lang="en-US" sz="2800">
                <a:latin typeface="Cambria" panose="02040503050406030204" pitchFamily="18" charset="0"/>
                <a:ea typeface="Cambria" panose="02040503050406030204" pitchFamily="18" charset="0"/>
              </a:rPr>
              <a:t>without verifying the genuineness of transaction - Engineering Tools Corporation [2024 (15) Centax 388 (Mad.)].</a:t>
            </a:r>
            <a:endParaRPr lang="sv-SE" sz="2800">
              <a:latin typeface="Cambria" panose="02040503050406030204" pitchFamily="18" charset="0"/>
              <a:ea typeface="Cambria" panose="02040503050406030204" pitchFamily="18" charset="0"/>
            </a:endParaRPr>
          </a:p>
          <a:p>
            <a:pPr marL="457200" lvl="0" indent="-457200" algn="just">
              <a:buFont typeface="Wingdings" panose="05000000000000000000" pitchFamily="2" charset="2"/>
              <a:buChar char="ü"/>
              <a:defRPr/>
            </a:pPr>
            <a:r>
              <a:rPr lang="en-US" sz="2650">
                <a:latin typeface="Cambria" panose="02040503050406030204" pitchFamily="18" charset="0"/>
                <a:ea typeface="Cambria" panose="02040503050406030204" pitchFamily="18" charset="0"/>
              </a:rPr>
              <a:t>In Bharat Aluminum Company Ltd. v. State of Chhattisgarh [</a:t>
            </a:r>
            <a:r>
              <a:rPr lang="sv-SE" sz="2650">
                <a:latin typeface="Cambria" panose="02040503050406030204" pitchFamily="18" charset="0"/>
                <a:ea typeface="Cambria" panose="02040503050406030204" pitchFamily="18" charset="0"/>
              </a:rPr>
              <a:t>(2025) 36 Centax 30 (Chhattisgarh)], it was held that - </a:t>
            </a:r>
            <a:endParaRPr lang="en-US" sz="2650">
              <a:latin typeface="Cambria" panose="02040503050406030204" pitchFamily="18" charset="0"/>
              <a:ea typeface="Cambria" panose="02040503050406030204" pitchFamily="18" charset="0"/>
            </a:endParaRPr>
          </a:p>
          <a:p>
            <a:pPr marL="914400" lvl="1" indent="-457200" algn="just">
              <a:buFont typeface="Arial" panose="020B0604020202020204" pitchFamily="34" charset="0"/>
              <a:buChar char="•"/>
              <a:defRPr/>
            </a:pPr>
            <a:r>
              <a:rPr lang="en-US" sz="2650">
                <a:latin typeface="Cambria" panose="02040503050406030204" pitchFamily="18" charset="0"/>
                <a:ea typeface="Cambria" panose="02040503050406030204" pitchFamily="18" charset="0"/>
              </a:rPr>
              <a:t>ITC including </a:t>
            </a:r>
            <a:r>
              <a:rPr lang="en-US" sz="2650" err="1">
                <a:latin typeface="Cambria" panose="02040503050406030204" pitchFamily="18" charset="0"/>
                <a:ea typeface="Cambria" panose="02040503050406030204" pitchFamily="18" charset="0"/>
              </a:rPr>
              <a:t>Cess</a:t>
            </a:r>
            <a:r>
              <a:rPr lang="en-US" sz="2650">
                <a:latin typeface="Cambria" panose="02040503050406030204" pitchFamily="18" charset="0"/>
                <a:ea typeface="Cambria" panose="02040503050406030204" pitchFamily="18" charset="0"/>
              </a:rPr>
              <a:t> used for generating electricity for township consumption [non-business use] rather than for manufacturing or captive consumption, is ineligible. </a:t>
            </a:r>
          </a:p>
          <a:p>
            <a:pPr marL="914400" lvl="1" indent="-457200" algn="just">
              <a:buFont typeface="Arial" panose="020B0604020202020204" pitchFamily="34" charset="0"/>
              <a:buChar char="•"/>
              <a:defRPr/>
            </a:pPr>
            <a:r>
              <a:rPr lang="en-US" sz="2650">
                <a:latin typeface="Cambria" panose="02040503050406030204" pitchFamily="18" charset="0"/>
                <a:ea typeface="Cambria" panose="02040503050406030204" pitchFamily="18" charset="0"/>
              </a:rPr>
              <a:t>ITC availed for effecting exempt supplies by sale of Duty Credit Scrips prior to 05-07-2022 is ineligible since amendment to Rule 43 excluding such sales from value of exempt supplies is </a:t>
            </a:r>
            <a:r>
              <a:rPr lang="en-US" sz="2650" b="1">
                <a:latin typeface="Cambria" panose="02040503050406030204" pitchFamily="18" charset="0"/>
                <a:ea typeface="Cambria" panose="02040503050406030204" pitchFamily="18" charset="0"/>
              </a:rPr>
              <a:t>prospective in nature.</a:t>
            </a:r>
          </a:p>
        </p:txBody>
      </p:sp>
      <p:pic>
        <p:nvPicPr>
          <p:cNvPr id="3" name="Picture 2">
            <a:extLst>
              <a:ext uri="{FF2B5EF4-FFF2-40B4-BE49-F238E27FC236}">
                <a16:creationId xmlns:a16="http://schemas.microsoft.com/office/drawing/2014/main" id="{BB961BAD-6FBA-6A73-4A33-6171AC7B291C}"/>
              </a:ext>
            </a:extLst>
          </p:cNvPr>
          <p:cNvPicPr>
            <a:picLocks noChangeAspect="1"/>
          </p:cNvPicPr>
          <p:nvPr/>
        </p:nvPicPr>
        <p:blipFill>
          <a:blip r:embed="rId3"/>
          <a:stretch>
            <a:fillRect/>
          </a:stretch>
        </p:blipFill>
        <p:spPr>
          <a:xfrm>
            <a:off x="8484825" y="-11249"/>
            <a:ext cx="3692200" cy="996933"/>
          </a:xfrm>
          <a:prstGeom prst="rect">
            <a:avLst/>
          </a:prstGeom>
        </p:spPr>
      </p:pic>
    </p:spTree>
    <p:extLst>
      <p:ext uri="{BB962C8B-B14F-4D97-AF65-F5344CB8AC3E}">
        <p14:creationId xmlns:p14="http://schemas.microsoft.com/office/powerpoint/2010/main" val="6707193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A315EC6-10B0-CCC1-A665-50F49A54FEBA}"/>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883135CC-3FEB-C66C-2CBF-F5B32D2C5833}"/>
              </a:ext>
            </a:extLst>
          </p:cNvPr>
          <p:cNvSpPr>
            <a:spLocks noGrp="1"/>
          </p:cNvSpPr>
          <p:nvPr>
            <p:ph type="body" sz="quarter" idx="27"/>
          </p:nvPr>
        </p:nvSpPr>
        <p:spPr>
          <a:xfrm>
            <a:off x="5049936" y="1066979"/>
            <a:ext cx="5162709" cy="420683"/>
          </a:xfrm>
        </p:spPr>
        <p:txBody>
          <a:bodyPr/>
          <a:lstStyle/>
          <a:p>
            <a:r>
              <a:rPr lang="en-US"/>
              <a:t>ROI</a:t>
            </a:r>
          </a:p>
        </p:txBody>
      </p:sp>
      <p:sp>
        <p:nvSpPr>
          <p:cNvPr id="15" name="Slide Number Placeholder 13">
            <a:extLst>
              <a:ext uri="{FF2B5EF4-FFF2-40B4-BE49-F238E27FC236}">
                <a16:creationId xmlns:a16="http://schemas.microsoft.com/office/drawing/2014/main" id="{24C839D8-88A4-5EDD-1FC4-49DAE341C321}"/>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panose="020B06040201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64</a:t>
            </a:fld>
            <a:endParaRPr kumimoji="0" lang="en-US" altLang="zh-CN" sz="1200" b="0" i="0" u="none" strike="noStrike" kern="1200" cap="none" spc="0" normalizeH="0" baseline="0" noProof="0">
              <a:ln>
                <a:noFill/>
              </a:ln>
              <a:solidFill>
                <a:srgbClr val="FFFFFF"/>
              </a:solidFill>
              <a:effectLst/>
              <a:uLnTx/>
              <a:uFillTx/>
              <a:latin typeface="Abadi" panose="020B0604020104020204" pitchFamily="34" charset="0"/>
              <a:ea typeface="+mn-ea"/>
              <a:cs typeface="+mn-cs"/>
            </a:endParaRPr>
          </a:p>
        </p:txBody>
      </p:sp>
      <p:sp>
        <p:nvSpPr>
          <p:cNvPr id="2" name="Rectangle 1">
            <a:extLst>
              <a:ext uri="{FF2B5EF4-FFF2-40B4-BE49-F238E27FC236}">
                <a16:creationId xmlns:a16="http://schemas.microsoft.com/office/drawing/2014/main" id="{5687755F-4A71-7552-A353-3234C8C72A2E}"/>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21A7253A-CFC3-31F9-500A-99DBFDEF1EA8}"/>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E0793AEE-939A-950C-4132-53836C97ACD7}"/>
              </a:ext>
            </a:extLst>
          </p:cNvPr>
          <p:cNvSpPr txBox="1"/>
          <p:nvPr/>
        </p:nvSpPr>
        <p:spPr>
          <a:xfrm>
            <a:off x="-18435" y="146161"/>
            <a:ext cx="11053482" cy="584775"/>
          </a:xfrm>
          <a:prstGeom prst="rect">
            <a:avLst/>
          </a:prstGeom>
          <a:noFill/>
        </p:spPr>
        <p:txBody>
          <a:bodyPr wrap="square">
            <a:spAutoFit/>
          </a:bodyPr>
          <a:lstStyle/>
          <a:p>
            <a:r>
              <a:rPr lang="en-US" sz="3200" b="1" i="1">
                <a:solidFill>
                  <a:schemeClr val="lt1"/>
                </a:solidFill>
                <a:latin typeface="Cambria" panose="02040503050406030204" pitchFamily="18" charset="0"/>
                <a:ea typeface="Cambria" panose="02040503050406030204" pitchFamily="18" charset="0"/>
                <a:cs typeface="Calibri"/>
                <a:sym typeface="Calibri"/>
              </a:rPr>
              <a:t>Other Judicial Decisions</a:t>
            </a:r>
          </a:p>
        </p:txBody>
      </p:sp>
      <p:sp>
        <p:nvSpPr>
          <p:cNvPr id="25" name="TextBox 24">
            <a:extLst>
              <a:ext uri="{FF2B5EF4-FFF2-40B4-BE49-F238E27FC236}">
                <a16:creationId xmlns:a16="http://schemas.microsoft.com/office/drawing/2014/main" id="{41AF78B4-353D-030A-C55B-2582A81AF3AA}"/>
              </a:ext>
            </a:extLst>
          </p:cNvPr>
          <p:cNvSpPr txBox="1"/>
          <p:nvPr/>
        </p:nvSpPr>
        <p:spPr>
          <a:xfrm>
            <a:off x="66273" y="939641"/>
            <a:ext cx="11802266" cy="5532284"/>
          </a:xfrm>
          <a:prstGeom prst="rect">
            <a:avLst/>
          </a:prstGeom>
          <a:noFill/>
        </p:spPr>
        <p:txBody>
          <a:bodyPr wrap="square">
            <a:spAutoFit/>
          </a:bodyPr>
          <a:lstStyle/>
          <a:p>
            <a:pPr marL="457200" indent="-457200" algn="just">
              <a:buFont typeface="Wingdings" panose="05000000000000000000" pitchFamily="2" charset="2"/>
              <a:buChar char="ü"/>
              <a:defRPr/>
            </a:pPr>
            <a:r>
              <a:rPr lang="en-IN" sz="2650" b="1">
                <a:latin typeface="Cambria" panose="02040503050406030204" pitchFamily="18" charset="0"/>
                <a:ea typeface="Cambria" panose="02040503050406030204" pitchFamily="18" charset="0"/>
              </a:rPr>
              <a:t>Composite SCN/order for multiple adjudications/periods is not permissible</a:t>
            </a:r>
            <a:r>
              <a:rPr lang="en-IN" sz="2650">
                <a:latin typeface="Cambria" panose="02040503050406030204" pitchFamily="18" charset="0"/>
                <a:ea typeface="Cambria" panose="02040503050406030204" pitchFamily="18" charset="0"/>
              </a:rPr>
              <a:t> - </a:t>
            </a:r>
            <a:r>
              <a:rPr lang="en-US" sz="2650" err="1">
                <a:latin typeface="Cambria" panose="02040503050406030204" pitchFamily="18" charset="0"/>
                <a:ea typeface="Cambria" panose="02040503050406030204" pitchFamily="18" charset="0"/>
              </a:rPr>
              <a:t>Milroc</a:t>
            </a:r>
            <a:r>
              <a:rPr lang="en-US" sz="2650">
                <a:latin typeface="Cambria" panose="02040503050406030204" pitchFamily="18" charset="0"/>
                <a:ea typeface="Cambria" panose="02040503050406030204" pitchFamily="18" charset="0"/>
              </a:rPr>
              <a:t> Good Earth Developers v. UOI [</a:t>
            </a:r>
            <a:r>
              <a:rPr lang="pt-BR" sz="2650">
                <a:latin typeface="Cambria" panose="02040503050406030204" pitchFamily="18" charset="0"/>
                <a:ea typeface="Cambria" panose="02040503050406030204" pitchFamily="18" charset="0"/>
              </a:rPr>
              <a:t>(2025) 36 Centax 97 (Bom.)].</a:t>
            </a:r>
          </a:p>
          <a:p>
            <a:pPr marL="457200" indent="-457200" algn="just">
              <a:buFont typeface="Wingdings" panose="05000000000000000000" pitchFamily="2" charset="2"/>
              <a:buChar char="ü"/>
              <a:defRPr/>
            </a:pPr>
            <a:r>
              <a:rPr lang="en-US" sz="2650">
                <a:latin typeface="Cambria" panose="02040503050406030204" pitchFamily="18" charset="0"/>
                <a:ea typeface="Cambria" panose="02040503050406030204" pitchFamily="18" charset="0"/>
              </a:rPr>
              <a:t>Issuance of multiple SCNs &amp; orders for same period due to anomalies like orders on different entities, duplicated orders, or fresh orders – to be </a:t>
            </a:r>
            <a:r>
              <a:rPr lang="en-US" sz="2650" b="1">
                <a:latin typeface="Cambria" panose="02040503050406030204" pitchFamily="18" charset="0"/>
                <a:ea typeface="Cambria" panose="02040503050406030204" pitchFamily="18" charset="0"/>
              </a:rPr>
              <a:t>rectified as per Department SOP dated 14-10-2025</a:t>
            </a:r>
            <a:r>
              <a:rPr lang="en-US" sz="2650">
                <a:latin typeface="Cambria" panose="02040503050406030204" pitchFamily="18" charset="0"/>
                <a:ea typeface="Cambria" panose="02040503050406030204" pitchFamily="18" charset="0"/>
              </a:rPr>
              <a:t> - Sri Venkateshwara Dairy Products v. Assistant Commissioner, [</a:t>
            </a:r>
            <a:r>
              <a:rPr lang="pt-BR" sz="2650">
                <a:latin typeface="Cambria" panose="02040503050406030204" pitchFamily="18" charset="0"/>
                <a:ea typeface="Cambria" panose="02040503050406030204" pitchFamily="18" charset="0"/>
              </a:rPr>
              <a:t>(2025) 36 Centax 12 (Telangana)]. </a:t>
            </a:r>
            <a:endParaRPr lang="sv-SE" sz="2650">
              <a:latin typeface="Cambria" panose="02040503050406030204" pitchFamily="18" charset="0"/>
              <a:ea typeface="Cambria" panose="02040503050406030204" pitchFamily="18" charset="0"/>
            </a:endParaRPr>
          </a:p>
          <a:p>
            <a:pPr marL="457200" lvl="0" indent="-457200" algn="just">
              <a:buFont typeface="Wingdings" panose="05000000000000000000" pitchFamily="2" charset="2"/>
              <a:buChar char="ü"/>
              <a:defRPr/>
            </a:pPr>
            <a:r>
              <a:rPr lang="en-US" sz="2800" b="1">
                <a:latin typeface="Cambria" panose="02040503050406030204" pitchFamily="18" charset="0"/>
                <a:ea typeface="Cambria" panose="02040503050406030204" pitchFamily="18" charset="0"/>
              </a:rPr>
              <a:t>SCN cannot fix the same date for reply and PH</a:t>
            </a:r>
            <a:r>
              <a:rPr lang="en-US" sz="2800">
                <a:latin typeface="Cambria" panose="02040503050406030204" pitchFamily="18" charset="0"/>
                <a:ea typeface="Cambria" panose="02040503050406030204" pitchFamily="18" charset="0"/>
              </a:rPr>
              <a:t> - Cosmopolitan Solar Energizer v. State of West Bengal &amp; Ors. [2025 (11) TMI 188 – Calcutta HC].</a:t>
            </a:r>
          </a:p>
          <a:p>
            <a:pPr marL="457200" lvl="0" indent="-457200" algn="just">
              <a:buFont typeface="Wingdings" panose="05000000000000000000" pitchFamily="2" charset="2"/>
              <a:buChar char="ü"/>
              <a:defRPr/>
            </a:pPr>
            <a:r>
              <a:rPr lang="en-US" sz="2800" b="1">
                <a:latin typeface="Cambria" panose="02040503050406030204" pitchFamily="18" charset="0"/>
                <a:ea typeface="Cambria" panose="02040503050406030204" pitchFamily="18" charset="0"/>
              </a:rPr>
              <a:t>PH cannot be fixed prior to date fixed for furnishing reply</a:t>
            </a:r>
            <a:r>
              <a:rPr lang="en-US" sz="2800">
                <a:latin typeface="Cambria" panose="02040503050406030204" pitchFamily="18" charset="0"/>
                <a:ea typeface="Cambria" panose="02040503050406030204" pitchFamily="18" charset="0"/>
              </a:rPr>
              <a:t> - GAC Shipping India Pvt. Ltd. v. Sales Tax Officer, Delhi [2024 (86) G.S.T.L. 340 (Del.)].</a:t>
            </a:r>
            <a:endParaRPr lang="da-DK" sz="2650">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06C99A22-1BB6-10BF-ACFE-D87EDF81E222}"/>
              </a:ext>
            </a:extLst>
          </p:cNvPr>
          <p:cNvPicPr>
            <a:picLocks noChangeAspect="1"/>
          </p:cNvPicPr>
          <p:nvPr/>
        </p:nvPicPr>
        <p:blipFill>
          <a:blip r:embed="rId3"/>
          <a:stretch>
            <a:fillRect/>
          </a:stretch>
        </p:blipFill>
        <p:spPr>
          <a:xfrm>
            <a:off x="8484825" y="-11249"/>
            <a:ext cx="3692200" cy="996933"/>
          </a:xfrm>
          <a:prstGeom prst="rect">
            <a:avLst/>
          </a:prstGeom>
        </p:spPr>
      </p:pic>
    </p:spTree>
    <p:extLst>
      <p:ext uri="{BB962C8B-B14F-4D97-AF65-F5344CB8AC3E}">
        <p14:creationId xmlns:p14="http://schemas.microsoft.com/office/powerpoint/2010/main" val="34971956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F64A3E1-708C-1675-5D39-0F0B0217811D}"/>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824F6063-B3A6-35A1-A57F-DA51E6357419}"/>
              </a:ext>
            </a:extLst>
          </p:cNvPr>
          <p:cNvSpPr>
            <a:spLocks noGrp="1"/>
          </p:cNvSpPr>
          <p:nvPr>
            <p:ph type="body" sz="quarter" idx="27"/>
          </p:nvPr>
        </p:nvSpPr>
        <p:spPr>
          <a:xfrm>
            <a:off x="5049936" y="1066979"/>
            <a:ext cx="5162709" cy="420683"/>
          </a:xfrm>
        </p:spPr>
        <p:txBody>
          <a:bodyPr/>
          <a:lstStyle/>
          <a:p>
            <a:r>
              <a:rPr lang="en-US"/>
              <a:t>ROI</a:t>
            </a:r>
          </a:p>
        </p:txBody>
      </p:sp>
      <p:sp>
        <p:nvSpPr>
          <p:cNvPr id="15" name="Slide Number Placeholder 13">
            <a:extLst>
              <a:ext uri="{FF2B5EF4-FFF2-40B4-BE49-F238E27FC236}">
                <a16:creationId xmlns:a16="http://schemas.microsoft.com/office/drawing/2014/main" id="{E447CEF9-A8A3-AD02-E473-C262DCA1F1FB}"/>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panose="020B06040201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65</a:t>
            </a:fld>
            <a:endParaRPr kumimoji="0" lang="en-US" altLang="zh-CN" sz="1200" b="0" i="0" u="none" strike="noStrike" kern="1200" cap="none" spc="0" normalizeH="0" baseline="0" noProof="0">
              <a:ln>
                <a:noFill/>
              </a:ln>
              <a:solidFill>
                <a:srgbClr val="FFFFFF"/>
              </a:solidFill>
              <a:effectLst/>
              <a:uLnTx/>
              <a:uFillTx/>
              <a:latin typeface="Abadi" panose="020B0604020104020204" pitchFamily="34" charset="0"/>
              <a:ea typeface="+mn-ea"/>
              <a:cs typeface="+mn-cs"/>
            </a:endParaRPr>
          </a:p>
        </p:txBody>
      </p:sp>
      <p:sp>
        <p:nvSpPr>
          <p:cNvPr id="2" name="Rectangle 1">
            <a:extLst>
              <a:ext uri="{FF2B5EF4-FFF2-40B4-BE49-F238E27FC236}">
                <a16:creationId xmlns:a16="http://schemas.microsoft.com/office/drawing/2014/main" id="{D6B43E46-2A1F-6088-ED93-0F27B3C540A6}"/>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2E0AF09F-A154-C6D3-B5E1-60B7488B81F3}"/>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711AD632-61C8-0259-D725-75D3B8FFEF26}"/>
              </a:ext>
            </a:extLst>
          </p:cNvPr>
          <p:cNvSpPr txBox="1"/>
          <p:nvPr/>
        </p:nvSpPr>
        <p:spPr>
          <a:xfrm>
            <a:off x="-18435" y="146161"/>
            <a:ext cx="11053482" cy="584775"/>
          </a:xfrm>
          <a:prstGeom prst="rect">
            <a:avLst/>
          </a:prstGeom>
          <a:noFill/>
        </p:spPr>
        <p:txBody>
          <a:bodyPr wrap="square">
            <a:spAutoFit/>
          </a:bodyPr>
          <a:lstStyle/>
          <a:p>
            <a:r>
              <a:rPr lang="en-US" sz="3200" b="1" i="1">
                <a:solidFill>
                  <a:schemeClr val="lt1"/>
                </a:solidFill>
                <a:latin typeface="Cambria" panose="02040503050406030204" pitchFamily="18" charset="0"/>
                <a:ea typeface="Cambria" panose="02040503050406030204" pitchFamily="18" charset="0"/>
                <a:cs typeface="Calibri"/>
                <a:sym typeface="Calibri"/>
              </a:rPr>
              <a:t>Other Judicial Decisions</a:t>
            </a:r>
          </a:p>
        </p:txBody>
      </p:sp>
      <p:sp>
        <p:nvSpPr>
          <p:cNvPr id="25" name="TextBox 24">
            <a:extLst>
              <a:ext uri="{FF2B5EF4-FFF2-40B4-BE49-F238E27FC236}">
                <a16:creationId xmlns:a16="http://schemas.microsoft.com/office/drawing/2014/main" id="{3ACEB39F-B6A4-23FF-3930-DBF35053F774}"/>
              </a:ext>
            </a:extLst>
          </p:cNvPr>
          <p:cNvSpPr txBox="1"/>
          <p:nvPr/>
        </p:nvSpPr>
        <p:spPr>
          <a:xfrm>
            <a:off x="66273" y="939641"/>
            <a:ext cx="11802266" cy="5801588"/>
          </a:xfrm>
          <a:prstGeom prst="rect">
            <a:avLst/>
          </a:prstGeom>
          <a:noFill/>
        </p:spPr>
        <p:txBody>
          <a:bodyPr wrap="square">
            <a:spAutoFit/>
          </a:bodyPr>
          <a:lstStyle/>
          <a:p>
            <a:pPr marL="457200" lvl="0" indent="-457200" algn="just">
              <a:buFont typeface="Wingdings" panose="05000000000000000000" pitchFamily="2" charset="2"/>
              <a:buChar char="ü"/>
              <a:defRPr/>
            </a:pPr>
            <a:r>
              <a:rPr lang="en-US" sz="2650">
                <a:latin typeface="Cambria" panose="02040503050406030204" pitchFamily="18" charset="0"/>
                <a:ea typeface="Cambria" panose="02040503050406030204" pitchFamily="18" charset="0"/>
              </a:rPr>
              <a:t>Statutory requirement of proper officer’s </a:t>
            </a:r>
            <a:r>
              <a:rPr lang="en-US" sz="2650" b="1">
                <a:latin typeface="Cambria" panose="02040503050406030204" pitchFamily="18" charset="0"/>
                <a:ea typeface="Cambria" panose="02040503050406030204" pitchFamily="18" charset="0"/>
              </a:rPr>
              <a:t>signature</a:t>
            </a:r>
            <a:r>
              <a:rPr lang="en-US" sz="2650">
                <a:latin typeface="Cambria" panose="02040503050406030204" pitchFamily="18" charset="0"/>
                <a:ea typeface="Cambria" panose="02040503050406030204" pitchFamily="18" charset="0"/>
              </a:rPr>
              <a:t> cannot be dispensed with</a:t>
            </a:r>
            <a:r>
              <a:rPr lang="sv-SE" sz="2650">
                <a:latin typeface="Cambria" panose="02040503050406030204" pitchFamily="18" charset="0"/>
                <a:ea typeface="Cambria" panose="02040503050406030204" pitchFamily="18" charset="0"/>
              </a:rPr>
              <a:t> - </a:t>
            </a:r>
            <a:r>
              <a:rPr lang="en-US" sz="2650">
                <a:latin typeface="Cambria" panose="02040503050406030204" pitchFamily="18" charset="0"/>
                <a:ea typeface="Cambria" panose="02040503050406030204" pitchFamily="18" charset="0"/>
              </a:rPr>
              <a:t>Commissioner of CGST v. Water </a:t>
            </a:r>
            <a:r>
              <a:rPr lang="en-US" sz="2650" err="1">
                <a:latin typeface="Cambria" panose="02040503050406030204" pitchFamily="18" charset="0"/>
                <a:ea typeface="Cambria" panose="02040503050406030204" pitchFamily="18" charset="0"/>
              </a:rPr>
              <a:t>Techengineers</a:t>
            </a:r>
            <a:r>
              <a:rPr lang="en-US" sz="2650">
                <a:latin typeface="Cambria" panose="02040503050406030204" pitchFamily="18" charset="0"/>
                <a:ea typeface="Cambria" panose="02040503050406030204" pitchFamily="18" charset="0"/>
              </a:rPr>
              <a:t> [(2025) 36 Centax 58 (S.C.)].</a:t>
            </a:r>
          </a:p>
          <a:p>
            <a:pPr marL="457200" indent="-457200" algn="just">
              <a:buFont typeface="Wingdings" panose="05000000000000000000" pitchFamily="2" charset="2"/>
              <a:buChar char="ü"/>
              <a:defRPr/>
            </a:pPr>
            <a:r>
              <a:rPr lang="en-US" sz="2650" b="1">
                <a:latin typeface="Cambria" panose="02040503050406030204" pitchFamily="18" charset="0"/>
                <a:ea typeface="Cambria" panose="02040503050406030204" pitchFamily="18" charset="0"/>
              </a:rPr>
              <a:t>Demands in order shall not be in excess that of SCN and no demand shall be confirmed on grounds other than grounds specified in notice</a:t>
            </a:r>
            <a:r>
              <a:rPr lang="en-US" sz="2650">
                <a:latin typeface="Cambria" panose="02040503050406030204" pitchFamily="18" charset="0"/>
                <a:ea typeface="Cambria" panose="02040503050406030204" pitchFamily="18" charset="0"/>
              </a:rPr>
              <a:t> - Prestige </a:t>
            </a:r>
            <a:r>
              <a:rPr lang="en-US" sz="2650" err="1">
                <a:latin typeface="Cambria" panose="02040503050406030204" pitchFamily="18" charset="0"/>
                <a:ea typeface="Cambria" panose="02040503050406030204" pitchFamily="18" charset="0"/>
              </a:rPr>
              <a:t>Nottinghill</a:t>
            </a:r>
            <a:r>
              <a:rPr lang="en-US" sz="2650">
                <a:latin typeface="Cambria" panose="02040503050406030204" pitchFamily="18" charset="0"/>
                <a:ea typeface="Cambria" panose="02040503050406030204" pitchFamily="18" charset="0"/>
              </a:rPr>
              <a:t> Investments v. UOI [</a:t>
            </a:r>
            <a:r>
              <a:rPr lang="sv-SE" sz="2650">
                <a:latin typeface="Cambria" panose="02040503050406030204" pitchFamily="18" charset="0"/>
                <a:ea typeface="Cambria" panose="02040503050406030204" pitchFamily="18" charset="0"/>
              </a:rPr>
              <a:t>(2025) 36 Centax 290 (Kar.)]. </a:t>
            </a:r>
          </a:p>
          <a:p>
            <a:pPr marL="457200" indent="-457200" algn="just">
              <a:buFont typeface="Wingdings" panose="05000000000000000000" pitchFamily="2" charset="2"/>
              <a:buChar char="ü"/>
              <a:defRPr/>
            </a:pPr>
            <a:r>
              <a:rPr lang="en-US" sz="2650">
                <a:latin typeface="Cambria" panose="02040503050406030204" pitchFamily="18" charset="0"/>
                <a:ea typeface="Cambria" panose="02040503050406030204" pitchFamily="18" charset="0"/>
              </a:rPr>
              <a:t>DRC-01 summary issued without authenticated attachments, any formal SCN and mentioning PH details is not valid - Diganta Kumar Deka v. State of Assam [</a:t>
            </a:r>
            <a:r>
              <a:rPr lang="fr-FR" sz="2650">
                <a:latin typeface="Cambria" panose="02040503050406030204" pitchFamily="18" charset="0"/>
                <a:ea typeface="Cambria" panose="02040503050406030204" pitchFamily="18" charset="0"/>
              </a:rPr>
              <a:t>(2025) 35 Centax 270 (Gau.)].</a:t>
            </a:r>
            <a:endParaRPr lang="pt-BR" sz="2650">
              <a:latin typeface="Cambria" panose="02040503050406030204" pitchFamily="18" charset="0"/>
              <a:ea typeface="Cambria" panose="02040503050406030204" pitchFamily="18" charset="0"/>
            </a:endParaRPr>
          </a:p>
          <a:p>
            <a:pPr marL="457200" lvl="0" indent="-457200" algn="just">
              <a:buFont typeface="Wingdings" panose="05000000000000000000" pitchFamily="2" charset="2"/>
              <a:buChar char="ü"/>
              <a:defRPr/>
            </a:pPr>
            <a:r>
              <a:rPr lang="pt-BR" sz="2650" b="1">
                <a:latin typeface="Cambria" panose="02040503050406030204" pitchFamily="18" charset="0"/>
                <a:ea typeface="Cambria" panose="02040503050406030204" pitchFamily="18" charset="0"/>
              </a:rPr>
              <a:t>Order cannot be passed without issuing SCN</a:t>
            </a:r>
            <a:r>
              <a:rPr lang="pt-BR" sz="2650">
                <a:latin typeface="Cambria" panose="02040503050406030204" pitchFamily="18" charset="0"/>
                <a:ea typeface="Cambria" panose="02040503050406030204" pitchFamily="18" charset="0"/>
              </a:rPr>
              <a:t> - </a:t>
            </a:r>
            <a:r>
              <a:rPr lang="en-US" sz="2650">
                <a:latin typeface="Cambria" panose="02040503050406030204" pitchFamily="18" charset="0"/>
                <a:ea typeface="Cambria" panose="02040503050406030204" pitchFamily="18" charset="0"/>
              </a:rPr>
              <a:t>Baba Agriculture Export v. </a:t>
            </a:r>
            <a:r>
              <a:rPr lang="en-IN" sz="2650">
                <a:latin typeface="Cambria" panose="02040503050406030204" pitchFamily="18" charset="0"/>
                <a:ea typeface="Cambria" panose="02040503050406030204" pitchFamily="18" charset="0"/>
              </a:rPr>
              <a:t>UOI </a:t>
            </a:r>
            <a:r>
              <a:rPr lang="pt-BR" sz="2650">
                <a:latin typeface="Cambria" panose="02040503050406030204" pitchFamily="18" charset="0"/>
                <a:ea typeface="Cambria" panose="02040503050406030204" pitchFamily="18" charset="0"/>
              </a:rPr>
              <a:t>[(2025) 35 Centax 232 (A.P.)].</a:t>
            </a:r>
          </a:p>
          <a:p>
            <a:pPr marL="457200" indent="-457200" algn="just">
              <a:buFont typeface="Wingdings" panose="05000000000000000000" pitchFamily="2" charset="2"/>
              <a:buChar char="ü"/>
              <a:defRPr/>
            </a:pPr>
            <a:r>
              <a:rPr lang="en-US" sz="2650">
                <a:latin typeface="Cambria" panose="02040503050406030204" pitchFamily="18" charset="0"/>
                <a:ea typeface="Cambria" panose="02040503050406030204" pitchFamily="18" charset="0"/>
              </a:rPr>
              <a:t>Appeal filed within time limit cannot be rejected with hyper technical approach solely due to non-receipt of certified copies without hearing on merits - Sanjeet Kumar Bhagat v. Commissioner of State Tax [(2025) 35 Centax 105 (</a:t>
            </a:r>
            <a:r>
              <a:rPr lang="en-US" sz="2650" err="1">
                <a:latin typeface="Cambria" panose="02040503050406030204" pitchFamily="18" charset="0"/>
                <a:ea typeface="Cambria" panose="02040503050406030204" pitchFamily="18" charset="0"/>
              </a:rPr>
              <a:t>Jhar</a:t>
            </a:r>
            <a:r>
              <a:rPr lang="en-US" sz="2650">
                <a:latin typeface="Cambria" panose="02040503050406030204" pitchFamily="18" charset="0"/>
                <a:ea typeface="Cambria" panose="02040503050406030204" pitchFamily="18" charset="0"/>
              </a:rPr>
              <a:t>.)].</a:t>
            </a:r>
          </a:p>
        </p:txBody>
      </p:sp>
      <p:pic>
        <p:nvPicPr>
          <p:cNvPr id="3" name="Picture 2">
            <a:extLst>
              <a:ext uri="{FF2B5EF4-FFF2-40B4-BE49-F238E27FC236}">
                <a16:creationId xmlns:a16="http://schemas.microsoft.com/office/drawing/2014/main" id="{BF218816-0A7A-BED7-DEB2-17AE952BFFA7}"/>
              </a:ext>
            </a:extLst>
          </p:cNvPr>
          <p:cNvPicPr>
            <a:picLocks noChangeAspect="1"/>
          </p:cNvPicPr>
          <p:nvPr/>
        </p:nvPicPr>
        <p:blipFill>
          <a:blip r:embed="rId3"/>
          <a:stretch>
            <a:fillRect/>
          </a:stretch>
        </p:blipFill>
        <p:spPr>
          <a:xfrm>
            <a:off x="8484825" y="-11249"/>
            <a:ext cx="3692200" cy="996933"/>
          </a:xfrm>
          <a:prstGeom prst="rect">
            <a:avLst/>
          </a:prstGeom>
        </p:spPr>
      </p:pic>
    </p:spTree>
    <p:extLst>
      <p:ext uri="{BB962C8B-B14F-4D97-AF65-F5344CB8AC3E}">
        <p14:creationId xmlns:p14="http://schemas.microsoft.com/office/powerpoint/2010/main" val="12995157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3E15F65-7439-6231-EEEB-D91E249762FA}"/>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1CEB2232-7772-60C9-DF84-65C39BF062D4}"/>
              </a:ext>
            </a:extLst>
          </p:cNvPr>
          <p:cNvSpPr>
            <a:spLocks noGrp="1"/>
          </p:cNvSpPr>
          <p:nvPr>
            <p:ph type="body" sz="quarter" idx="27"/>
          </p:nvPr>
        </p:nvSpPr>
        <p:spPr>
          <a:xfrm>
            <a:off x="5049936" y="1066979"/>
            <a:ext cx="5162709" cy="420683"/>
          </a:xfrm>
        </p:spPr>
        <p:txBody>
          <a:bodyPr/>
          <a:lstStyle/>
          <a:p>
            <a:r>
              <a:rPr lang="en-US"/>
              <a:t>ROI</a:t>
            </a:r>
          </a:p>
        </p:txBody>
      </p:sp>
      <p:sp>
        <p:nvSpPr>
          <p:cNvPr id="15" name="Slide Number Placeholder 13">
            <a:extLst>
              <a:ext uri="{FF2B5EF4-FFF2-40B4-BE49-F238E27FC236}">
                <a16:creationId xmlns:a16="http://schemas.microsoft.com/office/drawing/2014/main" id="{B1D2DFD8-86BC-F63E-A1D6-F6575219ED5A}"/>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panose="020B06040201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66</a:t>
            </a:fld>
            <a:endParaRPr kumimoji="0" lang="en-US" altLang="zh-CN" sz="1200" b="0" i="0" u="none" strike="noStrike" kern="1200" cap="none" spc="0" normalizeH="0" baseline="0" noProof="0">
              <a:ln>
                <a:noFill/>
              </a:ln>
              <a:solidFill>
                <a:srgbClr val="FFFFFF"/>
              </a:solidFill>
              <a:effectLst/>
              <a:uLnTx/>
              <a:uFillTx/>
              <a:latin typeface="Abadi" panose="020B0604020104020204" pitchFamily="34" charset="0"/>
              <a:ea typeface="+mn-ea"/>
              <a:cs typeface="+mn-cs"/>
            </a:endParaRPr>
          </a:p>
        </p:txBody>
      </p:sp>
      <p:sp>
        <p:nvSpPr>
          <p:cNvPr id="2" name="Rectangle 1">
            <a:extLst>
              <a:ext uri="{FF2B5EF4-FFF2-40B4-BE49-F238E27FC236}">
                <a16:creationId xmlns:a16="http://schemas.microsoft.com/office/drawing/2014/main" id="{799DD8BE-5721-5FA7-945F-6C60E187B5F3}"/>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674ECF21-EA00-0028-9BBE-84A972472108}"/>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397F791A-C2E9-3490-40E5-A2DDA5F77EE2}"/>
              </a:ext>
            </a:extLst>
          </p:cNvPr>
          <p:cNvSpPr txBox="1"/>
          <p:nvPr/>
        </p:nvSpPr>
        <p:spPr>
          <a:xfrm>
            <a:off x="-18435" y="146161"/>
            <a:ext cx="11053482" cy="584775"/>
          </a:xfrm>
          <a:prstGeom prst="rect">
            <a:avLst/>
          </a:prstGeom>
          <a:noFill/>
        </p:spPr>
        <p:txBody>
          <a:bodyPr wrap="square">
            <a:spAutoFit/>
          </a:bodyPr>
          <a:lstStyle/>
          <a:p>
            <a:r>
              <a:rPr lang="en-US" sz="3200" b="1" i="1">
                <a:solidFill>
                  <a:schemeClr val="lt1"/>
                </a:solidFill>
                <a:latin typeface="Cambria" panose="02040503050406030204" pitchFamily="18" charset="0"/>
                <a:ea typeface="Cambria" panose="02040503050406030204" pitchFamily="18" charset="0"/>
                <a:cs typeface="Calibri"/>
                <a:sym typeface="Calibri"/>
              </a:rPr>
              <a:t>Other Judicial Decisions</a:t>
            </a:r>
          </a:p>
        </p:txBody>
      </p:sp>
      <p:sp>
        <p:nvSpPr>
          <p:cNvPr id="25" name="TextBox 24">
            <a:extLst>
              <a:ext uri="{FF2B5EF4-FFF2-40B4-BE49-F238E27FC236}">
                <a16:creationId xmlns:a16="http://schemas.microsoft.com/office/drawing/2014/main" id="{AD95C0A3-1145-7CDA-AB4B-1B54B9C1C298}"/>
              </a:ext>
            </a:extLst>
          </p:cNvPr>
          <p:cNvSpPr txBox="1"/>
          <p:nvPr/>
        </p:nvSpPr>
        <p:spPr>
          <a:xfrm>
            <a:off x="66273" y="939641"/>
            <a:ext cx="11802266" cy="5693866"/>
          </a:xfrm>
          <a:prstGeom prst="rect">
            <a:avLst/>
          </a:prstGeom>
          <a:noFill/>
        </p:spPr>
        <p:txBody>
          <a:bodyPr wrap="square">
            <a:spAutoFit/>
          </a:bodyPr>
          <a:lstStyle/>
          <a:p>
            <a:pPr marL="457200" indent="-457200" algn="just">
              <a:buFont typeface="Wingdings" panose="05000000000000000000" pitchFamily="2" charset="2"/>
              <a:buChar char="ü"/>
              <a:defRPr/>
            </a:pPr>
            <a:r>
              <a:rPr lang="en-US" sz="2800" b="1">
                <a:latin typeface="Cambria" panose="02040503050406030204" pitchFamily="18" charset="0"/>
                <a:ea typeface="Cambria" panose="02040503050406030204" pitchFamily="18" charset="0"/>
              </a:rPr>
              <a:t>Payments made during search &amp; seizure before any SCN or quantification and without acknowledgment, was not voluntary u/s 74(5) </a:t>
            </a:r>
            <a:r>
              <a:rPr lang="en-US" sz="2800">
                <a:latin typeface="Cambria" panose="02040503050406030204" pitchFamily="18" charset="0"/>
                <a:ea typeface="Cambria" panose="02040503050406030204" pitchFamily="18" charset="0"/>
              </a:rPr>
              <a:t>or C.B.I. &amp; C. Instruction No. 01/2022-23, rendering recovery illegal, thus requiring refund with interest as obtainment violated Articles 265 and 300-A - J. Ramesh Chand v. UOI [</a:t>
            </a:r>
            <a:r>
              <a:rPr lang="sv-SE" sz="2800">
                <a:latin typeface="Cambria" panose="02040503050406030204" pitchFamily="18" charset="0"/>
                <a:ea typeface="Cambria" panose="02040503050406030204" pitchFamily="18" charset="0"/>
              </a:rPr>
              <a:t>(2025) 35 Centax 272 (Kar.)].</a:t>
            </a:r>
          </a:p>
          <a:p>
            <a:pPr marL="457200" lvl="0" indent="-457200" algn="just">
              <a:buFont typeface="Wingdings" panose="05000000000000000000" pitchFamily="2" charset="2"/>
              <a:buChar char="ü"/>
              <a:defRPr/>
            </a:pPr>
            <a:r>
              <a:rPr lang="en-IN" sz="2800" b="1">
                <a:latin typeface="Cambria" panose="02040503050406030204" pitchFamily="18" charset="0"/>
                <a:ea typeface="Cambria" panose="02040503050406030204" pitchFamily="18" charset="0"/>
              </a:rPr>
              <a:t>Stock discrepancy cannot trigger confiscation u/s 130 rather assessment u/s 73 or 74 should be initiated</a:t>
            </a:r>
            <a:r>
              <a:rPr lang="en-IN" sz="2800">
                <a:latin typeface="Cambria" panose="02040503050406030204" pitchFamily="18" charset="0"/>
                <a:ea typeface="Cambria" panose="02040503050406030204" pitchFamily="18" charset="0"/>
              </a:rPr>
              <a:t> - </a:t>
            </a:r>
            <a:r>
              <a:rPr lang="en-US" sz="2800">
                <a:latin typeface="Cambria" panose="02040503050406030204" pitchFamily="18" charset="0"/>
                <a:ea typeface="Cambria" panose="02040503050406030204" pitchFamily="18" charset="0"/>
              </a:rPr>
              <a:t>Santosh Pigment and Chemical Industries Pvt. Ltd. v. State of UP [(2025) 35 Centax 174 (All.)] and Additional Commissioner Grade-2 v. Dayal Product [(2025) 34 Centax 238 (S.C.)].</a:t>
            </a:r>
          </a:p>
          <a:p>
            <a:pPr marL="457200" indent="-457200" algn="just">
              <a:buFont typeface="Wingdings" panose="05000000000000000000" pitchFamily="2" charset="2"/>
              <a:buChar char="ü"/>
              <a:defRPr/>
            </a:pPr>
            <a:r>
              <a:rPr lang="en-US" sz="2800">
                <a:latin typeface="Cambria" panose="02040503050406030204" pitchFamily="18" charset="0"/>
                <a:ea typeface="Cambria" panose="02040503050406030204" pitchFamily="18" charset="0"/>
              </a:rPr>
              <a:t>Where contract is quoted price exclusive of GST, </a:t>
            </a:r>
            <a:r>
              <a:rPr lang="en-US" sz="2800" b="1">
                <a:latin typeface="Cambria" panose="02040503050406030204" pitchFamily="18" charset="0"/>
                <a:ea typeface="Cambria" panose="02040503050406030204" pitchFamily="18" charset="0"/>
              </a:rPr>
              <a:t>department could not arbitrarily treat quoted price as GST-inclusive</a:t>
            </a:r>
            <a:r>
              <a:rPr lang="en-US" sz="2800">
                <a:latin typeface="Cambria" panose="02040503050406030204" pitchFamily="18" charset="0"/>
                <a:ea typeface="Cambria" panose="02040503050406030204" pitchFamily="18" charset="0"/>
              </a:rPr>
              <a:t> - SMS Ltd. v. Western Coalfields Ltd. [</a:t>
            </a:r>
            <a:r>
              <a:rPr lang="pt-BR" sz="2800">
                <a:latin typeface="Cambria" panose="02040503050406030204" pitchFamily="18" charset="0"/>
                <a:ea typeface="Cambria" panose="02040503050406030204" pitchFamily="18" charset="0"/>
              </a:rPr>
              <a:t>(2025) 35 Centax 219 (Bom.)].</a:t>
            </a:r>
            <a:endParaRPr lang="en-US" sz="2800">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3EE1E2F5-D2AB-7BDB-557C-4DE4E0EC39FC}"/>
              </a:ext>
            </a:extLst>
          </p:cNvPr>
          <p:cNvPicPr>
            <a:picLocks noChangeAspect="1"/>
          </p:cNvPicPr>
          <p:nvPr/>
        </p:nvPicPr>
        <p:blipFill>
          <a:blip r:embed="rId3"/>
          <a:stretch>
            <a:fillRect/>
          </a:stretch>
        </p:blipFill>
        <p:spPr>
          <a:xfrm>
            <a:off x="8484825" y="-11249"/>
            <a:ext cx="3692200" cy="996933"/>
          </a:xfrm>
          <a:prstGeom prst="rect">
            <a:avLst/>
          </a:prstGeom>
        </p:spPr>
      </p:pic>
    </p:spTree>
    <p:extLst>
      <p:ext uri="{BB962C8B-B14F-4D97-AF65-F5344CB8AC3E}">
        <p14:creationId xmlns:p14="http://schemas.microsoft.com/office/powerpoint/2010/main" val="23645907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10185D8-142A-33F3-833B-A85691CB0AA6}"/>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3A23B851-09EA-0B5F-27DF-1C5F33C717ED}"/>
              </a:ext>
            </a:extLst>
          </p:cNvPr>
          <p:cNvSpPr>
            <a:spLocks noGrp="1"/>
          </p:cNvSpPr>
          <p:nvPr>
            <p:ph type="body" sz="quarter" idx="27"/>
          </p:nvPr>
        </p:nvSpPr>
        <p:spPr>
          <a:xfrm>
            <a:off x="5049936" y="1066979"/>
            <a:ext cx="5162709" cy="420683"/>
          </a:xfrm>
        </p:spPr>
        <p:txBody>
          <a:bodyPr/>
          <a:lstStyle/>
          <a:p>
            <a:r>
              <a:rPr lang="en-US"/>
              <a:t>ROI</a:t>
            </a:r>
          </a:p>
        </p:txBody>
      </p:sp>
      <p:sp>
        <p:nvSpPr>
          <p:cNvPr id="15" name="Slide Number Placeholder 13">
            <a:extLst>
              <a:ext uri="{FF2B5EF4-FFF2-40B4-BE49-F238E27FC236}">
                <a16:creationId xmlns:a16="http://schemas.microsoft.com/office/drawing/2014/main" id="{FB1756F5-6C4E-654B-18AC-824CE6ADA38D}"/>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panose="020B06040201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67</a:t>
            </a:fld>
            <a:endParaRPr kumimoji="0" lang="en-US" altLang="zh-CN" sz="1200" b="0" i="0" u="none" strike="noStrike" kern="1200" cap="none" spc="0" normalizeH="0" baseline="0" noProof="0">
              <a:ln>
                <a:noFill/>
              </a:ln>
              <a:solidFill>
                <a:srgbClr val="FFFFFF"/>
              </a:solidFill>
              <a:effectLst/>
              <a:uLnTx/>
              <a:uFillTx/>
              <a:latin typeface="Abadi" panose="020B0604020104020204" pitchFamily="34" charset="0"/>
              <a:ea typeface="+mn-ea"/>
              <a:cs typeface="+mn-cs"/>
            </a:endParaRPr>
          </a:p>
        </p:txBody>
      </p:sp>
      <p:sp>
        <p:nvSpPr>
          <p:cNvPr id="2" name="Rectangle 1">
            <a:extLst>
              <a:ext uri="{FF2B5EF4-FFF2-40B4-BE49-F238E27FC236}">
                <a16:creationId xmlns:a16="http://schemas.microsoft.com/office/drawing/2014/main" id="{B1E2D3DD-E450-EC7B-1264-2ADE543ADC65}"/>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988F9CA9-2BD4-5ED8-771A-3D0B48321614}"/>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88B95848-6F5C-DEAF-BC29-6623792F761A}"/>
              </a:ext>
            </a:extLst>
          </p:cNvPr>
          <p:cNvSpPr txBox="1"/>
          <p:nvPr/>
        </p:nvSpPr>
        <p:spPr>
          <a:xfrm>
            <a:off x="-18435" y="146161"/>
            <a:ext cx="11053482" cy="584775"/>
          </a:xfrm>
          <a:prstGeom prst="rect">
            <a:avLst/>
          </a:prstGeom>
          <a:noFill/>
        </p:spPr>
        <p:txBody>
          <a:bodyPr wrap="square">
            <a:spAutoFit/>
          </a:bodyPr>
          <a:lstStyle/>
          <a:p>
            <a:r>
              <a:rPr lang="en-US" sz="3200" b="1" i="1">
                <a:solidFill>
                  <a:schemeClr val="lt1"/>
                </a:solidFill>
                <a:latin typeface="Cambria" panose="02040503050406030204" pitchFamily="18" charset="0"/>
                <a:ea typeface="Cambria" panose="02040503050406030204" pitchFamily="18" charset="0"/>
                <a:cs typeface="Calibri"/>
                <a:sym typeface="Calibri"/>
              </a:rPr>
              <a:t>Other Judicial Decisions</a:t>
            </a:r>
          </a:p>
        </p:txBody>
      </p:sp>
      <p:sp>
        <p:nvSpPr>
          <p:cNvPr id="25" name="TextBox 24">
            <a:extLst>
              <a:ext uri="{FF2B5EF4-FFF2-40B4-BE49-F238E27FC236}">
                <a16:creationId xmlns:a16="http://schemas.microsoft.com/office/drawing/2014/main" id="{502A9485-A88C-7C9D-50D0-96F22B3657E5}"/>
              </a:ext>
            </a:extLst>
          </p:cNvPr>
          <p:cNvSpPr txBox="1"/>
          <p:nvPr/>
        </p:nvSpPr>
        <p:spPr>
          <a:xfrm>
            <a:off x="66273" y="939641"/>
            <a:ext cx="11802266" cy="5262979"/>
          </a:xfrm>
          <a:prstGeom prst="rect">
            <a:avLst/>
          </a:prstGeom>
          <a:noFill/>
        </p:spPr>
        <p:txBody>
          <a:bodyPr wrap="square">
            <a:spAutoFit/>
          </a:bodyPr>
          <a:lstStyle/>
          <a:p>
            <a:pPr marL="457200" lvl="0" indent="-457200" algn="just">
              <a:buFont typeface="Wingdings" panose="05000000000000000000" pitchFamily="2" charset="2"/>
              <a:buChar char="ü"/>
              <a:defRPr/>
            </a:pPr>
            <a:r>
              <a:rPr lang="en-US" sz="2800" b="1">
                <a:latin typeface="Cambria" panose="02040503050406030204" pitchFamily="18" charset="0"/>
                <a:ea typeface="Cambria" panose="02040503050406030204" pitchFamily="18" charset="0"/>
              </a:rPr>
              <a:t>Section 74 cannot be invoked without allegations or establishing</a:t>
            </a:r>
            <a:r>
              <a:rPr lang="en-US" sz="2800">
                <a:latin typeface="Cambria" panose="02040503050406030204" pitchFamily="18" charset="0"/>
                <a:ea typeface="Cambria" panose="02040503050406030204" pitchFamily="18" charset="0"/>
              </a:rPr>
              <a:t> </a:t>
            </a:r>
            <a:r>
              <a:rPr lang="en-US" sz="2800" b="1">
                <a:latin typeface="Cambria" panose="02040503050406030204" pitchFamily="18" charset="0"/>
                <a:ea typeface="Cambria" panose="02040503050406030204" pitchFamily="18" charset="0"/>
              </a:rPr>
              <a:t>ingredients</a:t>
            </a:r>
            <a:r>
              <a:rPr lang="en-US" sz="2800">
                <a:latin typeface="Cambria" panose="02040503050406030204" pitchFamily="18" charset="0"/>
                <a:ea typeface="Cambria" panose="02040503050406030204" pitchFamily="18" charset="0"/>
              </a:rPr>
              <a:t> i.e., fraud or will-full misstatement or suppression of facts - </a:t>
            </a:r>
            <a:r>
              <a:rPr lang="en-US" sz="2800" err="1">
                <a:latin typeface="Cambria" panose="02040503050406030204" pitchFamily="18" charset="0"/>
                <a:ea typeface="Cambria" panose="02040503050406030204" pitchFamily="18" charset="0"/>
              </a:rPr>
              <a:t>Neeyamo</a:t>
            </a:r>
            <a:r>
              <a:rPr lang="en-US" sz="2800">
                <a:latin typeface="Cambria" panose="02040503050406030204" pitchFamily="18" charset="0"/>
                <a:ea typeface="Cambria" panose="02040503050406030204" pitchFamily="18" charset="0"/>
              </a:rPr>
              <a:t> Enterprise Solutions Pvt. Ltd. v. Commercial Tax Officer (State Tax) (Intelligence), Madurai [</a:t>
            </a:r>
            <a:r>
              <a:rPr lang="da-DK" sz="2800">
                <a:latin typeface="Cambria" panose="02040503050406030204" pitchFamily="18" charset="0"/>
                <a:ea typeface="Cambria" panose="02040503050406030204" pitchFamily="18" charset="0"/>
              </a:rPr>
              <a:t>(2025) 36 Centax 341 (Mad.)].</a:t>
            </a:r>
          </a:p>
          <a:p>
            <a:pPr marL="457200" lvl="0" indent="-457200" algn="just">
              <a:buFont typeface="Wingdings" panose="05000000000000000000" pitchFamily="2" charset="2"/>
              <a:buChar char="ü"/>
              <a:defRPr/>
            </a:pPr>
            <a:r>
              <a:rPr lang="da-DK" sz="2800" b="1">
                <a:latin typeface="Cambria" panose="02040503050406030204" pitchFamily="18" charset="0"/>
                <a:ea typeface="Cambria" panose="02040503050406030204" pitchFamily="18" charset="0"/>
              </a:rPr>
              <a:t>Penalty u/s 129</a:t>
            </a:r>
            <a:r>
              <a:rPr lang="da-DK" sz="2800">
                <a:latin typeface="Cambria" panose="02040503050406030204" pitchFamily="18" charset="0"/>
                <a:ea typeface="Cambria" panose="02040503050406030204" pitchFamily="18" charset="0"/>
              </a:rPr>
              <a:t> cannot be imposed upon detention of goods in transit merely for </a:t>
            </a:r>
            <a:r>
              <a:rPr lang="da-DK" sz="2800" b="1">
                <a:latin typeface="Cambria" panose="02040503050406030204" pitchFamily="18" charset="0"/>
                <a:ea typeface="Cambria" panose="02040503050406030204" pitchFamily="18" charset="0"/>
              </a:rPr>
              <a:t>non-filing of E-way bill due to technical glitch &amp; no intent to evade tax</a:t>
            </a:r>
            <a:r>
              <a:rPr lang="da-DK" sz="2800">
                <a:latin typeface="Cambria" panose="02040503050406030204" pitchFamily="18" charset="0"/>
                <a:ea typeface="Cambria" panose="02040503050406030204" pitchFamily="18" charset="0"/>
              </a:rPr>
              <a:t> -</a:t>
            </a:r>
            <a:r>
              <a:rPr lang="en-US" sz="2800">
                <a:latin typeface="Cambria" panose="02040503050406030204" pitchFamily="18" charset="0"/>
                <a:ea typeface="Cambria" panose="02040503050406030204" pitchFamily="18" charset="0"/>
              </a:rPr>
              <a:t>Archana </a:t>
            </a:r>
            <a:r>
              <a:rPr lang="en-US" sz="2800" err="1">
                <a:latin typeface="Cambria" panose="02040503050406030204" pitchFamily="18" charset="0"/>
                <a:ea typeface="Cambria" panose="02040503050406030204" pitchFamily="18" charset="0"/>
              </a:rPr>
              <a:t>Plasmould</a:t>
            </a:r>
            <a:r>
              <a:rPr lang="en-US" sz="2800">
                <a:latin typeface="Cambria" panose="02040503050406030204" pitchFamily="18" charset="0"/>
                <a:ea typeface="Cambria" panose="02040503050406030204" pitchFamily="18" charset="0"/>
              </a:rPr>
              <a:t> v. State of U.P. [(2025) 36 Centax 226 (All.)]</a:t>
            </a:r>
          </a:p>
          <a:p>
            <a:pPr marL="457200" indent="-457200" algn="just">
              <a:buFont typeface="Wingdings" panose="05000000000000000000" pitchFamily="2" charset="2"/>
              <a:buChar char="ü"/>
              <a:defRPr/>
            </a:pPr>
            <a:r>
              <a:rPr lang="en-US" sz="2800" b="1">
                <a:latin typeface="Cambria" panose="02040503050406030204" pitchFamily="18" charset="0"/>
                <a:ea typeface="Cambria" panose="02040503050406030204" pitchFamily="18" charset="0"/>
              </a:rPr>
              <a:t>Information regarding GST returns cannot be provided under RTI Act as section 158 of GST Act specifically prohibits giving information of GST returns </a:t>
            </a:r>
            <a:r>
              <a:rPr lang="en-US" sz="2800">
                <a:latin typeface="Cambria" panose="02040503050406030204" pitchFamily="18" charset="0"/>
                <a:ea typeface="Cambria" panose="02040503050406030204" pitchFamily="18" charset="0"/>
              </a:rPr>
              <a:t>– Adarsh v. State of Maharashtra [</a:t>
            </a:r>
            <a:r>
              <a:rPr lang="pt-BR" sz="2800">
                <a:latin typeface="Cambria" panose="02040503050406030204" pitchFamily="18" charset="0"/>
                <a:ea typeface="Cambria" panose="02040503050406030204" pitchFamily="18" charset="0"/>
              </a:rPr>
              <a:t>(2025) 35 Centax 212 (Bom.)]</a:t>
            </a:r>
            <a:r>
              <a:rPr lang="da-DK" sz="2800">
                <a:latin typeface="Cambria" panose="02040503050406030204" pitchFamily="18" charset="0"/>
                <a:ea typeface="Cambria" panose="02040503050406030204" pitchFamily="18" charset="0"/>
              </a:rPr>
              <a:t>.</a:t>
            </a:r>
          </a:p>
        </p:txBody>
      </p:sp>
      <p:pic>
        <p:nvPicPr>
          <p:cNvPr id="3" name="Picture 2">
            <a:extLst>
              <a:ext uri="{FF2B5EF4-FFF2-40B4-BE49-F238E27FC236}">
                <a16:creationId xmlns:a16="http://schemas.microsoft.com/office/drawing/2014/main" id="{2D7875EC-D40F-D982-727E-B2FEDEDD117A}"/>
              </a:ext>
            </a:extLst>
          </p:cNvPr>
          <p:cNvPicPr>
            <a:picLocks noChangeAspect="1"/>
          </p:cNvPicPr>
          <p:nvPr/>
        </p:nvPicPr>
        <p:blipFill>
          <a:blip r:embed="rId3"/>
          <a:stretch>
            <a:fillRect/>
          </a:stretch>
        </p:blipFill>
        <p:spPr>
          <a:xfrm>
            <a:off x="8484825" y="-11249"/>
            <a:ext cx="3692200" cy="996933"/>
          </a:xfrm>
          <a:prstGeom prst="rect">
            <a:avLst/>
          </a:prstGeom>
        </p:spPr>
      </p:pic>
    </p:spTree>
    <p:extLst>
      <p:ext uri="{BB962C8B-B14F-4D97-AF65-F5344CB8AC3E}">
        <p14:creationId xmlns:p14="http://schemas.microsoft.com/office/powerpoint/2010/main" val="4789773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41350" y="1809005"/>
            <a:ext cx="4613300" cy="3163224"/>
          </a:xfrm>
          <a:prstGeom prst="rect">
            <a:avLst/>
          </a:prstGeom>
        </p:spPr>
        <p:txBody>
          <a:bodyPr vert="horz" lIns="91440" tIns="45720" rIns="91440" bIns="45720" rtlCol="0" anchor="t">
            <a:normAutofit/>
          </a:bodyPr>
          <a:lstStyle/>
          <a:p>
            <a:pPr marL="14468" defTabSz="914400">
              <a:lnSpc>
                <a:spcPct val="90000"/>
              </a:lnSpc>
              <a:spcBef>
                <a:spcPct val="0"/>
              </a:spcBef>
              <a:spcAft>
                <a:spcPts val="600"/>
              </a:spcAft>
            </a:pPr>
            <a:r>
              <a:rPr lang="en-US" sz="3400" b="1" spc="-142">
                <a:latin typeface="+mj-lt"/>
                <a:ea typeface="+mj-ea"/>
                <a:cs typeface="+mj-cs"/>
              </a:rPr>
              <a:t>Thank You</a:t>
            </a:r>
          </a:p>
          <a:p>
            <a:pPr marL="14468" defTabSz="914400">
              <a:lnSpc>
                <a:spcPct val="90000"/>
              </a:lnSpc>
              <a:spcBef>
                <a:spcPct val="0"/>
              </a:spcBef>
              <a:spcAft>
                <a:spcPts val="600"/>
              </a:spcAft>
            </a:pPr>
            <a:endParaRPr lang="en-US" sz="3400" spc="-142">
              <a:latin typeface="+mj-lt"/>
              <a:ea typeface="+mj-ea"/>
              <a:cs typeface="+mj-cs"/>
            </a:endParaRPr>
          </a:p>
          <a:p>
            <a:pPr marL="14468" defTabSz="914400">
              <a:lnSpc>
                <a:spcPct val="90000"/>
              </a:lnSpc>
              <a:spcBef>
                <a:spcPct val="0"/>
              </a:spcBef>
              <a:spcAft>
                <a:spcPts val="600"/>
              </a:spcAft>
            </a:pPr>
            <a:r>
              <a:rPr lang="en-US" sz="3400" spc="-142">
                <a:latin typeface="+mj-lt"/>
                <a:ea typeface="+mj-ea"/>
                <a:cs typeface="+mj-cs"/>
              </a:rPr>
              <a:t>Email queries/feedback - </a:t>
            </a:r>
          </a:p>
          <a:p>
            <a:pPr marL="14468" defTabSz="914400">
              <a:lnSpc>
                <a:spcPct val="90000"/>
              </a:lnSpc>
              <a:spcBef>
                <a:spcPct val="0"/>
              </a:spcBef>
              <a:spcAft>
                <a:spcPts val="600"/>
              </a:spcAft>
            </a:pPr>
            <a:r>
              <a:rPr lang="en-US" sz="3400" spc="-142">
                <a:latin typeface="+mj-lt"/>
                <a:ea typeface="+mj-ea"/>
                <a:cs typeface="+mj-cs"/>
                <a:hlinkClick r:id="" action="ppaction://noaction"/>
              </a:rPr>
              <a:t>ashalatha@hnaindia.com</a:t>
            </a:r>
            <a:endParaRPr lang="en-US" sz="3400" spc="-142">
              <a:latin typeface="+mj-lt"/>
              <a:ea typeface="+mj-ea"/>
              <a:cs typeface="+mj-cs"/>
            </a:endParaRPr>
          </a:p>
        </p:txBody>
      </p:sp>
      <p:pic>
        <p:nvPicPr>
          <p:cNvPr id="6" name="object 6" descr="A white person with a black tie leaning on a red question mark&#10;&#10;AI-generated content may be incorrect."/>
          <p:cNvPicPr/>
          <p:nvPr/>
        </p:nvPicPr>
        <p:blipFill>
          <a:blip r:embed="rId2" cstate="print"/>
          <a:srcRect r="6086" b="-1"/>
          <a:stretch>
            <a:fillRect/>
          </a:stretch>
        </p:blipFill>
        <p:spPr>
          <a:xfrm>
            <a:off x="6096000" y="1217807"/>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pic>
        <p:nvPicPr>
          <p:cNvPr id="2" name="Picture 1">
            <a:extLst>
              <a:ext uri="{FF2B5EF4-FFF2-40B4-BE49-F238E27FC236}">
                <a16:creationId xmlns:a16="http://schemas.microsoft.com/office/drawing/2014/main" id="{0DC87040-C4CC-E6B0-473C-1855F8E7CD51}"/>
              </a:ext>
            </a:extLst>
          </p:cNvPr>
          <p:cNvPicPr>
            <a:picLocks noChangeAspect="1"/>
          </p:cNvPicPr>
          <p:nvPr/>
        </p:nvPicPr>
        <p:blipFill>
          <a:blip r:embed="rId3"/>
          <a:stretch>
            <a:fillRect/>
          </a:stretch>
        </p:blipFill>
        <p:spPr>
          <a:xfrm>
            <a:off x="8466164" y="26073"/>
            <a:ext cx="3692200" cy="996933"/>
          </a:xfrm>
          <a:prstGeom prst="rect">
            <a:avLst/>
          </a:prstGeom>
        </p:spPr>
      </p:pic>
    </p:spTree>
    <p:extLst>
      <p:ext uri="{BB962C8B-B14F-4D97-AF65-F5344CB8AC3E}">
        <p14:creationId xmlns:p14="http://schemas.microsoft.com/office/powerpoint/2010/main" val="3524763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55F8F1E-B84B-A8AB-39E1-A3090D5F8020}"/>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62643C55-9759-BD33-BD30-698154C6A29F}"/>
              </a:ext>
            </a:extLst>
          </p:cNvPr>
          <p:cNvSpPr>
            <a:spLocks noGrp="1"/>
          </p:cNvSpPr>
          <p:nvPr>
            <p:ph type="body" sz="quarter" idx="27"/>
          </p:nvPr>
        </p:nvSpPr>
        <p:spPr>
          <a:xfrm>
            <a:off x="5049936" y="1066979"/>
            <a:ext cx="5162709" cy="420683"/>
          </a:xfrm>
        </p:spPr>
        <p:txBody>
          <a:bodyPr/>
          <a:lstStyle/>
          <a:p>
            <a:r>
              <a:rPr lang="en-US"/>
              <a:t>ROI</a:t>
            </a:r>
          </a:p>
        </p:txBody>
      </p:sp>
      <p:sp>
        <p:nvSpPr>
          <p:cNvPr id="15" name="Slide Number Placeholder 13">
            <a:extLst>
              <a:ext uri="{FF2B5EF4-FFF2-40B4-BE49-F238E27FC236}">
                <a16:creationId xmlns:a16="http://schemas.microsoft.com/office/drawing/2014/main" id="{5E429A55-A395-7CE2-CA95-1A7365FA425E}"/>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panose="020B06040201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altLang="zh-CN" sz="1200" b="0" i="0" u="none" strike="noStrike" kern="1200" cap="none" spc="0" normalizeH="0" baseline="0" noProof="0">
              <a:ln>
                <a:noFill/>
              </a:ln>
              <a:solidFill>
                <a:srgbClr val="FFFFFF"/>
              </a:solidFill>
              <a:effectLst/>
              <a:uLnTx/>
              <a:uFillTx/>
              <a:latin typeface="Abadi" panose="020B0604020104020204" pitchFamily="34" charset="0"/>
              <a:ea typeface="+mn-ea"/>
              <a:cs typeface="+mn-cs"/>
            </a:endParaRPr>
          </a:p>
        </p:txBody>
      </p:sp>
      <p:sp>
        <p:nvSpPr>
          <p:cNvPr id="2" name="Rectangle 1">
            <a:extLst>
              <a:ext uri="{FF2B5EF4-FFF2-40B4-BE49-F238E27FC236}">
                <a16:creationId xmlns:a16="http://schemas.microsoft.com/office/drawing/2014/main" id="{8B687136-2872-2E92-518E-F0CDE03C928E}"/>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3F182644-6709-E703-F4CA-FD89D3B8CFF9}"/>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823BA1BA-2655-2DA1-6F3A-8A8AB3C1F6DE}"/>
              </a:ext>
            </a:extLst>
          </p:cNvPr>
          <p:cNvSpPr txBox="1"/>
          <p:nvPr/>
        </p:nvSpPr>
        <p:spPr>
          <a:xfrm>
            <a:off x="-18435" y="146161"/>
            <a:ext cx="10673994" cy="584775"/>
          </a:xfrm>
          <a:prstGeom prst="rect">
            <a:avLst/>
          </a:prstGeom>
          <a:noFill/>
        </p:spPr>
        <p:txBody>
          <a:bodyPr wrap="square">
            <a:spAutoFit/>
          </a:bodyPr>
          <a:lstStyle/>
          <a:p>
            <a:r>
              <a:rPr lang="en-US" sz="3200" b="1" i="1">
                <a:solidFill>
                  <a:schemeClr val="lt1"/>
                </a:solidFill>
                <a:latin typeface="Cambria" panose="02040503050406030204" pitchFamily="18" charset="0"/>
                <a:ea typeface="Cambria" panose="02040503050406030204" pitchFamily="18" charset="0"/>
                <a:cs typeface="Calibri"/>
                <a:sym typeface="Calibri"/>
              </a:rPr>
              <a:t>Interest on delayed refunds under GST</a:t>
            </a:r>
          </a:p>
        </p:txBody>
      </p:sp>
      <p:sp>
        <p:nvSpPr>
          <p:cNvPr id="25" name="TextBox 24">
            <a:extLst>
              <a:ext uri="{FF2B5EF4-FFF2-40B4-BE49-F238E27FC236}">
                <a16:creationId xmlns:a16="http://schemas.microsoft.com/office/drawing/2014/main" id="{AA4005EE-0BBF-B0DF-0DEE-B9B60B4FCAFE}"/>
              </a:ext>
            </a:extLst>
          </p:cNvPr>
          <p:cNvSpPr txBox="1"/>
          <p:nvPr/>
        </p:nvSpPr>
        <p:spPr>
          <a:xfrm>
            <a:off x="66273" y="902319"/>
            <a:ext cx="11471210" cy="5829353"/>
          </a:xfrm>
          <a:prstGeom prst="rect">
            <a:avLst/>
          </a:prstGeom>
          <a:noFill/>
        </p:spPr>
        <p:txBody>
          <a:bodyPr wrap="square">
            <a:spAutoFit/>
          </a:bodyPr>
          <a:lstStyle/>
          <a:p>
            <a:pPr marL="342900" indent="-342900" algn="just">
              <a:lnSpc>
                <a:spcPct val="150000"/>
              </a:lnSpc>
              <a:buFont typeface="Wingdings" panose="05000000000000000000" pitchFamily="2" charset="2"/>
              <a:buChar char="ü"/>
            </a:pPr>
            <a:r>
              <a:rPr lang="en-US" sz="2800">
                <a:latin typeface="Cambria" panose="02040503050406030204" pitchFamily="18" charset="0"/>
                <a:ea typeface="Cambria" panose="02040503050406030204" pitchFamily="18" charset="0"/>
              </a:rPr>
              <a:t>Rule 94(2) - Non-inclusion of following for beyond 60 days delay-</a:t>
            </a:r>
          </a:p>
          <a:p>
            <a:pPr marL="914400" lvl="1" indent="-457200" algn="just">
              <a:lnSpc>
                <a:spcPct val="150000"/>
              </a:lnSpc>
              <a:buFont typeface="Arial" panose="020B0604020202020204" pitchFamily="34" charset="0"/>
              <a:buChar char="•"/>
            </a:pPr>
            <a:r>
              <a:rPr lang="en-US" sz="2800">
                <a:latin typeface="Cambria" panose="02040503050406030204" pitchFamily="18" charset="0"/>
                <a:ea typeface="Cambria" panose="02040503050406030204" pitchFamily="18" charset="0"/>
              </a:rPr>
              <a:t>Period beyond 15 days from date of notice (FORM GST RFD-08) for submitting reply (FORM GST RFD-09) or additional documents.</a:t>
            </a:r>
          </a:p>
          <a:p>
            <a:pPr marL="914400" lvl="1" indent="-457200" algn="just">
              <a:lnSpc>
                <a:spcPct val="150000"/>
              </a:lnSpc>
              <a:buFont typeface="Arial" panose="020B0604020202020204" pitchFamily="34" charset="0"/>
              <a:buChar char="•"/>
            </a:pPr>
            <a:r>
              <a:rPr lang="en-US" sz="2800">
                <a:latin typeface="Cambria" panose="02040503050406030204" pitchFamily="18" charset="0"/>
                <a:ea typeface="Cambria" panose="02040503050406030204" pitchFamily="18" charset="0"/>
              </a:rPr>
              <a:t>Period taken either for furnishing/validating bank account details.</a:t>
            </a:r>
          </a:p>
          <a:p>
            <a:pPr marL="342900" indent="-342900" algn="just">
              <a:lnSpc>
                <a:spcPct val="150000"/>
              </a:lnSpc>
              <a:buFont typeface="Wingdings" panose="05000000000000000000" pitchFamily="2" charset="2"/>
              <a:buChar char="ü"/>
            </a:pPr>
            <a:r>
              <a:rPr lang="en-US" sz="2800">
                <a:latin typeface="Cambria" panose="02040503050406030204" pitchFamily="18" charset="0"/>
                <a:ea typeface="Cambria" panose="02040503050406030204" pitchFamily="18" charset="0"/>
              </a:rPr>
              <a:t>Cir 125/44/2019 – GST dated 18-11-2019 @para-No. 34 clarifies that </a:t>
            </a:r>
          </a:p>
          <a:p>
            <a:pPr marL="800100" lvl="1" indent="-342900" algn="just">
              <a:lnSpc>
                <a:spcPct val="150000"/>
              </a:lnSpc>
              <a:buFont typeface="Arial" panose="020B0604020202020204" pitchFamily="34" charset="0"/>
              <a:buChar char="•"/>
            </a:pPr>
            <a:r>
              <a:rPr lang="en-US" sz="2800">
                <a:latin typeface="Cambria" panose="02040503050406030204" pitchFamily="18" charset="0"/>
                <a:ea typeface="Cambria" panose="02040503050406030204" pitchFamily="18" charset="0"/>
              </a:rPr>
              <a:t>Interest is payable from the date of filing of original RA.</a:t>
            </a:r>
            <a:endParaRPr lang="en-IN" sz="2800">
              <a:latin typeface="Cambria" panose="02040503050406030204" pitchFamily="18" charset="0"/>
              <a:ea typeface="Cambria" panose="02040503050406030204" pitchFamily="18" charset="0"/>
            </a:endParaRPr>
          </a:p>
          <a:p>
            <a:pPr marL="800100" lvl="1" indent="-342900" algn="just">
              <a:lnSpc>
                <a:spcPct val="150000"/>
              </a:lnSpc>
              <a:buFont typeface="Arial" panose="020B0604020202020204" pitchFamily="34" charset="0"/>
              <a:buChar char="•"/>
            </a:pPr>
            <a:r>
              <a:rPr lang="en-US" sz="2800" b="1">
                <a:latin typeface="Cambria" panose="02040503050406030204" pitchFamily="18" charset="0"/>
                <a:ea typeface="Cambria" panose="02040503050406030204" pitchFamily="18" charset="0"/>
              </a:rPr>
              <a:t>Date when amount is credited to the bank account</a:t>
            </a:r>
            <a:r>
              <a:rPr lang="en-US" sz="2800">
                <a:latin typeface="Cambria" panose="02040503050406030204" pitchFamily="18" charset="0"/>
                <a:ea typeface="Cambria" panose="02040503050406030204" pitchFamily="18" charset="0"/>
              </a:rPr>
              <a:t> (as mentioned in registration particulars) of the Applicant, shall be considered to have been refunded.</a:t>
            </a:r>
          </a:p>
        </p:txBody>
      </p:sp>
      <p:pic>
        <p:nvPicPr>
          <p:cNvPr id="3" name="Picture 2">
            <a:extLst>
              <a:ext uri="{FF2B5EF4-FFF2-40B4-BE49-F238E27FC236}">
                <a16:creationId xmlns:a16="http://schemas.microsoft.com/office/drawing/2014/main" id="{51534F06-C45D-BFF9-C5F1-B3E7F536336A}"/>
              </a:ext>
            </a:extLst>
          </p:cNvPr>
          <p:cNvPicPr>
            <a:picLocks noChangeAspect="1"/>
          </p:cNvPicPr>
          <p:nvPr/>
        </p:nvPicPr>
        <p:blipFill>
          <a:blip r:embed="rId3"/>
          <a:stretch>
            <a:fillRect/>
          </a:stretch>
        </p:blipFill>
        <p:spPr>
          <a:xfrm>
            <a:off x="8298215" y="-11249"/>
            <a:ext cx="3692200" cy="996933"/>
          </a:xfrm>
          <a:prstGeom prst="rect">
            <a:avLst/>
          </a:prstGeom>
        </p:spPr>
      </p:pic>
    </p:spTree>
    <p:extLst>
      <p:ext uri="{BB962C8B-B14F-4D97-AF65-F5344CB8AC3E}">
        <p14:creationId xmlns:p14="http://schemas.microsoft.com/office/powerpoint/2010/main" val="1666654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CFC6C1-D41B-72BB-EA50-7E06EB412C4F}"/>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62171CF4-9CB1-DD53-D869-171CC054807E}"/>
              </a:ext>
            </a:extLst>
          </p:cNvPr>
          <p:cNvSpPr>
            <a:spLocks noGrp="1"/>
          </p:cNvSpPr>
          <p:nvPr>
            <p:ph type="body" sz="quarter" idx="27"/>
          </p:nvPr>
        </p:nvSpPr>
        <p:spPr>
          <a:xfrm>
            <a:off x="5049936" y="1066979"/>
            <a:ext cx="5162709" cy="420683"/>
          </a:xfrm>
        </p:spPr>
        <p:txBody>
          <a:bodyPr/>
          <a:lstStyle/>
          <a:p>
            <a:r>
              <a:rPr lang="en-US"/>
              <a:t>ROI</a:t>
            </a:r>
          </a:p>
        </p:txBody>
      </p:sp>
      <p:sp>
        <p:nvSpPr>
          <p:cNvPr id="15" name="Slide Number Placeholder 13">
            <a:extLst>
              <a:ext uri="{FF2B5EF4-FFF2-40B4-BE49-F238E27FC236}">
                <a16:creationId xmlns:a16="http://schemas.microsoft.com/office/drawing/2014/main" id="{FA1D1B82-98C6-9493-627A-84C7535B9095}"/>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panose="020B06040201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altLang="zh-CN" sz="1200" b="0" i="0" u="none" strike="noStrike" kern="1200" cap="none" spc="0" normalizeH="0" baseline="0" noProof="0">
              <a:ln>
                <a:noFill/>
              </a:ln>
              <a:solidFill>
                <a:srgbClr val="FFFFFF"/>
              </a:solidFill>
              <a:effectLst/>
              <a:uLnTx/>
              <a:uFillTx/>
              <a:latin typeface="Abadi" panose="020B0604020104020204" pitchFamily="34" charset="0"/>
              <a:ea typeface="+mn-ea"/>
              <a:cs typeface="+mn-cs"/>
            </a:endParaRPr>
          </a:p>
        </p:txBody>
      </p:sp>
      <p:sp>
        <p:nvSpPr>
          <p:cNvPr id="2" name="Rectangle 1">
            <a:extLst>
              <a:ext uri="{FF2B5EF4-FFF2-40B4-BE49-F238E27FC236}">
                <a16:creationId xmlns:a16="http://schemas.microsoft.com/office/drawing/2014/main" id="{FB4E8ED2-3807-DF56-AE83-1E3A18D1146C}"/>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D35C30D7-DF12-F494-E4BE-10B6AF2601C9}"/>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78868154-CC16-35EA-2751-F48123714A12}"/>
              </a:ext>
            </a:extLst>
          </p:cNvPr>
          <p:cNvSpPr txBox="1"/>
          <p:nvPr/>
        </p:nvSpPr>
        <p:spPr>
          <a:xfrm>
            <a:off x="-18435" y="146161"/>
            <a:ext cx="11053482" cy="584775"/>
          </a:xfrm>
          <a:prstGeom prst="rect">
            <a:avLst/>
          </a:prstGeom>
          <a:noFill/>
        </p:spPr>
        <p:txBody>
          <a:bodyPr wrap="square">
            <a:spAutoFit/>
          </a:bodyPr>
          <a:lstStyle/>
          <a:p>
            <a:r>
              <a:rPr lang="en-US" sz="3200" b="1" i="1">
                <a:solidFill>
                  <a:schemeClr val="lt1"/>
                </a:solidFill>
                <a:latin typeface="Cambria" panose="02040503050406030204" pitchFamily="18" charset="0"/>
                <a:ea typeface="Cambria" panose="02040503050406030204" pitchFamily="18" charset="0"/>
                <a:cs typeface="Calibri"/>
                <a:sym typeface="Calibri"/>
              </a:rPr>
              <a:t>Interest on delayed refunds under GST</a:t>
            </a:r>
          </a:p>
        </p:txBody>
      </p:sp>
      <p:sp>
        <p:nvSpPr>
          <p:cNvPr id="25" name="TextBox 24">
            <a:extLst>
              <a:ext uri="{FF2B5EF4-FFF2-40B4-BE49-F238E27FC236}">
                <a16:creationId xmlns:a16="http://schemas.microsoft.com/office/drawing/2014/main" id="{EF1900FD-BB85-4FFC-A3E5-B831DC773D81}"/>
              </a:ext>
            </a:extLst>
          </p:cNvPr>
          <p:cNvSpPr txBox="1"/>
          <p:nvPr/>
        </p:nvSpPr>
        <p:spPr>
          <a:xfrm>
            <a:off x="66272" y="902319"/>
            <a:ext cx="11764943" cy="5522024"/>
          </a:xfrm>
          <a:prstGeom prst="rect">
            <a:avLst/>
          </a:prstGeom>
          <a:noFill/>
        </p:spPr>
        <p:txBody>
          <a:bodyPr wrap="square">
            <a:spAutoFit/>
          </a:bodyPr>
          <a:lstStyle/>
          <a:p>
            <a:pPr marL="342900" indent="-342900" algn="just">
              <a:lnSpc>
                <a:spcPct val="150000"/>
              </a:lnSpc>
              <a:buFont typeface="Wingdings" panose="05000000000000000000" pitchFamily="2" charset="2"/>
              <a:buChar char="ü"/>
            </a:pPr>
            <a:r>
              <a:rPr lang="en-US" sz="2650">
                <a:latin typeface="Cambria" panose="02040503050406030204" pitchFamily="18" charset="0"/>
                <a:ea typeface="Cambria" panose="02040503050406030204" pitchFamily="18" charset="0"/>
              </a:rPr>
              <a:t>6% Interest [61</a:t>
            </a:r>
            <a:r>
              <a:rPr lang="en-US" sz="2650" baseline="30000">
                <a:latin typeface="Cambria" panose="02040503050406030204" pitchFamily="18" charset="0"/>
                <a:ea typeface="Cambria" panose="02040503050406030204" pitchFamily="18" charset="0"/>
              </a:rPr>
              <a:t>st</a:t>
            </a:r>
            <a:r>
              <a:rPr lang="en-US" sz="2650">
                <a:latin typeface="Cambria" panose="02040503050406030204" pitchFamily="18" charset="0"/>
                <a:ea typeface="Cambria" panose="02040503050406030204" pitchFamily="18" charset="0"/>
              </a:rPr>
              <a:t> day of org. refund application till sanction] </a:t>
            </a:r>
            <a:r>
              <a:rPr lang="en-US" sz="2650" b="1">
                <a:latin typeface="Cambria" panose="02040503050406030204" pitchFamily="18" charset="0"/>
                <a:ea typeface="Cambria" panose="02040503050406030204" pitchFamily="18" charset="0"/>
              </a:rPr>
              <a:t>and </a:t>
            </a:r>
            <a:r>
              <a:rPr lang="en-US" sz="2650">
                <a:latin typeface="Cambria" panose="02040503050406030204" pitchFamily="18" charset="0"/>
                <a:ea typeface="Cambria" panose="02040503050406030204" pitchFamily="18" charset="0"/>
              </a:rPr>
              <a:t>9% interest [61</a:t>
            </a:r>
            <a:r>
              <a:rPr lang="en-US" sz="2650" baseline="30000">
                <a:latin typeface="Cambria" panose="02040503050406030204" pitchFamily="18" charset="0"/>
                <a:ea typeface="Cambria" panose="02040503050406030204" pitchFamily="18" charset="0"/>
              </a:rPr>
              <a:t>st</a:t>
            </a:r>
            <a:r>
              <a:rPr lang="en-US" sz="2650">
                <a:latin typeface="Cambria" panose="02040503050406030204" pitchFamily="18" charset="0"/>
                <a:ea typeface="Cambria" panose="02040503050406030204" pitchFamily="18" charset="0"/>
              </a:rPr>
              <a:t> day of consequential refund application till sanction] payable, as held in</a:t>
            </a:r>
          </a:p>
          <a:p>
            <a:pPr marL="914400" lvl="1" indent="-457200" algn="just">
              <a:lnSpc>
                <a:spcPct val="150000"/>
              </a:lnSpc>
              <a:buFont typeface="Arial" panose="020B0604020202020204" pitchFamily="34" charset="0"/>
              <a:buChar char="•"/>
            </a:pPr>
            <a:r>
              <a:rPr lang="en-US" sz="2650">
                <a:latin typeface="Cambria" panose="02040503050406030204" pitchFamily="18" charset="0"/>
                <a:ea typeface="Cambria" panose="02040503050406030204" pitchFamily="18" charset="0"/>
              </a:rPr>
              <a:t>Lupin Limited v. UOI &amp; Ors.[TS-701-HC(BOM)-2025-GST] [Para 14 &amp; 15]</a:t>
            </a:r>
          </a:p>
          <a:p>
            <a:pPr marL="914400" lvl="1" indent="-457200" algn="just">
              <a:lnSpc>
                <a:spcPct val="150000"/>
              </a:lnSpc>
              <a:buFont typeface="Arial" panose="020B0604020202020204" pitchFamily="34" charset="0"/>
              <a:buChar char="•"/>
            </a:pPr>
            <a:r>
              <a:rPr lang="en-US" sz="2650">
                <a:latin typeface="Cambria" panose="02040503050406030204" pitchFamily="18" charset="0"/>
                <a:ea typeface="Cambria" panose="02040503050406030204" pitchFamily="18" charset="0"/>
              </a:rPr>
              <a:t>Bansal International v. Commissioner, DGST[(2023) 13 Centax 210 (Del.)]</a:t>
            </a:r>
          </a:p>
          <a:p>
            <a:pPr marL="914400" lvl="1" indent="-457200" algn="just">
              <a:lnSpc>
                <a:spcPct val="150000"/>
              </a:lnSpc>
              <a:buFont typeface="Arial" panose="020B0604020202020204" pitchFamily="34" charset="0"/>
              <a:buChar char="•"/>
            </a:pPr>
            <a:r>
              <a:rPr lang="en-US" sz="2650">
                <a:latin typeface="Cambria" panose="02040503050406030204" pitchFamily="18" charset="0"/>
                <a:ea typeface="Cambria" panose="02040503050406030204" pitchFamily="18" charset="0"/>
              </a:rPr>
              <a:t>SBI Cards &amp; Payment Services Ltd. v. UOI [2023 (3) Centax 217 (P &amp; H)].</a:t>
            </a:r>
          </a:p>
          <a:p>
            <a:pPr marL="457200" indent="-457200" algn="just">
              <a:lnSpc>
                <a:spcPct val="150000"/>
              </a:lnSpc>
              <a:buFont typeface="Wingdings" panose="05000000000000000000" pitchFamily="2" charset="2"/>
              <a:buChar char="ü"/>
            </a:pPr>
            <a:r>
              <a:rPr lang="en-IN" sz="2650">
                <a:latin typeface="Cambria" panose="02040503050406030204" pitchFamily="18" charset="0"/>
                <a:ea typeface="Cambria" panose="02040503050406030204" pitchFamily="18" charset="0"/>
              </a:rPr>
              <a:t>Interest rate provided in a </a:t>
            </a:r>
            <a:r>
              <a:rPr lang="en-IN" sz="2650" u="sng">
                <a:latin typeface="Cambria" panose="02040503050406030204" pitchFamily="18" charset="0"/>
                <a:ea typeface="Cambria" panose="02040503050406030204" pitchFamily="18" charset="0"/>
              </a:rPr>
              <a:t>specific provision</a:t>
            </a:r>
            <a:r>
              <a:rPr lang="en-IN" sz="2650">
                <a:latin typeface="Cambria" panose="02040503050406030204" pitchFamily="18" charset="0"/>
                <a:ea typeface="Cambria" panose="02040503050406030204" pitchFamily="18" charset="0"/>
              </a:rPr>
              <a:t> shall be considered - UOI v. Willo Wood Chemicals Pvt. Ltd. [2022 (60) G.S.T.L. 3 (S.C.)].</a:t>
            </a:r>
          </a:p>
          <a:p>
            <a:pPr marL="457200" indent="-457200" algn="just">
              <a:lnSpc>
                <a:spcPct val="150000"/>
              </a:lnSpc>
              <a:buFont typeface="Wingdings" panose="05000000000000000000" pitchFamily="2" charset="2"/>
              <a:buChar char="ü"/>
            </a:pPr>
            <a:r>
              <a:rPr lang="en-IN" sz="2650">
                <a:latin typeface="Cambria" panose="02040503050406030204" pitchFamily="18" charset="0"/>
                <a:ea typeface="Cambria" panose="02040503050406030204" pitchFamily="18" charset="0"/>
              </a:rPr>
              <a:t>Interest is payable on </a:t>
            </a:r>
            <a:r>
              <a:rPr lang="en-IN" sz="2650" u="sng">
                <a:latin typeface="Cambria" panose="02040503050406030204" pitchFamily="18" charset="0"/>
                <a:ea typeface="Cambria" panose="02040503050406030204" pitchFamily="18" charset="0"/>
              </a:rPr>
              <a:t>unconstitutional levies</a:t>
            </a:r>
            <a:r>
              <a:rPr lang="en-IN" sz="2650">
                <a:latin typeface="Cambria" panose="02040503050406030204" pitchFamily="18" charset="0"/>
                <a:ea typeface="Cambria" panose="02040503050406030204" pitchFamily="18" charset="0"/>
              </a:rPr>
              <a:t> [Article 265 of COI) – </a:t>
            </a:r>
            <a:r>
              <a:rPr lang="en-US" sz="2650">
                <a:latin typeface="Cambria" panose="02040503050406030204" pitchFamily="18" charset="0"/>
                <a:ea typeface="Cambria" panose="02040503050406030204" pitchFamily="18" charset="0"/>
              </a:rPr>
              <a:t>West India Continental Oils Fats (P.) Ltd. v. UOI [</a:t>
            </a:r>
            <a:r>
              <a:rPr lang="pt-BR" sz="2650">
                <a:latin typeface="Cambria" panose="02040503050406030204" pitchFamily="18" charset="0"/>
                <a:ea typeface="Cambria" panose="02040503050406030204" pitchFamily="18" charset="0"/>
              </a:rPr>
              <a:t>2025 (179) taxmann.com 603 (Bom.)].</a:t>
            </a:r>
          </a:p>
        </p:txBody>
      </p:sp>
      <p:pic>
        <p:nvPicPr>
          <p:cNvPr id="3" name="Picture 2">
            <a:extLst>
              <a:ext uri="{FF2B5EF4-FFF2-40B4-BE49-F238E27FC236}">
                <a16:creationId xmlns:a16="http://schemas.microsoft.com/office/drawing/2014/main" id="{17192A1C-085E-1671-F283-200296CEF661}"/>
              </a:ext>
            </a:extLst>
          </p:cNvPr>
          <p:cNvPicPr>
            <a:picLocks noChangeAspect="1"/>
          </p:cNvPicPr>
          <p:nvPr/>
        </p:nvPicPr>
        <p:blipFill>
          <a:blip r:embed="rId3"/>
          <a:stretch>
            <a:fillRect/>
          </a:stretch>
        </p:blipFill>
        <p:spPr>
          <a:xfrm>
            <a:off x="8316876" y="-11249"/>
            <a:ext cx="3692200" cy="996933"/>
          </a:xfrm>
          <a:prstGeom prst="rect">
            <a:avLst/>
          </a:prstGeom>
        </p:spPr>
      </p:pic>
    </p:spTree>
    <p:extLst>
      <p:ext uri="{BB962C8B-B14F-4D97-AF65-F5344CB8AC3E}">
        <p14:creationId xmlns:p14="http://schemas.microsoft.com/office/powerpoint/2010/main" val="3063487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B8CD91D-881C-0928-49B9-D639F115EB95}"/>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C277B61B-3225-D3E8-845C-C4A1195382F0}"/>
              </a:ext>
            </a:extLst>
          </p:cNvPr>
          <p:cNvSpPr>
            <a:spLocks noGrp="1"/>
          </p:cNvSpPr>
          <p:nvPr>
            <p:ph type="body" sz="quarter" idx="27"/>
          </p:nvPr>
        </p:nvSpPr>
        <p:spPr>
          <a:xfrm>
            <a:off x="5049936" y="1066979"/>
            <a:ext cx="5162709" cy="420683"/>
          </a:xfrm>
        </p:spPr>
        <p:txBody>
          <a:bodyPr/>
          <a:lstStyle/>
          <a:p>
            <a:r>
              <a:rPr lang="en-US"/>
              <a:t>ROI</a:t>
            </a:r>
          </a:p>
        </p:txBody>
      </p:sp>
      <p:sp>
        <p:nvSpPr>
          <p:cNvPr id="15" name="Slide Number Placeholder 13">
            <a:extLst>
              <a:ext uri="{FF2B5EF4-FFF2-40B4-BE49-F238E27FC236}">
                <a16:creationId xmlns:a16="http://schemas.microsoft.com/office/drawing/2014/main" id="{C6F2CF7D-4A9D-1F89-EA51-5CC14CFF0157}"/>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panose="020B06040201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altLang="zh-CN" sz="1200" b="0" i="0" u="none" strike="noStrike" kern="1200" cap="none" spc="0" normalizeH="0" baseline="0" noProof="0">
              <a:ln>
                <a:noFill/>
              </a:ln>
              <a:solidFill>
                <a:srgbClr val="FFFFFF"/>
              </a:solidFill>
              <a:effectLst/>
              <a:uLnTx/>
              <a:uFillTx/>
              <a:latin typeface="Abadi" panose="020B0604020104020204" pitchFamily="34" charset="0"/>
              <a:ea typeface="+mn-ea"/>
              <a:cs typeface="+mn-cs"/>
            </a:endParaRPr>
          </a:p>
        </p:txBody>
      </p:sp>
      <p:sp>
        <p:nvSpPr>
          <p:cNvPr id="2" name="Rectangle 1">
            <a:extLst>
              <a:ext uri="{FF2B5EF4-FFF2-40B4-BE49-F238E27FC236}">
                <a16:creationId xmlns:a16="http://schemas.microsoft.com/office/drawing/2014/main" id="{B5CC7106-F985-9FED-333D-F3A961B3AC44}"/>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9C9775BA-97FE-464D-E591-FA1E33733748}"/>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B8EC0D80-B7B6-1403-EAA5-85BE971E0441}"/>
              </a:ext>
            </a:extLst>
          </p:cNvPr>
          <p:cNvSpPr txBox="1"/>
          <p:nvPr/>
        </p:nvSpPr>
        <p:spPr>
          <a:xfrm>
            <a:off x="-18435" y="146161"/>
            <a:ext cx="11053482" cy="584775"/>
          </a:xfrm>
          <a:prstGeom prst="rect">
            <a:avLst/>
          </a:prstGeom>
          <a:noFill/>
        </p:spPr>
        <p:txBody>
          <a:bodyPr wrap="square">
            <a:spAutoFit/>
          </a:bodyPr>
          <a:lstStyle/>
          <a:p>
            <a:r>
              <a:rPr lang="en-US" sz="3200" b="1" i="1">
                <a:solidFill>
                  <a:schemeClr val="lt1"/>
                </a:solidFill>
                <a:latin typeface="Cambria" panose="02040503050406030204" pitchFamily="18" charset="0"/>
                <a:ea typeface="Cambria" panose="02040503050406030204" pitchFamily="18" charset="0"/>
                <a:cs typeface="Calibri"/>
                <a:sym typeface="Calibri"/>
              </a:rPr>
              <a:t>Interest on delayed refunds under GST</a:t>
            </a:r>
          </a:p>
        </p:txBody>
      </p:sp>
      <p:sp>
        <p:nvSpPr>
          <p:cNvPr id="25" name="TextBox 24">
            <a:extLst>
              <a:ext uri="{FF2B5EF4-FFF2-40B4-BE49-F238E27FC236}">
                <a16:creationId xmlns:a16="http://schemas.microsoft.com/office/drawing/2014/main" id="{19955A67-A98E-372A-81CD-E46B09AF2E16}"/>
              </a:ext>
            </a:extLst>
          </p:cNvPr>
          <p:cNvSpPr txBox="1"/>
          <p:nvPr/>
        </p:nvSpPr>
        <p:spPr>
          <a:xfrm>
            <a:off x="66273" y="902319"/>
            <a:ext cx="11471210" cy="5624488"/>
          </a:xfrm>
          <a:prstGeom prst="rect">
            <a:avLst/>
          </a:prstGeom>
          <a:noFill/>
        </p:spPr>
        <p:txBody>
          <a:bodyPr wrap="square">
            <a:spAutoFit/>
          </a:bodyPr>
          <a:lstStyle/>
          <a:p>
            <a:pPr marL="342900" indent="-342900" algn="just">
              <a:lnSpc>
                <a:spcPct val="150000"/>
              </a:lnSpc>
              <a:buFont typeface="Wingdings" panose="05000000000000000000" pitchFamily="2" charset="2"/>
              <a:buChar char="ü"/>
            </a:pPr>
            <a:r>
              <a:rPr lang="en-US" sz="2700">
                <a:latin typeface="Cambria" panose="02040503050406030204" pitchFamily="18" charset="0"/>
                <a:ea typeface="Cambria" panose="02040503050406030204" pitchFamily="18" charset="0"/>
              </a:rPr>
              <a:t>6% interest is payable, even in cases of </a:t>
            </a:r>
            <a:r>
              <a:rPr lang="en-US" sz="2700" u="sng">
                <a:latin typeface="Cambria" panose="02040503050406030204" pitchFamily="18" charset="0"/>
                <a:ea typeface="Cambria" panose="02040503050406030204" pitchFamily="18" charset="0"/>
              </a:rPr>
              <a:t>refund sanction within 60 days from consequential refund application</a:t>
            </a:r>
            <a:r>
              <a:rPr lang="en-US" sz="2700">
                <a:latin typeface="Cambria" panose="02040503050406030204" pitchFamily="18" charset="0"/>
                <a:ea typeface="Cambria" panose="02040503050406030204" pitchFamily="18" charset="0"/>
              </a:rPr>
              <a:t> - Altisource Business Solutions India Pvt. Ltd. v. UOI &amp; Ors. [TS-848-HC(BOM)-2025-GST]</a:t>
            </a:r>
          </a:p>
          <a:p>
            <a:pPr marL="342900" indent="-342900" algn="just">
              <a:lnSpc>
                <a:spcPct val="150000"/>
              </a:lnSpc>
              <a:buFont typeface="Wingdings" panose="05000000000000000000" pitchFamily="2" charset="2"/>
              <a:buChar char="ü"/>
            </a:pPr>
            <a:r>
              <a:rPr lang="en-IN" sz="2700">
                <a:latin typeface="Cambria" panose="02040503050406030204" pitchFamily="18" charset="0"/>
                <a:ea typeface="Cambria" panose="02040503050406030204" pitchFamily="18" charset="0"/>
              </a:rPr>
              <a:t>Interest is payable on </a:t>
            </a:r>
            <a:r>
              <a:rPr lang="en-IN" sz="2700" u="sng">
                <a:latin typeface="Cambria" panose="02040503050406030204" pitchFamily="18" charset="0"/>
                <a:ea typeface="Cambria" panose="02040503050406030204" pitchFamily="18" charset="0"/>
              </a:rPr>
              <a:t>amounts made under protest</a:t>
            </a:r>
            <a:r>
              <a:rPr lang="en-IN" sz="2700">
                <a:latin typeface="Cambria" panose="02040503050406030204" pitchFamily="18" charset="0"/>
                <a:ea typeface="Cambria" panose="02040503050406030204" pitchFamily="18" charset="0"/>
              </a:rPr>
              <a:t> during investigation - Anand Engineering Ltd., Commissioner of Central Excise &amp; CGST, Lucknow [Final order No. 70771-70772/2025 dated 03-11-2025] [Para 8 &amp; 9].</a:t>
            </a:r>
          </a:p>
          <a:p>
            <a:pPr marL="342900" indent="-342900" algn="just">
              <a:lnSpc>
                <a:spcPct val="150000"/>
              </a:lnSpc>
              <a:buFont typeface="Wingdings" panose="05000000000000000000" pitchFamily="2" charset="2"/>
              <a:buChar char="ü"/>
            </a:pPr>
            <a:r>
              <a:rPr lang="en-IN" sz="2700">
                <a:latin typeface="Cambria" panose="02040503050406030204" pitchFamily="18" charset="0"/>
                <a:ea typeface="Cambria" panose="02040503050406030204" pitchFamily="18" charset="0"/>
              </a:rPr>
              <a:t>Interest is payable, also in cases where refund is delayed beyond 60 days due to </a:t>
            </a:r>
            <a:r>
              <a:rPr lang="en-IN" sz="2700" u="sng">
                <a:latin typeface="Cambria" panose="02040503050406030204" pitchFamily="18" charset="0"/>
                <a:ea typeface="Cambria" panose="02040503050406030204" pitchFamily="18" charset="0"/>
              </a:rPr>
              <a:t>technical system glitches</a:t>
            </a:r>
            <a:r>
              <a:rPr lang="en-IN" sz="2700">
                <a:latin typeface="Cambria" panose="02040503050406030204" pitchFamily="18" charset="0"/>
                <a:ea typeface="Cambria" panose="02040503050406030204" pitchFamily="18" charset="0"/>
              </a:rPr>
              <a:t> - Vineet </a:t>
            </a:r>
            <a:r>
              <a:rPr lang="en-IN" sz="2700" err="1">
                <a:latin typeface="Cambria" panose="02040503050406030204" pitchFamily="18" charset="0"/>
                <a:ea typeface="Cambria" panose="02040503050406030204" pitchFamily="18" charset="0"/>
              </a:rPr>
              <a:t>Polyfab</a:t>
            </a:r>
            <a:r>
              <a:rPr lang="en-IN" sz="2700">
                <a:latin typeface="Cambria" panose="02040503050406030204" pitchFamily="18" charset="0"/>
                <a:ea typeface="Cambria" panose="02040503050406030204" pitchFamily="18" charset="0"/>
              </a:rPr>
              <a:t> Pvt. Ltd. v UOI [(2025) 36 Centax 15 (Guj.)].</a:t>
            </a:r>
            <a:endParaRPr lang="en-US" sz="2700">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81C89BFD-E072-E6A3-D88A-E814FD5546A8}"/>
              </a:ext>
            </a:extLst>
          </p:cNvPr>
          <p:cNvPicPr>
            <a:picLocks noChangeAspect="1"/>
          </p:cNvPicPr>
          <p:nvPr/>
        </p:nvPicPr>
        <p:blipFill>
          <a:blip r:embed="rId3"/>
          <a:stretch>
            <a:fillRect/>
          </a:stretch>
        </p:blipFill>
        <p:spPr>
          <a:xfrm>
            <a:off x="8298215" y="-11249"/>
            <a:ext cx="3692200" cy="996933"/>
          </a:xfrm>
          <a:prstGeom prst="rect">
            <a:avLst/>
          </a:prstGeom>
        </p:spPr>
      </p:pic>
    </p:spTree>
    <p:extLst>
      <p:ext uri="{BB962C8B-B14F-4D97-AF65-F5344CB8AC3E}">
        <p14:creationId xmlns:p14="http://schemas.microsoft.com/office/powerpoint/2010/main" val="3629410450"/>
      </p:ext>
    </p:extLst>
  </p:cSld>
  <p:clrMapOvr>
    <a:masterClrMapping/>
  </p:clrMapOvr>
</p:sld>
</file>

<file path=ppt/theme/theme1.xml><?xml version="1.0" encoding="utf-8"?>
<a:theme xmlns:a="http://schemas.openxmlformats.org/drawingml/2006/main" name="Office Theme">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TM04033925[[fn=Droplet]]</Template>
  <TotalTime>1</TotalTime>
  <Words>7010</Words>
  <Application>Microsoft Office PowerPoint</Application>
  <PresentationFormat>Widescreen</PresentationFormat>
  <Paragraphs>492</Paragraphs>
  <Slides>68</Slides>
  <Notes>46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68</vt:i4>
      </vt:variant>
    </vt:vector>
  </HeadingPairs>
  <TitlesOfParts>
    <vt:vector size="77" baseType="lpstr">
      <vt:lpstr>Abadi</vt:lpstr>
      <vt:lpstr>Aptos</vt:lpstr>
      <vt:lpstr>Aptos Display</vt:lpstr>
      <vt:lpstr>Arial</vt:lpstr>
      <vt:lpstr>Cambria</vt:lpstr>
      <vt:lpstr>Roboto</vt:lpstr>
      <vt:lpstr>Times New Roman</vt:lpstr>
      <vt:lpstr>Wingdings</vt:lpstr>
      <vt:lpstr>Office Theme</vt:lpstr>
      <vt:lpstr>PowerPoint Presentation</vt:lpstr>
      <vt:lpstr>PowerPoint Presentation</vt:lpstr>
      <vt:lpstr>PowerPoint Presentation</vt:lpstr>
      <vt:lpstr>PowerPoint Presentation</vt:lpstr>
      <vt:lpstr>Interest on refunds under GST</vt:lpstr>
      <vt:lpstr>PowerPoint Presentation</vt:lpstr>
      <vt:lpstr>PowerPoint Presentation</vt:lpstr>
      <vt:lpstr>PowerPoint Presentation</vt:lpstr>
      <vt:lpstr>PowerPoint Presentation</vt:lpstr>
      <vt:lpstr>PowerPoint Presentation</vt:lpstr>
      <vt:lpstr>Relevant date for fresh refund application</vt:lpstr>
      <vt:lpstr>PowerPoint Presentation</vt:lpstr>
      <vt:lpstr>PowerPoint Presentation</vt:lpstr>
      <vt:lpstr>Refund for taxes collected without authority of law</vt:lpstr>
      <vt:lpstr>PowerPoint Presentation</vt:lpstr>
      <vt:lpstr>PowerPoint Presentation</vt:lpstr>
      <vt:lpstr>Amendment in IDS formulae – Retrospective or Prospective? </vt:lpstr>
      <vt:lpstr>PowerPoint Presentation</vt:lpstr>
      <vt:lpstr>PowerPoint Presentation</vt:lpstr>
      <vt:lpstr>PowerPoint Presentation</vt:lpstr>
      <vt:lpstr>PowerPoint Presentation</vt:lpstr>
      <vt:lpstr>PowerPoint Presentation</vt:lpstr>
      <vt:lpstr>PowerPoint Presentation</vt:lpstr>
      <vt:lpstr>Refund of unutilized ITC on business closure</vt:lpstr>
      <vt:lpstr>PowerPoint Presentation</vt:lpstr>
      <vt:lpstr>PowerPoint Presentation</vt:lpstr>
      <vt:lpstr>PowerPoint Presentation</vt:lpstr>
      <vt:lpstr>PowerPoint Presentation</vt:lpstr>
      <vt:lpstr>PowerPoint Presentation</vt:lpstr>
      <vt:lpstr>Long safari of ITC eligibility – Section 17(5)(d)</vt:lpstr>
      <vt:lpstr>PowerPoint Presentation</vt:lpstr>
      <vt:lpstr>PowerPoint Presentation</vt:lpstr>
      <vt:lpstr>PowerPoint Presentation</vt:lpstr>
      <vt:lpstr>Intermediary services</vt:lpstr>
      <vt:lpstr>PowerPoint Presentation</vt:lpstr>
      <vt:lpstr>PowerPoint Presentation</vt:lpstr>
      <vt:lpstr>PowerPoint Presentation</vt:lpstr>
      <vt:lpstr>PowerPoint Presentation</vt:lpstr>
      <vt:lpstr>Concept of Mutuality</vt:lpstr>
      <vt:lpstr>PowerPoint Presentation</vt:lpstr>
      <vt:lpstr>PowerPoint Presentation</vt:lpstr>
      <vt:lpstr>GST implications of Affiliation fee</vt:lpstr>
      <vt:lpstr>PowerPoint Presentation</vt:lpstr>
      <vt:lpstr>PowerPoint Presentation</vt:lpstr>
      <vt:lpstr>PowerPoint Presentation</vt:lpstr>
      <vt:lpstr>PowerPoint Presentation</vt:lpstr>
      <vt:lpstr>PowerPoint Presentation</vt:lpstr>
      <vt:lpstr>Limitation for filing appeal after rectification application</vt:lpstr>
      <vt:lpstr>PowerPoint Presentation</vt:lpstr>
      <vt:lpstr>PowerPoint Presentation</vt:lpstr>
      <vt:lpstr>Whether credit can be used for pre-deposit?</vt:lpstr>
      <vt:lpstr>PowerPoint Presentation</vt:lpstr>
      <vt:lpstr>Provisional attachment of property</vt:lpstr>
      <vt:lpstr>PowerPoint Presentation</vt:lpstr>
      <vt:lpstr>PowerPoint Presentation</vt:lpstr>
      <vt:lpstr>Blocking of E-credit ledger</vt:lpstr>
      <vt:lpstr>PowerPoint Presentation</vt:lpstr>
      <vt:lpstr>Parallel Proceedings</vt:lpstr>
      <vt:lpstr>PowerPoint Presentation</vt:lpstr>
      <vt:lpstr>Other Judicial Decisions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Shraddha Korade</dc:creator>
  <cp:lastModifiedBy>KARUNAKAR  SANDABOINA</cp:lastModifiedBy>
  <cp:revision>2</cp:revision>
  <cp:lastPrinted>2025-12-03T07:57:26Z</cp:lastPrinted>
  <dcterms:created xsi:type="dcterms:W3CDTF">2025-06-17T12:02:35Z</dcterms:created>
  <dcterms:modified xsi:type="dcterms:W3CDTF">2025-12-03T07:57:39Z</dcterms:modified>
</cp:coreProperties>
</file>