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5"/>
  </p:notesMasterIdLst>
  <p:handoutMasterIdLst>
    <p:handoutMasterId r:id="rId116"/>
  </p:handoutMasterIdLst>
  <p:sldIdLst>
    <p:sldId id="769" r:id="rId2"/>
    <p:sldId id="770" r:id="rId3"/>
    <p:sldId id="771" r:id="rId4"/>
    <p:sldId id="660" r:id="rId5"/>
    <p:sldId id="662" r:id="rId6"/>
    <p:sldId id="606" r:id="rId7"/>
    <p:sldId id="654" r:id="rId8"/>
    <p:sldId id="616" r:id="rId9"/>
    <p:sldId id="617" r:id="rId10"/>
    <p:sldId id="618" r:id="rId11"/>
    <p:sldId id="655" r:id="rId12"/>
    <p:sldId id="619" r:id="rId13"/>
    <p:sldId id="620" r:id="rId14"/>
    <p:sldId id="621" r:id="rId15"/>
    <p:sldId id="622" r:id="rId16"/>
    <p:sldId id="623" r:id="rId17"/>
    <p:sldId id="624" r:id="rId18"/>
    <p:sldId id="625" r:id="rId19"/>
    <p:sldId id="626" r:id="rId20"/>
    <p:sldId id="656" r:id="rId21"/>
    <p:sldId id="627" r:id="rId22"/>
    <p:sldId id="628" r:id="rId23"/>
    <p:sldId id="657" r:id="rId24"/>
    <p:sldId id="629" r:id="rId25"/>
    <p:sldId id="630" r:id="rId26"/>
    <p:sldId id="658" r:id="rId27"/>
    <p:sldId id="631" r:id="rId28"/>
    <p:sldId id="632" r:id="rId29"/>
    <p:sldId id="633" r:id="rId30"/>
    <p:sldId id="659" r:id="rId31"/>
    <p:sldId id="634" r:id="rId32"/>
    <p:sldId id="635" r:id="rId33"/>
    <p:sldId id="652" r:id="rId34"/>
    <p:sldId id="636" r:id="rId35"/>
    <p:sldId id="637" r:id="rId36"/>
    <p:sldId id="653" r:id="rId37"/>
    <p:sldId id="663" r:id="rId38"/>
    <p:sldId id="680" r:id="rId39"/>
    <p:sldId id="681" r:id="rId40"/>
    <p:sldId id="682" r:id="rId41"/>
    <p:sldId id="683" r:id="rId42"/>
    <p:sldId id="685" r:id="rId43"/>
    <p:sldId id="688" r:id="rId44"/>
    <p:sldId id="689" r:id="rId45"/>
    <p:sldId id="690" r:id="rId46"/>
    <p:sldId id="691" r:id="rId47"/>
    <p:sldId id="692" r:id="rId48"/>
    <p:sldId id="693" r:id="rId49"/>
    <p:sldId id="694" r:id="rId50"/>
    <p:sldId id="695" r:id="rId51"/>
    <p:sldId id="696" r:id="rId52"/>
    <p:sldId id="701" r:id="rId53"/>
    <p:sldId id="702" r:id="rId54"/>
    <p:sldId id="703" r:id="rId55"/>
    <p:sldId id="704" r:id="rId56"/>
    <p:sldId id="705" r:id="rId57"/>
    <p:sldId id="706" r:id="rId58"/>
    <p:sldId id="707" r:id="rId59"/>
    <p:sldId id="708" r:id="rId60"/>
    <p:sldId id="709" r:id="rId61"/>
    <p:sldId id="710" r:id="rId62"/>
    <p:sldId id="711" r:id="rId63"/>
    <p:sldId id="712" r:id="rId64"/>
    <p:sldId id="713" r:id="rId65"/>
    <p:sldId id="714" r:id="rId66"/>
    <p:sldId id="715" r:id="rId67"/>
    <p:sldId id="716" r:id="rId68"/>
    <p:sldId id="717" r:id="rId69"/>
    <p:sldId id="718" r:id="rId70"/>
    <p:sldId id="719" r:id="rId71"/>
    <p:sldId id="720" r:id="rId72"/>
    <p:sldId id="721" r:id="rId73"/>
    <p:sldId id="722" r:id="rId74"/>
    <p:sldId id="723" r:id="rId75"/>
    <p:sldId id="724" r:id="rId76"/>
    <p:sldId id="725" r:id="rId77"/>
    <p:sldId id="726" r:id="rId78"/>
    <p:sldId id="727" r:id="rId79"/>
    <p:sldId id="728" r:id="rId80"/>
    <p:sldId id="729" r:id="rId81"/>
    <p:sldId id="730" r:id="rId82"/>
    <p:sldId id="731" r:id="rId83"/>
    <p:sldId id="732" r:id="rId84"/>
    <p:sldId id="733" r:id="rId85"/>
    <p:sldId id="734" r:id="rId86"/>
    <p:sldId id="735" r:id="rId87"/>
    <p:sldId id="736" r:id="rId88"/>
    <p:sldId id="737" r:id="rId89"/>
    <p:sldId id="738" r:id="rId90"/>
    <p:sldId id="739" r:id="rId91"/>
    <p:sldId id="740" r:id="rId92"/>
    <p:sldId id="741" r:id="rId93"/>
    <p:sldId id="742" r:id="rId94"/>
    <p:sldId id="743" r:id="rId95"/>
    <p:sldId id="744" r:id="rId96"/>
    <p:sldId id="745" r:id="rId97"/>
    <p:sldId id="746" r:id="rId98"/>
    <p:sldId id="747" r:id="rId99"/>
    <p:sldId id="748" r:id="rId100"/>
    <p:sldId id="749" r:id="rId101"/>
    <p:sldId id="766" r:id="rId102"/>
    <p:sldId id="767" r:id="rId103"/>
    <p:sldId id="768" r:id="rId104"/>
    <p:sldId id="750" r:id="rId105"/>
    <p:sldId id="751" r:id="rId106"/>
    <p:sldId id="756" r:id="rId107"/>
    <p:sldId id="757" r:id="rId108"/>
    <p:sldId id="758" r:id="rId109"/>
    <p:sldId id="759" r:id="rId110"/>
    <p:sldId id="760" r:id="rId111"/>
    <p:sldId id="761" r:id="rId112"/>
    <p:sldId id="762" r:id="rId113"/>
    <p:sldId id="763" r:id="rId114"/>
  </p:sldIdLst>
  <p:sldSz cx="12192000" cy="6858000"/>
  <p:notesSz cx="9309100" cy="6954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30E6D9-AE0A-4361-B30E-2E3EE64FBBE2}" v="17" dt="2026-06-17T14:58:49.6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191" autoAdjust="0"/>
    <p:restoredTop sz="93548" autoAdjust="0"/>
  </p:normalViewPr>
  <p:slideViewPr>
    <p:cSldViewPr snapToGrid="0">
      <p:cViewPr varScale="1">
        <p:scale>
          <a:sx n="59" d="100"/>
          <a:sy n="59" d="100"/>
        </p:scale>
        <p:origin x="804" y="76"/>
      </p:cViewPr>
      <p:guideLst>
        <p:guide orient="horz" pos="2160"/>
        <p:guide pos="3840"/>
      </p:guideLst>
    </p:cSldViewPr>
  </p:slideViewPr>
  <p:notesTextViewPr>
    <p:cViewPr>
      <p:scale>
        <a:sx n="1" d="1"/>
        <a:sy n="1" d="1"/>
      </p:scale>
      <p:origin x="0" y="0"/>
    </p:cViewPr>
  </p:notesTextViewPr>
  <p:sorterViewPr>
    <p:cViewPr>
      <p:scale>
        <a:sx n="33" d="100"/>
        <a:sy n="33"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presProps" Target="presProp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viewProps" Target="view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theme" Target="theme/theme1.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notesMaster" Target="notesMasters/notes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microsoft.com/office/2016/11/relationships/changesInfo" Target="changesInfos/changesInfo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hul Sharma" userId="98b82d61a085c688" providerId="LiveId" clId="{7DD0EFFB-9FA8-49CA-B598-9E8891EF58AA}"/>
    <pc:docChg chg="undo custSel modSld">
      <pc:chgData name="Rahul Sharma" userId="98b82d61a085c688" providerId="LiveId" clId="{7DD0EFFB-9FA8-49CA-B598-9E8891EF58AA}" dt="2026-06-18T04:20:34.133" v="309" actId="255"/>
      <pc:docMkLst>
        <pc:docMk/>
      </pc:docMkLst>
      <pc:sldChg chg="modSp mod">
        <pc:chgData name="Rahul Sharma" userId="98b82d61a085c688" providerId="LiveId" clId="{7DD0EFFB-9FA8-49CA-B598-9E8891EF58AA}" dt="2026-06-17T14:40:32.680" v="1" actId="255"/>
        <pc:sldMkLst>
          <pc:docMk/>
          <pc:sldMk cId="2659506871" sldId="617"/>
        </pc:sldMkLst>
        <pc:spChg chg="mod">
          <ac:chgData name="Rahul Sharma" userId="98b82d61a085c688" providerId="LiveId" clId="{7DD0EFFB-9FA8-49CA-B598-9E8891EF58AA}" dt="2026-06-17T14:40:32.680" v="1" actId="255"/>
          <ac:spMkLst>
            <pc:docMk/>
            <pc:sldMk cId="2659506871" sldId="617"/>
            <ac:spMk id="2" creationId="{00000000-0000-0000-0000-000000000000}"/>
          </ac:spMkLst>
        </pc:spChg>
      </pc:sldChg>
      <pc:sldChg chg="modSp mod">
        <pc:chgData name="Rahul Sharma" userId="98b82d61a085c688" providerId="LiveId" clId="{7DD0EFFB-9FA8-49CA-B598-9E8891EF58AA}" dt="2026-06-17T14:40:46.767" v="3" actId="255"/>
        <pc:sldMkLst>
          <pc:docMk/>
          <pc:sldMk cId="20146542" sldId="618"/>
        </pc:sldMkLst>
        <pc:spChg chg="mod">
          <ac:chgData name="Rahul Sharma" userId="98b82d61a085c688" providerId="LiveId" clId="{7DD0EFFB-9FA8-49CA-B598-9E8891EF58AA}" dt="2026-06-17T14:40:46.767" v="3" actId="255"/>
          <ac:spMkLst>
            <pc:docMk/>
            <pc:sldMk cId="20146542" sldId="618"/>
            <ac:spMk id="2" creationId="{00000000-0000-0000-0000-000000000000}"/>
          </ac:spMkLst>
        </pc:spChg>
      </pc:sldChg>
      <pc:sldChg chg="modSp mod">
        <pc:chgData name="Rahul Sharma" userId="98b82d61a085c688" providerId="LiveId" clId="{7DD0EFFB-9FA8-49CA-B598-9E8891EF58AA}" dt="2026-06-17T14:41:44.495" v="9" actId="207"/>
        <pc:sldMkLst>
          <pc:docMk/>
          <pc:sldMk cId="3206201630" sldId="619"/>
        </pc:sldMkLst>
        <pc:spChg chg="mod">
          <ac:chgData name="Rahul Sharma" userId="98b82d61a085c688" providerId="LiveId" clId="{7DD0EFFB-9FA8-49CA-B598-9E8891EF58AA}" dt="2026-06-17T14:41:44.495" v="9" actId="207"/>
          <ac:spMkLst>
            <pc:docMk/>
            <pc:sldMk cId="3206201630" sldId="619"/>
            <ac:spMk id="2" creationId="{00000000-0000-0000-0000-000000000000}"/>
          </ac:spMkLst>
        </pc:spChg>
      </pc:sldChg>
      <pc:sldChg chg="modSp">
        <pc:chgData name="Rahul Sharma" userId="98b82d61a085c688" providerId="LiveId" clId="{7DD0EFFB-9FA8-49CA-B598-9E8891EF58AA}" dt="2026-06-17T14:41:51.020" v="10"/>
        <pc:sldMkLst>
          <pc:docMk/>
          <pc:sldMk cId="574579108" sldId="620"/>
        </pc:sldMkLst>
        <pc:spChg chg="mod">
          <ac:chgData name="Rahul Sharma" userId="98b82d61a085c688" providerId="LiveId" clId="{7DD0EFFB-9FA8-49CA-B598-9E8891EF58AA}" dt="2026-06-17T14:41:51.020" v="10"/>
          <ac:spMkLst>
            <pc:docMk/>
            <pc:sldMk cId="574579108" sldId="620"/>
            <ac:spMk id="2" creationId="{00000000-0000-0000-0000-000000000000}"/>
          </ac:spMkLst>
        </pc:spChg>
      </pc:sldChg>
      <pc:sldChg chg="modSp mod">
        <pc:chgData name="Rahul Sharma" userId="98b82d61a085c688" providerId="LiveId" clId="{7DD0EFFB-9FA8-49CA-B598-9E8891EF58AA}" dt="2026-06-17T14:42:03.966" v="12"/>
        <pc:sldMkLst>
          <pc:docMk/>
          <pc:sldMk cId="481467903" sldId="621"/>
        </pc:sldMkLst>
        <pc:spChg chg="mod">
          <ac:chgData name="Rahul Sharma" userId="98b82d61a085c688" providerId="LiveId" clId="{7DD0EFFB-9FA8-49CA-B598-9E8891EF58AA}" dt="2026-06-17T14:42:03.966" v="12"/>
          <ac:spMkLst>
            <pc:docMk/>
            <pc:sldMk cId="481467903" sldId="621"/>
            <ac:spMk id="2" creationId="{00000000-0000-0000-0000-000000000000}"/>
          </ac:spMkLst>
        </pc:spChg>
      </pc:sldChg>
      <pc:sldChg chg="modSp mod">
        <pc:chgData name="Rahul Sharma" userId="98b82d61a085c688" providerId="LiveId" clId="{7DD0EFFB-9FA8-49CA-B598-9E8891EF58AA}" dt="2026-06-17T14:42:11.974" v="14"/>
        <pc:sldMkLst>
          <pc:docMk/>
          <pc:sldMk cId="496372435" sldId="622"/>
        </pc:sldMkLst>
        <pc:spChg chg="mod">
          <ac:chgData name="Rahul Sharma" userId="98b82d61a085c688" providerId="LiveId" clId="{7DD0EFFB-9FA8-49CA-B598-9E8891EF58AA}" dt="2026-06-17T14:42:11.974" v="14"/>
          <ac:spMkLst>
            <pc:docMk/>
            <pc:sldMk cId="496372435" sldId="622"/>
            <ac:spMk id="2" creationId="{00000000-0000-0000-0000-000000000000}"/>
          </ac:spMkLst>
        </pc:spChg>
      </pc:sldChg>
      <pc:sldChg chg="modSp">
        <pc:chgData name="Rahul Sharma" userId="98b82d61a085c688" providerId="LiveId" clId="{7DD0EFFB-9FA8-49CA-B598-9E8891EF58AA}" dt="2026-06-17T14:42:22.086" v="15"/>
        <pc:sldMkLst>
          <pc:docMk/>
          <pc:sldMk cId="3479408558" sldId="623"/>
        </pc:sldMkLst>
        <pc:spChg chg="mod">
          <ac:chgData name="Rahul Sharma" userId="98b82d61a085c688" providerId="LiveId" clId="{7DD0EFFB-9FA8-49CA-B598-9E8891EF58AA}" dt="2026-06-17T14:42:22.086" v="15"/>
          <ac:spMkLst>
            <pc:docMk/>
            <pc:sldMk cId="3479408558" sldId="623"/>
            <ac:spMk id="2" creationId="{00000000-0000-0000-0000-000000000000}"/>
          </ac:spMkLst>
        </pc:spChg>
      </pc:sldChg>
      <pc:sldChg chg="modSp">
        <pc:chgData name="Rahul Sharma" userId="98b82d61a085c688" providerId="LiveId" clId="{7DD0EFFB-9FA8-49CA-B598-9E8891EF58AA}" dt="2026-06-17T14:42:28.622" v="16"/>
        <pc:sldMkLst>
          <pc:docMk/>
          <pc:sldMk cId="3138493366" sldId="624"/>
        </pc:sldMkLst>
        <pc:spChg chg="mod">
          <ac:chgData name="Rahul Sharma" userId="98b82d61a085c688" providerId="LiveId" clId="{7DD0EFFB-9FA8-49CA-B598-9E8891EF58AA}" dt="2026-06-17T14:42:28.622" v="16"/>
          <ac:spMkLst>
            <pc:docMk/>
            <pc:sldMk cId="3138493366" sldId="624"/>
            <ac:spMk id="2" creationId="{00000000-0000-0000-0000-000000000000}"/>
          </ac:spMkLst>
        </pc:spChg>
      </pc:sldChg>
      <pc:sldChg chg="modSp">
        <pc:chgData name="Rahul Sharma" userId="98b82d61a085c688" providerId="LiveId" clId="{7DD0EFFB-9FA8-49CA-B598-9E8891EF58AA}" dt="2026-06-17T14:42:33.826" v="17"/>
        <pc:sldMkLst>
          <pc:docMk/>
          <pc:sldMk cId="73512713" sldId="625"/>
        </pc:sldMkLst>
        <pc:spChg chg="mod">
          <ac:chgData name="Rahul Sharma" userId="98b82d61a085c688" providerId="LiveId" clId="{7DD0EFFB-9FA8-49CA-B598-9E8891EF58AA}" dt="2026-06-17T14:42:33.826" v="17"/>
          <ac:spMkLst>
            <pc:docMk/>
            <pc:sldMk cId="73512713" sldId="625"/>
            <ac:spMk id="2" creationId="{00000000-0000-0000-0000-000000000000}"/>
          </ac:spMkLst>
        </pc:spChg>
      </pc:sldChg>
      <pc:sldChg chg="modSp">
        <pc:chgData name="Rahul Sharma" userId="98b82d61a085c688" providerId="LiveId" clId="{7DD0EFFB-9FA8-49CA-B598-9E8891EF58AA}" dt="2026-06-17T14:42:38.429" v="18"/>
        <pc:sldMkLst>
          <pc:docMk/>
          <pc:sldMk cId="2809366435" sldId="626"/>
        </pc:sldMkLst>
        <pc:spChg chg="mod">
          <ac:chgData name="Rahul Sharma" userId="98b82d61a085c688" providerId="LiveId" clId="{7DD0EFFB-9FA8-49CA-B598-9E8891EF58AA}" dt="2026-06-17T14:42:38.429" v="18"/>
          <ac:spMkLst>
            <pc:docMk/>
            <pc:sldMk cId="2809366435" sldId="626"/>
            <ac:spMk id="2" creationId="{00000000-0000-0000-0000-000000000000}"/>
          </ac:spMkLst>
        </pc:spChg>
      </pc:sldChg>
      <pc:sldChg chg="modSp mod">
        <pc:chgData name="Rahul Sharma" userId="98b82d61a085c688" providerId="LiveId" clId="{7DD0EFFB-9FA8-49CA-B598-9E8891EF58AA}" dt="2026-06-17T14:46:44.711" v="26" actId="20577"/>
        <pc:sldMkLst>
          <pc:docMk/>
          <pc:sldMk cId="1514328690" sldId="642"/>
        </pc:sldMkLst>
        <pc:spChg chg="mod">
          <ac:chgData name="Rahul Sharma" userId="98b82d61a085c688" providerId="LiveId" clId="{7DD0EFFB-9FA8-49CA-B598-9E8891EF58AA}" dt="2026-06-17T14:46:44.711" v="26" actId="20577"/>
          <ac:spMkLst>
            <pc:docMk/>
            <pc:sldMk cId="1514328690" sldId="642"/>
            <ac:spMk id="2" creationId="{00000000-0000-0000-0000-000000000000}"/>
          </ac:spMkLst>
        </pc:spChg>
      </pc:sldChg>
      <pc:sldChg chg="modSp mod">
        <pc:chgData name="Rahul Sharma" userId="98b82d61a085c688" providerId="LiveId" clId="{7DD0EFFB-9FA8-49CA-B598-9E8891EF58AA}" dt="2026-06-17T14:51:25.284" v="119" actId="20577"/>
        <pc:sldMkLst>
          <pc:docMk/>
          <pc:sldMk cId="3959526016" sldId="644"/>
        </pc:sldMkLst>
        <pc:spChg chg="mod">
          <ac:chgData name="Rahul Sharma" userId="98b82d61a085c688" providerId="LiveId" clId="{7DD0EFFB-9FA8-49CA-B598-9E8891EF58AA}" dt="2026-06-17T14:51:25.284" v="119" actId="20577"/>
          <ac:spMkLst>
            <pc:docMk/>
            <pc:sldMk cId="3959526016" sldId="644"/>
            <ac:spMk id="2" creationId="{00000000-0000-0000-0000-000000000000}"/>
          </ac:spMkLst>
        </pc:spChg>
      </pc:sldChg>
      <pc:sldChg chg="modSp mod">
        <pc:chgData name="Rahul Sharma" userId="98b82d61a085c688" providerId="LiveId" clId="{7DD0EFFB-9FA8-49CA-B598-9E8891EF58AA}" dt="2026-06-17T14:52:02.119" v="145" actId="6549"/>
        <pc:sldMkLst>
          <pc:docMk/>
          <pc:sldMk cId="3854854626" sldId="645"/>
        </pc:sldMkLst>
        <pc:spChg chg="mod">
          <ac:chgData name="Rahul Sharma" userId="98b82d61a085c688" providerId="LiveId" clId="{7DD0EFFB-9FA8-49CA-B598-9E8891EF58AA}" dt="2026-06-17T14:52:02.119" v="145" actId="6549"/>
          <ac:spMkLst>
            <pc:docMk/>
            <pc:sldMk cId="3854854626" sldId="645"/>
            <ac:spMk id="2" creationId="{00000000-0000-0000-0000-000000000000}"/>
          </ac:spMkLst>
        </pc:spChg>
      </pc:sldChg>
      <pc:sldChg chg="modSp mod">
        <pc:chgData name="Rahul Sharma" userId="98b82d61a085c688" providerId="LiveId" clId="{7DD0EFFB-9FA8-49CA-B598-9E8891EF58AA}" dt="2026-06-17T14:54:16.165" v="156" actId="14100"/>
        <pc:sldMkLst>
          <pc:docMk/>
          <pc:sldMk cId="1775942694" sldId="646"/>
        </pc:sldMkLst>
        <pc:spChg chg="mod">
          <ac:chgData name="Rahul Sharma" userId="98b82d61a085c688" providerId="LiveId" clId="{7DD0EFFB-9FA8-49CA-B598-9E8891EF58AA}" dt="2026-06-17T14:54:16.165" v="156" actId="14100"/>
          <ac:spMkLst>
            <pc:docMk/>
            <pc:sldMk cId="1775942694" sldId="646"/>
            <ac:spMk id="2" creationId="{00000000-0000-0000-0000-000000000000}"/>
          </ac:spMkLst>
        </pc:spChg>
      </pc:sldChg>
      <pc:sldChg chg="modSp mod">
        <pc:chgData name="Rahul Sharma" userId="98b82d61a085c688" providerId="LiveId" clId="{7DD0EFFB-9FA8-49CA-B598-9E8891EF58AA}" dt="2026-06-17T14:53:56.154" v="155" actId="20577"/>
        <pc:sldMkLst>
          <pc:docMk/>
          <pc:sldMk cId="273322172" sldId="647"/>
        </pc:sldMkLst>
        <pc:spChg chg="mod">
          <ac:chgData name="Rahul Sharma" userId="98b82d61a085c688" providerId="LiveId" clId="{7DD0EFFB-9FA8-49CA-B598-9E8891EF58AA}" dt="2026-06-17T14:53:56.154" v="155" actId="20577"/>
          <ac:spMkLst>
            <pc:docMk/>
            <pc:sldMk cId="273322172" sldId="647"/>
            <ac:spMk id="2" creationId="{00000000-0000-0000-0000-000000000000}"/>
          </ac:spMkLst>
        </pc:spChg>
      </pc:sldChg>
      <pc:sldChg chg="modSp mod">
        <pc:chgData name="Rahul Sharma" userId="98b82d61a085c688" providerId="LiveId" clId="{7DD0EFFB-9FA8-49CA-B598-9E8891EF58AA}" dt="2026-06-17T14:56:43.481" v="158" actId="6549"/>
        <pc:sldMkLst>
          <pc:docMk/>
          <pc:sldMk cId="925785022" sldId="648"/>
        </pc:sldMkLst>
        <pc:spChg chg="mod">
          <ac:chgData name="Rahul Sharma" userId="98b82d61a085c688" providerId="LiveId" clId="{7DD0EFFB-9FA8-49CA-B598-9E8891EF58AA}" dt="2026-06-17T14:56:43.481" v="158" actId="6549"/>
          <ac:spMkLst>
            <pc:docMk/>
            <pc:sldMk cId="925785022" sldId="648"/>
            <ac:spMk id="2" creationId="{00000000-0000-0000-0000-000000000000}"/>
          </ac:spMkLst>
        </pc:spChg>
      </pc:sldChg>
      <pc:sldChg chg="modSp mod">
        <pc:chgData name="Rahul Sharma" userId="98b82d61a085c688" providerId="LiveId" clId="{7DD0EFFB-9FA8-49CA-B598-9E8891EF58AA}" dt="2026-06-17T14:56:59.121" v="161" actId="20577"/>
        <pc:sldMkLst>
          <pc:docMk/>
          <pc:sldMk cId="293323260" sldId="651"/>
        </pc:sldMkLst>
        <pc:spChg chg="mod">
          <ac:chgData name="Rahul Sharma" userId="98b82d61a085c688" providerId="LiveId" clId="{7DD0EFFB-9FA8-49CA-B598-9E8891EF58AA}" dt="2026-06-17T14:56:59.121" v="161" actId="20577"/>
          <ac:spMkLst>
            <pc:docMk/>
            <pc:sldMk cId="293323260" sldId="651"/>
            <ac:spMk id="2" creationId="{00000000-0000-0000-0000-000000000000}"/>
          </ac:spMkLst>
        </pc:spChg>
      </pc:sldChg>
      <pc:sldChg chg="modSp">
        <pc:chgData name="Rahul Sharma" userId="98b82d61a085c688" providerId="LiveId" clId="{7DD0EFFB-9FA8-49CA-B598-9E8891EF58AA}" dt="2026-06-17T14:58:40.137" v="162"/>
        <pc:sldMkLst>
          <pc:docMk/>
          <pc:sldMk cId="2172323714" sldId="725"/>
        </pc:sldMkLst>
        <pc:spChg chg="mod">
          <ac:chgData name="Rahul Sharma" userId="98b82d61a085c688" providerId="LiveId" clId="{7DD0EFFB-9FA8-49CA-B598-9E8891EF58AA}" dt="2026-06-17T14:58:40.137" v="162"/>
          <ac:spMkLst>
            <pc:docMk/>
            <pc:sldMk cId="2172323714" sldId="725"/>
            <ac:spMk id="6" creationId="{D8FD9451-C4E5-B1E8-2C34-62AD6CF0CBE6}"/>
          </ac:spMkLst>
        </pc:spChg>
      </pc:sldChg>
      <pc:sldChg chg="modSp mod">
        <pc:chgData name="Rahul Sharma" userId="98b82d61a085c688" providerId="LiveId" clId="{7DD0EFFB-9FA8-49CA-B598-9E8891EF58AA}" dt="2026-06-17T14:58:49.695" v="164"/>
        <pc:sldMkLst>
          <pc:docMk/>
          <pc:sldMk cId="3379179568" sldId="726"/>
        </pc:sldMkLst>
        <pc:spChg chg="mod">
          <ac:chgData name="Rahul Sharma" userId="98b82d61a085c688" providerId="LiveId" clId="{7DD0EFFB-9FA8-49CA-B598-9E8891EF58AA}" dt="2026-06-17T14:58:49.695" v="164"/>
          <ac:spMkLst>
            <pc:docMk/>
            <pc:sldMk cId="3379179568" sldId="726"/>
            <ac:spMk id="6" creationId="{BD5D6418-85D9-E667-E534-5AFFB3FAB76B}"/>
          </ac:spMkLst>
        </pc:spChg>
      </pc:sldChg>
      <pc:sldChg chg="modSp mod">
        <pc:chgData name="Rahul Sharma" userId="98b82d61a085c688" providerId="LiveId" clId="{7DD0EFFB-9FA8-49CA-B598-9E8891EF58AA}" dt="2026-06-17T15:02:26.513" v="251" actId="20577"/>
        <pc:sldMkLst>
          <pc:docMk/>
          <pc:sldMk cId="2268329963" sldId="737"/>
        </pc:sldMkLst>
        <pc:spChg chg="mod">
          <ac:chgData name="Rahul Sharma" userId="98b82d61a085c688" providerId="LiveId" clId="{7DD0EFFB-9FA8-49CA-B598-9E8891EF58AA}" dt="2026-06-17T15:02:26.513" v="251" actId="20577"/>
          <ac:spMkLst>
            <pc:docMk/>
            <pc:sldMk cId="2268329963" sldId="737"/>
            <ac:spMk id="3" creationId="{00000000-0000-0000-0000-000000000000}"/>
          </ac:spMkLst>
        </pc:spChg>
      </pc:sldChg>
      <pc:sldChg chg="modSp mod">
        <pc:chgData name="Rahul Sharma" userId="98b82d61a085c688" providerId="LiveId" clId="{7DD0EFFB-9FA8-49CA-B598-9E8891EF58AA}" dt="2026-06-18T04:20:34.133" v="309" actId="255"/>
        <pc:sldMkLst>
          <pc:docMk/>
          <pc:sldMk cId="11567501" sldId="762"/>
        </pc:sldMkLst>
        <pc:spChg chg="mod">
          <ac:chgData name="Rahul Sharma" userId="98b82d61a085c688" providerId="LiveId" clId="{7DD0EFFB-9FA8-49CA-B598-9E8891EF58AA}" dt="2026-06-18T04:20:11.437" v="306" actId="255"/>
          <ac:spMkLst>
            <pc:docMk/>
            <pc:sldMk cId="11567501" sldId="762"/>
            <ac:spMk id="5" creationId="{1903DDE6-5498-46BD-BDEC-1D2244AC9D80}"/>
          </ac:spMkLst>
        </pc:spChg>
        <pc:graphicFrameChg chg="mod modGraphic">
          <ac:chgData name="Rahul Sharma" userId="98b82d61a085c688" providerId="LiveId" clId="{7DD0EFFB-9FA8-49CA-B598-9E8891EF58AA}" dt="2026-06-18T04:20:34.133" v="309" actId="255"/>
          <ac:graphicFrameMkLst>
            <pc:docMk/>
            <pc:sldMk cId="11567501" sldId="762"/>
            <ac:graphicFrameMk id="6" creationId="{00000000-0000-0000-0000-000000000000}"/>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31640EC-994E-C9FA-4F28-A13AB1E0553B}"/>
              </a:ext>
            </a:extLst>
          </p:cNvPr>
          <p:cNvSpPr>
            <a:spLocks noGrp="1"/>
          </p:cNvSpPr>
          <p:nvPr>
            <p:ph type="hdr" sz="quarter"/>
          </p:nvPr>
        </p:nvSpPr>
        <p:spPr>
          <a:xfrm>
            <a:off x="0" y="0"/>
            <a:ext cx="4033943" cy="348950"/>
          </a:xfrm>
          <a:prstGeom prst="rect">
            <a:avLst/>
          </a:prstGeom>
        </p:spPr>
        <p:txBody>
          <a:bodyPr vert="horz" lIns="92930" tIns="46465" rIns="92930" bIns="46465" rtlCol="0"/>
          <a:lstStyle>
            <a:lvl1pPr algn="l">
              <a:defRPr sz="1200"/>
            </a:lvl1pPr>
          </a:lstStyle>
          <a:p>
            <a:endParaRPr lang="en-IN"/>
          </a:p>
        </p:txBody>
      </p:sp>
      <p:sp>
        <p:nvSpPr>
          <p:cNvPr id="3" name="Date Placeholder 2">
            <a:extLst>
              <a:ext uri="{FF2B5EF4-FFF2-40B4-BE49-F238E27FC236}">
                <a16:creationId xmlns:a16="http://schemas.microsoft.com/office/drawing/2014/main" id="{57926283-7100-DF0B-C849-8BC7DBE5E9C1}"/>
              </a:ext>
            </a:extLst>
          </p:cNvPr>
          <p:cNvSpPr>
            <a:spLocks noGrp="1"/>
          </p:cNvSpPr>
          <p:nvPr>
            <p:ph type="dt" sz="quarter" idx="1"/>
          </p:nvPr>
        </p:nvSpPr>
        <p:spPr>
          <a:xfrm>
            <a:off x="5273003" y="0"/>
            <a:ext cx="4033943" cy="348950"/>
          </a:xfrm>
          <a:prstGeom prst="rect">
            <a:avLst/>
          </a:prstGeom>
        </p:spPr>
        <p:txBody>
          <a:bodyPr vert="horz" lIns="92930" tIns="46465" rIns="92930" bIns="46465" rtlCol="0"/>
          <a:lstStyle>
            <a:lvl1pPr algn="r">
              <a:defRPr sz="1200"/>
            </a:lvl1pPr>
          </a:lstStyle>
          <a:p>
            <a:fld id="{6F259B24-C3FC-4DB8-8AF2-3FE0E93DE2B6}" type="datetimeFigureOut">
              <a:rPr lang="en-IN" smtClean="0"/>
              <a:pPr/>
              <a:t>19-06-2026</a:t>
            </a:fld>
            <a:endParaRPr lang="en-IN"/>
          </a:p>
        </p:txBody>
      </p:sp>
      <p:sp>
        <p:nvSpPr>
          <p:cNvPr id="4" name="Footer Placeholder 3">
            <a:extLst>
              <a:ext uri="{FF2B5EF4-FFF2-40B4-BE49-F238E27FC236}">
                <a16:creationId xmlns:a16="http://schemas.microsoft.com/office/drawing/2014/main" id="{3DEE2836-0607-2D40-10FD-0CF471CB1C20}"/>
              </a:ext>
            </a:extLst>
          </p:cNvPr>
          <p:cNvSpPr>
            <a:spLocks noGrp="1"/>
          </p:cNvSpPr>
          <p:nvPr>
            <p:ph type="ftr" sz="quarter" idx="2"/>
          </p:nvPr>
        </p:nvSpPr>
        <p:spPr>
          <a:xfrm>
            <a:off x="0" y="6605889"/>
            <a:ext cx="4033943" cy="348949"/>
          </a:xfrm>
          <a:prstGeom prst="rect">
            <a:avLst/>
          </a:prstGeom>
        </p:spPr>
        <p:txBody>
          <a:bodyPr vert="horz" lIns="92930" tIns="46465" rIns="92930" bIns="46465" rtlCol="0" anchor="b"/>
          <a:lstStyle>
            <a:lvl1pPr algn="l">
              <a:defRPr sz="1200"/>
            </a:lvl1pPr>
          </a:lstStyle>
          <a:p>
            <a:endParaRPr lang="en-IN"/>
          </a:p>
        </p:txBody>
      </p:sp>
      <p:sp>
        <p:nvSpPr>
          <p:cNvPr id="5" name="Slide Number Placeholder 4">
            <a:extLst>
              <a:ext uri="{FF2B5EF4-FFF2-40B4-BE49-F238E27FC236}">
                <a16:creationId xmlns:a16="http://schemas.microsoft.com/office/drawing/2014/main" id="{0A3C91A0-485B-3BFB-0233-428F938C0C5E}"/>
              </a:ext>
            </a:extLst>
          </p:cNvPr>
          <p:cNvSpPr>
            <a:spLocks noGrp="1"/>
          </p:cNvSpPr>
          <p:nvPr>
            <p:ph type="sldNum" sz="quarter" idx="3"/>
          </p:nvPr>
        </p:nvSpPr>
        <p:spPr>
          <a:xfrm>
            <a:off x="5273003" y="6605889"/>
            <a:ext cx="4033943" cy="348949"/>
          </a:xfrm>
          <a:prstGeom prst="rect">
            <a:avLst/>
          </a:prstGeom>
        </p:spPr>
        <p:txBody>
          <a:bodyPr vert="horz" lIns="92930" tIns="46465" rIns="92930" bIns="46465" rtlCol="0" anchor="b"/>
          <a:lstStyle>
            <a:lvl1pPr algn="r">
              <a:defRPr sz="1200"/>
            </a:lvl1pPr>
          </a:lstStyle>
          <a:p>
            <a:fld id="{451A1EF0-1C2C-4524-9306-AF76A3C951D8}" type="slidenum">
              <a:rPr lang="en-IN" smtClean="0"/>
              <a:pPr/>
              <a:t>‹#›</a:t>
            </a:fld>
            <a:endParaRPr lang="en-IN"/>
          </a:p>
        </p:txBody>
      </p:sp>
    </p:spTree>
    <p:extLst>
      <p:ext uri="{BB962C8B-B14F-4D97-AF65-F5344CB8AC3E}">
        <p14:creationId xmlns:p14="http://schemas.microsoft.com/office/powerpoint/2010/main" val="405307923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33943" cy="348950"/>
          </a:xfrm>
          <a:prstGeom prst="rect">
            <a:avLst/>
          </a:prstGeom>
        </p:spPr>
        <p:txBody>
          <a:bodyPr vert="horz" lIns="92930" tIns="46465" rIns="92930" bIns="46465" rtlCol="0"/>
          <a:lstStyle>
            <a:lvl1pPr algn="l">
              <a:defRPr sz="1200"/>
            </a:lvl1pPr>
          </a:lstStyle>
          <a:p>
            <a:endParaRPr lang="en-IN"/>
          </a:p>
        </p:txBody>
      </p:sp>
      <p:sp>
        <p:nvSpPr>
          <p:cNvPr id="3" name="Date Placeholder 2"/>
          <p:cNvSpPr>
            <a:spLocks noGrp="1"/>
          </p:cNvSpPr>
          <p:nvPr>
            <p:ph type="dt" idx="1"/>
          </p:nvPr>
        </p:nvSpPr>
        <p:spPr>
          <a:xfrm>
            <a:off x="5273003" y="0"/>
            <a:ext cx="4033943" cy="348950"/>
          </a:xfrm>
          <a:prstGeom prst="rect">
            <a:avLst/>
          </a:prstGeom>
        </p:spPr>
        <p:txBody>
          <a:bodyPr vert="horz" lIns="92930" tIns="46465" rIns="92930" bIns="46465" rtlCol="0"/>
          <a:lstStyle>
            <a:lvl1pPr algn="r">
              <a:defRPr sz="1200"/>
            </a:lvl1pPr>
          </a:lstStyle>
          <a:p>
            <a:fld id="{86AF917A-7DFB-4EA3-810C-12807DC45BD7}" type="datetimeFigureOut">
              <a:rPr lang="en-IN" smtClean="0"/>
              <a:pPr/>
              <a:t>19-06-2026</a:t>
            </a:fld>
            <a:endParaRPr lang="en-IN"/>
          </a:p>
        </p:txBody>
      </p:sp>
      <p:sp>
        <p:nvSpPr>
          <p:cNvPr id="4" name="Slide Image Placeholder 3"/>
          <p:cNvSpPr>
            <a:spLocks noGrp="1" noRot="1" noChangeAspect="1"/>
          </p:cNvSpPr>
          <p:nvPr>
            <p:ph type="sldImg" idx="2"/>
          </p:nvPr>
        </p:nvSpPr>
        <p:spPr>
          <a:xfrm>
            <a:off x="2568575" y="869950"/>
            <a:ext cx="4171950" cy="2346325"/>
          </a:xfrm>
          <a:prstGeom prst="rect">
            <a:avLst/>
          </a:prstGeom>
          <a:noFill/>
          <a:ln w="12700">
            <a:solidFill>
              <a:prstClr val="black"/>
            </a:solidFill>
          </a:ln>
        </p:spPr>
        <p:txBody>
          <a:bodyPr vert="horz" lIns="92930" tIns="46465" rIns="92930" bIns="46465" rtlCol="0" anchor="ctr"/>
          <a:lstStyle/>
          <a:p>
            <a:endParaRPr lang="en-IN"/>
          </a:p>
        </p:txBody>
      </p:sp>
      <p:sp>
        <p:nvSpPr>
          <p:cNvPr id="5" name="Notes Placeholder 4"/>
          <p:cNvSpPr>
            <a:spLocks noGrp="1"/>
          </p:cNvSpPr>
          <p:nvPr>
            <p:ph type="body" sz="quarter" idx="3"/>
          </p:nvPr>
        </p:nvSpPr>
        <p:spPr>
          <a:xfrm>
            <a:off x="930910" y="3347015"/>
            <a:ext cx="7447280" cy="2738468"/>
          </a:xfrm>
          <a:prstGeom prst="rect">
            <a:avLst/>
          </a:prstGeom>
        </p:spPr>
        <p:txBody>
          <a:bodyPr vert="horz" lIns="92930" tIns="46465" rIns="92930" bIns="4646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6605889"/>
            <a:ext cx="4033943" cy="348949"/>
          </a:xfrm>
          <a:prstGeom prst="rect">
            <a:avLst/>
          </a:prstGeom>
        </p:spPr>
        <p:txBody>
          <a:bodyPr vert="horz" lIns="92930" tIns="46465" rIns="92930" bIns="46465" rtlCol="0" anchor="b"/>
          <a:lstStyle>
            <a:lvl1pPr algn="l">
              <a:defRPr sz="1200"/>
            </a:lvl1pPr>
          </a:lstStyle>
          <a:p>
            <a:endParaRPr lang="en-IN"/>
          </a:p>
        </p:txBody>
      </p:sp>
      <p:sp>
        <p:nvSpPr>
          <p:cNvPr id="7" name="Slide Number Placeholder 6"/>
          <p:cNvSpPr>
            <a:spLocks noGrp="1"/>
          </p:cNvSpPr>
          <p:nvPr>
            <p:ph type="sldNum" sz="quarter" idx="5"/>
          </p:nvPr>
        </p:nvSpPr>
        <p:spPr>
          <a:xfrm>
            <a:off x="5273003" y="6605889"/>
            <a:ext cx="4033943" cy="348949"/>
          </a:xfrm>
          <a:prstGeom prst="rect">
            <a:avLst/>
          </a:prstGeom>
        </p:spPr>
        <p:txBody>
          <a:bodyPr vert="horz" lIns="92930" tIns="46465" rIns="92930" bIns="46465" rtlCol="0" anchor="b"/>
          <a:lstStyle>
            <a:lvl1pPr algn="r">
              <a:defRPr sz="1200"/>
            </a:lvl1pPr>
          </a:lstStyle>
          <a:p>
            <a:fld id="{A61A351C-BB12-484C-A607-8ADD92FB91CA}" type="slidenum">
              <a:rPr lang="en-IN" smtClean="0"/>
              <a:pPr/>
              <a:t>‹#›</a:t>
            </a:fld>
            <a:endParaRPr lang="en-IN"/>
          </a:p>
        </p:txBody>
      </p:sp>
    </p:spTree>
    <p:extLst>
      <p:ext uri="{BB962C8B-B14F-4D97-AF65-F5344CB8AC3E}">
        <p14:creationId xmlns:p14="http://schemas.microsoft.com/office/powerpoint/2010/main" val="360877316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D2A472-3D7D-956D-6DAB-36365094CD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83C645-F905-CBE0-E503-EB349DDFDB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6D5605-30F0-685B-20E4-56B80108CC88}"/>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D7FB0A02-16B9-7064-2CE5-01ABFCF9982E}"/>
              </a:ext>
            </a:extLst>
          </p:cNvPr>
          <p:cNvSpPr>
            <a:spLocks noGrp="1"/>
          </p:cNvSpPr>
          <p:nvPr>
            <p:ph type="sldNum" sz="quarter" idx="10"/>
          </p:nvPr>
        </p:nvSpPr>
        <p:spPr/>
        <p:txBody>
          <a:bodyPr/>
          <a:lstStyle/>
          <a:p>
            <a:fld id="{A61A351C-BB12-484C-A607-8ADD92FB91CA}" type="slidenum">
              <a:rPr lang="en-IN" smtClean="0"/>
              <a:pPr/>
              <a:t>3</a:t>
            </a:fld>
            <a:endParaRPr lang="en-IN" dirty="0"/>
          </a:p>
        </p:txBody>
      </p:sp>
    </p:spTree>
    <p:extLst>
      <p:ext uri="{BB962C8B-B14F-4D97-AF65-F5344CB8AC3E}">
        <p14:creationId xmlns:p14="http://schemas.microsoft.com/office/powerpoint/2010/main" val="13374736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29305">
              <a:defRPr/>
            </a:pPr>
            <a:fld id="{B4C8A4E6-CDEE-4C1F-A36D-C861DCCE9E8D}" type="slidenum">
              <a:rPr lang="en-US">
                <a:solidFill>
                  <a:prstClr val="black"/>
                </a:solidFill>
                <a:latin typeface="Calibri"/>
              </a:rPr>
              <a:pPr defTabSz="929305">
                <a:defRPr/>
              </a:pPr>
              <a:t>74</a:t>
            </a:fld>
            <a:endParaRPr lang="en-US" dirty="0">
              <a:solidFill>
                <a:prstClr val="black"/>
              </a:solidFill>
              <a:latin typeface="Calibri"/>
            </a:endParaRPr>
          </a:p>
        </p:txBody>
      </p:sp>
    </p:spTree>
    <p:extLst>
      <p:ext uri="{BB962C8B-B14F-4D97-AF65-F5344CB8AC3E}">
        <p14:creationId xmlns:p14="http://schemas.microsoft.com/office/powerpoint/2010/main" val="25505783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29305">
              <a:defRPr/>
            </a:pPr>
            <a:fld id="{B4C8A4E6-CDEE-4C1F-A36D-C861DCCE9E8D}" type="slidenum">
              <a:rPr lang="en-US">
                <a:solidFill>
                  <a:prstClr val="black"/>
                </a:solidFill>
                <a:latin typeface="Calibri"/>
              </a:rPr>
              <a:pPr defTabSz="929305">
                <a:defRPr/>
              </a:pPr>
              <a:t>78</a:t>
            </a:fld>
            <a:endParaRPr lang="en-US" dirty="0">
              <a:solidFill>
                <a:prstClr val="black"/>
              </a:solidFill>
              <a:latin typeface="Calibri"/>
            </a:endParaRPr>
          </a:p>
        </p:txBody>
      </p:sp>
    </p:spTree>
    <p:extLst>
      <p:ext uri="{BB962C8B-B14F-4D97-AF65-F5344CB8AC3E}">
        <p14:creationId xmlns:p14="http://schemas.microsoft.com/office/powerpoint/2010/main" val="21353930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defTabSz="929305">
              <a:defRPr/>
            </a:pPr>
            <a:fld id="{A61A351C-BB12-484C-A607-8ADD92FB91CA}" type="slidenum">
              <a:rPr lang="en-IN">
                <a:solidFill>
                  <a:prstClr val="black"/>
                </a:solidFill>
                <a:latin typeface="Calibri"/>
              </a:rPr>
              <a:pPr defTabSz="929305">
                <a:defRPr/>
              </a:pPr>
              <a:t>81</a:t>
            </a:fld>
            <a:endParaRPr lang="en-IN">
              <a:solidFill>
                <a:prstClr val="black"/>
              </a:solidFill>
              <a:latin typeface="Calibri"/>
            </a:endParaRPr>
          </a:p>
        </p:txBody>
      </p:sp>
    </p:spTree>
    <p:extLst>
      <p:ext uri="{BB962C8B-B14F-4D97-AF65-F5344CB8AC3E}">
        <p14:creationId xmlns:p14="http://schemas.microsoft.com/office/powerpoint/2010/main" val="9449797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29305">
              <a:defRPr/>
            </a:pPr>
            <a:fld id="{B4C8A4E6-CDEE-4C1F-A36D-C861DCCE9E8D}" type="slidenum">
              <a:rPr lang="en-US">
                <a:solidFill>
                  <a:prstClr val="black"/>
                </a:solidFill>
                <a:latin typeface="Calibri"/>
              </a:rPr>
              <a:pPr defTabSz="929305">
                <a:defRPr/>
              </a:pPr>
              <a:t>87</a:t>
            </a:fld>
            <a:endParaRPr lang="en-US" dirty="0">
              <a:solidFill>
                <a:prstClr val="black"/>
              </a:solidFill>
              <a:latin typeface="Calibri"/>
            </a:endParaRPr>
          </a:p>
        </p:txBody>
      </p:sp>
    </p:spTree>
    <p:extLst>
      <p:ext uri="{BB962C8B-B14F-4D97-AF65-F5344CB8AC3E}">
        <p14:creationId xmlns:p14="http://schemas.microsoft.com/office/powerpoint/2010/main" val="25505783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pPr defTabSz="472226">
              <a:defRPr/>
            </a:pPr>
            <a:fld id="{272D9E79-AA7E-433B-892C-95B26AAC0EEB}" type="slidenum">
              <a:rPr lang="en-US">
                <a:solidFill>
                  <a:prstClr val="black"/>
                </a:solidFill>
                <a:latin typeface="Calibri"/>
              </a:rPr>
              <a:pPr defTabSz="472226">
                <a:defRPr/>
              </a:pPr>
              <a:t>102</a:t>
            </a:fld>
            <a:endParaRPr lang="en-US">
              <a:solidFill>
                <a:prstClr val="black"/>
              </a:solidFill>
              <a:latin typeface="Calibri"/>
            </a:endParaRPr>
          </a:p>
        </p:txBody>
      </p:sp>
    </p:spTree>
    <p:extLst>
      <p:ext uri="{BB962C8B-B14F-4D97-AF65-F5344CB8AC3E}">
        <p14:creationId xmlns:p14="http://schemas.microsoft.com/office/powerpoint/2010/main" val="8426122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44453">
              <a:defRPr/>
            </a:pPr>
            <a:fld id="{B4C8A4E6-CDEE-4C1F-A36D-C861DCCE9E8D}" type="slidenum">
              <a:rPr lang="en-US">
                <a:solidFill>
                  <a:prstClr val="black"/>
                </a:solidFill>
                <a:latin typeface="Calibri"/>
              </a:rPr>
              <a:pPr defTabSz="944453">
                <a:defRPr/>
              </a:pPr>
              <a:t>104</a:t>
            </a:fld>
            <a:endParaRPr lang="en-US">
              <a:solidFill>
                <a:prstClr val="black"/>
              </a:solidFill>
              <a:latin typeface="Calibri"/>
            </a:endParaRPr>
          </a:p>
        </p:txBody>
      </p:sp>
    </p:spTree>
    <p:extLst>
      <p:ext uri="{BB962C8B-B14F-4D97-AF65-F5344CB8AC3E}">
        <p14:creationId xmlns:p14="http://schemas.microsoft.com/office/powerpoint/2010/main" val="18924279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44453">
              <a:defRPr/>
            </a:pPr>
            <a:fld id="{B4C8A4E6-CDEE-4C1F-A36D-C861DCCE9E8D}" type="slidenum">
              <a:rPr lang="en-US">
                <a:solidFill>
                  <a:prstClr val="black"/>
                </a:solidFill>
                <a:latin typeface="Calibri"/>
              </a:rPr>
              <a:pPr defTabSz="944453">
                <a:defRPr/>
              </a:pPr>
              <a:t>106</a:t>
            </a:fld>
            <a:endParaRPr lang="en-US">
              <a:solidFill>
                <a:prstClr val="black"/>
              </a:solidFill>
              <a:latin typeface="Calibri"/>
            </a:endParaRPr>
          </a:p>
        </p:txBody>
      </p:sp>
    </p:spTree>
    <p:extLst>
      <p:ext uri="{BB962C8B-B14F-4D97-AF65-F5344CB8AC3E}">
        <p14:creationId xmlns:p14="http://schemas.microsoft.com/office/powerpoint/2010/main" val="28090887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29305">
              <a:defRPr/>
            </a:pPr>
            <a:fld id="{B4C8A4E6-CDEE-4C1F-A36D-C861DCCE9E8D}" type="slidenum">
              <a:rPr lang="en-US">
                <a:solidFill>
                  <a:prstClr val="black"/>
                </a:solidFill>
                <a:latin typeface="Calibri"/>
              </a:rPr>
              <a:pPr defTabSz="929305">
                <a:defRPr/>
              </a:pPr>
              <a:t>108</a:t>
            </a:fld>
            <a:endParaRPr lang="en-US">
              <a:solidFill>
                <a:prstClr val="black"/>
              </a:solidFill>
              <a:latin typeface="Calibri"/>
            </a:endParaRPr>
          </a:p>
        </p:txBody>
      </p:sp>
    </p:spTree>
    <p:extLst>
      <p:ext uri="{BB962C8B-B14F-4D97-AF65-F5344CB8AC3E}">
        <p14:creationId xmlns:p14="http://schemas.microsoft.com/office/powerpoint/2010/main" val="17719242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61A351C-BB12-484C-A607-8ADD92FB91CA}" type="slidenum">
              <a:rPr lang="en-IN" smtClean="0"/>
              <a:pPr/>
              <a:t>6</a:t>
            </a:fld>
            <a:endParaRPr lang="en-IN" dirty="0"/>
          </a:p>
        </p:txBody>
      </p:sp>
    </p:spTree>
    <p:extLst>
      <p:ext uri="{BB962C8B-B14F-4D97-AF65-F5344CB8AC3E}">
        <p14:creationId xmlns:p14="http://schemas.microsoft.com/office/powerpoint/2010/main" val="560857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61A351C-BB12-484C-A607-8ADD92FB91CA}" type="slidenum">
              <a:rPr lang="en-IN" smtClean="0"/>
              <a:pPr/>
              <a:t>7</a:t>
            </a:fld>
            <a:endParaRPr lang="en-IN" dirty="0"/>
          </a:p>
        </p:txBody>
      </p:sp>
    </p:spTree>
    <p:extLst>
      <p:ext uri="{BB962C8B-B14F-4D97-AF65-F5344CB8AC3E}">
        <p14:creationId xmlns:p14="http://schemas.microsoft.com/office/powerpoint/2010/main" val="37271406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61A351C-BB12-484C-A607-8ADD92FB91CA}" type="slidenum">
              <a:rPr lang="en-IN" smtClean="0"/>
              <a:pPr/>
              <a:t>11</a:t>
            </a:fld>
            <a:endParaRPr lang="en-IN" dirty="0"/>
          </a:p>
        </p:txBody>
      </p:sp>
    </p:spTree>
    <p:extLst>
      <p:ext uri="{BB962C8B-B14F-4D97-AF65-F5344CB8AC3E}">
        <p14:creationId xmlns:p14="http://schemas.microsoft.com/office/powerpoint/2010/main" val="992160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61A351C-BB12-484C-A607-8ADD92FB91CA}" type="slidenum">
              <a:rPr lang="en-IN" smtClean="0"/>
              <a:pPr/>
              <a:t>20</a:t>
            </a:fld>
            <a:endParaRPr lang="en-IN" dirty="0"/>
          </a:p>
        </p:txBody>
      </p:sp>
    </p:spTree>
    <p:extLst>
      <p:ext uri="{BB962C8B-B14F-4D97-AF65-F5344CB8AC3E}">
        <p14:creationId xmlns:p14="http://schemas.microsoft.com/office/powerpoint/2010/main" val="6432330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61A351C-BB12-484C-A607-8ADD92FB91CA}" type="slidenum">
              <a:rPr lang="en-IN" smtClean="0"/>
              <a:pPr/>
              <a:t>23</a:t>
            </a:fld>
            <a:endParaRPr lang="en-IN" dirty="0"/>
          </a:p>
        </p:txBody>
      </p:sp>
    </p:spTree>
    <p:extLst>
      <p:ext uri="{BB962C8B-B14F-4D97-AF65-F5344CB8AC3E}">
        <p14:creationId xmlns:p14="http://schemas.microsoft.com/office/powerpoint/2010/main" val="17442716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61A351C-BB12-484C-A607-8ADD92FB91CA}" type="slidenum">
              <a:rPr lang="en-IN" smtClean="0"/>
              <a:pPr/>
              <a:t>26</a:t>
            </a:fld>
            <a:endParaRPr lang="en-IN" dirty="0"/>
          </a:p>
        </p:txBody>
      </p:sp>
    </p:spTree>
    <p:extLst>
      <p:ext uri="{BB962C8B-B14F-4D97-AF65-F5344CB8AC3E}">
        <p14:creationId xmlns:p14="http://schemas.microsoft.com/office/powerpoint/2010/main" val="7520052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61A351C-BB12-484C-A607-8ADD92FB91CA}" type="slidenum">
              <a:rPr lang="en-IN" smtClean="0"/>
              <a:pPr/>
              <a:t>30</a:t>
            </a:fld>
            <a:endParaRPr lang="en-IN" dirty="0"/>
          </a:p>
        </p:txBody>
      </p:sp>
    </p:spTree>
    <p:extLst>
      <p:ext uri="{BB962C8B-B14F-4D97-AF65-F5344CB8AC3E}">
        <p14:creationId xmlns:p14="http://schemas.microsoft.com/office/powerpoint/2010/main" val="23157628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A61A351C-BB12-484C-A607-8ADD92FB91CA}" type="slidenum">
              <a:rPr lang="en-IN" smtClean="0"/>
              <a:pPr/>
              <a:t>38</a:t>
            </a:fld>
            <a:endParaRPr lang="en-IN"/>
          </a:p>
        </p:txBody>
      </p:sp>
    </p:spTree>
    <p:extLst>
      <p:ext uri="{BB962C8B-B14F-4D97-AF65-F5344CB8AC3E}">
        <p14:creationId xmlns:p14="http://schemas.microsoft.com/office/powerpoint/2010/main" val="3041704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58180-D4B3-FB26-6114-12FEBDC26A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C1A5A71C-C4DA-B8CB-9D34-75DCB6134D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7B737FD-FBEF-BACB-9DE1-8E3337234B13}"/>
              </a:ext>
            </a:extLst>
          </p:cNvPr>
          <p:cNvSpPr>
            <a:spLocks noGrp="1"/>
          </p:cNvSpPr>
          <p:nvPr>
            <p:ph type="dt" sz="half" idx="10"/>
          </p:nvPr>
        </p:nvSpPr>
        <p:spPr/>
        <p:txBody>
          <a:bodyPr/>
          <a:lstStyle/>
          <a:p>
            <a:fld id="{870302BE-ABD6-4FD2-897E-8CF12C7F7753}" type="datetime1">
              <a:rPr lang="en-IN" smtClean="0"/>
              <a:pPr/>
              <a:t>19-06-2026</a:t>
            </a:fld>
            <a:endParaRPr lang="en-IN" dirty="0"/>
          </a:p>
        </p:txBody>
      </p:sp>
      <p:sp>
        <p:nvSpPr>
          <p:cNvPr id="5" name="Footer Placeholder 4">
            <a:extLst>
              <a:ext uri="{FF2B5EF4-FFF2-40B4-BE49-F238E27FC236}">
                <a16:creationId xmlns:a16="http://schemas.microsoft.com/office/drawing/2014/main" id="{D3534F54-719C-5C38-A247-EF6B7FB4D6ED}"/>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46AF7C69-C103-7E8C-4E4A-6C33FD6D5E3D}"/>
              </a:ext>
            </a:extLst>
          </p:cNvPr>
          <p:cNvSpPr>
            <a:spLocks noGrp="1"/>
          </p:cNvSpPr>
          <p:nvPr>
            <p:ph type="sldNum" sz="quarter" idx="12"/>
          </p:nvPr>
        </p:nvSpPr>
        <p:spPr/>
        <p:txBody>
          <a:bodyPr/>
          <a:lstStyle/>
          <a:p>
            <a:fld id="{83F3B305-55B7-435F-ADBC-4B7BAC23C9E2}" type="slidenum">
              <a:rPr lang="en-IN" smtClean="0"/>
              <a:pPr/>
              <a:t>‹#›</a:t>
            </a:fld>
            <a:endParaRPr lang="en-IN" dirty="0"/>
          </a:p>
        </p:txBody>
      </p:sp>
    </p:spTree>
    <p:extLst>
      <p:ext uri="{BB962C8B-B14F-4D97-AF65-F5344CB8AC3E}">
        <p14:creationId xmlns:p14="http://schemas.microsoft.com/office/powerpoint/2010/main" val="2666560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D8831-74E6-E167-BDE8-B582B66E1F99}"/>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837085E-B016-4F02-FC36-6FB2503AF2C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E6E0FF3-575B-6ED1-782C-7A348795E808}"/>
              </a:ext>
            </a:extLst>
          </p:cNvPr>
          <p:cNvSpPr>
            <a:spLocks noGrp="1"/>
          </p:cNvSpPr>
          <p:nvPr>
            <p:ph type="dt" sz="half" idx="10"/>
          </p:nvPr>
        </p:nvSpPr>
        <p:spPr/>
        <p:txBody>
          <a:bodyPr/>
          <a:lstStyle/>
          <a:p>
            <a:fld id="{6560B1EB-0225-4D84-8196-D91A45DE66AD}" type="datetime1">
              <a:rPr lang="en-IN" smtClean="0"/>
              <a:pPr/>
              <a:t>19-06-2026</a:t>
            </a:fld>
            <a:endParaRPr lang="en-IN" dirty="0"/>
          </a:p>
        </p:txBody>
      </p:sp>
      <p:sp>
        <p:nvSpPr>
          <p:cNvPr id="5" name="Footer Placeholder 4">
            <a:extLst>
              <a:ext uri="{FF2B5EF4-FFF2-40B4-BE49-F238E27FC236}">
                <a16:creationId xmlns:a16="http://schemas.microsoft.com/office/drawing/2014/main" id="{A56517F9-7F52-1790-EED0-B3561758FE1E}"/>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9E904BE0-C347-8C37-BA11-EEBE407C70B8}"/>
              </a:ext>
            </a:extLst>
          </p:cNvPr>
          <p:cNvSpPr>
            <a:spLocks noGrp="1"/>
          </p:cNvSpPr>
          <p:nvPr>
            <p:ph type="sldNum" sz="quarter" idx="12"/>
          </p:nvPr>
        </p:nvSpPr>
        <p:spPr/>
        <p:txBody>
          <a:bodyPr/>
          <a:lstStyle/>
          <a:p>
            <a:fld id="{83F3B305-55B7-435F-ADBC-4B7BAC23C9E2}" type="slidenum">
              <a:rPr lang="en-IN" smtClean="0"/>
              <a:pPr/>
              <a:t>‹#›</a:t>
            </a:fld>
            <a:endParaRPr lang="en-IN" dirty="0"/>
          </a:p>
        </p:txBody>
      </p:sp>
    </p:spTree>
    <p:extLst>
      <p:ext uri="{BB962C8B-B14F-4D97-AF65-F5344CB8AC3E}">
        <p14:creationId xmlns:p14="http://schemas.microsoft.com/office/powerpoint/2010/main" val="2368700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EE74A1-8C55-E630-60E9-997E098F68A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CAAA5A0E-7F0A-D300-922E-73E01B51E16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5DED986-C0EC-E1BD-CD32-6362CA06F113}"/>
              </a:ext>
            </a:extLst>
          </p:cNvPr>
          <p:cNvSpPr>
            <a:spLocks noGrp="1"/>
          </p:cNvSpPr>
          <p:nvPr>
            <p:ph type="dt" sz="half" idx="10"/>
          </p:nvPr>
        </p:nvSpPr>
        <p:spPr/>
        <p:txBody>
          <a:bodyPr/>
          <a:lstStyle/>
          <a:p>
            <a:fld id="{847F1453-7985-4AF8-94C1-711E9A7BE4F5}" type="datetime1">
              <a:rPr lang="en-IN" smtClean="0"/>
              <a:pPr/>
              <a:t>19-06-2026</a:t>
            </a:fld>
            <a:endParaRPr lang="en-IN" dirty="0"/>
          </a:p>
        </p:txBody>
      </p:sp>
      <p:sp>
        <p:nvSpPr>
          <p:cNvPr id="5" name="Footer Placeholder 4">
            <a:extLst>
              <a:ext uri="{FF2B5EF4-FFF2-40B4-BE49-F238E27FC236}">
                <a16:creationId xmlns:a16="http://schemas.microsoft.com/office/drawing/2014/main" id="{5D8468A8-793B-9ED0-D39E-08FA848C5898}"/>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4317294F-B600-43BE-CC39-C9A16C0FAC37}"/>
              </a:ext>
            </a:extLst>
          </p:cNvPr>
          <p:cNvSpPr>
            <a:spLocks noGrp="1"/>
          </p:cNvSpPr>
          <p:nvPr>
            <p:ph type="sldNum" sz="quarter" idx="12"/>
          </p:nvPr>
        </p:nvSpPr>
        <p:spPr/>
        <p:txBody>
          <a:bodyPr/>
          <a:lstStyle/>
          <a:p>
            <a:fld id="{83F3B305-55B7-435F-ADBC-4B7BAC23C9E2}" type="slidenum">
              <a:rPr lang="en-IN" smtClean="0"/>
              <a:pPr/>
              <a:t>‹#›</a:t>
            </a:fld>
            <a:endParaRPr lang="en-IN" dirty="0"/>
          </a:p>
        </p:txBody>
      </p:sp>
    </p:spTree>
    <p:extLst>
      <p:ext uri="{BB962C8B-B14F-4D97-AF65-F5344CB8AC3E}">
        <p14:creationId xmlns:p14="http://schemas.microsoft.com/office/powerpoint/2010/main" val="3356110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8BDF0-EFCF-3C1A-0C54-8717D4F71F9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D8FE67EF-6E82-304F-ED7C-F2FF28E66E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F567E2E-4717-A126-7E7C-DBCBA06EF2BA}"/>
              </a:ext>
            </a:extLst>
          </p:cNvPr>
          <p:cNvSpPr>
            <a:spLocks noGrp="1"/>
          </p:cNvSpPr>
          <p:nvPr>
            <p:ph type="dt" sz="half" idx="10"/>
          </p:nvPr>
        </p:nvSpPr>
        <p:spPr/>
        <p:txBody>
          <a:bodyPr/>
          <a:lstStyle/>
          <a:p>
            <a:fld id="{9BB31F18-8B5B-4E2A-9C4A-F91191CC17AB}" type="datetime1">
              <a:rPr lang="en-IN" smtClean="0"/>
              <a:pPr/>
              <a:t>19-06-2026</a:t>
            </a:fld>
            <a:endParaRPr lang="en-IN" dirty="0"/>
          </a:p>
        </p:txBody>
      </p:sp>
      <p:sp>
        <p:nvSpPr>
          <p:cNvPr id="5" name="Footer Placeholder 4">
            <a:extLst>
              <a:ext uri="{FF2B5EF4-FFF2-40B4-BE49-F238E27FC236}">
                <a16:creationId xmlns:a16="http://schemas.microsoft.com/office/drawing/2014/main" id="{3A65E36F-9414-59B1-4F38-5F7FF402FECA}"/>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85E6241F-9F63-662C-53A0-57C17247A956}"/>
              </a:ext>
            </a:extLst>
          </p:cNvPr>
          <p:cNvSpPr>
            <a:spLocks noGrp="1"/>
          </p:cNvSpPr>
          <p:nvPr>
            <p:ph type="sldNum" sz="quarter" idx="12"/>
          </p:nvPr>
        </p:nvSpPr>
        <p:spPr/>
        <p:txBody>
          <a:bodyPr/>
          <a:lstStyle/>
          <a:p>
            <a:fld id="{83F3B305-55B7-435F-ADBC-4B7BAC23C9E2}" type="slidenum">
              <a:rPr lang="en-IN" smtClean="0"/>
              <a:pPr/>
              <a:t>‹#›</a:t>
            </a:fld>
            <a:endParaRPr lang="en-IN" dirty="0"/>
          </a:p>
        </p:txBody>
      </p:sp>
    </p:spTree>
    <p:extLst>
      <p:ext uri="{BB962C8B-B14F-4D97-AF65-F5344CB8AC3E}">
        <p14:creationId xmlns:p14="http://schemas.microsoft.com/office/powerpoint/2010/main" val="3928681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D612C-9AD8-4CFF-035C-3B5AB45AF19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30DD6BC5-57F2-FF38-1295-B2C5B31376A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EB46C86-0DD3-CB85-2569-777B7B6B371D}"/>
              </a:ext>
            </a:extLst>
          </p:cNvPr>
          <p:cNvSpPr>
            <a:spLocks noGrp="1"/>
          </p:cNvSpPr>
          <p:nvPr>
            <p:ph type="dt" sz="half" idx="10"/>
          </p:nvPr>
        </p:nvSpPr>
        <p:spPr/>
        <p:txBody>
          <a:bodyPr/>
          <a:lstStyle/>
          <a:p>
            <a:fld id="{93A56FAD-F29A-418A-8B78-15D23117A76F}" type="datetime1">
              <a:rPr lang="en-IN" smtClean="0"/>
              <a:pPr/>
              <a:t>19-06-2026</a:t>
            </a:fld>
            <a:endParaRPr lang="en-IN" dirty="0"/>
          </a:p>
        </p:txBody>
      </p:sp>
      <p:sp>
        <p:nvSpPr>
          <p:cNvPr id="5" name="Footer Placeholder 4">
            <a:extLst>
              <a:ext uri="{FF2B5EF4-FFF2-40B4-BE49-F238E27FC236}">
                <a16:creationId xmlns:a16="http://schemas.microsoft.com/office/drawing/2014/main" id="{CEE4172E-7034-1707-2F71-145618667D04}"/>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AEFA57E0-A6B0-2AA9-6B62-35438E28A335}"/>
              </a:ext>
            </a:extLst>
          </p:cNvPr>
          <p:cNvSpPr>
            <a:spLocks noGrp="1"/>
          </p:cNvSpPr>
          <p:nvPr>
            <p:ph type="sldNum" sz="quarter" idx="12"/>
          </p:nvPr>
        </p:nvSpPr>
        <p:spPr/>
        <p:txBody>
          <a:bodyPr/>
          <a:lstStyle/>
          <a:p>
            <a:fld id="{83F3B305-55B7-435F-ADBC-4B7BAC23C9E2}" type="slidenum">
              <a:rPr lang="en-IN" smtClean="0"/>
              <a:pPr/>
              <a:t>‹#›</a:t>
            </a:fld>
            <a:endParaRPr lang="en-IN" dirty="0"/>
          </a:p>
        </p:txBody>
      </p:sp>
    </p:spTree>
    <p:extLst>
      <p:ext uri="{BB962C8B-B14F-4D97-AF65-F5344CB8AC3E}">
        <p14:creationId xmlns:p14="http://schemas.microsoft.com/office/powerpoint/2010/main" val="1211591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F53E7-30BC-2D33-5397-8CD78D5196C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5DACB2A-1A65-AE8C-8653-C0C0C3F4E03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69F2965F-0D4A-A8BB-6ADD-304EA97420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0F4E331D-E029-BA56-0427-2AB08D37A8B7}"/>
              </a:ext>
            </a:extLst>
          </p:cNvPr>
          <p:cNvSpPr>
            <a:spLocks noGrp="1"/>
          </p:cNvSpPr>
          <p:nvPr>
            <p:ph type="dt" sz="half" idx="10"/>
          </p:nvPr>
        </p:nvSpPr>
        <p:spPr/>
        <p:txBody>
          <a:bodyPr/>
          <a:lstStyle/>
          <a:p>
            <a:fld id="{A3E5BB52-B4B4-4263-AC3A-983CB9C45BCE}" type="datetime1">
              <a:rPr lang="en-IN" smtClean="0"/>
              <a:pPr/>
              <a:t>19-06-2026</a:t>
            </a:fld>
            <a:endParaRPr lang="en-IN" dirty="0"/>
          </a:p>
        </p:txBody>
      </p:sp>
      <p:sp>
        <p:nvSpPr>
          <p:cNvPr id="6" name="Footer Placeholder 5">
            <a:extLst>
              <a:ext uri="{FF2B5EF4-FFF2-40B4-BE49-F238E27FC236}">
                <a16:creationId xmlns:a16="http://schemas.microsoft.com/office/drawing/2014/main" id="{08ACD39B-A095-6DC4-3B9B-59BE00567C1C}"/>
              </a:ext>
            </a:extLst>
          </p:cNvPr>
          <p:cNvSpPr>
            <a:spLocks noGrp="1"/>
          </p:cNvSpPr>
          <p:nvPr>
            <p:ph type="ftr" sz="quarter" idx="11"/>
          </p:nvPr>
        </p:nvSpPr>
        <p:spPr/>
        <p:txBody>
          <a:bodyPr/>
          <a:lstStyle/>
          <a:p>
            <a:endParaRPr lang="en-IN" dirty="0"/>
          </a:p>
        </p:txBody>
      </p:sp>
      <p:sp>
        <p:nvSpPr>
          <p:cNvPr id="7" name="Slide Number Placeholder 6">
            <a:extLst>
              <a:ext uri="{FF2B5EF4-FFF2-40B4-BE49-F238E27FC236}">
                <a16:creationId xmlns:a16="http://schemas.microsoft.com/office/drawing/2014/main" id="{CE64708A-AD63-50AB-E6C5-58597DE3C98E}"/>
              </a:ext>
            </a:extLst>
          </p:cNvPr>
          <p:cNvSpPr>
            <a:spLocks noGrp="1"/>
          </p:cNvSpPr>
          <p:nvPr>
            <p:ph type="sldNum" sz="quarter" idx="12"/>
          </p:nvPr>
        </p:nvSpPr>
        <p:spPr/>
        <p:txBody>
          <a:bodyPr/>
          <a:lstStyle/>
          <a:p>
            <a:fld id="{83F3B305-55B7-435F-ADBC-4B7BAC23C9E2}" type="slidenum">
              <a:rPr lang="en-IN" smtClean="0"/>
              <a:pPr/>
              <a:t>‹#›</a:t>
            </a:fld>
            <a:endParaRPr lang="en-IN" dirty="0"/>
          </a:p>
        </p:txBody>
      </p:sp>
    </p:spTree>
    <p:extLst>
      <p:ext uri="{BB962C8B-B14F-4D97-AF65-F5344CB8AC3E}">
        <p14:creationId xmlns:p14="http://schemas.microsoft.com/office/powerpoint/2010/main" val="2800998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F3AF5-D65E-6596-F061-EFD0A87CB545}"/>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D26A430-50E2-F6CF-376D-70B0A2836E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000BC24-0071-3696-23F4-C653899DB8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6173DC06-93B9-5B03-24AC-17129E34A6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ADE8F88-5084-CE7E-0FD1-0276C1A8A3A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2E950DF9-6297-8C38-4ABC-66A4F67C7719}"/>
              </a:ext>
            </a:extLst>
          </p:cNvPr>
          <p:cNvSpPr>
            <a:spLocks noGrp="1"/>
          </p:cNvSpPr>
          <p:nvPr>
            <p:ph type="dt" sz="half" idx="10"/>
          </p:nvPr>
        </p:nvSpPr>
        <p:spPr/>
        <p:txBody>
          <a:bodyPr/>
          <a:lstStyle/>
          <a:p>
            <a:fld id="{5F4E2F75-8ECD-4953-9BEF-64ABC1C3B16A}" type="datetime1">
              <a:rPr lang="en-IN" smtClean="0"/>
              <a:pPr/>
              <a:t>19-06-2026</a:t>
            </a:fld>
            <a:endParaRPr lang="en-IN" dirty="0"/>
          </a:p>
        </p:txBody>
      </p:sp>
      <p:sp>
        <p:nvSpPr>
          <p:cNvPr id="8" name="Footer Placeholder 7">
            <a:extLst>
              <a:ext uri="{FF2B5EF4-FFF2-40B4-BE49-F238E27FC236}">
                <a16:creationId xmlns:a16="http://schemas.microsoft.com/office/drawing/2014/main" id="{F259E02E-73A6-421B-833B-23530006CD8B}"/>
              </a:ext>
            </a:extLst>
          </p:cNvPr>
          <p:cNvSpPr>
            <a:spLocks noGrp="1"/>
          </p:cNvSpPr>
          <p:nvPr>
            <p:ph type="ftr" sz="quarter" idx="11"/>
          </p:nvPr>
        </p:nvSpPr>
        <p:spPr/>
        <p:txBody>
          <a:bodyPr/>
          <a:lstStyle/>
          <a:p>
            <a:endParaRPr lang="en-IN" dirty="0"/>
          </a:p>
        </p:txBody>
      </p:sp>
      <p:sp>
        <p:nvSpPr>
          <p:cNvPr id="9" name="Slide Number Placeholder 8">
            <a:extLst>
              <a:ext uri="{FF2B5EF4-FFF2-40B4-BE49-F238E27FC236}">
                <a16:creationId xmlns:a16="http://schemas.microsoft.com/office/drawing/2014/main" id="{996FE252-52D0-43FC-E48C-B3CFED66BE81}"/>
              </a:ext>
            </a:extLst>
          </p:cNvPr>
          <p:cNvSpPr>
            <a:spLocks noGrp="1"/>
          </p:cNvSpPr>
          <p:nvPr>
            <p:ph type="sldNum" sz="quarter" idx="12"/>
          </p:nvPr>
        </p:nvSpPr>
        <p:spPr/>
        <p:txBody>
          <a:bodyPr/>
          <a:lstStyle/>
          <a:p>
            <a:fld id="{83F3B305-55B7-435F-ADBC-4B7BAC23C9E2}" type="slidenum">
              <a:rPr lang="en-IN" smtClean="0"/>
              <a:pPr/>
              <a:t>‹#›</a:t>
            </a:fld>
            <a:endParaRPr lang="en-IN" dirty="0"/>
          </a:p>
        </p:txBody>
      </p:sp>
    </p:spTree>
    <p:extLst>
      <p:ext uri="{BB962C8B-B14F-4D97-AF65-F5344CB8AC3E}">
        <p14:creationId xmlns:p14="http://schemas.microsoft.com/office/powerpoint/2010/main" val="2013375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B6171-0B85-83CF-5313-2DAC86BB5CDF}"/>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229AC053-0045-0338-25AA-32B373E56B33}"/>
              </a:ext>
            </a:extLst>
          </p:cNvPr>
          <p:cNvSpPr>
            <a:spLocks noGrp="1"/>
          </p:cNvSpPr>
          <p:nvPr>
            <p:ph type="dt" sz="half" idx="10"/>
          </p:nvPr>
        </p:nvSpPr>
        <p:spPr/>
        <p:txBody>
          <a:bodyPr/>
          <a:lstStyle/>
          <a:p>
            <a:fld id="{407CEC38-2C10-420F-844E-A6032AE1CAE1}" type="datetime1">
              <a:rPr lang="en-IN" smtClean="0"/>
              <a:pPr/>
              <a:t>19-06-2026</a:t>
            </a:fld>
            <a:endParaRPr lang="en-IN" dirty="0"/>
          </a:p>
        </p:txBody>
      </p:sp>
      <p:sp>
        <p:nvSpPr>
          <p:cNvPr id="4" name="Footer Placeholder 3">
            <a:extLst>
              <a:ext uri="{FF2B5EF4-FFF2-40B4-BE49-F238E27FC236}">
                <a16:creationId xmlns:a16="http://schemas.microsoft.com/office/drawing/2014/main" id="{285B2186-0486-8F43-A914-ADD9AA8BEDF7}"/>
              </a:ext>
            </a:extLst>
          </p:cNvPr>
          <p:cNvSpPr>
            <a:spLocks noGrp="1"/>
          </p:cNvSpPr>
          <p:nvPr>
            <p:ph type="ftr" sz="quarter" idx="11"/>
          </p:nvPr>
        </p:nvSpPr>
        <p:spPr/>
        <p:txBody>
          <a:bodyPr/>
          <a:lstStyle/>
          <a:p>
            <a:endParaRPr lang="en-IN" dirty="0"/>
          </a:p>
        </p:txBody>
      </p:sp>
      <p:sp>
        <p:nvSpPr>
          <p:cNvPr id="5" name="Slide Number Placeholder 4">
            <a:extLst>
              <a:ext uri="{FF2B5EF4-FFF2-40B4-BE49-F238E27FC236}">
                <a16:creationId xmlns:a16="http://schemas.microsoft.com/office/drawing/2014/main" id="{238A9B2C-8E1D-3EE1-48B2-9AAD0B9858BE}"/>
              </a:ext>
            </a:extLst>
          </p:cNvPr>
          <p:cNvSpPr>
            <a:spLocks noGrp="1"/>
          </p:cNvSpPr>
          <p:nvPr>
            <p:ph type="sldNum" sz="quarter" idx="12"/>
          </p:nvPr>
        </p:nvSpPr>
        <p:spPr/>
        <p:txBody>
          <a:bodyPr/>
          <a:lstStyle/>
          <a:p>
            <a:fld id="{83F3B305-55B7-435F-ADBC-4B7BAC23C9E2}" type="slidenum">
              <a:rPr lang="en-IN" smtClean="0"/>
              <a:pPr/>
              <a:t>‹#›</a:t>
            </a:fld>
            <a:endParaRPr lang="en-IN" dirty="0"/>
          </a:p>
        </p:txBody>
      </p:sp>
    </p:spTree>
    <p:extLst>
      <p:ext uri="{BB962C8B-B14F-4D97-AF65-F5344CB8AC3E}">
        <p14:creationId xmlns:p14="http://schemas.microsoft.com/office/powerpoint/2010/main" val="2090912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653E47-73E6-ADD0-B303-7DA4F5B95871}"/>
              </a:ext>
            </a:extLst>
          </p:cNvPr>
          <p:cNvSpPr>
            <a:spLocks noGrp="1"/>
          </p:cNvSpPr>
          <p:nvPr>
            <p:ph type="dt" sz="half" idx="10"/>
          </p:nvPr>
        </p:nvSpPr>
        <p:spPr/>
        <p:txBody>
          <a:bodyPr/>
          <a:lstStyle/>
          <a:p>
            <a:fld id="{7BD03D38-CDB6-49A1-B36D-67B5F50492B8}" type="datetime1">
              <a:rPr lang="en-IN" smtClean="0"/>
              <a:pPr/>
              <a:t>19-06-2026</a:t>
            </a:fld>
            <a:endParaRPr lang="en-IN" dirty="0"/>
          </a:p>
        </p:txBody>
      </p:sp>
      <p:sp>
        <p:nvSpPr>
          <p:cNvPr id="3" name="Footer Placeholder 2">
            <a:extLst>
              <a:ext uri="{FF2B5EF4-FFF2-40B4-BE49-F238E27FC236}">
                <a16:creationId xmlns:a16="http://schemas.microsoft.com/office/drawing/2014/main" id="{62E7F181-3454-A8BA-1823-3BD70E374108}"/>
              </a:ext>
            </a:extLst>
          </p:cNvPr>
          <p:cNvSpPr>
            <a:spLocks noGrp="1"/>
          </p:cNvSpPr>
          <p:nvPr>
            <p:ph type="ftr" sz="quarter" idx="11"/>
          </p:nvPr>
        </p:nvSpPr>
        <p:spPr/>
        <p:txBody>
          <a:bodyPr/>
          <a:lstStyle/>
          <a:p>
            <a:endParaRPr lang="en-IN" dirty="0"/>
          </a:p>
        </p:txBody>
      </p:sp>
      <p:sp>
        <p:nvSpPr>
          <p:cNvPr id="4" name="Slide Number Placeholder 3">
            <a:extLst>
              <a:ext uri="{FF2B5EF4-FFF2-40B4-BE49-F238E27FC236}">
                <a16:creationId xmlns:a16="http://schemas.microsoft.com/office/drawing/2014/main" id="{9E4D42EE-13EC-847C-F128-9F49E3308667}"/>
              </a:ext>
            </a:extLst>
          </p:cNvPr>
          <p:cNvSpPr>
            <a:spLocks noGrp="1"/>
          </p:cNvSpPr>
          <p:nvPr>
            <p:ph type="sldNum" sz="quarter" idx="12"/>
          </p:nvPr>
        </p:nvSpPr>
        <p:spPr/>
        <p:txBody>
          <a:bodyPr/>
          <a:lstStyle/>
          <a:p>
            <a:fld id="{83F3B305-55B7-435F-ADBC-4B7BAC23C9E2}" type="slidenum">
              <a:rPr lang="en-IN" smtClean="0"/>
              <a:pPr/>
              <a:t>‹#›</a:t>
            </a:fld>
            <a:endParaRPr lang="en-IN" dirty="0"/>
          </a:p>
        </p:txBody>
      </p:sp>
    </p:spTree>
    <p:extLst>
      <p:ext uri="{BB962C8B-B14F-4D97-AF65-F5344CB8AC3E}">
        <p14:creationId xmlns:p14="http://schemas.microsoft.com/office/powerpoint/2010/main" val="1523422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5B023-1592-6122-46F8-D7998F88FE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AF3431C8-4CC1-4CC3-CBBD-3F75BFB267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358DCF69-14C0-845C-EE50-EEA0991465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BCEA8-9A80-DDF8-85BD-9D871DC96EB3}"/>
              </a:ext>
            </a:extLst>
          </p:cNvPr>
          <p:cNvSpPr>
            <a:spLocks noGrp="1"/>
          </p:cNvSpPr>
          <p:nvPr>
            <p:ph type="dt" sz="half" idx="10"/>
          </p:nvPr>
        </p:nvSpPr>
        <p:spPr/>
        <p:txBody>
          <a:bodyPr/>
          <a:lstStyle/>
          <a:p>
            <a:fld id="{224B6D32-2722-4F8E-ADAE-226B73504D00}" type="datetime1">
              <a:rPr lang="en-IN" smtClean="0"/>
              <a:pPr/>
              <a:t>19-06-2026</a:t>
            </a:fld>
            <a:endParaRPr lang="en-IN" dirty="0"/>
          </a:p>
        </p:txBody>
      </p:sp>
      <p:sp>
        <p:nvSpPr>
          <p:cNvPr id="6" name="Footer Placeholder 5">
            <a:extLst>
              <a:ext uri="{FF2B5EF4-FFF2-40B4-BE49-F238E27FC236}">
                <a16:creationId xmlns:a16="http://schemas.microsoft.com/office/drawing/2014/main" id="{BF6ECE66-BADA-5664-D6B9-2585535A54C2}"/>
              </a:ext>
            </a:extLst>
          </p:cNvPr>
          <p:cNvSpPr>
            <a:spLocks noGrp="1"/>
          </p:cNvSpPr>
          <p:nvPr>
            <p:ph type="ftr" sz="quarter" idx="11"/>
          </p:nvPr>
        </p:nvSpPr>
        <p:spPr/>
        <p:txBody>
          <a:bodyPr/>
          <a:lstStyle/>
          <a:p>
            <a:endParaRPr lang="en-IN" dirty="0"/>
          </a:p>
        </p:txBody>
      </p:sp>
      <p:sp>
        <p:nvSpPr>
          <p:cNvPr id="7" name="Slide Number Placeholder 6">
            <a:extLst>
              <a:ext uri="{FF2B5EF4-FFF2-40B4-BE49-F238E27FC236}">
                <a16:creationId xmlns:a16="http://schemas.microsoft.com/office/drawing/2014/main" id="{FBCB07ED-E309-BDA7-049B-EAD5378C7201}"/>
              </a:ext>
            </a:extLst>
          </p:cNvPr>
          <p:cNvSpPr>
            <a:spLocks noGrp="1"/>
          </p:cNvSpPr>
          <p:nvPr>
            <p:ph type="sldNum" sz="quarter" idx="12"/>
          </p:nvPr>
        </p:nvSpPr>
        <p:spPr/>
        <p:txBody>
          <a:bodyPr/>
          <a:lstStyle/>
          <a:p>
            <a:fld id="{83F3B305-55B7-435F-ADBC-4B7BAC23C9E2}" type="slidenum">
              <a:rPr lang="en-IN" smtClean="0"/>
              <a:pPr/>
              <a:t>‹#›</a:t>
            </a:fld>
            <a:endParaRPr lang="en-IN" dirty="0"/>
          </a:p>
        </p:txBody>
      </p:sp>
    </p:spTree>
    <p:extLst>
      <p:ext uri="{BB962C8B-B14F-4D97-AF65-F5344CB8AC3E}">
        <p14:creationId xmlns:p14="http://schemas.microsoft.com/office/powerpoint/2010/main" val="3700863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6B944-E0F9-C3F2-D2AE-9FBB4FC004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065B7E3A-5E03-93D5-4FE4-19A99DEBCE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dirty="0"/>
          </a:p>
        </p:txBody>
      </p:sp>
      <p:sp>
        <p:nvSpPr>
          <p:cNvPr id="4" name="Text Placeholder 3">
            <a:extLst>
              <a:ext uri="{FF2B5EF4-FFF2-40B4-BE49-F238E27FC236}">
                <a16:creationId xmlns:a16="http://schemas.microsoft.com/office/drawing/2014/main" id="{C9A9F7A1-CB22-A856-54D9-89515EA6EF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F555C4-6A74-7FFF-D188-2203B7E31A5F}"/>
              </a:ext>
            </a:extLst>
          </p:cNvPr>
          <p:cNvSpPr>
            <a:spLocks noGrp="1"/>
          </p:cNvSpPr>
          <p:nvPr>
            <p:ph type="dt" sz="half" idx="10"/>
          </p:nvPr>
        </p:nvSpPr>
        <p:spPr/>
        <p:txBody>
          <a:bodyPr/>
          <a:lstStyle/>
          <a:p>
            <a:fld id="{086432F4-220A-4BC5-A135-620A2C812EC0}" type="datetime1">
              <a:rPr lang="en-IN" smtClean="0"/>
              <a:pPr/>
              <a:t>19-06-2026</a:t>
            </a:fld>
            <a:endParaRPr lang="en-IN" dirty="0"/>
          </a:p>
        </p:txBody>
      </p:sp>
      <p:sp>
        <p:nvSpPr>
          <p:cNvPr id="6" name="Footer Placeholder 5">
            <a:extLst>
              <a:ext uri="{FF2B5EF4-FFF2-40B4-BE49-F238E27FC236}">
                <a16:creationId xmlns:a16="http://schemas.microsoft.com/office/drawing/2014/main" id="{39076C70-9CE0-956A-74F2-C32B29030EAB}"/>
              </a:ext>
            </a:extLst>
          </p:cNvPr>
          <p:cNvSpPr>
            <a:spLocks noGrp="1"/>
          </p:cNvSpPr>
          <p:nvPr>
            <p:ph type="ftr" sz="quarter" idx="11"/>
          </p:nvPr>
        </p:nvSpPr>
        <p:spPr/>
        <p:txBody>
          <a:bodyPr/>
          <a:lstStyle/>
          <a:p>
            <a:endParaRPr lang="en-IN" dirty="0"/>
          </a:p>
        </p:txBody>
      </p:sp>
      <p:sp>
        <p:nvSpPr>
          <p:cNvPr id="7" name="Slide Number Placeholder 6">
            <a:extLst>
              <a:ext uri="{FF2B5EF4-FFF2-40B4-BE49-F238E27FC236}">
                <a16:creationId xmlns:a16="http://schemas.microsoft.com/office/drawing/2014/main" id="{2D154565-859C-6099-8C48-5D2AB83D34A3}"/>
              </a:ext>
            </a:extLst>
          </p:cNvPr>
          <p:cNvSpPr>
            <a:spLocks noGrp="1"/>
          </p:cNvSpPr>
          <p:nvPr>
            <p:ph type="sldNum" sz="quarter" idx="12"/>
          </p:nvPr>
        </p:nvSpPr>
        <p:spPr/>
        <p:txBody>
          <a:bodyPr/>
          <a:lstStyle/>
          <a:p>
            <a:fld id="{83F3B305-55B7-435F-ADBC-4B7BAC23C9E2}" type="slidenum">
              <a:rPr lang="en-IN" smtClean="0"/>
              <a:pPr/>
              <a:t>‹#›</a:t>
            </a:fld>
            <a:endParaRPr lang="en-IN" dirty="0"/>
          </a:p>
        </p:txBody>
      </p:sp>
    </p:spTree>
    <p:extLst>
      <p:ext uri="{BB962C8B-B14F-4D97-AF65-F5344CB8AC3E}">
        <p14:creationId xmlns:p14="http://schemas.microsoft.com/office/powerpoint/2010/main" val="885629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DAA093-897D-4E53-4155-D0EAB2FD26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91BFC9F-BC86-1C47-8A6A-52F8508B00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1B5564C-8486-1B52-FAD3-A02C2BFAB4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F247F1-E688-41D2-884B-5C223C0D3025}" type="datetime1">
              <a:rPr lang="en-IN" smtClean="0"/>
              <a:pPr/>
              <a:t>19-06-2026</a:t>
            </a:fld>
            <a:endParaRPr lang="en-IN" dirty="0"/>
          </a:p>
        </p:txBody>
      </p:sp>
      <p:sp>
        <p:nvSpPr>
          <p:cNvPr id="5" name="Footer Placeholder 4">
            <a:extLst>
              <a:ext uri="{FF2B5EF4-FFF2-40B4-BE49-F238E27FC236}">
                <a16:creationId xmlns:a16="http://schemas.microsoft.com/office/drawing/2014/main" id="{3CA867CD-44AB-4C68-13E9-820C04C904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dirty="0"/>
          </a:p>
        </p:txBody>
      </p:sp>
      <p:sp>
        <p:nvSpPr>
          <p:cNvPr id="6" name="Slide Number Placeholder 5">
            <a:extLst>
              <a:ext uri="{FF2B5EF4-FFF2-40B4-BE49-F238E27FC236}">
                <a16:creationId xmlns:a16="http://schemas.microsoft.com/office/drawing/2014/main" id="{AA1416CC-07DB-4073-6767-E157986AF9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F3B305-55B7-435F-ADBC-4B7BAC23C9E2}" type="slidenum">
              <a:rPr lang="en-IN" smtClean="0"/>
              <a:pPr/>
              <a:t>‹#›</a:t>
            </a:fld>
            <a:endParaRPr lang="en-IN" dirty="0"/>
          </a:p>
        </p:txBody>
      </p:sp>
    </p:spTree>
    <p:extLst>
      <p:ext uri="{BB962C8B-B14F-4D97-AF65-F5344CB8AC3E}">
        <p14:creationId xmlns:p14="http://schemas.microsoft.com/office/powerpoint/2010/main" val="22104694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3" Type="http://schemas.openxmlformats.org/officeDocument/2006/relationships/hyperlink" Target="http://www.haacas.com/" TargetMode="External"/><Relationship Id="rId2" Type="http://schemas.openxmlformats.org/officeDocument/2006/relationships/hyperlink" Target="mailto:cahariagarwal@yahoo.in" TargetMode="External"/><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3" Type="http://schemas.openxmlformats.org/officeDocument/2006/relationships/hyperlink" Target="https://itatonline.org/" TargetMode="External"/><Relationship Id="rId2" Type="http://schemas.openxmlformats.org/officeDocument/2006/relationships/hyperlink" Target="https://indiankanoon.org/" TargetMode="External"/><Relationship Id="rId1" Type="http://schemas.openxmlformats.org/officeDocument/2006/relationships/slideLayout" Target="../slideLayouts/slideLayout1.xml"/><Relationship Id="rId6" Type="http://schemas.openxmlformats.org/officeDocument/2006/relationships/hyperlink" Target="https://www.taxlawsonline.com/" TargetMode="External"/><Relationship Id="rId5" Type="http://schemas.openxmlformats.org/officeDocument/2006/relationships/hyperlink" Target="https://www.taxmann.com/" TargetMode="External"/><Relationship Id="rId4" Type="http://schemas.openxmlformats.org/officeDocument/2006/relationships/hyperlink" Target="https://auth.cchtaxonline.com/" TargetMode="Externa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A579B29-FE1A-ABBB-E284-8D5B3151E1C3}"/>
              </a:ext>
            </a:extLst>
          </p:cNvPr>
          <p:cNvSpPr txBox="1"/>
          <p:nvPr/>
        </p:nvSpPr>
        <p:spPr>
          <a:xfrm>
            <a:off x="1373975" y="1350621"/>
            <a:ext cx="9407873" cy="31700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A JOURNEY FROM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INCOME TAX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ASSESSMENTS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TO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APPEALS</a:t>
            </a:r>
          </a:p>
        </p:txBody>
      </p:sp>
      <p:sp>
        <p:nvSpPr>
          <p:cNvPr id="3" name="Slide Number Placeholder 2">
            <a:extLst>
              <a:ext uri="{FF2B5EF4-FFF2-40B4-BE49-F238E27FC236}">
                <a16:creationId xmlns:a16="http://schemas.microsoft.com/office/drawing/2014/main" id="{B36F29BD-A1AC-397E-3980-67A1DB61DA36}"/>
              </a:ext>
            </a:extLst>
          </p:cNvPr>
          <p:cNvSpPr>
            <a:spLocks noGrp="1"/>
          </p:cNvSpPr>
          <p:nvPr>
            <p:ph type="sldNum" sz="quarter" idx="12"/>
          </p:nvPr>
        </p:nvSpPr>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DDDA13A8-FF85-4270-B9E7-D60E3EF87015}" type="slidenum">
              <a:rPr kumimoji="0" lang="en-US" sz="2000" b="1" i="0" u="none" strike="noStrike" kern="1200" cap="none" spc="0" normalizeH="0" baseline="0" noProof="0" smtClean="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32947770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69557"/>
            <a:ext cx="10515600" cy="840259"/>
          </a:xfrm>
        </p:spPr>
        <p:txBody>
          <a:bodyPr>
            <a:noAutofit/>
          </a:bodyPr>
          <a:lstStyle/>
          <a:p>
            <a:r>
              <a:rPr lang="en-US" sz="2200" b="1" dirty="0">
                <a:solidFill>
                  <a:srgbClr val="FF0000"/>
                </a:solidFill>
                <a:latin typeface="Cambria" panose="02040503050406030204" pitchFamily="18" charset="0"/>
                <a:ea typeface="Cambria" panose="02040503050406030204" pitchFamily="18" charset="0"/>
              </a:rPr>
              <a:t>1. </a:t>
            </a:r>
            <a:r>
              <a:rPr lang="en-US" sz="2200" b="1" u="sng" dirty="0">
                <a:solidFill>
                  <a:srgbClr val="FF0000"/>
                </a:solidFill>
                <a:latin typeface="Cambria" panose="02040503050406030204" pitchFamily="18" charset="0"/>
                <a:ea typeface="Cambria" panose="02040503050406030204" pitchFamily="18" charset="0"/>
              </a:rPr>
              <a:t>Drafting and Filing of reply letter in response to notice u/s. 270(8) &amp; 270(9)</a:t>
            </a:r>
            <a:br>
              <a:rPr lang="en-US" sz="2200" b="1" u="sng" dirty="0">
                <a:solidFill>
                  <a:srgbClr val="FF0000"/>
                </a:solidFill>
                <a:latin typeface="Cambria" panose="02040503050406030204" pitchFamily="18" charset="0"/>
                <a:ea typeface="Cambria" panose="02040503050406030204" pitchFamily="18" charset="0"/>
              </a:rPr>
            </a:br>
            <a:r>
              <a:rPr lang="en-US" sz="2200" b="1" u="sng" dirty="0">
                <a:solidFill>
                  <a:srgbClr val="FF0000"/>
                </a:solidFill>
                <a:latin typeface="Cambria" panose="02040503050406030204" pitchFamily="18" charset="0"/>
                <a:ea typeface="Cambria" panose="02040503050406030204" pitchFamily="18" charset="0"/>
              </a:rPr>
              <a:t>- </a:t>
            </a:r>
            <a:r>
              <a:rPr lang="en-US" sz="2200" b="1" u="sng" dirty="0">
                <a:solidFill>
                  <a:srgbClr val="00B050"/>
                </a:solidFill>
                <a:latin typeface="Cambria" panose="02040503050406030204" pitchFamily="18" charset="0"/>
                <a:ea typeface="Cambria" panose="02040503050406030204" pitchFamily="18" charset="0"/>
              </a:rPr>
              <a:t>(143(2) of IT Act 1961)</a:t>
            </a:r>
            <a:r>
              <a:rPr lang="en-US" sz="2200" b="1" u="sng" dirty="0">
                <a:solidFill>
                  <a:srgbClr val="FF0000"/>
                </a:solidFill>
                <a:latin typeface="Cambria" panose="02040503050406030204" pitchFamily="18" charset="0"/>
                <a:ea typeface="Cambria" panose="02040503050406030204" pitchFamily="18" charset="0"/>
              </a:rPr>
              <a:t>(</a:t>
            </a:r>
            <a:r>
              <a:rPr lang="en-US" sz="2200" b="1" u="sng" dirty="0" err="1">
                <a:solidFill>
                  <a:srgbClr val="FF0000"/>
                </a:solidFill>
                <a:latin typeface="Cambria" panose="02040503050406030204" pitchFamily="18" charset="0"/>
                <a:ea typeface="Cambria" panose="02040503050406030204" pitchFamily="18" charset="0"/>
              </a:rPr>
              <a:t>contd</a:t>
            </a:r>
            <a:r>
              <a:rPr lang="en-US" sz="2200" b="1" u="sng" dirty="0">
                <a:solidFill>
                  <a:srgbClr val="FF0000"/>
                </a:solidFill>
                <a:latin typeface="Cambria" panose="02040503050406030204" pitchFamily="18" charset="0"/>
                <a:ea typeface="Cambria" panose="02040503050406030204" pitchFamily="18" charset="0"/>
              </a:rPr>
              <a:t>)</a:t>
            </a:r>
            <a:br>
              <a:rPr lang="en-IN" sz="2200" b="1" dirty="0">
                <a:solidFill>
                  <a:srgbClr val="FF0000"/>
                </a:solidFill>
                <a:latin typeface="Cambria" panose="02040503050406030204" pitchFamily="18" charset="0"/>
                <a:ea typeface="Cambria" panose="02040503050406030204" pitchFamily="18" charset="0"/>
              </a:rPr>
            </a:br>
            <a:endParaRPr lang="en-IN" sz="2200" dirty="0">
              <a:solidFill>
                <a:srgbClr val="FF0000"/>
              </a:solidFill>
            </a:endParaRPr>
          </a:p>
        </p:txBody>
      </p:sp>
      <p:sp>
        <p:nvSpPr>
          <p:cNvPr id="3" name="Content Placeholder 2"/>
          <p:cNvSpPr>
            <a:spLocks noGrp="1"/>
          </p:cNvSpPr>
          <p:nvPr>
            <p:ph idx="1"/>
          </p:nvPr>
        </p:nvSpPr>
        <p:spPr/>
        <p:txBody>
          <a:bodyPr/>
          <a:lstStyle/>
          <a:p>
            <a:pPr marL="0" lvl="0" indent="0" algn="just">
              <a:lnSpc>
                <a:spcPct val="200000"/>
              </a:lnSpc>
              <a:buNone/>
            </a:pPr>
            <a:r>
              <a:rPr lang="en-US" dirty="0">
                <a:latin typeface="Cambria" panose="02040503050406030204" pitchFamily="18" charset="0"/>
                <a:ea typeface="Cambria" panose="02040503050406030204" pitchFamily="18" charset="0"/>
              </a:rPr>
              <a:t>(v) </a:t>
            </a:r>
            <a:r>
              <a:rPr lang="en-US" dirty="0">
                <a:solidFill>
                  <a:srgbClr val="FF0000"/>
                </a:solidFill>
                <a:latin typeface="Cambria" panose="02040503050406030204" pitchFamily="18" charset="0"/>
                <a:ea typeface="Cambria" panose="02040503050406030204" pitchFamily="18" charset="0"/>
              </a:rPr>
              <a:t>To request the Assessing Officer (AO) to specify as to what specific details are required by the AO.</a:t>
            </a:r>
            <a:endParaRPr lang="en-IN" dirty="0">
              <a:solidFill>
                <a:srgbClr val="FF0000"/>
              </a:solidFill>
              <a:latin typeface="Cambria" panose="02040503050406030204" pitchFamily="18" charset="0"/>
              <a:ea typeface="Cambria" panose="02040503050406030204" pitchFamily="18" charset="0"/>
            </a:endParaRPr>
          </a:p>
          <a:p>
            <a:pPr marL="0" indent="0" algn="just">
              <a:lnSpc>
                <a:spcPct val="200000"/>
              </a:lnSpc>
              <a:buNone/>
            </a:pPr>
            <a:endParaRPr lang="en-IN" dirty="0">
              <a:latin typeface="Cambria" panose="02040503050406030204" pitchFamily="18" charset="0"/>
              <a:ea typeface="Cambria" panose="02040503050406030204" pitchFamily="18" charset="0"/>
            </a:endParaRPr>
          </a:p>
        </p:txBody>
      </p:sp>
      <p:sp>
        <p:nvSpPr>
          <p:cNvPr id="6" name="Slide Number Placeholder 5"/>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10</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014654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952531"/>
            <a:ext cx="10363200" cy="4870514"/>
          </a:xfrm>
        </p:spPr>
        <p:txBody>
          <a:bodyPr>
            <a:noAutofit/>
          </a:bodyPr>
          <a:lstStyle/>
          <a:p>
            <a:pPr marL="723900" indent="-723900" algn="just">
              <a:lnSpc>
                <a:spcPct val="150000"/>
              </a:lnSpc>
              <a:buFont typeface="Wingdings" panose="05000000000000000000" pitchFamily="2" charset="2"/>
              <a:buChar char="Ø"/>
            </a:pPr>
            <a:r>
              <a:rPr lang="en-US" sz="2600" dirty="0">
                <a:solidFill>
                  <a:srgbClr val="FF0000"/>
                </a:solidFill>
                <a:latin typeface="Cambria" panose="02040503050406030204" pitchFamily="18" charset="0"/>
              </a:rPr>
              <a:t>The CIT(A)/ JCIT(A) shall, thereafter</a:t>
            </a:r>
          </a:p>
          <a:p>
            <a:pPr marL="1085850" lvl="1" indent="-361950" algn="just">
              <a:lnSpc>
                <a:spcPct val="150000"/>
              </a:lnSpc>
              <a:buFont typeface="Wingdings" panose="05000000000000000000" pitchFamily="2" charset="2"/>
              <a:buChar char="§"/>
            </a:pPr>
            <a:r>
              <a:rPr lang="en-US" sz="2600" dirty="0">
                <a:solidFill>
                  <a:srgbClr val="FF0000"/>
                </a:solidFill>
                <a:latin typeface="Cambria" panose="02040503050406030204" pitchFamily="18" charset="0"/>
              </a:rPr>
              <a:t>prepare in writing an appeal order in accordance with the provisions of section 360 of IT Act, 2025 </a:t>
            </a:r>
            <a:r>
              <a:rPr lang="en-US" sz="2600" dirty="0">
                <a:solidFill>
                  <a:srgbClr val="00B050"/>
                </a:solidFill>
                <a:latin typeface="Cambria" panose="02040503050406030204" pitchFamily="18" charset="0"/>
              </a:rPr>
              <a:t>(Section 251 of IT Act,1961)</a:t>
            </a:r>
            <a:r>
              <a:rPr lang="en-US" sz="2600" dirty="0">
                <a:solidFill>
                  <a:srgbClr val="FF0000"/>
                </a:solidFill>
                <a:latin typeface="Cambria" panose="02040503050406030204" pitchFamily="18" charset="0"/>
              </a:rPr>
              <a:t> stating the points for determination, the decision thereon and the reason for the decision; </a:t>
            </a:r>
            <a:r>
              <a:rPr lang="en-US" sz="2600" dirty="0">
                <a:latin typeface="Cambria" panose="02040503050406030204" pitchFamily="18" charset="0"/>
              </a:rPr>
              <a:t>and</a:t>
            </a:r>
          </a:p>
          <a:p>
            <a:pPr marL="1085850" lvl="1" indent="-361950" algn="just">
              <a:lnSpc>
                <a:spcPct val="150000"/>
              </a:lnSpc>
              <a:buFont typeface="Wingdings" panose="05000000000000000000" pitchFamily="2" charset="2"/>
              <a:buChar char="§"/>
            </a:pPr>
            <a:r>
              <a:rPr lang="en-US" sz="2600" dirty="0">
                <a:solidFill>
                  <a:srgbClr val="FF0000"/>
                </a:solidFill>
                <a:latin typeface="Cambria" panose="02040503050406030204" pitchFamily="18" charset="0"/>
              </a:rPr>
              <a:t>send such order after signing the same digitally to the appellant </a:t>
            </a:r>
            <a:r>
              <a:rPr lang="en-US" sz="2600" dirty="0">
                <a:latin typeface="Cambria" panose="02040503050406030204" pitchFamily="18" charset="0"/>
              </a:rPr>
              <a:t>along with the details of the penalty proceedings, if any, to be initiated therein;</a:t>
            </a:r>
          </a:p>
        </p:txBody>
      </p:sp>
      <p:sp>
        <p:nvSpPr>
          <p:cNvPr id="5" name="Slide Number Placeholder 4"/>
          <p:cNvSpPr>
            <a:spLocks noGrp="1"/>
          </p:cNvSpPr>
          <p:nvPr>
            <p:ph type="sldNum" sz="quarter" idx="12"/>
          </p:nvPr>
        </p:nvSpPr>
        <p:spPr/>
        <p:txBody>
          <a:bodyPr vert="horz" lIns="68580" tIns="34290" rIns="68580" bIns="34290" rtlCol="0" anchor="ctr"/>
          <a:lstStyle/>
          <a:p>
            <a:pPr marL="0" marR="0" lvl="0" indent="0" algn="r" defTabSz="6858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2000" b="1" i="0" u="none" strike="noStrike" kern="1200" cap="none" spc="0" normalizeH="0" baseline="0" noProof="0" smtClean="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685800" rtl="0" eaLnBrk="1" fontAlgn="auto" latinLnBrk="0" hangingPunct="1">
                <a:lnSpc>
                  <a:spcPct val="100000"/>
                </a:lnSpc>
                <a:spcBef>
                  <a:spcPts val="0"/>
                </a:spcBef>
                <a:spcAft>
                  <a:spcPts val="0"/>
                </a:spcAft>
                <a:buClrTx/>
                <a:buSzTx/>
                <a:buFontTx/>
                <a:buNone/>
                <a:tabLst/>
                <a:defRPr/>
              </a:pPr>
              <a:t>100</a:t>
            </a:fld>
            <a:endPar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7" name="TextBox 6">
            <a:extLst>
              <a:ext uri="{FF2B5EF4-FFF2-40B4-BE49-F238E27FC236}">
                <a16:creationId xmlns:a16="http://schemas.microsoft.com/office/drawing/2014/main" id="{27459636-9F12-B7B2-BDF5-08286B99666B}"/>
              </a:ext>
            </a:extLst>
          </p:cNvPr>
          <p:cNvSpPr txBox="1"/>
          <p:nvPr/>
        </p:nvSpPr>
        <p:spPr>
          <a:xfrm>
            <a:off x="2038350" y="5889643"/>
            <a:ext cx="73152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5B9BD5">
                    <a:lumMod val="75000"/>
                  </a:srgbClr>
                </a:solidFill>
                <a:effectLst/>
                <a:uLnTx/>
                <a:uFillTx/>
                <a:latin typeface="Cambria" panose="02040503050406030204" pitchFamily="18" charset="0"/>
                <a:ea typeface="Cambria" panose="02040503050406030204" pitchFamily="18" charset="0"/>
                <a:cs typeface="+mn-cs"/>
              </a:rPr>
              <a:t>Section </a:t>
            </a:r>
            <a:r>
              <a:rPr lang="en-US" sz="2000" b="1" dirty="0">
                <a:solidFill>
                  <a:srgbClr val="5B9BD5">
                    <a:lumMod val="75000"/>
                  </a:srgbClr>
                </a:solidFill>
                <a:latin typeface="Cambria" panose="02040503050406030204" pitchFamily="18" charset="0"/>
                <a:ea typeface="Cambria" panose="02040503050406030204" pitchFamily="18" charset="0"/>
              </a:rPr>
              <a:t>360</a:t>
            </a:r>
            <a:r>
              <a:rPr kumimoji="0" lang="en-US" sz="2000" b="1" i="0" u="none" strike="noStrike" kern="1200" cap="none" spc="0" normalizeH="0" baseline="0" noProof="0" dirty="0">
                <a:ln>
                  <a:noFill/>
                </a:ln>
                <a:solidFill>
                  <a:srgbClr val="5B9BD5">
                    <a:lumMod val="75000"/>
                  </a:srgbClr>
                </a:solidFill>
                <a:effectLst/>
                <a:uLnTx/>
                <a:uFillTx/>
                <a:latin typeface="Cambria" panose="02040503050406030204" pitchFamily="18" charset="0"/>
                <a:ea typeface="Cambria" panose="02040503050406030204" pitchFamily="18" charset="0"/>
                <a:cs typeface="+mn-cs"/>
              </a:rPr>
              <a:t>: Powers of the JCIT(A)/CIT(A)</a:t>
            </a:r>
          </a:p>
        </p:txBody>
      </p:sp>
      <p:sp>
        <p:nvSpPr>
          <p:cNvPr id="10" name="Title 1">
            <a:extLst>
              <a:ext uri="{FF2B5EF4-FFF2-40B4-BE49-F238E27FC236}">
                <a16:creationId xmlns:a16="http://schemas.microsoft.com/office/drawing/2014/main" id="{C5644398-0DE6-5207-1686-E858E379F3C8}"/>
              </a:ext>
            </a:extLst>
          </p:cNvPr>
          <p:cNvSpPr txBox="1">
            <a:spLocks/>
          </p:cNvSpPr>
          <p:nvPr/>
        </p:nvSpPr>
        <p:spPr>
          <a:xfrm>
            <a:off x="990600" y="349082"/>
            <a:ext cx="10210800" cy="5016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l">
              <a:defRPr/>
            </a:pPr>
            <a:r>
              <a:rPr lang="en-US" sz="2000" b="1" dirty="0">
                <a:solidFill>
                  <a:srgbClr val="FF0000"/>
                </a:solidFill>
                <a:latin typeface="Cambria" panose="02040503050406030204" pitchFamily="18" charset="0"/>
              </a:rPr>
              <a:t>9. Enhancement/ Reduction – Assessment/Penalty</a:t>
            </a:r>
            <a:r>
              <a:rPr lang="en-IN" sz="2000" b="1" dirty="0">
                <a:solidFill>
                  <a:srgbClr val="FF0000"/>
                </a:solidFill>
                <a:latin typeface="Cambria" panose="02040503050406030204" pitchFamily="18" charset="0"/>
              </a:rPr>
              <a:t>(Contd.)</a:t>
            </a:r>
            <a:endParaRPr lang="en-US" sz="2000" b="1" dirty="0">
              <a:solidFill>
                <a:srgbClr val="FF0000"/>
              </a:solidFill>
              <a:latin typeface="Cambria" panose="02040503050406030204" pitchFamily="18" charset="0"/>
            </a:endParaRPr>
          </a:p>
        </p:txBody>
      </p:sp>
      <p:sp>
        <p:nvSpPr>
          <p:cNvPr id="11" name="Footer Placeholder 3">
            <a:extLst>
              <a:ext uri="{FF2B5EF4-FFF2-40B4-BE49-F238E27FC236}">
                <a16:creationId xmlns:a16="http://schemas.microsoft.com/office/drawing/2014/main" id="{5FF9AC33-EF84-EA76-60B8-B08F0D712E1D}"/>
              </a:ext>
            </a:extLst>
          </p:cNvPr>
          <p:cNvSpPr>
            <a:spLocks noGrp="1"/>
          </p:cNvSpPr>
          <p:nvPr>
            <p:ph type="ftr" sz="quarter" idx="11"/>
          </p:nvPr>
        </p:nvSpPr>
        <p:spPr>
          <a:xfrm>
            <a:off x="8728363" y="6300933"/>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Tree>
    <p:extLst>
      <p:ext uri="{BB962C8B-B14F-4D97-AF65-F5344CB8AC3E}">
        <p14:creationId xmlns:p14="http://schemas.microsoft.com/office/powerpoint/2010/main" val="208865718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400027"/>
            <a:ext cx="10591800" cy="2578268"/>
          </a:xfrm>
        </p:spPr>
        <p:txBody>
          <a:bodyPr>
            <a:noAutofit/>
          </a:bodyPr>
          <a:lstStyle/>
          <a:p>
            <a:pPr algn="l">
              <a:lnSpc>
                <a:spcPct val="150000"/>
              </a:lnSpc>
            </a:pPr>
            <a:r>
              <a:rPr lang="en-US" sz="3200" b="1" dirty="0">
                <a:solidFill>
                  <a:srgbClr val="FF0000"/>
                </a:solidFill>
                <a:latin typeface="Cambria" panose="02040503050406030204" pitchFamily="18" charset="0"/>
                <a:ea typeface="Cambria" panose="02040503050406030204" pitchFamily="18" charset="0"/>
              </a:rPr>
              <a:t>CIT(A) cannot discover new source of income. </a:t>
            </a:r>
            <a:br>
              <a:rPr lang="en-US" sz="3200" b="1" dirty="0">
                <a:solidFill>
                  <a:srgbClr val="FF0000"/>
                </a:solidFill>
                <a:latin typeface="Cambria" panose="02040503050406030204" pitchFamily="18" charset="0"/>
                <a:ea typeface="Cambria" panose="02040503050406030204" pitchFamily="18" charset="0"/>
              </a:rPr>
            </a:br>
            <a:r>
              <a:rPr lang="en-US" sz="3200" dirty="0">
                <a:solidFill>
                  <a:schemeClr val="accent1">
                    <a:lumMod val="75000"/>
                  </a:schemeClr>
                </a:solidFill>
                <a:latin typeface="Cambria" panose="02040503050406030204" pitchFamily="18" charset="0"/>
                <a:ea typeface="Cambria" panose="02040503050406030204" pitchFamily="18" charset="0"/>
              </a:rPr>
              <a:t>[CIT v. </a:t>
            </a:r>
            <a:r>
              <a:rPr lang="en-US" sz="3200" dirty="0" err="1">
                <a:solidFill>
                  <a:schemeClr val="accent1">
                    <a:lumMod val="75000"/>
                  </a:schemeClr>
                </a:solidFill>
                <a:latin typeface="Cambria" panose="02040503050406030204" pitchFamily="18" charset="0"/>
                <a:ea typeface="Cambria" panose="02040503050406030204" pitchFamily="18" charset="0"/>
              </a:rPr>
              <a:t>Sardari</a:t>
            </a:r>
            <a:r>
              <a:rPr lang="en-US" sz="3200" dirty="0">
                <a:solidFill>
                  <a:schemeClr val="accent1">
                    <a:lumMod val="75000"/>
                  </a:schemeClr>
                </a:solidFill>
                <a:latin typeface="Cambria" panose="02040503050406030204" pitchFamily="18" charset="0"/>
                <a:ea typeface="Cambria" panose="02040503050406030204" pitchFamily="18" charset="0"/>
              </a:rPr>
              <a:t> Lal &amp; Co. [2001] 251 ITR 864/ </a:t>
            </a:r>
            <a:br>
              <a:rPr lang="en-US" sz="3200" dirty="0">
                <a:solidFill>
                  <a:schemeClr val="accent1">
                    <a:lumMod val="75000"/>
                  </a:schemeClr>
                </a:solidFill>
                <a:latin typeface="Cambria" panose="02040503050406030204" pitchFamily="18" charset="0"/>
                <a:ea typeface="Cambria" panose="02040503050406030204" pitchFamily="18" charset="0"/>
              </a:rPr>
            </a:br>
            <a:r>
              <a:rPr lang="en-US" sz="3200" dirty="0">
                <a:solidFill>
                  <a:schemeClr val="accent1">
                    <a:lumMod val="75000"/>
                  </a:schemeClr>
                </a:solidFill>
                <a:latin typeface="Cambria" panose="02040503050406030204" pitchFamily="18" charset="0"/>
                <a:ea typeface="Cambria" panose="02040503050406030204" pitchFamily="18" charset="0"/>
              </a:rPr>
              <a:t>[2002] 120 Taxman 595(Delhi)]</a:t>
            </a:r>
            <a:br>
              <a:rPr lang="en-US" sz="3200" dirty="0">
                <a:solidFill>
                  <a:schemeClr val="accent1">
                    <a:lumMod val="75000"/>
                  </a:schemeClr>
                </a:solidFill>
                <a:latin typeface="Cambria" panose="02040503050406030204" pitchFamily="18" charset="0"/>
                <a:ea typeface="Cambria" panose="02040503050406030204" pitchFamily="18" charset="0"/>
              </a:rPr>
            </a:br>
            <a:endParaRPr lang="en-US" sz="3200" dirty="0">
              <a:solidFill>
                <a:schemeClr val="accent1">
                  <a:lumMod val="75000"/>
                </a:schemeClr>
              </a:solidFill>
              <a:latin typeface="Cambria" panose="02040503050406030204" pitchFamily="18" charset="0"/>
              <a:ea typeface="Cambria" panose="02040503050406030204" pitchFamily="18" charset="0"/>
            </a:endParaRPr>
          </a:p>
        </p:txBody>
      </p:sp>
      <p:sp>
        <p:nvSpPr>
          <p:cNvPr id="3" name="Slide Number Placeholder 2"/>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101</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4" name="Title 1">
            <a:extLst>
              <a:ext uri="{FF2B5EF4-FFF2-40B4-BE49-F238E27FC236}">
                <a16:creationId xmlns:a16="http://schemas.microsoft.com/office/drawing/2014/main" id="{D7A80160-02DB-C5A4-2FD8-2F6990CF34F1}"/>
              </a:ext>
            </a:extLst>
          </p:cNvPr>
          <p:cNvSpPr txBox="1">
            <a:spLocks/>
          </p:cNvSpPr>
          <p:nvPr/>
        </p:nvSpPr>
        <p:spPr>
          <a:xfrm>
            <a:off x="755073" y="362937"/>
            <a:ext cx="10210800" cy="50165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l">
              <a:defRPr/>
            </a:pPr>
            <a:r>
              <a:rPr lang="en-US" sz="2000" b="1" dirty="0">
                <a:solidFill>
                  <a:srgbClr val="FF0000"/>
                </a:solidFill>
                <a:latin typeface="Cambria" panose="02040503050406030204" pitchFamily="18" charset="0"/>
              </a:rPr>
              <a:t>9. Enhancement/ Reduction – Assessment/Penalty</a:t>
            </a:r>
            <a:r>
              <a:rPr lang="en-IN" sz="2000" b="1" dirty="0">
                <a:solidFill>
                  <a:srgbClr val="FF0000"/>
                </a:solidFill>
                <a:latin typeface="Cambria" panose="02040503050406030204" pitchFamily="18" charset="0"/>
              </a:rPr>
              <a:t>(Contd.)</a:t>
            </a:r>
            <a:endParaRPr lang="en-US" sz="2000" b="1" dirty="0">
              <a:solidFill>
                <a:srgbClr val="FF0000"/>
              </a:solidFill>
              <a:latin typeface="Cambria" panose="02040503050406030204" pitchFamily="18" charset="0"/>
            </a:endParaRPr>
          </a:p>
        </p:txBody>
      </p:sp>
      <p:sp>
        <p:nvSpPr>
          <p:cNvPr id="6" name="Footer Placeholder 3">
            <a:extLst>
              <a:ext uri="{FF2B5EF4-FFF2-40B4-BE49-F238E27FC236}">
                <a16:creationId xmlns:a16="http://schemas.microsoft.com/office/drawing/2014/main" id="{B016589F-A8FE-C522-672A-1B66BA0B3C96}"/>
              </a:ext>
            </a:extLst>
          </p:cNvPr>
          <p:cNvSpPr>
            <a:spLocks noGrp="1"/>
          </p:cNvSpPr>
          <p:nvPr>
            <p:ph type="ftr" sz="quarter" idx="11"/>
          </p:nvPr>
        </p:nvSpPr>
        <p:spPr>
          <a:xfrm>
            <a:off x="8534400" y="6356351"/>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Tree>
    <p:extLst>
      <p:ext uri="{BB962C8B-B14F-4D97-AF65-F5344CB8AC3E}">
        <p14:creationId xmlns:p14="http://schemas.microsoft.com/office/powerpoint/2010/main" val="32425989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61BC87-6B25-41C8-8149-8ACE12D90ACD}"/>
              </a:ext>
            </a:extLst>
          </p:cNvPr>
          <p:cNvSpPr txBox="1"/>
          <p:nvPr/>
        </p:nvSpPr>
        <p:spPr>
          <a:xfrm>
            <a:off x="990600" y="850732"/>
            <a:ext cx="10367211" cy="4031873"/>
          </a:xfrm>
          <a:prstGeom prst="rect">
            <a:avLst/>
          </a:prstGeom>
          <a:noFill/>
        </p:spPr>
        <p:txBody>
          <a:bodyPr wrap="square" rtlCol="0">
            <a:spAutoFit/>
          </a:bodyPr>
          <a:lstStyle/>
          <a:p>
            <a:pPr marL="0" marR="0" lvl="0" indent="0" algn="l" defTabSz="342900" rtl="0" eaLnBrk="1" fontAlgn="auto" latinLnBrk="0" hangingPunct="1">
              <a:lnSpc>
                <a:spcPct val="200000"/>
              </a:lnSpc>
              <a:spcBef>
                <a:spcPts val="0"/>
              </a:spcBef>
              <a:spcAft>
                <a:spcPts val="0"/>
              </a:spcAft>
              <a:buClr>
                <a:srgbClr val="ED7D31"/>
              </a:buClr>
              <a:buSzTx/>
              <a:buFontTx/>
              <a:buNone/>
              <a:tabLst/>
              <a:defRPr/>
            </a:pPr>
            <a:r>
              <a:rPr kumimoji="0" lang="en-US" sz="3200" b="1" i="0" u="sng" strike="noStrike" kern="1200" cap="none" spc="0" normalizeH="0" baseline="0" noProof="0" dirty="0">
                <a:ln>
                  <a:noFill/>
                </a:ln>
                <a:solidFill>
                  <a:srgbClr val="4BACC6">
                    <a:lumMod val="75000"/>
                  </a:srgbClr>
                </a:solidFill>
                <a:effectLst/>
                <a:uLnTx/>
                <a:uFillTx/>
                <a:latin typeface="Cambria" panose="02040503050406030204" pitchFamily="18" charset="0"/>
                <a:ea typeface="+mn-ea"/>
                <a:cs typeface="+mn-cs"/>
              </a:rPr>
              <a:t>No Change of Status</a:t>
            </a:r>
            <a:endParaRPr kumimoji="0" lang="en-IN" sz="3200" b="1" i="0" u="sng" strike="noStrike" kern="1200" cap="none" spc="0" normalizeH="0" baseline="0" noProof="0" dirty="0">
              <a:ln>
                <a:noFill/>
              </a:ln>
              <a:solidFill>
                <a:srgbClr val="4BACC6">
                  <a:lumMod val="75000"/>
                </a:srgbClr>
              </a:solidFill>
              <a:effectLst/>
              <a:uLnTx/>
              <a:uFillTx/>
              <a:latin typeface="Cambria" panose="02040503050406030204" pitchFamily="18" charset="0"/>
              <a:ea typeface="+mn-ea"/>
              <a:cs typeface="+mn-cs"/>
            </a:endParaRPr>
          </a:p>
          <a:p>
            <a:pPr marL="722313" marR="0" lvl="0" indent="-722313" algn="just" defTabSz="342900" rtl="0" eaLnBrk="1" fontAlgn="auto" latinLnBrk="0" hangingPunct="1">
              <a:lnSpc>
                <a:spcPct val="200000"/>
              </a:lnSpc>
              <a:spcBef>
                <a:spcPts val="0"/>
              </a:spcBef>
              <a:spcAft>
                <a:spcPts val="0"/>
              </a:spcAft>
              <a:buClr>
                <a:srgbClr val="FF0000"/>
              </a:buClr>
              <a:buSzTx/>
              <a:buFont typeface="Wingdings" panose="05000000000000000000" pitchFamily="2" charset="2"/>
              <a:buChar char="Ø"/>
              <a:tabLst/>
              <a:defRPr/>
            </a:pPr>
            <a:r>
              <a:rPr kumimoji="0" lang="en-US" sz="32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Neither the AO nor the appellate authority have right to change the status of an assessee in reassessment proceedings.</a:t>
            </a:r>
          </a:p>
        </p:txBody>
      </p:sp>
      <p:sp>
        <p:nvSpPr>
          <p:cNvPr id="4" name="Slide Number Placeholder 3"/>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102</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6" name="Title 1">
            <a:extLst>
              <a:ext uri="{FF2B5EF4-FFF2-40B4-BE49-F238E27FC236}">
                <a16:creationId xmlns:a16="http://schemas.microsoft.com/office/drawing/2014/main" id="{B0359A28-6699-463F-84F4-52625EAFCA95}"/>
              </a:ext>
            </a:extLst>
          </p:cNvPr>
          <p:cNvSpPr txBox="1">
            <a:spLocks/>
          </p:cNvSpPr>
          <p:nvPr/>
        </p:nvSpPr>
        <p:spPr>
          <a:xfrm>
            <a:off x="990600" y="1229032"/>
            <a:ext cx="5312423" cy="596033"/>
          </a:xfrm>
          <a:prstGeom prst="rect">
            <a:avLst/>
          </a:prstGeom>
        </p:spPr>
        <p:txBody>
          <a:bodyPr vert="horz" lIns="91440" tIns="45720" rIns="91440" bIns="45720" rtlCol="0" anchor="ctr">
            <a:noAutofit/>
          </a:bodyPr>
          <a:lstStyle>
            <a:lvl1pPr>
              <a:lnSpc>
                <a:spcPct val="90000"/>
              </a:lnSpc>
              <a:spcBef>
                <a:spcPct val="0"/>
              </a:spcBef>
              <a:buNone/>
              <a:defRPr sz="2400" b="1">
                <a:solidFill>
                  <a:srgbClr val="FF0000"/>
                </a:solidFill>
                <a:latin typeface="Cambria" panose="02040503050406030204" pitchFamily="18"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IN" sz="32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endParaRPr>
          </a:p>
        </p:txBody>
      </p:sp>
      <p:sp>
        <p:nvSpPr>
          <p:cNvPr id="9" name="Footer Placeholder 3">
            <a:extLst>
              <a:ext uri="{FF2B5EF4-FFF2-40B4-BE49-F238E27FC236}">
                <a16:creationId xmlns:a16="http://schemas.microsoft.com/office/drawing/2014/main" id="{39AA059D-4C3A-882B-7C1E-DE980FB5BF19}"/>
              </a:ext>
            </a:extLst>
          </p:cNvPr>
          <p:cNvSpPr>
            <a:spLocks noGrp="1"/>
          </p:cNvSpPr>
          <p:nvPr>
            <p:ph type="ftr" sz="quarter" idx="11"/>
          </p:nvPr>
        </p:nvSpPr>
        <p:spPr>
          <a:xfrm>
            <a:off x="8534400" y="6356351"/>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
        <p:nvSpPr>
          <p:cNvPr id="7" name="Title 1">
            <a:extLst>
              <a:ext uri="{FF2B5EF4-FFF2-40B4-BE49-F238E27FC236}">
                <a16:creationId xmlns:a16="http://schemas.microsoft.com/office/drawing/2014/main" id="{D7A80160-02DB-C5A4-2FD8-2F6990CF34F1}"/>
              </a:ext>
            </a:extLst>
          </p:cNvPr>
          <p:cNvSpPr txBox="1">
            <a:spLocks/>
          </p:cNvSpPr>
          <p:nvPr/>
        </p:nvSpPr>
        <p:spPr>
          <a:xfrm>
            <a:off x="588819" y="307518"/>
            <a:ext cx="10210800" cy="5016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l">
              <a:defRPr/>
            </a:pPr>
            <a:r>
              <a:rPr lang="en-US" sz="2000" b="1" dirty="0">
                <a:solidFill>
                  <a:srgbClr val="FF0000"/>
                </a:solidFill>
                <a:latin typeface="Cambria" panose="02040503050406030204" pitchFamily="18" charset="0"/>
              </a:rPr>
              <a:t>9. Enhancement/ Reduction – Assessment/Penalty</a:t>
            </a:r>
            <a:r>
              <a:rPr lang="en-IN" sz="2000" b="1" dirty="0">
                <a:solidFill>
                  <a:srgbClr val="FF0000"/>
                </a:solidFill>
                <a:latin typeface="Cambria" panose="02040503050406030204" pitchFamily="18" charset="0"/>
              </a:rPr>
              <a:t>(Contd.)</a:t>
            </a:r>
            <a:endParaRPr lang="en-US" sz="2000" b="1" dirty="0">
              <a:solidFill>
                <a:srgbClr val="FF0000"/>
              </a:solidFill>
              <a:latin typeface="Cambria" panose="02040503050406030204" pitchFamily="18" charset="0"/>
            </a:endParaRPr>
          </a:p>
        </p:txBody>
      </p:sp>
    </p:spTree>
    <p:extLst>
      <p:ext uri="{BB962C8B-B14F-4D97-AF65-F5344CB8AC3E}">
        <p14:creationId xmlns:p14="http://schemas.microsoft.com/office/powerpoint/2010/main" val="41624228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2493" y="1387878"/>
            <a:ext cx="10429907" cy="2404633"/>
          </a:xfrm>
        </p:spPr>
        <p:txBody>
          <a:bodyPr>
            <a:noAutofit/>
          </a:bodyPr>
          <a:lstStyle/>
          <a:p>
            <a:pPr algn="l">
              <a:lnSpc>
                <a:spcPct val="150000"/>
              </a:lnSpc>
            </a:pPr>
            <a:r>
              <a:rPr lang="en-US" sz="3200" dirty="0">
                <a:latin typeface="Cambria" panose="02040503050406030204" pitchFamily="18" charset="0"/>
                <a:ea typeface="Cambria" panose="02040503050406030204" pitchFamily="18" charset="0"/>
              </a:rPr>
              <a:t>CIT(A) </a:t>
            </a:r>
            <a:r>
              <a:rPr lang="en-US" sz="3200" b="1" dirty="0">
                <a:solidFill>
                  <a:srgbClr val="FF0000"/>
                </a:solidFill>
                <a:latin typeface="Cambria" panose="02040503050406030204" pitchFamily="18" charset="0"/>
                <a:ea typeface="Cambria" panose="02040503050406030204" pitchFamily="18" charset="0"/>
              </a:rPr>
              <a:t>has the power to reject </a:t>
            </a:r>
            <a:r>
              <a:rPr lang="en-US" sz="3200" dirty="0" err="1">
                <a:latin typeface="Cambria" panose="02040503050406030204" pitchFamily="18" charset="0"/>
                <a:ea typeface="Cambria" panose="02040503050406030204" pitchFamily="18" charset="0"/>
              </a:rPr>
              <a:t>assessee’s</a:t>
            </a:r>
            <a:r>
              <a:rPr lang="en-US" sz="3200" dirty="0">
                <a:latin typeface="Cambria" panose="02040503050406030204" pitchFamily="18" charset="0"/>
                <a:ea typeface="Cambria" panose="02040503050406030204" pitchFamily="18" charset="0"/>
              </a:rPr>
              <a:t> books </a:t>
            </a:r>
            <a:r>
              <a:rPr lang="en-US" sz="3200" b="1" dirty="0">
                <a:solidFill>
                  <a:srgbClr val="FF0000"/>
                </a:solidFill>
                <a:latin typeface="Cambria" panose="02040503050406030204" pitchFamily="18" charset="0"/>
                <a:ea typeface="Cambria" panose="02040503050406030204" pitchFamily="18" charset="0"/>
              </a:rPr>
              <a:t>even if it is accepted by AO.</a:t>
            </a:r>
            <a:br>
              <a:rPr lang="en-US" sz="3200" dirty="0">
                <a:solidFill>
                  <a:srgbClr val="FF0000"/>
                </a:solidFill>
                <a:latin typeface="Cambria" panose="02040503050406030204" pitchFamily="18" charset="0"/>
                <a:ea typeface="Cambria" panose="02040503050406030204" pitchFamily="18" charset="0"/>
              </a:rPr>
            </a:br>
            <a:r>
              <a:rPr lang="en-US" sz="3200" dirty="0">
                <a:solidFill>
                  <a:schemeClr val="accent1">
                    <a:lumMod val="75000"/>
                  </a:schemeClr>
                </a:solidFill>
                <a:latin typeface="Cambria" panose="02040503050406030204" pitchFamily="18" charset="0"/>
                <a:ea typeface="Cambria" panose="02040503050406030204" pitchFamily="18" charset="0"/>
              </a:rPr>
              <a:t>[CIT v. </a:t>
            </a:r>
            <a:r>
              <a:rPr lang="en-US" sz="3200" dirty="0" err="1">
                <a:solidFill>
                  <a:schemeClr val="accent1">
                    <a:lumMod val="75000"/>
                  </a:schemeClr>
                </a:solidFill>
                <a:latin typeface="Cambria" panose="02040503050406030204" pitchFamily="18" charset="0"/>
                <a:ea typeface="Cambria" panose="02040503050406030204" pitchFamily="18" charset="0"/>
              </a:rPr>
              <a:t>Mcmillan</a:t>
            </a:r>
            <a:r>
              <a:rPr lang="en-US" sz="3200" dirty="0">
                <a:solidFill>
                  <a:schemeClr val="accent1">
                    <a:lumMod val="75000"/>
                  </a:schemeClr>
                </a:solidFill>
                <a:latin typeface="Cambria" panose="02040503050406030204" pitchFamily="18" charset="0"/>
                <a:ea typeface="Cambria" panose="02040503050406030204" pitchFamily="18" charset="0"/>
              </a:rPr>
              <a:t> &amp; Co. [1958] 33 ITR 182(SC)] </a:t>
            </a:r>
          </a:p>
        </p:txBody>
      </p:sp>
      <p:sp>
        <p:nvSpPr>
          <p:cNvPr id="3" name="Slide Number Placeholder 2"/>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103</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5" name="Title 1">
            <a:extLst>
              <a:ext uri="{FF2B5EF4-FFF2-40B4-BE49-F238E27FC236}">
                <a16:creationId xmlns:a16="http://schemas.microsoft.com/office/drawing/2014/main" id="{D7A80160-02DB-C5A4-2FD8-2F6990CF34F1}"/>
              </a:ext>
            </a:extLst>
          </p:cNvPr>
          <p:cNvSpPr txBox="1">
            <a:spLocks/>
          </p:cNvSpPr>
          <p:nvPr/>
        </p:nvSpPr>
        <p:spPr>
          <a:xfrm>
            <a:off x="616528" y="376790"/>
            <a:ext cx="10210800" cy="5016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l">
              <a:defRPr/>
            </a:pPr>
            <a:r>
              <a:rPr lang="en-US" sz="2000" b="1" dirty="0">
                <a:solidFill>
                  <a:srgbClr val="FF0000"/>
                </a:solidFill>
                <a:latin typeface="Cambria" panose="02040503050406030204" pitchFamily="18" charset="0"/>
              </a:rPr>
              <a:t>9. Enhancement/ Reduction – Assessment/Penalty</a:t>
            </a:r>
            <a:r>
              <a:rPr lang="en-IN" sz="2000" b="1" dirty="0">
                <a:solidFill>
                  <a:srgbClr val="FF0000"/>
                </a:solidFill>
                <a:latin typeface="Cambria" panose="02040503050406030204" pitchFamily="18" charset="0"/>
              </a:rPr>
              <a:t>(Contd.)</a:t>
            </a:r>
            <a:endParaRPr lang="en-US" sz="2000" b="1" dirty="0">
              <a:solidFill>
                <a:srgbClr val="FF0000"/>
              </a:solidFill>
              <a:latin typeface="Cambria" panose="02040503050406030204" pitchFamily="18" charset="0"/>
            </a:endParaRPr>
          </a:p>
        </p:txBody>
      </p:sp>
    </p:spTree>
    <p:extLst>
      <p:ext uri="{BB962C8B-B14F-4D97-AF65-F5344CB8AC3E}">
        <p14:creationId xmlns:p14="http://schemas.microsoft.com/office/powerpoint/2010/main" val="169226491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011382"/>
            <a:ext cx="8229600" cy="4017817"/>
          </a:xfrm>
        </p:spPr>
        <p:txBody>
          <a:bodyPr>
            <a:noAutofit/>
          </a:bodyPr>
          <a:lstStyle/>
          <a:p>
            <a:pPr algn="ctr">
              <a:lnSpc>
                <a:spcPct val="150000"/>
              </a:lnSpc>
            </a:pPr>
            <a:r>
              <a:rPr lang="en-US" sz="4000" b="1" dirty="0">
                <a:solidFill>
                  <a:srgbClr val="FF0000"/>
                </a:solidFill>
                <a:latin typeface="Cambria" panose="02040503050406030204" pitchFamily="18" charset="0"/>
                <a:ea typeface="Cambria" panose="02040503050406030204" pitchFamily="18" charset="0"/>
              </a:rPr>
              <a:t>10. POWER TO</a:t>
            </a:r>
            <a:br>
              <a:rPr lang="en-US" sz="4000" b="1" dirty="0">
                <a:solidFill>
                  <a:srgbClr val="FF0000"/>
                </a:solidFill>
                <a:latin typeface="Cambria" panose="02040503050406030204" pitchFamily="18" charset="0"/>
                <a:ea typeface="Cambria" panose="02040503050406030204" pitchFamily="18" charset="0"/>
              </a:rPr>
            </a:br>
            <a:r>
              <a:rPr lang="en-US" sz="4000" b="1" dirty="0">
                <a:solidFill>
                  <a:srgbClr val="FF0000"/>
                </a:solidFill>
                <a:latin typeface="Cambria" panose="02040503050406030204" pitchFamily="18" charset="0"/>
                <a:ea typeface="Cambria" panose="02040503050406030204" pitchFamily="18" charset="0"/>
              </a:rPr>
              <a:t> RECTIFY</a:t>
            </a:r>
            <a:br>
              <a:rPr lang="en-US" sz="4000" b="1" dirty="0">
                <a:solidFill>
                  <a:srgbClr val="FF0000"/>
                </a:solidFill>
                <a:latin typeface="Cambria" panose="02040503050406030204" pitchFamily="18" charset="0"/>
                <a:ea typeface="Cambria" panose="02040503050406030204" pitchFamily="18" charset="0"/>
              </a:rPr>
            </a:br>
            <a:r>
              <a:rPr lang="en-US" sz="4000" b="1" dirty="0">
                <a:solidFill>
                  <a:srgbClr val="FF0000"/>
                </a:solidFill>
                <a:latin typeface="Cambria" panose="02040503050406030204" pitchFamily="18" charset="0"/>
                <a:ea typeface="Cambria" panose="02040503050406030204" pitchFamily="18" charset="0"/>
              </a:rPr>
              <a:t> APPELLATE ORDER</a:t>
            </a:r>
          </a:p>
        </p:txBody>
      </p:sp>
      <p:sp>
        <p:nvSpPr>
          <p:cNvPr id="4" name="Slide Number Placeholder 3"/>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1800" b="1" i="0" u="none" strike="noStrike" kern="1200" cap="none" spc="0" normalizeH="0" baseline="0" noProof="0" smtClean="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104</a:t>
            </a:fld>
            <a:endParaRPr kumimoji="0" lang="en-US" sz="18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182480999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850732"/>
            <a:ext cx="10591800" cy="3260057"/>
          </a:xfrm>
        </p:spPr>
        <p:txBody>
          <a:bodyPr>
            <a:normAutofit/>
          </a:bodyPr>
          <a:lstStyle/>
          <a:p>
            <a:pPr marL="722313" indent="-722313" algn="just">
              <a:lnSpc>
                <a:spcPct val="160000"/>
              </a:lnSpc>
              <a:buFont typeface="Wingdings" panose="05000000000000000000" pitchFamily="2" charset="2"/>
              <a:buChar char="Ø"/>
            </a:pPr>
            <a:r>
              <a:rPr lang="en-US" dirty="0">
                <a:solidFill>
                  <a:srgbClr val="FF0000"/>
                </a:solidFill>
                <a:latin typeface="Cambria" panose="02040503050406030204" pitchFamily="18" charset="0"/>
              </a:rPr>
              <a:t>With a view to rectifying any mistake apparent from the record the CIT(A)/ JCIT (A) may amend any order passed by it in accordance with the provisions of the Act, by an order to be passed in writing.</a:t>
            </a:r>
          </a:p>
        </p:txBody>
      </p:sp>
      <p:sp>
        <p:nvSpPr>
          <p:cNvPr id="5" name="Slide Number Placeholder 4"/>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1800" b="1" i="0" u="none" strike="noStrike" kern="1200" cap="none" spc="0" normalizeH="0" baseline="0" noProof="0" smtClean="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105</a:t>
            </a:fld>
            <a:endParaRPr kumimoji="0" lang="en-US" sz="18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8" name="Title 1">
            <a:extLst>
              <a:ext uri="{FF2B5EF4-FFF2-40B4-BE49-F238E27FC236}">
                <a16:creationId xmlns:a16="http://schemas.microsoft.com/office/drawing/2014/main" id="{1838133E-5571-92FF-EF97-57D3107F470E}"/>
              </a:ext>
            </a:extLst>
          </p:cNvPr>
          <p:cNvSpPr txBox="1">
            <a:spLocks/>
          </p:cNvSpPr>
          <p:nvPr/>
        </p:nvSpPr>
        <p:spPr>
          <a:xfrm>
            <a:off x="990600" y="349082"/>
            <a:ext cx="10210800" cy="5016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rPr>
              <a:t>10. </a:t>
            </a:r>
            <a:r>
              <a:rPr lang="en-US" sz="2000" b="1" dirty="0">
                <a:solidFill>
                  <a:srgbClr val="FF0000"/>
                </a:solidFill>
                <a:latin typeface="Cambria" panose="02040503050406030204" pitchFamily="18" charset="0"/>
              </a:rPr>
              <a:t>Power to Rectify Appellate Order</a:t>
            </a:r>
            <a:endParaRPr kumimoji="0" lang="en-US" sz="20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endParaRPr>
          </a:p>
        </p:txBody>
      </p:sp>
      <p:sp>
        <p:nvSpPr>
          <p:cNvPr id="9" name="Footer Placeholder 3">
            <a:extLst>
              <a:ext uri="{FF2B5EF4-FFF2-40B4-BE49-F238E27FC236}">
                <a16:creationId xmlns:a16="http://schemas.microsoft.com/office/drawing/2014/main" id="{3107461C-8D94-DF71-7293-5599C6D1B5ED}"/>
              </a:ext>
            </a:extLst>
          </p:cNvPr>
          <p:cNvSpPr>
            <a:spLocks noGrp="1"/>
          </p:cNvSpPr>
          <p:nvPr>
            <p:ph type="ftr" sz="quarter" idx="11"/>
          </p:nvPr>
        </p:nvSpPr>
        <p:spPr>
          <a:xfrm>
            <a:off x="8534400" y="6356351"/>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Tree>
    <p:extLst>
      <p:ext uri="{BB962C8B-B14F-4D97-AF65-F5344CB8AC3E}">
        <p14:creationId xmlns:p14="http://schemas.microsoft.com/office/powerpoint/2010/main" val="175682862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0977" y="1200232"/>
            <a:ext cx="9040317" cy="2912893"/>
          </a:xfrm>
        </p:spPr>
        <p:txBody>
          <a:bodyPr>
            <a:noAutofit/>
          </a:bodyPr>
          <a:lstStyle/>
          <a:p>
            <a:pPr algn="ctr"/>
            <a:r>
              <a:rPr lang="en-US" sz="4000" b="1" dirty="0">
                <a:solidFill>
                  <a:srgbClr val="FF0000"/>
                </a:solidFill>
                <a:latin typeface="Cambria" panose="02040503050406030204" pitchFamily="18" charset="0"/>
                <a:ea typeface="Cambria" panose="02040503050406030204" pitchFamily="18" charset="0"/>
              </a:rPr>
              <a:t>11. PENALTY PROCEEDINGS</a:t>
            </a:r>
          </a:p>
        </p:txBody>
      </p:sp>
      <p:sp>
        <p:nvSpPr>
          <p:cNvPr id="4" name="Slide Number Placeholder 3"/>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2000" b="1" i="0" u="none" strike="noStrike" kern="1200" cap="none" spc="0" normalizeH="0" baseline="0" noProof="0" smtClean="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106</a:t>
            </a:fld>
            <a:endParaRPr kumimoji="0" lang="en-US"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97025867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936541"/>
            <a:ext cx="10591800" cy="5572377"/>
          </a:xfrm>
        </p:spPr>
        <p:txBody>
          <a:bodyPr>
            <a:noAutofit/>
          </a:bodyPr>
          <a:lstStyle/>
          <a:p>
            <a:pPr marL="722313" indent="-722313" algn="just">
              <a:lnSpc>
                <a:spcPct val="150000"/>
              </a:lnSpc>
              <a:buFont typeface="Wingdings" panose="05000000000000000000" pitchFamily="2" charset="2"/>
              <a:buChar char="Ø"/>
            </a:pPr>
            <a:r>
              <a:rPr lang="en-US" sz="3000" dirty="0">
                <a:solidFill>
                  <a:srgbClr val="FF0000"/>
                </a:solidFill>
                <a:latin typeface="Cambria" panose="02040503050406030204" pitchFamily="18" charset="0"/>
              </a:rPr>
              <a:t>The CIT(A)/ JCIT(A) may, in the course of appeal proceedings, for non-compliance of any notice, direction or order issued on the part of the appellant or any other person, as the case may be, send a notice to the appellant or any other person for initiation of any penalty proceedings calling upon them to show cause as to why penalty should not be imposed upon him under the relevant provisions of the Act.</a:t>
            </a:r>
          </a:p>
        </p:txBody>
      </p:sp>
      <p:sp>
        <p:nvSpPr>
          <p:cNvPr id="5" name="Slide Number Placeholder 4"/>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2000" b="1" i="0" u="none" strike="noStrike" kern="1200" cap="none" spc="0" normalizeH="0" baseline="0" noProof="0" smtClean="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107</a:t>
            </a:fld>
            <a:endPar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8" name="Title 1">
            <a:extLst>
              <a:ext uri="{FF2B5EF4-FFF2-40B4-BE49-F238E27FC236}">
                <a16:creationId xmlns:a16="http://schemas.microsoft.com/office/drawing/2014/main" id="{EF91537A-AB44-9D08-4BA2-7473C3710AA1}"/>
              </a:ext>
            </a:extLst>
          </p:cNvPr>
          <p:cNvSpPr txBox="1">
            <a:spLocks/>
          </p:cNvSpPr>
          <p:nvPr/>
        </p:nvSpPr>
        <p:spPr>
          <a:xfrm>
            <a:off x="990600" y="349082"/>
            <a:ext cx="10210800" cy="50165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rPr>
              <a:t>11. Penalty Proceedings</a:t>
            </a:r>
          </a:p>
        </p:txBody>
      </p:sp>
      <p:sp>
        <p:nvSpPr>
          <p:cNvPr id="9" name="Footer Placeholder 3">
            <a:extLst>
              <a:ext uri="{FF2B5EF4-FFF2-40B4-BE49-F238E27FC236}">
                <a16:creationId xmlns:a16="http://schemas.microsoft.com/office/drawing/2014/main" id="{0B35286C-DC5A-4459-3109-8031D857C8FD}"/>
              </a:ext>
            </a:extLst>
          </p:cNvPr>
          <p:cNvSpPr>
            <a:spLocks noGrp="1"/>
          </p:cNvSpPr>
          <p:nvPr>
            <p:ph type="ftr" sz="quarter" idx="11"/>
          </p:nvPr>
        </p:nvSpPr>
        <p:spPr>
          <a:xfrm>
            <a:off x="8534400" y="6356351"/>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Tree>
    <p:extLst>
      <p:ext uri="{BB962C8B-B14F-4D97-AF65-F5344CB8AC3E}">
        <p14:creationId xmlns:p14="http://schemas.microsoft.com/office/powerpoint/2010/main" val="108338943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2263" y="624362"/>
            <a:ext cx="9279081" cy="4287187"/>
          </a:xfrm>
        </p:spPr>
        <p:txBody>
          <a:bodyPr>
            <a:noAutofit/>
          </a:bodyPr>
          <a:lstStyle/>
          <a:p>
            <a:pPr algn="ctr"/>
            <a:r>
              <a:rPr lang="en-US" sz="4000" b="1" dirty="0">
                <a:solidFill>
                  <a:srgbClr val="FF0000"/>
                </a:solidFill>
                <a:latin typeface="Cambria" panose="02040503050406030204" pitchFamily="18" charset="0"/>
              </a:rPr>
              <a:t>12. NO PERSONAL APPEARANCE </a:t>
            </a:r>
          </a:p>
        </p:txBody>
      </p:sp>
      <p:sp>
        <p:nvSpPr>
          <p:cNvPr id="4" name="Slide Number Placeholder 3"/>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2000" b="1" i="0" u="none" strike="noStrike" kern="1200" cap="none" spc="0" normalizeH="0" baseline="0" noProof="0" smtClean="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108</a:t>
            </a:fld>
            <a:endPar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421755813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952500"/>
            <a:ext cx="10591800" cy="5556418"/>
          </a:xfrm>
        </p:spPr>
        <p:txBody>
          <a:bodyPr>
            <a:noAutofit/>
          </a:bodyPr>
          <a:lstStyle/>
          <a:p>
            <a:pPr marL="722313" indent="-722313" algn="just">
              <a:lnSpc>
                <a:spcPct val="160000"/>
              </a:lnSpc>
              <a:buFont typeface="Wingdings" panose="05000000000000000000" pitchFamily="2" charset="2"/>
              <a:buChar char="Ø"/>
            </a:pPr>
            <a:r>
              <a:rPr lang="en-US" dirty="0">
                <a:solidFill>
                  <a:srgbClr val="FF0000"/>
                </a:solidFill>
                <a:latin typeface="Cambria" panose="02040503050406030204" pitchFamily="18" charset="0"/>
              </a:rPr>
              <a:t> The appellant or his </a:t>
            </a:r>
            <a:r>
              <a:rPr lang="en-US" dirty="0" err="1">
                <a:solidFill>
                  <a:srgbClr val="FF0000"/>
                </a:solidFill>
                <a:latin typeface="Cambria" panose="02040503050406030204" pitchFamily="18" charset="0"/>
              </a:rPr>
              <a:t>authorised</a:t>
            </a:r>
            <a:r>
              <a:rPr lang="en-US" dirty="0">
                <a:solidFill>
                  <a:srgbClr val="FF0000"/>
                </a:solidFill>
                <a:latin typeface="Cambria" panose="02040503050406030204" pitchFamily="18" charset="0"/>
              </a:rPr>
              <a:t> representative</a:t>
            </a:r>
            <a:r>
              <a:rPr lang="en-US" dirty="0">
                <a:latin typeface="Cambria" panose="02040503050406030204" pitchFamily="18" charset="0"/>
              </a:rPr>
              <a:t>, as the case may be, </a:t>
            </a:r>
            <a:r>
              <a:rPr lang="en-US" dirty="0">
                <a:solidFill>
                  <a:srgbClr val="FF0000"/>
                </a:solidFill>
                <a:latin typeface="Cambria" panose="02040503050406030204" pitchFamily="18" charset="0"/>
              </a:rPr>
              <a:t>may request for personal hearing so as to make his oral submissions </a:t>
            </a:r>
            <a:r>
              <a:rPr lang="en-US" dirty="0">
                <a:latin typeface="Cambria" panose="02040503050406030204" pitchFamily="18" charset="0"/>
              </a:rPr>
              <a:t>or present his case before the CIT(A)/ JCIT(A) and the concerned CIT(A)/ JCIT(A) shall allow the request for personal hearing and communicate the date and time of hearing to the appellant.</a:t>
            </a:r>
          </a:p>
        </p:txBody>
      </p:sp>
      <p:sp>
        <p:nvSpPr>
          <p:cNvPr id="5" name="Slide Number Placeholder 4"/>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2000" b="1" i="0" u="none" strike="noStrike" kern="1200" cap="none" spc="0" normalizeH="0" baseline="0" noProof="0" smtClean="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109</a:t>
            </a:fld>
            <a:endPar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8" name="Title 1">
            <a:extLst>
              <a:ext uri="{FF2B5EF4-FFF2-40B4-BE49-F238E27FC236}">
                <a16:creationId xmlns:a16="http://schemas.microsoft.com/office/drawing/2014/main" id="{12E751CA-4CDB-9B8C-5718-4780404C34F3}"/>
              </a:ext>
            </a:extLst>
          </p:cNvPr>
          <p:cNvSpPr txBox="1">
            <a:spLocks/>
          </p:cNvSpPr>
          <p:nvPr/>
        </p:nvSpPr>
        <p:spPr>
          <a:xfrm>
            <a:off x="990600" y="349082"/>
            <a:ext cx="10210800" cy="50165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rPr>
              <a:t>12. No Personal appearance </a:t>
            </a:r>
          </a:p>
        </p:txBody>
      </p:sp>
      <p:sp>
        <p:nvSpPr>
          <p:cNvPr id="10" name="Footer Placeholder 3">
            <a:extLst>
              <a:ext uri="{FF2B5EF4-FFF2-40B4-BE49-F238E27FC236}">
                <a16:creationId xmlns:a16="http://schemas.microsoft.com/office/drawing/2014/main" id="{FD8560A1-5CB7-E2C5-F253-571DBBBC0808}"/>
              </a:ext>
            </a:extLst>
          </p:cNvPr>
          <p:cNvSpPr>
            <a:spLocks noGrp="1"/>
          </p:cNvSpPr>
          <p:nvPr>
            <p:ph type="ftr" sz="quarter" idx="11"/>
          </p:nvPr>
        </p:nvSpPr>
        <p:spPr>
          <a:xfrm>
            <a:off x="8534400" y="6356351"/>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Tree>
    <p:extLst>
      <p:ext uri="{BB962C8B-B14F-4D97-AF65-F5344CB8AC3E}">
        <p14:creationId xmlns:p14="http://schemas.microsoft.com/office/powerpoint/2010/main" val="12511607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E30C2C-BB49-3103-1D59-D9222E9734A4}"/>
              </a:ext>
            </a:extLst>
          </p:cNvPr>
          <p:cNvSpPr>
            <a:spLocks noGrp="1"/>
          </p:cNvSpPr>
          <p:nvPr>
            <p:ph idx="1"/>
          </p:nvPr>
        </p:nvSpPr>
        <p:spPr>
          <a:xfrm>
            <a:off x="381001" y="685800"/>
            <a:ext cx="11244942" cy="5396345"/>
          </a:xfrm>
        </p:spPr>
        <p:txBody>
          <a:bodyPr>
            <a:noAutofit/>
          </a:bodyPr>
          <a:lstStyle/>
          <a:p>
            <a:pPr marL="0" indent="0">
              <a:buNone/>
            </a:pPr>
            <a:r>
              <a:rPr lang="en-US" sz="3600" dirty="0">
                <a:solidFill>
                  <a:srgbClr val="FF0000"/>
                </a:solidFill>
                <a:latin typeface="Cambria" panose="02040503050406030204" pitchFamily="18" charset="0"/>
                <a:ea typeface="Cambria" panose="02040503050406030204" pitchFamily="18" charset="0"/>
              </a:rPr>
              <a:t>  </a:t>
            </a:r>
            <a:r>
              <a:rPr lang="en-US" sz="3600" b="1" dirty="0">
                <a:solidFill>
                  <a:srgbClr val="FF0000"/>
                </a:solidFill>
                <a:latin typeface="Cambria" panose="02040503050406030204" pitchFamily="18" charset="0"/>
                <a:ea typeface="Cambria" panose="02040503050406030204" pitchFamily="18" charset="0"/>
              </a:rPr>
              <a:t>  </a:t>
            </a:r>
          </a:p>
          <a:p>
            <a:pPr marL="0" indent="0">
              <a:buNone/>
            </a:pPr>
            <a:r>
              <a:rPr lang="en-US" sz="3600" b="1" dirty="0">
                <a:solidFill>
                  <a:srgbClr val="FF0000"/>
                </a:solidFill>
                <a:latin typeface="Cambria" panose="02040503050406030204" pitchFamily="18" charset="0"/>
                <a:ea typeface="Cambria" panose="02040503050406030204" pitchFamily="18" charset="0"/>
              </a:rPr>
              <a:t>              2.     Drafting and Filing of reply letters </a:t>
            </a:r>
          </a:p>
          <a:p>
            <a:pPr marL="0" indent="0">
              <a:buNone/>
            </a:pPr>
            <a:r>
              <a:rPr lang="en-US" sz="3600" b="1" dirty="0">
                <a:solidFill>
                  <a:srgbClr val="FF0000"/>
                </a:solidFill>
                <a:latin typeface="Cambria" panose="02040503050406030204" pitchFamily="18" charset="0"/>
                <a:ea typeface="Cambria" panose="02040503050406030204" pitchFamily="18" charset="0"/>
              </a:rPr>
              <a:t>                                         in response to </a:t>
            </a:r>
          </a:p>
          <a:p>
            <a:pPr marL="0" indent="0">
              <a:buNone/>
            </a:pPr>
            <a:r>
              <a:rPr lang="en-US" sz="3600" b="1" dirty="0">
                <a:solidFill>
                  <a:srgbClr val="FF0000"/>
                </a:solidFill>
                <a:latin typeface="Cambria" panose="02040503050406030204" pitchFamily="18" charset="0"/>
                <a:ea typeface="Cambria" panose="02040503050406030204" pitchFamily="18" charset="0"/>
              </a:rPr>
              <a:t>                     notice u/s. 268(1), 268(2) &amp;  268(3) </a:t>
            </a:r>
          </a:p>
          <a:p>
            <a:pPr marL="0" indent="0">
              <a:buNone/>
            </a:pPr>
            <a:r>
              <a:rPr lang="en-US" sz="3600" b="1" dirty="0">
                <a:solidFill>
                  <a:srgbClr val="FF0000"/>
                </a:solidFill>
                <a:latin typeface="Cambria" panose="02040503050406030204" pitchFamily="18" charset="0"/>
                <a:ea typeface="Cambria" panose="02040503050406030204" pitchFamily="18" charset="0"/>
              </a:rPr>
              <a:t>                  			    of IT Act, 2025 </a:t>
            </a:r>
          </a:p>
          <a:p>
            <a:pPr marL="0" indent="0">
              <a:buNone/>
            </a:pPr>
            <a:r>
              <a:rPr lang="en-US" sz="3600" b="1" dirty="0">
                <a:solidFill>
                  <a:srgbClr val="FF0000"/>
                </a:solidFill>
                <a:latin typeface="Cambria" panose="02040503050406030204" pitchFamily="18" charset="0"/>
                <a:ea typeface="Cambria" panose="02040503050406030204" pitchFamily="18" charset="0"/>
              </a:rPr>
              <a:t> 		</a:t>
            </a:r>
            <a:r>
              <a:rPr lang="en-US" sz="3600" b="1" dirty="0">
                <a:solidFill>
                  <a:srgbClr val="00B050"/>
                </a:solidFill>
                <a:latin typeface="Cambria" panose="02040503050406030204" pitchFamily="18" charset="0"/>
                <a:ea typeface="Cambria" panose="02040503050406030204" pitchFamily="18" charset="0"/>
              </a:rPr>
              <a:t>(142(1) of IT Act, 1961)</a:t>
            </a:r>
            <a:r>
              <a:rPr lang="en-US" sz="3600" b="1" dirty="0">
                <a:solidFill>
                  <a:srgbClr val="FF0000"/>
                </a:solidFill>
                <a:latin typeface="Cambria" panose="02040503050406030204" pitchFamily="18" charset="0"/>
                <a:ea typeface="Cambria" panose="02040503050406030204" pitchFamily="18" charset="0"/>
              </a:rPr>
              <a:t> from time to time</a:t>
            </a:r>
            <a:br>
              <a:rPr lang="en-IN" sz="3600" b="1" dirty="0">
                <a:solidFill>
                  <a:srgbClr val="FF0000"/>
                </a:solidFill>
                <a:latin typeface="Cambria" panose="02040503050406030204" pitchFamily="18" charset="0"/>
                <a:ea typeface="Cambria" panose="02040503050406030204" pitchFamily="18" charset="0"/>
              </a:rPr>
            </a:br>
            <a:endParaRPr lang="en-IN" sz="3600" dirty="0">
              <a:solidFill>
                <a:srgbClr val="FF0000"/>
              </a:solidFill>
              <a:latin typeface="Cambria" panose="02040503050406030204" pitchFamily="18" charset="0"/>
              <a:ea typeface="Cambria" panose="02040503050406030204" pitchFamily="18" charset="0"/>
            </a:endParaRPr>
          </a:p>
        </p:txBody>
      </p:sp>
      <p:sp>
        <p:nvSpPr>
          <p:cNvPr id="7" name="Slide Number Placeholder 6"/>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11</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326072018"/>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1800" b="1" i="0" u="none" strike="noStrike" kern="1200" cap="none" spc="0" normalizeH="0" baseline="0" noProof="0" smtClean="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110</a:t>
            </a:fld>
            <a:endParaRPr kumimoji="0" lang="en-US" sz="18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8" name="Title 1">
            <a:extLst>
              <a:ext uri="{FF2B5EF4-FFF2-40B4-BE49-F238E27FC236}">
                <a16:creationId xmlns:a16="http://schemas.microsoft.com/office/drawing/2014/main" id="{B866B740-E9C9-9E7F-B2CE-F47918A51FDE}"/>
              </a:ext>
            </a:extLst>
          </p:cNvPr>
          <p:cNvSpPr txBox="1">
            <a:spLocks/>
          </p:cNvSpPr>
          <p:nvPr/>
        </p:nvSpPr>
        <p:spPr>
          <a:xfrm>
            <a:off x="884420" y="1064302"/>
            <a:ext cx="9818556" cy="227850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630238" marR="0" lvl="0" indent="-630238" algn="just" defTabSz="914400" rtl="0" eaLnBrk="1" fontAlgn="auto" latinLnBrk="0" hangingPunct="1">
              <a:lnSpc>
                <a:spcPct val="150000"/>
              </a:lnSpc>
              <a:spcBef>
                <a:spcPct val="0"/>
              </a:spcBef>
              <a:spcAft>
                <a:spcPts val="0"/>
              </a:spcAft>
              <a:buClrTx/>
              <a:buSzTx/>
              <a:buFont typeface="Wingdings" pitchFamily="2" charset="2"/>
              <a:buChar char="Ø"/>
              <a:tabLst/>
              <a:defRPr/>
            </a:pPr>
            <a:r>
              <a:rPr kumimoji="0" lang="en-US" sz="3400" i="0" u="none" strike="noStrike" kern="1200" cap="none" spc="0" normalizeH="0" baseline="0" noProof="0" dirty="0">
                <a:ln>
                  <a:noFill/>
                </a:ln>
                <a:solidFill>
                  <a:srgbClr val="FF0000"/>
                </a:solidFill>
                <a:effectLst/>
                <a:uLnTx/>
                <a:uFillTx/>
                <a:latin typeface="Cambria" panose="02040503050406030204" pitchFamily="18" charset="0"/>
                <a:ea typeface="+mj-ea"/>
                <a:cs typeface="+mj-cs"/>
              </a:rPr>
              <a:t>To  opt for personal hearing through video conference while filing the written submissions</a:t>
            </a:r>
          </a:p>
        </p:txBody>
      </p:sp>
      <p:sp>
        <p:nvSpPr>
          <p:cNvPr id="4" name="Title 1">
            <a:extLst>
              <a:ext uri="{FF2B5EF4-FFF2-40B4-BE49-F238E27FC236}">
                <a16:creationId xmlns:a16="http://schemas.microsoft.com/office/drawing/2014/main" id="{DE546CB2-C49D-2FFB-E73B-250D2CA6A757}"/>
              </a:ext>
            </a:extLst>
          </p:cNvPr>
          <p:cNvSpPr txBox="1">
            <a:spLocks/>
          </p:cNvSpPr>
          <p:nvPr/>
        </p:nvSpPr>
        <p:spPr>
          <a:xfrm>
            <a:off x="900659" y="289122"/>
            <a:ext cx="10210800" cy="5016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000" b="1" dirty="0">
                <a:solidFill>
                  <a:srgbClr val="FF0000"/>
                </a:solidFill>
                <a:latin typeface="Cambria" panose="02040503050406030204" pitchFamily="18" charset="0"/>
              </a:rPr>
              <a:t>12</a:t>
            </a:r>
            <a:r>
              <a:rPr kumimoji="0" lang="en-US" sz="20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rPr>
              <a:t>. No Personal appearance (Contd.)</a:t>
            </a:r>
          </a:p>
        </p:txBody>
      </p:sp>
    </p:spTree>
    <p:extLst>
      <p:ext uri="{BB962C8B-B14F-4D97-AF65-F5344CB8AC3E}">
        <p14:creationId xmlns:p14="http://schemas.microsoft.com/office/powerpoint/2010/main" val="981790380"/>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9BCA9D-1F59-469A-8C65-19269BAA99E6}"/>
              </a:ext>
            </a:extLst>
          </p:cNvPr>
          <p:cNvSpPr>
            <a:spLocks noGrp="1"/>
          </p:cNvSpPr>
          <p:nvPr>
            <p:ph idx="1"/>
          </p:nvPr>
        </p:nvSpPr>
        <p:spPr>
          <a:xfrm>
            <a:off x="2079171" y="2177143"/>
            <a:ext cx="8310113" cy="1701870"/>
          </a:xfrm>
        </p:spPr>
        <p:txBody>
          <a:bodyPr>
            <a:noAutofit/>
            <a:scene3d>
              <a:camera prst="orthographicFront"/>
              <a:lightRig rig="harsh" dir="t"/>
            </a:scene3d>
            <a:sp3d extrusionH="57150" prstMaterial="matte">
              <a:bevelT w="63500" h="12700" prst="angle"/>
              <a:contourClr>
                <a:schemeClr val="bg1">
                  <a:lumMod val="65000"/>
                </a:schemeClr>
              </a:contourClr>
            </a:sp3d>
          </a:bodyPr>
          <a:lstStyle/>
          <a:p>
            <a:pPr marL="0" indent="0" algn="just">
              <a:buNone/>
              <a:defRPr/>
            </a:pPr>
            <a:r>
              <a:rPr lang="en-US" sz="5000" b="1" dirty="0">
                <a:ln/>
                <a:solidFill>
                  <a:srgbClr val="FF0000"/>
                </a:solidFill>
                <a:latin typeface="Cambria" panose="02040503050406030204" pitchFamily="18" charset="0"/>
                <a:ea typeface="Cambria" panose="02040503050406030204" pitchFamily="18" charset="0"/>
              </a:rPr>
              <a:t>   </a:t>
            </a:r>
            <a:r>
              <a:rPr lang="en-US" sz="5200" b="1" dirty="0">
                <a:ln/>
                <a:solidFill>
                  <a:srgbClr val="FF0000"/>
                </a:solidFill>
                <a:latin typeface="Cambria" panose="02040503050406030204" pitchFamily="18" charset="0"/>
                <a:ea typeface="Cambria" panose="02040503050406030204" pitchFamily="18" charset="0"/>
              </a:rPr>
              <a:t>Questions and Answers?</a:t>
            </a:r>
          </a:p>
        </p:txBody>
      </p:sp>
      <p:sp>
        <p:nvSpPr>
          <p:cNvPr id="5" name="Slide Number Placeholder 4"/>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209D0150-81A8-4911-99FB-FBC360A1B780}" type="slidenum">
              <a:rPr kumimoji="0" lang="en-US" sz="1800" b="1" i="0" u="none" strike="noStrike" kern="1200" cap="none" spc="0" normalizeH="0" baseline="0" noProof="0" smtClean="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111</a:t>
            </a:fld>
            <a:endParaRPr kumimoji="0" lang="en-US" sz="18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3504694669"/>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DC3E22C-E998-43D8-8307-54AB04CEB82D}"/>
              </a:ext>
            </a:extLst>
          </p:cNvPr>
          <p:cNvSpPr txBox="1"/>
          <p:nvPr/>
        </p:nvSpPr>
        <p:spPr>
          <a:xfrm>
            <a:off x="1992857" y="457201"/>
            <a:ext cx="7989343" cy="1642757"/>
          </a:xfrm>
          <a:prstGeom prst="rect">
            <a:avLst/>
          </a:prstGeom>
          <a:noFill/>
        </p:spPr>
        <p:txBody>
          <a:bodyPr wrap="square">
            <a:spAutoFit/>
            <a:scene3d>
              <a:camera prst="orthographicFront"/>
              <a:lightRig rig="harsh" dir="t"/>
            </a:scene3d>
            <a:sp3d extrusionH="57150" prstMaterial="matte">
              <a:bevelT w="63500" h="12700" prst="angle"/>
              <a:contourClr>
                <a:schemeClr val="bg1">
                  <a:lumMod val="65000"/>
                </a:schemeClr>
              </a:contourClr>
            </a:sp3d>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2000" b="1" i="0" u="sng" strike="noStrike" kern="1200" cap="none" spc="0" normalizeH="0" baseline="0" noProof="0" dirty="0">
                <a:ln/>
                <a:solidFill>
                  <a:prstClr val="black"/>
                </a:solidFill>
                <a:effectLst/>
                <a:uLnTx/>
                <a:uFillTx/>
                <a:latin typeface="Cambria" pitchFamily="18" charset="0"/>
                <a:ea typeface="Tahoma" panose="020B0604030504040204" pitchFamily="34" charset="0"/>
                <a:cs typeface="Tahoma" panose="020B0604030504040204" pitchFamily="34" charset="0"/>
              </a:rPr>
              <a:t>Presented by:</a:t>
            </a:r>
          </a:p>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IN" sz="1575" b="1" i="0" u="none" strike="noStrike" kern="1200" cap="none" spc="0" normalizeH="0" baseline="0" noProof="0" dirty="0">
                <a:ln/>
                <a:solidFill>
                  <a:prstClr val="black"/>
                </a:solidFill>
                <a:effectLst/>
                <a:uLnTx/>
                <a:uFillTx/>
                <a:latin typeface="Cambria" pitchFamily="18" charset="0"/>
                <a:ea typeface="Tahoma" panose="020B0604030504040204" pitchFamily="34" charset="0"/>
                <a:cs typeface="Tahoma" panose="020B0604030504040204" pitchFamily="34" charset="0"/>
              </a:rPr>
            </a:br>
            <a:br>
              <a:rPr kumimoji="0" lang="en-IN" sz="100" b="1" i="0" u="none" strike="noStrike" kern="1200" cap="none" spc="0" normalizeH="0" baseline="0" noProof="0" dirty="0">
                <a:ln/>
                <a:solidFill>
                  <a:prstClr val="black"/>
                </a:solidFill>
                <a:effectLst/>
                <a:uLnTx/>
                <a:uFillTx/>
                <a:latin typeface="Cambria" pitchFamily="18" charset="0"/>
                <a:ea typeface="Tahoma" panose="020B0604030504040204" pitchFamily="34" charset="0"/>
                <a:cs typeface="Tahoma" panose="020B0604030504040204" pitchFamily="34" charset="0"/>
              </a:rPr>
            </a:br>
            <a:r>
              <a:rPr kumimoji="0" lang="en-IN" sz="3600" b="1" i="0" u="none" strike="noStrike" kern="1200" cap="none" spc="0" normalizeH="0" baseline="0" noProof="0" dirty="0">
                <a:ln/>
                <a:solidFill>
                  <a:srgbClr val="FF0000"/>
                </a:solidFill>
                <a:effectLst/>
                <a:uLnTx/>
                <a:uFillTx/>
                <a:latin typeface="Cambria" pitchFamily="18" charset="0"/>
                <a:ea typeface="Tahoma" panose="020B0604030504040204" pitchFamily="34" charset="0"/>
                <a:cs typeface="Tahoma" panose="020B0604030504040204" pitchFamily="34" charset="0"/>
              </a:rPr>
              <a:t>HARI AGARWAL &amp; ASSOCIATES</a:t>
            </a:r>
            <a:br>
              <a:rPr kumimoji="0" lang="en-IN" sz="2800" b="1" i="0" u="none" strike="noStrike" kern="1200" cap="none" spc="0" normalizeH="0" baseline="0" noProof="0" dirty="0">
                <a:ln/>
                <a:solidFill>
                  <a:srgbClr val="FF0000"/>
                </a:solidFill>
                <a:effectLst/>
                <a:uLnTx/>
                <a:uFillTx/>
                <a:latin typeface="Cambria" pitchFamily="18" charset="0"/>
                <a:ea typeface="Tahoma" panose="020B0604030504040204" pitchFamily="34" charset="0"/>
                <a:cs typeface="Tahoma" panose="020B0604030504040204" pitchFamily="34" charset="0"/>
              </a:rPr>
            </a:br>
            <a:r>
              <a:rPr kumimoji="0" lang="en-IN" sz="2800" b="1" i="1" u="none" strike="noStrike" kern="1200" cap="none" spc="0" normalizeH="0" baseline="0" noProof="0" dirty="0">
                <a:ln/>
                <a:solidFill>
                  <a:srgbClr val="0070C0"/>
                </a:solidFill>
                <a:effectLst/>
                <a:uLnTx/>
                <a:uFillTx/>
                <a:latin typeface="Cambria" pitchFamily="18" charset="0"/>
                <a:ea typeface="Tahoma" panose="020B0604030504040204" pitchFamily="34" charset="0"/>
                <a:cs typeface="Tahoma" panose="020B0604030504040204" pitchFamily="34" charset="0"/>
              </a:rPr>
              <a:t>Chartered Accountants</a:t>
            </a:r>
          </a:p>
        </p:txBody>
      </p:sp>
      <p:sp>
        <p:nvSpPr>
          <p:cNvPr id="5" name="TextBox 4">
            <a:extLst>
              <a:ext uri="{FF2B5EF4-FFF2-40B4-BE49-F238E27FC236}">
                <a16:creationId xmlns:a16="http://schemas.microsoft.com/office/drawing/2014/main" id="{1903DDE6-5498-46BD-BDEC-1D2244AC9D80}"/>
              </a:ext>
            </a:extLst>
          </p:cNvPr>
          <p:cNvSpPr txBox="1"/>
          <p:nvPr/>
        </p:nvSpPr>
        <p:spPr>
          <a:xfrm>
            <a:off x="2994313" y="4735287"/>
            <a:ext cx="6203373" cy="1553054"/>
          </a:xfrm>
          <a:prstGeom prst="rect">
            <a:avLst/>
          </a:prstGeom>
          <a:noFill/>
        </p:spPr>
        <p:txBody>
          <a:bodyPr wrap="square">
            <a:spAutoFit/>
            <a:scene3d>
              <a:camera prst="orthographicFront"/>
              <a:lightRig rig="harsh" dir="t"/>
            </a:scene3d>
            <a:sp3d extrusionH="57150" prstMaterial="matte">
              <a:bevelT w="63500" h="12700" prst="angle"/>
              <a:contourClr>
                <a:schemeClr val="bg1">
                  <a:lumMod val="65000"/>
                </a:schemeClr>
              </a:contourClr>
            </a:sp3d>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1" i="0" u="none" strike="noStrike" kern="1200" cap="none" spc="0" normalizeH="0" baseline="0" noProof="0" dirty="0">
                <a:ln/>
                <a:solidFill>
                  <a:prstClr val="black"/>
                </a:solidFill>
                <a:effectLst/>
                <a:uLnTx/>
                <a:uFillTx/>
                <a:latin typeface="Cambria" pitchFamily="18" charset="0"/>
                <a:ea typeface="Tahoma" panose="020B0604030504040204" pitchFamily="34" charset="0"/>
                <a:cs typeface="Tahoma" panose="020B0604030504040204" pitchFamily="34" charset="0"/>
              </a:rPr>
              <a:t>Email: </a:t>
            </a:r>
            <a:r>
              <a:rPr kumimoji="0" lang="en-US" sz="2200" b="1" i="0" u="none" strike="noStrike" kern="1200" cap="none" spc="0" normalizeH="0" baseline="0" noProof="0" dirty="0">
                <a:ln/>
                <a:solidFill>
                  <a:srgbClr val="FF0000"/>
                </a:solidFill>
                <a:effectLst/>
                <a:uLnTx/>
                <a:uFillTx/>
                <a:latin typeface="Cambria" pitchFamily="18" charset="0"/>
                <a:ea typeface="Tahoma" panose="020B0604030504040204" pitchFamily="34" charset="0"/>
                <a:cs typeface="Tahoma" panose="020B0604030504040204" pitchFamily="34" charset="0"/>
                <a:hlinkClick r:id="rId2"/>
              </a:rPr>
              <a:t>cahariagarwal@yahoo.in</a:t>
            </a:r>
            <a:endParaRPr kumimoji="0" lang="en-US" sz="2200" b="1" i="0" u="none" strike="noStrike" kern="1200" cap="none" spc="0" normalizeH="0" baseline="0" noProof="0" dirty="0">
              <a:ln/>
              <a:solidFill>
                <a:srgbClr val="FF0000"/>
              </a:solidFill>
              <a:effectLst/>
              <a:uLnTx/>
              <a:uFillTx/>
              <a:latin typeface="Cambria" pitchFamily="18" charset="0"/>
              <a:ea typeface="Tahoma" panose="020B0604030504040204" pitchFamily="34" charset="0"/>
              <a:cs typeface="Tahoma" panose="020B0604030504040204" pitchFamily="34" charset="0"/>
            </a:endParaRP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1" i="0" u="none" strike="noStrike" kern="1200" cap="none" spc="0" normalizeH="0" baseline="0" noProof="0" dirty="0">
                <a:ln/>
                <a:solidFill>
                  <a:prstClr val="black"/>
                </a:solidFill>
                <a:effectLst/>
                <a:uLnTx/>
                <a:uFillTx/>
                <a:latin typeface="Cambria" pitchFamily="18" charset="0"/>
                <a:ea typeface="Tahoma" panose="020B0604030504040204" pitchFamily="34" charset="0"/>
                <a:cs typeface="Tahoma" panose="020B0604030504040204" pitchFamily="34" charset="0"/>
              </a:rPr>
              <a:t>Website: </a:t>
            </a:r>
            <a:r>
              <a:rPr kumimoji="0" lang="en-US" sz="2200" b="1" i="0" u="none" strike="noStrike" kern="1200" cap="none" spc="0" normalizeH="0" baseline="0" noProof="0" dirty="0">
                <a:ln/>
                <a:solidFill>
                  <a:srgbClr val="FF0000"/>
                </a:solidFill>
                <a:effectLst/>
                <a:uLnTx/>
                <a:uFillTx/>
                <a:latin typeface="Cambria" pitchFamily="18" charset="0"/>
                <a:ea typeface="Tahoma" panose="020B0604030504040204" pitchFamily="34" charset="0"/>
                <a:cs typeface="Tahoma" panose="020B0604030504040204" pitchFamily="34" charset="0"/>
                <a:hlinkClick r:id="rId3"/>
              </a:rPr>
              <a:t>www.haacas.com</a:t>
            </a:r>
            <a:endParaRPr kumimoji="0" lang="en-US" sz="2200" b="1" i="0" u="none" strike="noStrike" kern="1200" cap="none" spc="0" normalizeH="0" baseline="0" noProof="0" dirty="0">
              <a:ln/>
              <a:solidFill>
                <a:srgbClr val="FF0000"/>
              </a:solidFill>
              <a:effectLst/>
              <a:uLnTx/>
              <a:uFillTx/>
              <a:latin typeface="Cambria" pitchFamily="18" charset="0"/>
              <a:ea typeface="Tahoma" panose="020B0604030504040204" pitchFamily="34" charset="0"/>
              <a:cs typeface="Tahoma" panose="020B0604030504040204" pitchFamily="34" charset="0"/>
            </a:endParaRPr>
          </a:p>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200" b="1" i="0" u="none" strike="noStrike" kern="1200" cap="none" spc="0" normalizeH="0" baseline="0" noProof="0" dirty="0">
                <a:ln/>
                <a:solidFill>
                  <a:prstClr val="black"/>
                </a:solidFill>
                <a:effectLst/>
                <a:uLnTx/>
                <a:uFillTx/>
                <a:latin typeface="Cambria" pitchFamily="18" charset="0"/>
                <a:ea typeface="Tahoma" panose="020B0604030504040204" pitchFamily="34" charset="0"/>
                <a:cs typeface="Tahoma" panose="020B0604030504040204" pitchFamily="34" charset="0"/>
              </a:rPr>
              <a:t>Cell: 9848092761</a:t>
            </a:r>
          </a:p>
        </p:txBody>
      </p:sp>
      <p:sp>
        <p:nvSpPr>
          <p:cNvPr id="2" name="Slide Number Placeholder 1">
            <a:extLst>
              <a:ext uri="{FF2B5EF4-FFF2-40B4-BE49-F238E27FC236}">
                <a16:creationId xmlns:a16="http://schemas.microsoft.com/office/drawing/2014/main" id="{996C9FEB-A665-9593-9A4A-DFCC15F7AE3F}"/>
              </a:ext>
            </a:extLst>
          </p:cNvPr>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DDDA13A8-FF85-4270-B9E7-D60E3EF87015}" type="slidenum">
              <a:rPr kumimoji="0" lang="en-US" sz="1800" b="1" i="0" u="none" strike="noStrike" kern="1200" cap="none" spc="0" normalizeH="0" baseline="0" noProof="0" smtClean="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112</a:t>
            </a:fld>
            <a:endParaRPr kumimoji="0" lang="en-US" sz="18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graphicFrame>
        <p:nvGraphicFramePr>
          <p:cNvPr id="6" name="Table 5"/>
          <p:cNvGraphicFramePr>
            <a:graphicFrameLocks noGrp="1"/>
          </p:cNvGraphicFramePr>
          <p:nvPr>
            <p:extLst>
              <p:ext uri="{D42A27DB-BD31-4B8C-83A1-F6EECF244321}">
                <p14:modId xmlns:p14="http://schemas.microsoft.com/office/powerpoint/2010/main" val="2249203797"/>
              </p:ext>
            </p:extLst>
          </p:nvPr>
        </p:nvGraphicFramePr>
        <p:xfrm>
          <a:off x="2209800" y="2167967"/>
          <a:ext cx="8131629" cy="2319644"/>
        </p:xfrm>
        <a:graphic>
          <a:graphicData uri="http://schemas.openxmlformats.org/drawingml/2006/table">
            <a:tbl>
              <a:tblPr/>
              <a:tblGrid>
                <a:gridCol w="8131629">
                  <a:extLst>
                    <a:ext uri="{9D8B030D-6E8A-4147-A177-3AD203B41FA5}">
                      <a16:colId xmlns:a16="http://schemas.microsoft.com/office/drawing/2014/main" val="20000"/>
                    </a:ext>
                  </a:extLst>
                </a:gridCol>
              </a:tblGrid>
              <a:tr h="2319644">
                <a:tc>
                  <a:txBody>
                    <a:bodyPr/>
                    <a:lstStyle/>
                    <a:p>
                      <a:pPr algn="ctr">
                        <a:lnSpc>
                          <a:spcPct val="150000"/>
                        </a:lnSpc>
                        <a:defRPr/>
                      </a:pPr>
                      <a:r>
                        <a:rPr lang="en-IN" sz="2800" b="1" u="sng" dirty="0">
                          <a:ln/>
                          <a:solidFill>
                            <a:srgbClr val="FF0000"/>
                          </a:solidFill>
                          <a:latin typeface="Cambria" pitchFamily="18" charset="0"/>
                          <a:ea typeface="Tahoma" panose="020B0604030504040204" pitchFamily="34" charset="0"/>
                          <a:cs typeface="Tahoma" panose="020B0604030504040204" pitchFamily="34" charset="0"/>
                        </a:rPr>
                        <a:t>Office Address :</a:t>
                      </a:r>
                      <a:r>
                        <a:rPr lang="en-IN" sz="2800" b="1" dirty="0">
                          <a:ln/>
                          <a:solidFill>
                            <a:srgbClr val="0070C0"/>
                          </a:solidFill>
                          <a:latin typeface="Tahoma" panose="020B0604030504040204" pitchFamily="34" charset="0"/>
                          <a:ea typeface="Tahoma" panose="020B0604030504040204" pitchFamily="34" charset="0"/>
                          <a:cs typeface="Tahoma" panose="020B0604030504040204" pitchFamily="34" charset="0"/>
                        </a:rPr>
                        <a:t> </a:t>
                      </a:r>
                    </a:p>
                    <a:p>
                      <a:pPr algn="ctr">
                        <a:lnSpc>
                          <a:spcPct val="150000"/>
                        </a:lnSpc>
                        <a:defRPr/>
                      </a:pPr>
                      <a:r>
                        <a:rPr lang="en-IN" sz="2800" kern="1200" dirty="0">
                          <a:ln/>
                          <a:solidFill>
                            <a:schemeClr val="tx1"/>
                          </a:solidFill>
                          <a:latin typeface="Cambria" pitchFamily="18" charset="0"/>
                          <a:ea typeface="Tahoma" panose="020B0604030504040204" pitchFamily="34" charset="0"/>
                          <a:cs typeface="Tahoma" panose="020B0604030504040204" pitchFamily="34" charset="0"/>
                        </a:rPr>
                        <a:t>BGN Chambers, Road No. 12,  </a:t>
                      </a:r>
                    </a:p>
                    <a:p>
                      <a:pPr algn="ctr">
                        <a:lnSpc>
                          <a:spcPct val="150000"/>
                        </a:lnSpc>
                        <a:defRPr/>
                      </a:pPr>
                      <a:r>
                        <a:rPr lang="en-IN" sz="2800" kern="1200" dirty="0">
                          <a:ln/>
                          <a:solidFill>
                            <a:schemeClr val="tx1"/>
                          </a:solidFill>
                          <a:latin typeface="Cambria" pitchFamily="18" charset="0"/>
                          <a:ea typeface="Tahoma" panose="020B0604030504040204" pitchFamily="34" charset="0"/>
                          <a:cs typeface="Tahoma" panose="020B0604030504040204" pitchFamily="34" charset="0"/>
                        </a:rPr>
                        <a:t>Banjara  hills, Hyderabad.</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156750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81F9E-44AA-46A3-8A97-729DD411AA8E}"/>
              </a:ext>
            </a:extLst>
          </p:cNvPr>
          <p:cNvSpPr>
            <a:spLocks noGrp="1"/>
          </p:cNvSpPr>
          <p:nvPr>
            <p:ph type="title"/>
          </p:nvPr>
        </p:nvSpPr>
        <p:spPr>
          <a:xfrm>
            <a:off x="1905001" y="2813265"/>
            <a:ext cx="8001000" cy="924346"/>
          </a:xfrm>
        </p:spPr>
        <p:txBody>
          <a:bodyPr>
            <a:normAutofit/>
            <a:scene3d>
              <a:camera prst="orthographicFront"/>
              <a:lightRig rig="harsh" dir="t"/>
            </a:scene3d>
            <a:sp3d extrusionH="57150" prstMaterial="matte">
              <a:bevelT w="63500" h="12700" prst="angle"/>
              <a:contourClr>
                <a:schemeClr val="bg1">
                  <a:lumMod val="65000"/>
                </a:schemeClr>
              </a:contourClr>
            </a:sp3d>
          </a:bodyPr>
          <a:lstStyle/>
          <a:p>
            <a:pPr algn="ctr">
              <a:defRPr/>
            </a:pPr>
            <a:r>
              <a:rPr lang="en-US" sz="5000" b="1" dirty="0">
                <a:ln/>
                <a:solidFill>
                  <a:srgbClr val="FF0000"/>
                </a:solidFill>
                <a:latin typeface="Cambria" panose="02040503050406030204" pitchFamily="18" charset="0"/>
                <a:ea typeface="Cambria" panose="02040503050406030204" pitchFamily="18" charset="0"/>
              </a:rPr>
              <a:t>THANK  YOU</a:t>
            </a:r>
          </a:p>
        </p:txBody>
      </p:sp>
      <p:sp>
        <p:nvSpPr>
          <p:cNvPr id="5" name="Slide Number Placeholder 4"/>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209D0150-81A8-4911-99FB-FBC360A1B780}" type="slidenum">
              <a:rPr kumimoji="0" lang="en-US" sz="1800" b="1" i="0" u="none" strike="noStrike" kern="1200" cap="none" spc="0" normalizeH="0" baseline="0" noProof="0" smtClean="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113</a:t>
            </a:fld>
            <a:endParaRPr kumimoji="0" lang="en-US" sz="18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20058336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17686"/>
          </a:xfrm>
        </p:spPr>
        <p:txBody>
          <a:bodyPr>
            <a:noAutofit/>
          </a:bodyPr>
          <a:lstStyle/>
          <a:p>
            <a:pPr lvl="0" algn="ctr"/>
            <a:r>
              <a:rPr lang="en-US" sz="2800" b="1" dirty="0">
                <a:solidFill>
                  <a:srgbClr val="FF0000"/>
                </a:solidFill>
                <a:latin typeface="Cambria" panose="02040503050406030204" pitchFamily="18" charset="0"/>
                <a:ea typeface="Cambria" panose="02040503050406030204" pitchFamily="18" charset="0"/>
              </a:rPr>
              <a:t>2. </a:t>
            </a:r>
            <a:r>
              <a:rPr lang="en-US" sz="2800" b="1" u="sng" dirty="0">
                <a:solidFill>
                  <a:srgbClr val="FF0000"/>
                </a:solidFill>
                <a:latin typeface="Cambria" panose="02040503050406030204" pitchFamily="18" charset="0"/>
                <a:ea typeface="Cambria" panose="02040503050406030204" pitchFamily="18" charset="0"/>
              </a:rPr>
              <a:t>Drafting and Filing of reply letters in response to notice u/s. 268(1), 268(2) &amp; 268(3) </a:t>
            </a:r>
            <a:r>
              <a:rPr lang="en-US" sz="2800" b="1" u="sng" dirty="0">
                <a:solidFill>
                  <a:srgbClr val="00B050"/>
                </a:solidFill>
                <a:latin typeface="Cambria" panose="02040503050406030204" pitchFamily="18" charset="0"/>
                <a:ea typeface="Cambria" panose="02040503050406030204" pitchFamily="18" charset="0"/>
              </a:rPr>
              <a:t>(Section 142(1) of IT Act, 1961)</a:t>
            </a:r>
            <a:r>
              <a:rPr lang="en-US" sz="2800" b="1" u="sng" dirty="0">
                <a:solidFill>
                  <a:srgbClr val="FF0000"/>
                </a:solidFill>
                <a:latin typeface="Cambria" panose="02040503050406030204" pitchFamily="18" charset="0"/>
                <a:ea typeface="Cambria" panose="02040503050406030204" pitchFamily="18" charset="0"/>
              </a:rPr>
              <a:t>. from time to time</a:t>
            </a:r>
            <a:br>
              <a:rPr lang="en-IN" sz="2800" b="1" u="sng" dirty="0">
                <a:solidFill>
                  <a:srgbClr val="FF0000"/>
                </a:solidFill>
                <a:latin typeface="Cambria" panose="02040503050406030204" pitchFamily="18" charset="0"/>
                <a:ea typeface="Cambria" panose="02040503050406030204" pitchFamily="18" charset="0"/>
              </a:rPr>
            </a:br>
            <a:endParaRPr lang="en-IN" sz="2800" b="1" u="sng" dirty="0">
              <a:solidFill>
                <a:srgbClr val="FF0000"/>
              </a:solidFill>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827903" y="1285104"/>
            <a:ext cx="10525897" cy="5140410"/>
          </a:xfrm>
        </p:spPr>
        <p:txBody>
          <a:bodyPr>
            <a:normAutofit fontScale="92500"/>
          </a:bodyPr>
          <a:lstStyle/>
          <a:p>
            <a:pPr marL="0" lvl="0" indent="0" algn="just">
              <a:lnSpc>
                <a:spcPct val="200000"/>
              </a:lnSpc>
              <a:buNone/>
            </a:pPr>
            <a:r>
              <a:rPr lang="en-US" dirty="0">
                <a:latin typeface="Cambria" panose="02040503050406030204" pitchFamily="18" charset="0"/>
                <a:ea typeface="Cambria" panose="02040503050406030204" pitchFamily="18" charset="0"/>
              </a:rPr>
              <a:t>(</a:t>
            </a:r>
            <a:r>
              <a:rPr lang="en-US" dirty="0" err="1">
                <a:latin typeface="Cambria" panose="02040503050406030204" pitchFamily="18" charset="0"/>
                <a:ea typeface="Cambria" panose="02040503050406030204" pitchFamily="18" charset="0"/>
              </a:rPr>
              <a:t>i</a:t>
            </a:r>
            <a:r>
              <a:rPr lang="en-US" dirty="0">
                <a:latin typeface="Cambria" panose="02040503050406030204" pitchFamily="18" charset="0"/>
                <a:ea typeface="Cambria" panose="02040503050406030204" pitchFamily="18" charset="0"/>
              </a:rPr>
              <a:t>) </a:t>
            </a:r>
            <a:r>
              <a:rPr lang="en-US" dirty="0">
                <a:solidFill>
                  <a:srgbClr val="FF0000"/>
                </a:solidFill>
                <a:latin typeface="Cambria" panose="02040503050406030204" pitchFamily="18" charset="0"/>
                <a:ea typeface="Cambria" panose="02040503050406030204" pitchFamily="18" charset="0"/>
              </a:rPr>
              <a:t>To submit correct and complete details in response to notice u/s. 268(1), 268(2) &amp; 268(3) of IT Act, 2025 </a:t>
            </a:r>
            <a:r>
              <a:rPr lang="en-US" dirty="0">
                <a:solidFill>
                  <a:srgbClr val="00B050"/>
                </a:solidFill>
                <a:latin typeface="Cambria" panose="02040503050406030204" pitchFamily="18" charset="0"/>
                <a:ea typeface="Cambria" panose="02040503050406030204" pitchFamily="18" charset="0"/>
              </a:rPr>
              <a:t>(Section 142(1) of IT Act, 1961).</a:t>
            </a:r>
            <a:endParaRPr lang="en-IN" dirty="0">
              <a:solidFill>
                <a:srgbClr val="00B050"/>
              </a:solidFill>
              <a:latin typeface="Cambria" panose="02040503050406030204" pitchFamily="18" charset="0"/>
              <a:ea typeface="Cambria" panose="02040503050406030204" pitchFamily="18" charset="0"/>
            </a:endParaRPr>
          </a:p>
          <a:p>
            <a:pPr marL="0" lvl="0" indent="0" algn="just">
              <a:lnSpc>
                <a:spcPct val="200000"/>
              </a:lnSpc>
              <a:buNone/>
            </a:pPr>
            <a:r>
              <a:rPr lang="en-US" dirty="0">
                <a:latin typeface="Cambria" panose="02040503050406030204" pitchFamily="18" charset="0"/>
                <a:ea typeface="Cambria" panose="02040503050406030204" pitchFamily="18" charset="0"/>
              </a:rPr>
              <a:t>(ii)</a:t>
            </a:r>
            <a:r>
              <a:rPr lang="en-US" dirty="0">
                <a:solidFill>
                  <a:srgbClr val="FF0000"/>
                </a:solidFill>
                <a:latin typeface="Cambria" panose="02040503050406030204" pitchFamily="18" charset="0"/>
                <a:ea typeface="Cambria" panose="02040503050406030204" pitchFamily="18" charset="0"/>
              </a:rPr>
              <a:t> The response should be easy to understand. </a:t>
            </a:r>
          </a:p>
          <a:p>
            <a:pPr marL="0" lvl="0" indent="0" algn="just">
              <a:lnSpc>
                <a:spcPct val="200000"/>
              </a:lnSpc>
              <a:buNone/>
            </a:pPr>
            <a:r>
              <a:rPr lang="en-US" dirty="0">
                <a:solidFill>
                  <a:srgbClr val="FF0000"/>
                </a:solidFill>
                <a:latin typeface="Cambria" panose="02040503050406030204" pitchFamily="18" charset="0"/>
                <a:ea typeface="Cambria" panose="02040503050406030204" pitchFamily="18" charset="0"/>
              </a:rPr>
              <a:t>It is better to keep the sentences simple.</a:t>
            </a:r>
          </a:p>
          <a:p>
            <a:pPr marL="0" lvl="0" indent="0" algn="just">
              <a:lnSpc>
                <a:spcPct val="200000"/>
              </a:lnSpc>
              <a:buNone/>
            </a:pPr>
            <a:r>
              <a:rPr lang="en-US" dirty="0">
                <a:latin typeface="Cambria" panose="02040503050406030204" pitchFamily="18" charset="0"/>
                <a:ea typeface="Cambria" panose="02040503050406030204" pitchFamily="18" charset="0"/>
              </a:rPr>
              <a:t>Usage of complex English terminology is not preferable. </a:t>
            </a:r>
          </a:p>
          <a:p>
            <a:pPr marL="0" indent="0" algn="just">
              <a:lnSpc>
                <a:spcPct val="200000"/>
              </a:lnSpc>
              <a:buNone/>
            </a:pPr>
            <a:endParaRPr lang="en-IN" dirty="0">
              <a:latin typeface="Cambria" panose="02040503050406030204" pitchFamily="18" charset="0"/>
              <a:ea typeface="Cambria" panose="02040503050406030204" pitchFamily="18" charset="0"/>
            </a:endParaRPr>
          </a:p>
        </p:txBody>
      </p:sp>
      <p:sp>
        <p:nvSpPr>
          <p:cNvPr id="6" name="Slide Number Placeholder 5"/>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12</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206201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6628"/>
            <a:ext cx="10515600" cy="864972"/>
          </a:xfrm>
        </p:spPr>
        <p:txBody>
          <a:bodyPr>
            <a:noAutofit/>
          </a:bodyPr>
          <a:lstStyle/>
          <a:p>
            <a:pPr algn="ctr"/>
            <a:r>
              <a:rPr lang="en-US" sz="2000" b="1" dirty="0">
                <a:solidFill>
                  <a:srgbClr val="FF0000"/>
                </a:solidFill>
                <a:latin typeface="Cambria" panose="02040503050406030204" pitchFamily="18" charset="0"/>
                <a:ea typeface="Cambria" panose="02040503050406030204" pitchFamily="18" charset="0"/>
              </a:rPr>
              <a:t>2. </a:t>
            </a:r>
            <a:r>
              <a:rPr lang="en-US" sz="2000" b="1" u="sng" dirty="0">
                <a:solidFill>
                  <a:srgbClr val="FF0000"/>
                </a:solidFill>
                <a:latin typeface="Cambria" panose="02040503050406030204" pitchFamily="18" charset="0"/>
                <a:ea typeface="Cambria" panose="02040503050406030204" pitchFamily="18" charset="0"/>
              </a:rPr>
              <a:t>Drafting and Filing of reply letters in response to notice u/s. </a:t>
            </a:r>
            <a:br>
              <a:rPr lang="en-US" sz="2000" b="1" u="sng" dirty="0">
                <a:solidFill>
                  <a:srgbClr val="FF0000"/>
                </a:solidFill>
                <a:latin typeface="Cambria" panose="02040503050406030204" pitchFamily="18" charset="0"/>
                <a:ea typeface="Cambria" panose="02040503050406030204" pitchFamily="18" charset="0"/>
              </a:rPr>
            </a:br>
            <a:r>
              <a:rPr lang="en-US" sz="2000" b="1" u="sng" dirty="0">
                <a:solidFill>
                  <a:srgbClr val="FF0000"/>
                </a:solidFill>
                <a:latin typeface="Cambria" panose="02040503050406030204" pitchFamily="18" charset="0"/>
                <a:ea typeface="Cambria" panose="02040503050406030204" pitchFamily="18" charset="0"/>
              </a:rPr>
              <a:t>268(1), 268(2) &amp; 268(3)</a:t>
            </a:r>
            <a:r>
              <a:rPr lang="en-US" sz="2000" b="1" u="sng" dirty="0">
                <a:solidFill>
                  <a:srgbClr val="00B050"/>
                </a:solidFill>
                <a:latin typeface="Cambria" panose="02040503050406030204" pitchFamily="18" charset="0"/>
                <a:ea typeface="Cambria" panose="02040503050406030204" pitchFamily="18" charset="0"/>
              </a:rPr>
              <a:t> (Section 142(1) of IT Act, 1961)</a:t>
            </a:r>
            <a:r>
              <a:rPr lang="en-US" sz="2000" b="1" u="sng" dirty="0">
                <a:solidFill>
                  <a:srgbClr val="FF0000"/>
                </a:solidFill>
                <a:latin typeface="Cambria" panose="02040503050406030204" pitchFamily="18" charset="0"/>
                <a:ea typeface="Cambria" panose="02040503050406030204" pitchFamily="18" charset="0"/>
              </a:rPr>
              <a:t> from time to time (</a:t>
            </a:r>
            <a:r>
              <a:rPr lang="en-US" sz="2000" b="1" u="sng" dirty="0" err="1">
                <a:solidFill>
                  <a:srgbClr val="FF0000"/>
                </a:solidFill>
                <a:latin typeface="Cambria" panose="02040503050406030204" pitchFamily="18" charset="0"/>
                <a:ea typeface="Cambria" panose="02040503050406030204" pitchFamily="18" charset="0"/>
              </a:rPr>
              <a:t>contd</a:t>
            </a:r>
            <a:r>
              <a:rPr lang="en-US" sz="2000" b="1" u="sng" dirty="0">
                <a:solidFill>
                  <a:srgbClr val="FF0000"/>
                </a:solidFill>
                <a:latin typeface="Cambria" panose="02040503050406030204" pitchFamily="18" charset="0"/>
                <a:ea typeface="Cambria" panose="02040503050406030204" pitchFamily="18" charset="0"/>
              </a:rPr>
              <a:t>)</a:t>
            </a:r>
            <a:br>
              <a:rPr lang="en-IN" sz="2000" b="1" dirty="0">
                <a:solidFill>
                  <a:srgbClr val="FF0000"/>
                </a:solidFill>
                <a:latin typeface="Cambria" panose="02040503050406030204" pitchFamily="18" charset="0"/>
                <a:ea typeface="Cambria" panose="02040503050406030204" pitchFamily="18" charset="0"/>
              </a:rPr>
            </a:br>
            <a:endParaRPr lang="en-IN" sz="2000" dirty="0">
              <a:solidFill>
                <a:srgbClr val="FF0000"/>
              </a:solidFill>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838200" y="1470454"/>
            <a:ext cx="10515600" cy="4706509"/>
          </a:xfrm>
        </p:spPr>
        <p:txBody>
          <a:bodyPr/>
          <a:lstStyle/>
          <a:p>
            <a:pPr marL="0" lvl="0" indent="0" algn="just">
              <a:lnSpc>
                <a:spcPct val="200000"/>
              </a:lnSpc>
              <a:buNone/>
            </a:pPr>
            <a:r>
              <a:rPr lang="en-US" dirty="0">
                <a:latin typeface="Cambria" panose="02040503050406030204" pitchFamily="18" charset="0"/>
                <a:ea typeface="Cambria" panose="02040503050406030204" pitchFamily="18" charset="0"/>
              </a:rPr>
              <a:t>(iii) </a:t>
            </a:r>
            <a:r>
              <a:rPr lang="en-US" dirty="0">
                <a:solidFill>
                  <a:srgbClr val="FF0000"/>
                </a:solidFill>
                <a:latin typeface="Cambria" panose="02040503050406030204" pitchFamily="18" charset="0"/>
                <a:ea typeface="Cambria" panose="02040503050406030204" pitchFamily="18" charset="0"/>
              </a:rPr>
              <a:t>Annexures are to be serially numbered.</a:t>
            </a:r>
            <a:endParaRPr lang="en-IN" dirty="0">
              <a:solidFill>
                <a:srgbClr val="FF0000"/>
              </a:solidFill>
              <a:latin typeface="Cambria" panose="02040503050406030204" pitchFamily="18" charset="0"/>
              <a:ea typeface="Cambria" panose="02040503050406030204" pitchFamily="18" charset="0"/>
            </a:endParaRPr>
          </a:p>
          <a:p>
            <a:pPr marL="0" lvl="0" indent="0" algn="just">
              <a:lnSpc>
                <a:spcPct val="200000"/>
              </a:lnSpc>
              <a:buNone/>
            </a:pPr>
            <a:r>
              <a:rPr lang="en-US" dirty="0">
                <a:latin typeface="Cambria" panose="02040503050406030204" pitchFamily="18" charset="0"/>
                <a:ea typeface="Cambria" panose="02040503050406030204" pitchFamily="18" charset="0"/>
              </a:rPr>
              <a:t>(iv) </a:t>
            </a:r>
            <a:r>
              <a:rPr lang="en-US" dirty="0">
                <a:solidFill>
                  <a:srgbClr val="FF0000"/>
                </a:solidFill>
                <a:latin typeface="Cambria" panose="02040503050406030204" pitchFamily="18" charset="0"/>
                <a:ea typeface="Cambria" panose="02040503050406030204" pitchFamily="18" charset="0"/>
              </a:rPr>
              <a:t>Page Numbers are to be inserted on the top-right corner </a:t>
            </a:r>
            <a:r>
              <a:rPr lang="en-US" dirty="0">
                <a:latin typeface="Cambria" panose="02040503050406030204" pitchFamily="18" charset="0"/>
                <a:ea typeface="Cambria" panose="02040503050406030204" pitchFamily="18" charset="0"/>
              </a:rPr>
              <a:t>of the pages and  are to be marked in </a:t>
            </a:r>
            <a:r>
              <a:rPr lang="en-US" dirty="0">
                <a:solidFill>
                  <a:srgbClr val="FF0000"/>
                </a:solidFill>
                <a:latin typeface="Cambria" panose="02040503050406030204" pitchFamily="18" charset="0"/>
                <a:ea typeface="Cambria" panose="02040503050406030204" pitchFamily="18" charset="0"/>
              </a:rPr>
              <a:t>bold</a:t>
            </a:r>
            <a:r>
              <a:rPr lang="en-US" dirty="0">
                <a:latin typeface="Cambria" panose="02040503050406030204" pitchFamily="18" charset="0"/>
                <a:ea typeface="Cambria" panose="02040503050406030204" pitchFamily="18" charset="0"/>
              </a:rPr>
              <a:t> and  </a:t>
            </a:r>
            <a:r>
              <a:rPr lang="en-US" dirty="0">
                <a:solidFill>
                  <a:srgbClr val="FF0000"/>
                </a:solidFill>
                <a:latin typeface="Cambria" panose="02040503050406030204" pitchFamily="18" charset="0"/>
                <a:ea typeface="Cambria" panose="02040503050406030204" pitchFamily="18" charset="0"/>
              </a:rPr>
              <a:t>preferably higher size font</a:t>
            </a:r>
            <a:endParaRPr lang="en-IN" dirty="0">
              <a:solidFill>
                <a:srgbClr val="FF0000"/>
              </a:solidFill>
              <a:latin typeface="Cambria" panose="02040503050406030204" pitchFamily="18" charset="0"/>
              <a:ea typeface="Cambria" panose="02040503050406030204" pitchFamily="18" charset="0"/>
            </a:endParaRPr>
          </a:p>
          <a:p>
            <a:pPr marL="0" indent="0" algn="just">
              <a:lnSpc>
                <a:spcPct val="200000"/>
              </a:lnSpc>
              <a:buNone/>
            </a:pPr>
            <a:endParaRPr lang="en-IN" dirty="0">
              <a:latin typeface="Cambria" panose="02040503050406030204" pitchFamily="18" charset="0"/>
              <a:ea typeface="Cambria" panose="02040503050406030204" pitchFamily="18" charset="0"/>
            </a:endParaRPr>
          </a:p>
        </p:txBody>
      </p:sp>
      <p:sp>
        <p:nvSpPr>
          <p:cNvPr id="6" name="Slide Number Placeholder 5"/>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13</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5745791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7483"/>
            <a:ext cx="10515600" cy="1055902"/>
          </a:xfrm>
        </p:spPr>
        <p:txBody>
          <a:bodyPr>
            <a:noAutofit/>
          </a:bodyPr>
          <a:lstStyle/>
          <a:p>
            <a:pPr algn="ctr"/>
            <a:r>
              <a:rPr lang="en-US" sz="2000" b="1" dirty="0">
                <a:solidFill>
                  <a:srgbClr val="FF0000"/>
                </a:solidFill>
                <a:latin typeface="Cambria" panose="02040503050406030204" pitchFamily="18" charset="0"/>
                <a:ea typeface="Cambria" panose="02040503050406030204" pitchFamily="18" charset="0"/>
              </a:rPr>
              <a:t>2. </a:t>
            </a:r>
            <a:r>
              <a:rPr lang="en-US" sz="2000" b="1" u="sng" dirty="0">
                <a:solidFill>
                  <a:srgbClr val="FF0000"/>
                </a:solidFill>
                <a:latin typeface="Cambria" panose="02040503050406030204" pitchFamily="18" charset="0"/>
                <a:ea typeface="Cambria" panose="02040503050406030204" pitchFamily="18" charset="0"/>
              </a:rPr>
              <a:t>Drafting and Filing of reply letters in response to notice u/s. </a:t>
            </a:r>
            <a:br>
              <a:rPr lang="en-US" sz="2000" b="1" u="sng" dirty="0">
                <a:solidFill>
                  <a:srgbClr val="FF0000"/>
                </a:solidFill>
                <a:latin typeface="Cambria" panose="02040503050406030204" pitchFamily="18" charset="0"/>
                <a:ea typeface="Cambria" panose="02040503050406030204" pitchFamily="18" charset="0"/>
              </a:rPr>
            </a:br>
            <a:r>
              <a:rPr lang="en-US" sz="2000" b="1" u="sng" dirty="0">
                <a:solidFill>
                  <a:srgbClr val="FF0000"/>
                </a:solidFill>
                <a:latin typeface="Cambria" panose="02040503050406030204" pitchFamily="18" charset="0"/>
                <a:ea typeface="Cambria" panose="02040503050406030204" pitchFamily="18" charset="0"/>
              </a:rPr>
              <a:t>268(1), 268(2) &amp; 268(3) </a:t>
            </a:r>
            <a:r>
              <a:rPr lang="en-US" sz="2000" b="1" u="sng" dirty="0">
                <a:solidFill>
                  <a:srgbClr val="00B050"/>
                </a:solidFill>
                <a:latin typeface="Cambria" panose="02040503050406030204" pitchFamily="18" charset="0"/>
                <a:ea typeface="Cambria" panose="02040503050406030204" pitchFamily="18" charset="0"/>
              </a:rPr>
              <a:t>(Section 142(1) of IT Act, 1961)</a:t>
            </a:r>
            <a:r>
              <a:rPr lang="en-US" sz="2000" b="1" u="sng" dirty="0">
                <a:solidFill>
                  <a:srgbClr val="FF0000"/>
                </a:solidFill>
                <a:latin typeface="Cambria" panose="02040503050406030204" pitchFamily="18" charset="0"/>
                <a:ea typeface="Cambria" panose="02040503050406030204" pitchFamily="18" charset="0"/>
              </a:rPr>
              <a:t> from time to time (</a:t>
            </a:r>
            <a:r>
              <a:rPr lang="en-US" sz="2000" b="1" u="sng" dirty="0" err="1">
                <a:solidFill>
                  <a:srgbClr val="FF0000"/>
                </a:solidFill>
                <a:latin typeface="Cambria" panose="02040503050406030204" pitchFamily="18" charset="0"/>
                <a:ea typeface="Cambria" panose="02040503050406030204" pitchFamily="18" charset="0"/>
              </a:rPr>
              <a:t>contd</a:t>
            </a:r>
            <a:r>
              <a:rPr lang="en-US" sz="2000" b="1" u="sng" dirty="0">
                <a:solidFill>
                  <a:srgbClr val="FF0000"/>
                </a:solidFill>
                <a:latin typeface="Cambria" panose="02040503050406030204" pitchFamily="18" charset="0"/>
                <a:ea typeface="Cambria" panose="02040503050406030204" pitchFamily="18" charset="0"/>
              </a:rPr>
              <a:t>)</a:t>
            </a:r>
            <a:br>
              <a:rPr lang="en-IN" sz="2000" b="1" dirty="0">
                <a:solidFill>
                  <a:srgbClr val="FF0000"/>
                </a:solidFill>
                <a:latin typeface="Cambria" panose="02040503050406030204" pitchFamily="18" charset="0"/>
                <a:ea typeface="Cambria" panose="02040503050406030204" pitchFamily="18" charset="0"/>
              </a:rPr>
            </a:br>
            <a:endParaRPr lang="en-IN" sz="2000" dirty="0">
              <a:solidFill>
                <a:srgbClr val="FF0000"/>
              </a:solidFill>
            </a:endParaRPr>
          </a:p>
        </p:txBody>
      </p:sp>
      <p:sp>
        <p:nvSpPr>
          <p:cNvPr id="3" name="Content Placeholder 2"/>
          <p:cNvSpPr>
            <a:spLocks noGrp="1"/>
          </p:cNvSpPr>
          <p:nvPr>
            <p:ph idx="1"/>
          </p:nvPr>
        </p:nvSpPr>
        <p:spPr>
          <a:xfrm>
            <a:off x="838200" y="1544595"/>
            <a:ext cx="10515600" cy="4632368"/>
          </a:xfrm>
        </p:spPr>
        <p:txBody>
          <a:bodyPr>
            <a:normAutofit/>
          </a:bodyPr>
          <a:lstStyle/>
          <a:p>
            <a:pPr marL="0" lvl="0" indent="0" algn="just">
              <a:lnSpc>
                <a:spcPct val="200000"/>
              </a:lnSpc>
              <a:buNone/>
            </a:pPr>
            <a:r>
              <a:rPr lang="en-US" dirty="0">
                <a:latin typeface="Cambria" panose="02040503050406030204" pitchFamily="18" charset="0"/>
                <a:ea typeface="Cambria" panose="02040503050406030204" pitchFamily="18" charset="0"/>
              </a:rPr>
              <a:t>(vi) </a:t>
            </a:r>
            <a:r>
              <a:rPr lang="en-US" dirty="0">
                <a:solidFill>
                  <a:srgbClr val="FF0000"/>
                </a:solidFill>
                <a:latin typeface="Cambria" panose="02040503050406030204" pitchFamily="18" charset="0"/>
                <a:ea typeface="Cambria" panose="02040503050406030204" pitchFamily="18" charset="0"/>
              </a:rPr>
              <a:t>Annexures should be legible, readable and not blur. </a:t>
            </a:r>
          </a:p>
          <a:p>
            <a:pPr marL="0" lvl="0" indent="0" algn="just">
              <a:lnSpc>
                <a:spcPct val="200000"/>
              </a:lnSpc>
              <a:buNone/>
            </a:pPr>
            <a:r>
              <a:rPr lang="en-US" dirty="0">
                <a:latin typeface="Cambria" panose="02040503050406030204" pitchFamily="18" charset="0"/>
                <a:ea typeface="Cambria" panose="02040503050406030204" pitchFamily="18" charset="0"/>
              </a:rPr>
              <a:t>Upon compressing the size of the files, the document’s readability is compromised. Hence, it is to be ensured that the readability does not get effected.</a:t>
            </a:r>
            <a:endParaRPr lang="en-IN" dirty="0">
              <a:latin typeface="Cambria" panose="02040503050406030204" pitchFamily="18" charset="0"/>
              <a:ea typeface="Cambria" panose="02040503050406030204" pitchFamily="18" charset="0"/>
            </a:endParaRPr>
          </a:p>
          <a:p>
            <a:pPr marL="0" indent="0" algn="just">
              <a:lnSpc>
                <a:spcPct val="200000"/>
              </a:lnSpc>
              <a:buNone/>
            </a:pPr>
            <a:r>
              <a:rPr lang="en-US" dirty="0">
                <a:latin typeface="Cambria" panose="02040503050406030204" pitchFamily="18" charset="0"/>
                <a:ea typeface="Cambria" panose="02040503050406030204" pitchFamily="18" charset="0"/>
              </a:rPr>
              <a:t>(vii) </a:t>
            </a:r>
            <a:r>
              <a:rPr lang="en-US" dirty="0">
                <a:solidFill>
                  <a:srgbClr val="FF0000"/>
                </a:solidFill>
                <a:latin typeface="Cambria" panose="02040503050406030204" pitchFamily="18" charset="0"/>
                <a:ea typeface="Cambria" panose="02040503050406030204" pitchFamily="18" charset="0"/>
              </a:rPr>
              <a:t>Better to prepare Index of the response and annexures </a:t>
            </a:r>
            <a:r>
              <a:rPr lang="en-US" dirty="0">
                <a:latin typeface="Cambria" panose="02040503050406030204" pitchFamily="18" charset="0"/>
                <a:ea typeface="Cambria" panose="02040503050406030204" pitchFamily="18" charset="0"/>
              </a:rPr>
              <a:t>.</a:t>
            </a:r>
            <a:endParaRPr lang="en-IN" dirty="0">
              <a:latin typeface="Cambria" panose="02040503050406030204" pitchFamily="18" charset="0"/>
              <a:ea typeface="Cambria" panose="02040503050406030204" pitchFamily="18" charset="0"/>
            </a:endParaRPr>
          </a:p>
        </p:txBody>
      </p:sp>
      <p:sp>
        <p:nvSpPr>
          <p:cNvPr id="6" name="Slide Number Placeholder 5"/>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14</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814679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982" y="185016"/>
            <a:ext cx="10515600" cy="1325563"/>
          </a:xfrm>
        </p:spPr>
        <p:txBody>
          <a:bodyPr>
            <a:normAutofit/>
          </a:bodyPr>
          <a:lstStyle/>
          <a:p>
            <a:pPr algn="ctr"/>
            <a:r>
              <a:rPr lang="en-US" sz="2000" b="1" dirty="0">
                <a:solidFill>
                  <a:srgbClr val="FF0000"/>
                </a:solidFill>
                <a:latin typeface="Cambria" panose="02040503050406030204" pitchFamily="18" charset="0"/>
                <a:ea typeface="Cambria" panose="02040503050406030204" pitchFamily="18" charset="0"/>
              </a:rPr>
              <a:t>2. </a:t>
            </a:r>
            <a:r>
              <a:rPr lang="en-US" sz="2000" b="1" u="sng" dirty="0">
                <a:solidFill>
                  <a:srgbClr val="FF0000"/>
                </a:solidFill>
                <a:latin typeface="Cambria" panose="02040503050406030204" pitchFamily="18" charset="0"/>
                <a:ea typeface="Cambria" panose="02040503050406030204" pitchFamily="18" charset="0"/>
              </a:rPr>
              <a:t>Drafting and Filing of reply letters in response to notice u/s. </a:t>
            </a:r>
            <a:br>
              <a:rPr lang="en-US" sz="2000" b="1" u="sng" dirty="0">
                <a:solidFill>
                  <a:srgbClr val="FF0000"/>
                </a:solidFill>
                <a:latin typeface="Cambria" panose="02040503050406030204" pitchFamily="18" charset="0"/>
                <a:ea typeface="Cambria" panose="02040503050406030204" pitchFamily="18" charset="0"/>
              </a:rPr>
            </a:br>
            <a:r>
              <a:rPr lang="en-US" sz="2000" b="1" u="sng" dirty="0">
                <a:solidFill>
                  <a:srgbClr val="FF0000"/>
                </a:solidFill>
                <a:latin typeface="Cambria" panose="02040503050406030204" pitchFamily="18" charset="0"/>
                <a:ea typeface="Cambria" panose="02040503050406030204" pitchFamily="18" charset="0"/>
              </a:rPr>
              <a:t>268(1), 268(2) &amp; 268(3) </a:t>
            </a:r>
            <a:r>
              <a:rPr lang="en-US" sz="2000" b="1" u="sng" dirty="0">
                <a:solidFill>
                  <a:srgbClr val="00B050"/>
                </a:solidFill>
                <a:latin typeface="Cambria" panose="02040503050406030204" pitchFamily="18" charset="0"/>
                <a:ea typeface="Cambria" panose="02040503050406030204" pitchFamily="18" charset="0"/>
              </a:rPr>
              <a:t>(Section 142(1) of IT Act, 1961)</a:t>
            </a:r>
            <a:r>
              <a:rPr lang="en-US" sz="2000" b="1" u="sng" dirty="0">
                <a:solidFill>
                  <a:srgbClr val="FF0000"/>
                </a:solidFill>
                <a:latin typeface="Cambria" panose="02040503050406030204" pitchFamily="18" charset="0"/>
                <a:ea typeface="Cambria" panose="02040503050406030204" pitchFamily="18" charset="0"/>
              </a:rPr>
              <a:t> from time to time (</a:t>
            </a:r>
            <a:r>
              <a:rPr lang="en-US" sz="2000" b="1" u="sng" dirty="0" err="1">
                <a:solidFill>
                  <a:srgbClr val="FF0000"/>
                </a:solidFill>
                <a:latin typeface="Cambria" panose="02040503050406030204" pitchFamily="18" charset="0"/>
                <a:ea typeface="Cambria" panose="02040503050406030204" pitchFamily="18" charset="0"/>
              </a:rPr>
              <a:t>contd</a:t>
            </a:r>
            <a:r>
              <a:rPr lang="en-US" sz="2000" b="1" u="sng" dirty="0">
                <a:solidFill>
                  <a:srgbClr val="FF0000"/>
                </a:solidFill>
                <a:latin typeface="Cambria" panose="02040503050406030204" pitchFamily="18" charset="0"/>
                <a:ea typeface="Cambria" panose="02040503050406030204" pitchFamily="18" charset="0"/>
              </a:rPr>
              <a:t>)</a:t>
            </a:r>
            <a:br>
              <a:rPr lang="en-IN" sz="2000" b="1" dirty="0">
                <a:solidFill>
                  <a:srgbClr val="FF0000"/>
                </a:solidFill>
                <a:latin typeface="Cambria" panose="02040503050406030204" pitchFamily="18" charset="0"/>
                <a:ea typeface="Cambria" panose="02040503050406030204" pitchFamily="18" charset="0"/>
              </a:rPr>
            </a:br>
            <a:endParaRPr lang="en-IN" sz="2000" dirty="0">
              <a:solidFill>
                <a:srgbClr val="FF0000"/>
              </a:solidFill>
            </a:endParaRPr>
          </a:p>
        </p:txBody>
      </p:sp>
      <p:sp>
        <p:nvSpPr>
          <p:cNvPr id="3" name="Content Placeholder 2"/>
          <p:cNvSpPr>
            <a:spLocks noGrp="1"/>
          </p:cNvSpPr>
          <p:nvPr>
            <p:ph idx="1"/>
          </p:nvPr>
        </p:nvSpPr>
        <p:spPr>
          <a:xfrm>
            <a:off x="568036" y="997527"/>
            <a:ext cx="11222182" cy="5375563"/>
          </a:xfrm>
        </p:spPr>
        <p:txBody>
          <a:bodyPr>
            <a:normAutofit fontScale="32500" lnSpcReduction="20000"/>
          </a:bodyPr>
          <a:lstStyle/>
          <a:p>
            <a:pPr marL="0" indent="0" algn="just">
              <a:lnSpc>
                <a:spcPct val="200000"/>
              </a:lnSpc>
              <a:buNone/>
            </a:pPr>
            <a:r>
              <a:rPr lang="en-US" dirty="0">
                <a:solidFill>
                  <a:srgbClr val="FF0000"/>
                </a:solidFill>
                <a:latin typeface="Cambria" panose="02040503050406030204" pitchFamily="18" charset="0"/>
                <a:ea typeface="Cambria" panose="02040503050406030204" pitchFamily="18" charset="0"/>
              </a:rPr>
              <a:t> </a:t>
            </a:r>
            <a:r>
              <a:rPr lang="en-US" sz="6200" b="1" u="sng" dirty="0">
                <a:solidFill>
                  <a:srgbClr val="0070C0"/>
                </a:solidFill>
                <a:latin typeface="Cambria" panose="02040503050406030204" pitchFamily="18" charset="0"/>
                <a:ea typeface="Cambria" panose="02040503050406030204" pitchFamily="18" charset="0"/>
              </a:rPr>
              <a:t>Exercise the rights available under Section</a:t>
            </a:r>
            <a:r>
              <a:rPr lang="en-US" sz="6200" b="1" u="sng" dirty="0">
                <a:solidFill>
                  <a:srgbClr val="FF0000"/>
                </a:solidFill>
                <a:latin typeface="Cambria" panose="02040503050406030204" pitchFamily="18" charset="0"/>
                <a:ea typeface="Cambria" panose="02040503050406030204" pitchFamily="18" charset="0"/>
              </a:rPr>
              <a:t> 268(12) of IT Act, 2025</a:t>
            </a:r>
            <a:r>
              <a:rPr lang="en-US" sz="6200" b="1" u="sng" dirty="0">
                <a:solidFill>
                  <a:srgbClr val="0070C0"/>
                </a:solidFill>
                <a:latin typeface="Cambria" panose="02040503050406030204" pitchFamily="18" charset="0"/>
                <a:ea typeface="Cambria" panose="02040503050406030204" pitchFamily="18" charset="0"/>
              </a:rPr>
              <a:t> </a:t>
            </a:r>
            <a:r>
              <a:rPr lang="en-US" sz="6200" b="1" u="sng" dirty="0">
                <a:solidFill>
                  <a:srgbClr val="00B050"/>
                </a:solidFill>
                <a:latin typeface="Cambria" panose="02040503050406030204" pitchFamily="18" charset="0"/>
                <a:ea typeface="Cambria" panose="02040503050406030204" pitchFamily="18" charset="0"/>
              </a:rPr>
              <a:t>(Section 142(3) of IT Act, 1961)</a:t>
            </a:r>
            <a:r>
              <a:rPr lang="en-US" sz="6200" b="1" u="sng" dirty="0">
                <a:solidFill>
                  <a:srgbClr val="0070C0"/>
                </a:solidFill>
                <a:latin typeface="Cambria" panose="02040503050406030204" pitchFamily="18" charset="0"/>
                <a:ea typeface="Cambria" panose="02040503050406030204" pitchFamily="18" charset="0"/>
              </a:rPr>
              <a:t>-Principles of Natural justice</a:t>
            </a:r>
            <a:endParaRPr lang="en-IN" sz="6200" b="1" u="sng" dirty="0">
              <a:solidFill>
                <a:srgbClr val="0070C0"/>
              </a:solidFill>
              <a:latin typeface="Cambria" panose="02040503050406030204" pitchFamily="18" charset="0"/>
              <a:ea typeface="Cambria" panose="02040503050406030204" pitchFamily="18" charset="0"/>
            </a:endParaRPr>
          </a:p>
          <a:p>
            <a:pPr marL="0" indent="0" algn="just">
              <a:lnSpc>
                <a:spcPct val="200000"/>
              </a:lnSpc>
              <a:buNone/>
            </a:pPr>
            <a:r>
              <a:rPr lang="en-US" sz="6800" dirty="0">
                <a:solidFill>
                  <a:srgbClr val="FF0000"/>
                </a:solidFill>
                <a:latin typeface="Cambria" panose="02040503050406030204" pitchFamily="18" charset="0"/>
                <a:ea typeface="Cambria" panose="02040503050406030204" pitchFamily="18" charset="0"/>
              </a:rPr>
              <a:t>(viii) To request the AO to issue the copies of sworn statements, documents, information or any other statements/documents/information, </a:t>
            </a:r>
          </a:p>
          <a:p>
            <a:pPr marL="0" lvl="0" indent="0" algn="just">
              <a:lnSpc>
                <a:spcPct val="200000"/>
              </a:lnSpc>
              <a:buNone/>
            </a:pPr>
            <a:r>
              <a:rPr lang="en-US" sz="6800" dirty="0">
                <a:solidFill>
                  <a:srgbClr val="FF0000"/>
                </a:solidFill>
                <a:latin typeface="Cambria" panose="02040503050406030204" pitchFamily="18" charset="0"/>
                <a:ea typeface="Cambria" panose="02040503050406030204" pitchFamily="18" charset="0"/>
              </a:rPr>
              <a:t>which were gathered behind the back of the assessee and were relied upon by him.</a:t>
            </a:r>
          </a:p>
          <a:p>
            <a:pPr marL="0" lvl="0" indent="0" algn="just">
              <a:lnSpc>
                <a:spcPct val="200000"/>
              </a:lnSpc>
              <a:buNone/>
            </a:pPr>
            <a:r>
              <a:rPr lang="en-US" sz="6800" dirty="0">
                <a:solidFill>
                  <a:srgbClr val="FF0000"/>
                </a:solidFill>
                <a:latin typeface="Cambria" panose="02040503050406030204" pitchFamily="18" charset="0"/>
                <a:ea typeface="Cambria" panose="02040503050406030204" pitchFamily="18" charset="0"/>
              </a:rPr>
              <a:t>(ix) To request the AO to provide an opportunity to cross examine the  person whose statements were recorded  and  from whose custody the relied upon documents were found and are used against the assessee.</a:t>
            </a:r>
            <a:endParaRPr lang="en-IN" sz="6800" dirty="0">
              <a:solidFill>
                <a:srgbClr val="FF0000"/>
              </a:solidFill>
              <a:latin typeface="Cambria" panose="02040503050406030204" pitchFamily="18" charset="0"/>
              <a:ea typeface="Cambria" panose="02040503050406030204" pitchFamily="18" charset="0"/>
            </a:endParaRPr>
          </a:p>
          <a:p>
            <a:pPr algn="just">
              <a:lnSpc>
                <a:spcPct val="200000"/>
              </a:lnSpc>
            </a:pPr>
            <a:endParaRPr lang="en-IN" sz="6800" dirty="0">
              <a:latin typeface="Cambria" panose="02040503050406030204" pitchFamily="18" charset="0"/>
              <a:ea typeface="Cambria" panose="02040503050406030204" pitchFamily="18" charset="0"/>
            </a:endParaRPr>
          </a:p>
        </p:txBody>
      </p:sp>
      <p:sp>
        <p:nvSpPr>
          <p:cNvPr id="6" name="Slide Number Placeholder 5"/>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15</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963724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b="1" dirty="0">
                <a:solidFill>
                  <a:srgbClr val="FF0000"/>
                </a:solidFill>
                <a:latin typeface="Cambria" panose="02040503050406030204" pitchFamily="18" charset="0"/>
                <a:ea typeface="Cambria" panose="02040503050406030204" pitchFamily="18" charset="0"/>
              </a:rPr>
              <a:t>2. </a:t>
            </a:r>
            <a:r>
              <a:rPr lang="en-US" sz="2000" b="1" u="sng" dirty="0">
                <a:solidFill>
                  <a:srgbClr val="FF0000"/>
                </a:solidFill>
                <a:latin typeface="Cambria" panose="02040503050406030204" pitchFamily="18" charset="0"/>
                <a:ea typeface="Cambria" panose="02040503050406030204" pitchFamily="18" charset="0"/>
              </a:rPr>
              <a:t>Drafting and Filing of reply letters in response to </a:t>
            </a:r>
            <a:br>
              <a:rPr lang="en-US" sz="2000" b="1" u="sng" dirty="0">
                <a:solidFill>
                  <a:srgbClr val="FF0000"/>
                </a:solidFill>
                <a:latin typeface="Cambria" panose="02040503050406030204" pitchFamily="18" charset="0"/>
                <a:ea typeface="Cambria" panose="02040503050406030204" pitchFamily="18" charset="0"/>
              </a:rPr>
            </a:br>
            <a:r>
              <a:rPr lang="en-US" sz="2000" b="1" u="sng" dirty="0">
                <a:solidFill>
                  <a:srgbClr val="FF0000"/>
                </a:solidFill>
                <a:latin typeface="Cambria" panose="02040503050406030204" pitchFamily="18" charset="0"/>
                <a:ea typeface="Cambria" panose="02040503050406030204" pitchFamily="18" charset="0"/>
              </a:rPr>
              <a:t>notice u/s. 268(1), 268(2) &amp; 268(3)</a:t>
            </a:r>
            <a:r>
              <a:rPr lang="en-US" sz="2000" b="1" u="sng" dirty="0">
                <a:solidFill>
                  <a:srgbClr val="00B050"/>
                </a:solidFill>
                <a:latin typeface="Cambria" panose="02040503050406030204" pitchFamily="18" charset="0"/>
                <a:ea typeface="Cambria" panose="02040503050406030204" pitchFamily="18" charset="0"/>
              </a:rPr>
              <a:t> (Section 142(1) of IT Act, 1961)</a:t>
            </a:r>
            <a:r>
              <a:rPr lang="en-US" sz="2000" b="1" u="sng" dirty="0">
                <a:solidFill>
                  <a:srgbClr val="FF0000"/>
                </a:solidFill>
                <a:latin typeface="Cambria" panose="02040503050406030204" pitchFamily="18" charset="0"/>
                <a:ea typeface="Cambria" panose="02040503050406030204" pitchFamily="18" charset="0"/>
              </a:rPr>
              <a:t> from time to time (</a:t>
            </a:r>
            <a:r>
              <a:rPr lang="en-US" sz="2000" b="1" u="sng" dirty="0" err="1">
                <a:solidFill>
                  <a:srgbClr val="FF0000"/>
                </a:solidFill>
                <a:latin typeface="Cambria" panose="02040503050406030204" pitchFamily="18" charset="0"/>
                <a:ea typeface="Cambria" panose="02040503050406030204" pitchFamily="18" charset="0"/>
              </a:rPr>
              <a:t>contd</a:t>
            </a:r>
            <a:r>
              <a:rPr lang="en-US" sz="2000" b="1" u="sng" dirty="0">
                <a:solidFill>
                  <a:srgbClr val="FF0000"/>
                </a:solidFill>
                <a:latin typeface="Cambria" panose="02040503050406030204" pitchFamily="18" charset="0"/>
                <a:ea typeface="Cambria" panose="02040503050406030204" pitchFamily="18" charset="0"/>
              </a:rPr>
              <a:t>)</a:t>
            </a:r>
            <a:br>
              <a:rPr lang="en-IN" sz="2000" b="1" dirty="0">
                <a:solidFill>
                  <a:srgbClr val="FF0000"/>
                </a:solidFill>
                <a:latin typeface="Cambria" panose="02040503050406030204" pitchFamily="18" charset="0"/>
                <a:ea typeface="Cambria" panose="02040503050406030204" pitchFamily="18" charset="0"/>
              </a:rPr>
            </a:br>
            <a:endParaRPr lang="en-IN" sz="2000" dirty="0">
              <a:solidFill>
                <a:srgbClr val="FF0000"/>
              </a:solidFill>
            </a:endParaRPr>
          </a:p>
        </p:txBody>
      </p:sp>
      <p:sp>
        <p:nvSpPr>
          <p:cNvPr id="3" name="Content Placeholder 2"/>
          <p:cNvSpPr>
            <a:spLocks noGrp="1"/>
          </p:cNvSpPr>
          <p:nvPr>
            <p:ph idx="1"/>
          </p:nvPr>
        </p:nvSpPr>
        <p:spPr/>
        <p:txBody>
          <a:bodyPr/>
          <a:lstStyle/>
          <a:p>
            <a:pPr marL="0" lvl="0" indent="0">
              <a:lnSpc>
                <a:spcPct val="200000"/>
              </a:lnSpc>
              <a:buNone/>
            </a:pPr>
            <a:r>
              <a:rPr lang="en-US" dirty="0">
                <a:latin typeface="Cambria" panose="02040503050406030204" pitchFamily="18" charset="0"/>
                <a:ea typeface="Cambria" panose="02040503050406030204" pitchFamily="18" charset="0"/>
              </a:rPr>
              <a:t>(x) To request the AO to grant an opportunity of being heard by way of </a:t>
            </a:r>
            <a:r>
              <a:rPr lang="en-US" dirty="0">
                <a:solidFill>
                  <a:srgbClr val="FF0000"/>
                </a:solidFill>
                <a:latin typeface="Cambria" panose="02040503050406030204" pitchFamily="18" charset="0"/>
                <a:ea typeface="Cambria" panose="02040503050406030204" pitchFamily="18" charset="0"/>
              </a:rPr>
              <a:t>personal hearing through video conferencing </a:t>
            </a:r>
            <a:r>
              <a:rPr lang="en-US" dirty="0">
                <a:latin typeface="Cambria" panose="02040503050406030204" pitchFamily="18" charset="0"/>
                <a:ea typeface="Cambria" panose="02040503050406030204" pitchFamily="18" charset="0"/>
              </a:rPr>
              <a:t>in order to explain the case effectively.</a:t>
            </a:r>
            <a:endParaRPr lang="en-IN" dirty="0">
              <a:latin typeface="Cambria" panose="02040503050406030204" pitchFamily="18" charset="0"/>
              <a:ea typeface="Cambria" panose="02040503050406030204" pitchFamily="18" charset="0"/>
            </a:endParaRPr>
          </a:p>
          <a:p>
            <a:pPr marL="0" indent="0">
              <a:lnSpc>
                <a:spcPct val="200000"/>
              </a:lnSpc>
              <a:buNone/>
            </a:pPr>
            <a:endParaRPr lang="en-IN" dirty="0">
              <a:latin typeface="Cambria" panose="02040503050406030204" pitchFamily="18" charset="0"/>
              <a:ea typeface="Cambria" panose="02040503050406030204" pitchFamily="18" charset="0"/>
            </a:endParaRPr>
          </a:p>
        </p:txBody>
      </p:sp>
      <p:sp>
        <p:nvSpPr>
          <p:cNvPr id="6" name="Slide Number Placeholder 5"/>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16</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4794085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919" y="340411"/>
            <a:ext cx="10492946" cy="1325563"/>
          </a:xfrm>
        </p:spPr>
        <p:txBody>
          <a:bodyPr>
            <a:normAutofit/>
          </a:bodyPr>
          <a:lstStyle/>
          <a:p>
            <a:pPr algn="ctr"/>
            <a:r>
              <a:rPr lang="en-US" sz="2000" b="1" dirty="0">
                <a:solidFill>
                  <a:srgbClr val="FF0000"/>
                </a:solidFill>
                <a:latin typeface="Cambria" panose="02040503050406030204" pitchFamily="18" charset="0"/>
                <a:ea typeface="Cambria" panose="02040503050406030204" pitchFamily="18" charset="0"/>
              </a:rPr>
              <a:t>2. </a:t>
            </a:r>
            <a:r>
              <a:rPr lang="en-US" sz="2000" b="1" u="sng" dirty="0">
                <a:solidFill>
                  <a:srgbClr val="FF0000"/>
                </a:solidFill>
                <a:latin typeface="Cambria" panose="02040503050406030204" pitchFamily="18" charset="0"/>
                <a:ea typeface="Cambria" panose="02040503050406030204" pitchFamily="18" charset="0"/>
              </a:rPr>
              <a:t>Drafting and Filing of reply letters in response to notice u/s. </a:t>
            </a:r>
            <a:br>
              <a:rPr lang="en-US" sz="2000" b="1" u="sng" dirty="0">
                <a:solidFill>
                  <a:srgbClr val="FF0000"/>
                </a:solidFill>
                <a:latin typeface="Cambria" panose="02040503050406030204" pitchFamily="18" charset="0"/>
                <a:ea typeface="Cambria" panose="02040503050406030204" pitchFamily="18" charset="0"/>
              </a:rPr>
            </a:br>
            <a:r>
              <a:rPr lang="en-US" sz="2000" b="1" u="sng" dirty="0">
                <a:solidFill>
                  <a:srgbClr val="FF0000"/>
                </a:solidFill>
                <a:latin typeface="Cambria" panose="02040503050406030204" pitchFamily="18" charset="0"/>
                <a:ea typeface="Cambria" panose="02040503050406030204" pitchFamily="18" charset="0"/>
              </a:rPr>
              <a:t>268(1), 268(2) &amp; 268(3)</a:t>
            </a:r>
            <a:r>
              <a:rPr lang="en-US" sz="2000" b="1" u="sng" dirty="0">
                <a:solidFill>
                  <a:srgbClr val="00B050"/>
                </a:solidFill>
                <a:latin typeface="Cambria" panose="02040503050406030204" pitchFamily="18" charset="0"/>
                <a:ea typeface="Cambria" panose="02040503050406030204" pitchFamily="18" charset="0"/>
              </a:rPr>
              <a:t> (Section 142(1) of IT Act, 1961)</a:t>
            </a:r>
            <a:r>
              <a:rPr lang="en-US" sz="2000" b="1" u="sng" dirty="0">
                <a:solidFill>
                  <a:srgbClr val="FF0000"/>
                </a:solidFill>
                <a:latin typeface="Cambria" panose="02040503050406030204" pitchFamily="18" charset="0"/>
                <a:ea typeface="Cambria" panose="02040503050406030204" pitchFamily="18" charset="0"/>
              </a:rPr>
              <a:t> from time to time (</a:t>
            </a:r>
            <a:r>
              <a:rPr lang="en-US" sz="2000" b="1" u="sng" dirty="0" err="1">
                <a:solidFill>
                  <a:srgbClr val="FF0000"/>
                </a:solidFill>
                <a:latin typeface="Cambria" panose="02040503050406030204" pitchFamily="18" charset="0"/>
                <a:ea typeface="Cambria" panose="02040503050406030204" pitchFamily="18" charset="0"/>
              </a:rPr>
              <a:t>contd</a:t>
            </a:r>
            <a:r>
              <a:rPr lang="en-US" sz="2000" b="1" u="sng" dirty="0">
                <a:solidFill>
                  <a:srgbClr val="FF0000"/>
                </a:solidFill>
                <a:latin typeface="Cambria" panose="02040503050406030204" pitchFamily="18" charset="0"/>
                <a:ea typeface="Cambria" panose="02040503050406030204" pitchFamily="18" charset="0"/>
              </a:rPr>
              <a:t>)</a:t>
            </a:r>
            <a:br>
              <a:rPr lang="en-IN" sz="2000" b="1" dirty="0">
                <a:solidFill>
                  <a:srgbClr val="FF0000"/>
                </a:solidFill>
                <a:latin typeface="Cambria" panose="02040503050406030204" pitchFamily="18" charset="0"/>
                <a:ea typeface="Cambria" panose="02040503050406030204" pitchFamily="18" charset="0"/>
              </a:rPr>
            </a:br>
            <a:endParaRPr lang="en-IN" sz="2000" dirty="0">
              <a:solidFill>
                <a:srgbClr val="FF0000"/>
              </a:solidFill>
            </a:endParaRPr>
          </a:p>
        </p:txBody>
      </p:sp>
      <p:sp>
        <p:nvSpPr>
          <p:cNvPr id="3" name="Content Placeholder 2"/>
          <p:cNvSpPr>
            <a:spLocks noGrp="1"/>
          </p:cNvSpPr>
          <p:nvPr>
            <p:ph idx="1"/>
          </p:nvPr>
        </p:nvSpPr>
        <p:spPr>
          <a:xfrm>
            <a:off x="838200" y="1495169"/>
            <a:ext cx="10515600" cy="4621426"/>
          </a:xfrm>
        </p:spPr>
        <p:txBody>
          <a:bodyPr>
            <a:normAutofit fontScale="92500" lnSpcReduction="20000"/>
          </a:bodyPr>
          <a:lstStyle/>
          <a:p>
            <a:pPr marL="0" lvl="0" indent="0" algn="just">
              <a:lnSpc>
                <a:spcPct val="220000"/>
              </a:lnSpc>
              <a:buNone/>
            </a:pPr>
            <a:r>
              <a:rPr lang="en-US" b="1" dirty="0">
                <a:solidFill>
                  <a:srgbClr val="0070C0"/>
                </a:solidFill>
                <a:latin typeface="Cambria" panose="02040503050406030204" pitchFamily="18" charset="0"/>
                <a:ea typeface="Cambria" panose="02040503050406030204" pitchFamily="18" charset="0"/>
              </a:rPr>
              <a:t>(xi) </a:t>
            </a:r>
            <a:r>
              <a:rPr lang="en-US" b="1" u="sng" dirty="0">
                <a:solidFill>
                  <a:srgbClr val="0070C0"/>
                </a:solidFill>
                <a:latin typeface="Cambria" panose="02040503050406030204" pitchFamily="18" charset="0"/>
                <a:ea typeface="Cambria" panose="02040503050406030204" pitchFamily="18" charset="0"/>
              </a:rPr>
              <a:t>To check the validity of the notices:</a:t>
            </a:r>
            <a:endParaRPr lang="en-IN" b="1" u="sng" dirty="0">
              <a:solidFill>
                <a:srgbClr val="0070C0"/>
              </a:solidFill>
              <a:latin typeface="Cambria" panose="02040503050406030204" pitchFamily="18" charset="0"/>
              <a:ea typeface="Cambria" panose="02040503050406030204" pitchFamily="18" charset="0"/>
            </a:endParaRPr>
          </a:p>
          <a:p>
            <a:pPr marL="0" lvl="0" indent="0" algn="just">
              <a:lnSpc>
                <a:spcPct val="220000"/>
              </a:lnSpc>
              <a:buNone/>
            </a:pPr>
            <a:r>
              <a:rPr lang="en-US" dirty="0">
                <a:solidFill>
                  <a:srgbClr val="FF0000"/>
                </a:solidFill>
                <a:latin typeface="Cambria" panose="02040503050406030204" pitchFamily="18" charset="0"/>
                <a:ea typeface="Cambria" panose="02040503050406030204" pitchFamily="18" charset="0"/>
              </a:rPr>
              <a:t>       a. Name of the </a:t>
            </a:r>
            <a:r>
              <a:rPr lang="en-US" dirty="0" err="1">
                <a:solidFill>
                  <a:srgbClr val="FF0000"/>
                </a:solidFill>
                <a:latin typeface="Cambria" panose="02040503050406030204" pitchFamily="18" charset="0"/>
                <a:ea typeface="Cambria" panose="02040503050406030204" pitchFamily="18" charset="0"/>
              </a:rPr>
              <a:t>Assessee</a:t>
            </a:r>
            <a:endParaRPr lang="en-IN" dirty="0">
              <a:solidFill>
                <a:srgbClr val="FF0000"/>
              </a:solidFill>
              <a:latin typeface="Cambria" panose="02040503050406030204" pitchFamily="18" charset="0"/>
              <a:ea typeface="Cambria" panose="02040503050406030204" pitchFamily="18" charset="0"/>
            </a:endParaRPr>
          </a:p>
          <a:p>
            <a:pPr marL="0" lvl="0" indent="0" algn="just">
              <a:lnSpc>
                <a:spcPct val="220000"/>
              </a:lnSpc>
              <a:buNone/>
            </a:pPr>
            <a:r>
              <a:rPr lang="en-US" dirty="0">
                <a:solidFill>
                  <a:srgbClr val="FF0000"/>
                </a:solidFill>
                <a:latin typeface="Cambria" panose="02040503050406030204" pitchFamily="18" charset="0"/>
                <a:ea typeface="Cambria" panose="02040503050406030204" pitchFamily="18" charset="0"/>
              </a:rPr>
              <a:t>       b. Date and Time</a:t>
            </a:r>
            <a:endParaRPr lang="en-IN" dirty="0">
              <a:solidFill>
                <a:srgbClr val="FF0000"/>
              </a:solidFill>
              <a:latin typeface="Cambria" panose="02040503050406030204" pitchFamily="18" charset="0"/>
              <a:ea typeface="Cambria" panose="02040503050406030204" pitchFamily="18" charset="0"/>
            </a:endParaRPr>
          </a:p>
          <a:p>
            <a:pPr marL="0" lvl="0" indent="0" algn="just">
              <a:lnSpc>
                <a:spcPct val="220000"/>
              </a:lnSpc>
              <a:buNone/>
            </a:pPr>
            <a:r>
              <a:rPr lang="en-US" dirty="0">
                <a:solidFill>
                  <a:srgbClr val="FF0000"/>
                </a:solidFill>
                <a:latin typeface="Cambria" panose="02040503050406030204" pitchFamily="18" charset="0"/>
                <a:ea typeface="Cambria" panose="02040503050406030204" pitchFamily="18" charset="0"/>
              </a:rPr>
              <a:t>       c. Assessment Year</a:t>
            </a:r>
            <a:endParaRPr lang="en-IN" dirty="0">
              <a:solidFill>
                <a:srgbClr val="FF0000"/>
              </a:solidFill>
              <a:latin typeface="Cambria" panose="02040503050406030204" pitchFamily="18" charset="0"/>
              <a:ea typeface="Cambria" panose="02040503050406030204" pitchFamily="18" charset="0"/>
            </a:endParaRPr>
          </a:p>
          <a:p>
            <a:pPr marL="0" lvl="0" indent="0" algn="just">
              <a:lnSpc>
                <a:spcPct val="220000"/>
              </a:lnSpc>
              <a:buNone/>
            </a:pPr>
            <a:r>
              <a:rPr lang="en-US" dirty="0">
                <a:solidFill>
                  <a:srgbClr val="FF0000"/>
                </a:solidFill>
                <a:latin typeface="Cambria" panose="02040503050406030204" pitchFamily="18" charset="0"/>
                <a:ea typeface="Cambria" panose="02040503050406030204" pitchFamily="18" charset="0"/>
              </a:rPr>
              <a:t>       d. PAN of the </a:t>
            </a:r>
            <a:r>
              <a:rPr lang="en-US" dirty="0" err="1">
                <a:solidFill>
                  <a:srgbClr val="FF0000"/>
                </a:solidFill>
                <a:latin typeface="Cambria" panose="02040503050406030204" pitchFamily="18" charset="0"/>
                <a:ea typeface="Cambria" panose="02040503050406030204" pitchFamily="18" charset="0"/>
              </a:rPr>
              <a:t>Assessee</a:t>
            </a:r>
            <a:endParaRPr lang="en-IN" dirty="0">
              <a:solidFill>
                <a:srgbClr val="FF0000"/>
              </a:solidFill>
              <a:latin typeface="Cambria" panose="02040503050406030204" pitchFamily="18" charset="0"/>
              <a:ea typeface="Cambria" panose="02040503050406030204" pitchFamily="18" charset="0"/>
            </a:endParaRPr>
          </a:p>
        </p:txBody>
      </p:sp>
      <p:sp>
        <p:nvSpPr>
          <p:cNvPr id="6" name="Slide Number Placeholder 5"/>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17</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1384933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789508" cy="1325563"/>
          </a:xfrm>
        </p:spPr>
        <p:txBody>
          <a:bodyPr>
            <a:normAutofit/>
          </a:bodyPr>
          <a:lstStyle/>
          <a:p>
            <a:pPr algn="ctr"/>
            <a:r>
              <a:rPr lang="en-US" sz="2000" b="1" dirty="0">
                <a:solidFill>
                  <a:srgbClr val="FF0000"/>
                </a:solidFill>
                <a:latin typeface="Cambria" panose="02040503050406030204" pitchFamily="18" charset="0"/>
                <a:ea typeface="Cambria" panose="02040503050406030204" pitchFamily="18" charset="0"/>
              </a:rPr>
              <a:t>2. </a:t>
            </a:r>
            <a:r>
              <a:rPr lang="en-US" sz="2000" b="1" u="sng" dirty="0">
                <a:solidFill>
                  <a:srgbClr val="FF0000"/>
                </a:solidFill>
                <a:latin typeface="Cambria" panose="02040503050406030204" pitchFamily="18" charset="0"/>
                <a:ea typeface="Cambria" panose="02040503050406030204" pitchFamily="18" charset="0"/>
              </a:rPr>
              <a:t>Drafting and Filing of reply letters in response to notice u/s. </a:t>
            </a:r>
            <a:br>
              <a:rPr lang="en-US" sz="2000" b="1" u="sng" dirty="0">
                <a:solidFill>
                  <a:srgbClr val="FF0000"/>
                </a:solidFill>
                <a:latin typeface="Cambria" panose="02040503050406030204" pitchFamily="18" charset="0"/>
                <a:ea typeface="Cambria" panose="02040503050406030204" pitchFamily="18" charset="0"/>
              </a:rPr>
            </a:br>
            <a:r>
              <a:rPr lang="en-US" sz="2000" b="1" u="sng" dirty="0">
                <a:solidFill>
                  <a:srgbClr val="FF0000"/>
                </a:solidFill>
                <a:latin typeface="Cambria" panose="02040503050406030204" pitchFamily="18" charset="0"/>
                <a:ea typeface="Cambria" panose="02040503050406030204" pitchFamily="18" charset="0"/>
              </a:rPr>
              <a:t>268(1), 268(2) &amp; 268(3)</a:t>
            </a:r>
            <a:r>
              <a:rPr lang="en-US" sz="2000" b="1" u="sng" dirty="0">
                <a:solidFill>
                  <a:srgbClr val="00B050"/>
                </a:solidFill>
                <a:latin typeface="Cambria" panose="02040503050406030204" pitchFamily="18" charset="0"/>
                <a:ea typeface="Cambria" panose="02040503050406030204" pitchFamily="18" charset="0"/>
              </a:rPr>
              <a:t> (Section 142(1) of IT Act, 1961)</a:t>
            </a:r>
            <a:r>
              <a:rPr lang="en-US" sz="2000" b="1" u="sng" dirty="0">
                <a:solidFill>
                  <a:srgbClr val="FF0000"/>
                </a:solidFill>
                <a:latin typeface="Cambria" panose="02040503050406030204" pitchFamily="18" charset="0"/>
                <a:ea typeface="Cambria" panose="02040503050406030204" pitchFamily="18" charset="0"/>
              </a:rPr>
              <a:t> from time to time (</a:t>
            </a:r>
            <a:r>
              <a:rPr lang="en-US" sz="2000" b="1" u="sng" dirty="0" err="1">
                <a:solidFill>
                  <a:srgbClr val="FF0000"/>
                </a:solidFill>
                <a:latin typeface="Cambria" panose="02040503050406030204" pitchFamily="18" charset="0"/>
                <a:ea typeface="Cambria" panose="02040503050406030204" pitchFamily="18" charset="0"/>
              </a:rPr>
              <a:t>contd</a:t>
            </a:r>
            <a:r>
              <a:rPr lang="en-US" sz="2000" b="1" u="sng" dirty="0">
                <a:solidFill>
                  <a:srgbClr val="FF0000"/>
                </a:solidFill>
                <a:latin typeface="Cambria" panose="02040503050406030204" pitchFamily="18" charset="0"/>
                <a:ea typeface="Cambria" panose="02040503050406030204" pitchFamily="18" charset="0"/>
              </a:rPr>
              <a:t>)</a:t>
            </a:r>
            <a:br>
              <a:rPr lang="en-IN" sz="2000" b="1" dirty="0">
                <a:solidFill>
                  <a:srgbClr val="FF0000"/>
                </a:solidFill>
                <a:latin typeface="Cambria" panose="02040503050406030204" pitchFamily="18" charset="0"/>
                <a:ea typeface="Cambria" panose="02040503050406030204" pitchFamily="18" charset="0"/>
              </a:rPr>
            </a:br>
            <a:endParaRPr lang="en-IN" sz="2000" dirty="0">
              <a:solidFill>
                <a:srgbClr val="FF0000"/>
              </a:solidFill>
            </a:endParaRPr>
          </a:p>
        </p:txBody>
      </p:sp>
      <p:sp>
        <p:nvSpPr>
          <p:cNvPr id="3" name="Content Placeholder 2"/>
          <p:cNvSpPr>
            <a:spLocks noGrp="1"/>
          </p:cNvSpPr>
          <p:nvPr>
            <p:ph idx="1"/>
          </p:nvPr>
        </p:nvSpPr>
        <p:spPr>
          <a:xfrm>
            <a:off x="827903" y="1421028"/>
            <a:ext cx="10525897" cy="5004486"/>
          </a:xfrm>
        </p:spPr>
        <p:txBody>
          <a:bodyPr>
            <a:noAutofit/>
          </a:bodyPr>
          <a:lstStyle/>
          <a:p>
            <a:pPr marL="0" lvl="0" indent="0" algn="just">
              <a:lnSpc>
                <a:spcPct val="200000"/>
              </a:lnSpc>
              <a:buNone/>
            </a:pPr>
            <a:r>
              <a:rPr lang="en-US" sz="2400" b="1" dirty="0">
                <a:solidFill>
                  <a:srgbClr val="0070C0"/>
                </a:solidFill>
                <a:latin typeface="Cambria" panose="02040503050406030204" pitchFamily="18" charset="0"/>
                <a:ea typeface="Cambria" panose="02040503050406030204" pitchFamily="18" charset="0"/>
              </a:rPr>
              <a:t>(xi) </a:t>
            </a:r>
            <a:r>
              <a:rPr lang="en-US" sz="2400" b="1" u="sng" dirty="0">
                <a:solidFill>
                  <a:srgbClr val="0070C0"/>
                </a:solidFill>
                <a:latin typeface="Cambria" panose="02040503050406030204" pitchFamily="18" charset="0"/>
                <a:ea typeface="Cambria" panose="02040503050406030204" pitchFamily="18" charset="0"/>
              </a:rPr>
              <a:t>To check the validity of the notices: (</a:t>
            </a:r>
            <a:r>
              <a:rPr lang="en-US" sz="2400" b="1" u="sng" dirty="0" err="1">
                <a:solidFill>
                  <a:srgbClr val="0070C0"/>
                </a:solidFill>
                <a:latin typeface="Cambria" panose="02040503050406030204" pitchFamily="18" charset="0"/>
                <a:ea typeface="Cambria" panose="02040503050406030204" pitchFamily="18" charset="0"/>
              </a:rPr>
              <a:t>contd</a:t>
            </a:r>
            <a:r>
              <a:rPr lang="en-US" sz="2400" b="1" u="sng" dirty="0">
                <a:solidFill>
                  <a:srgbClr val="0070C0"/>
                </a:solidFill>
                <a:latin typeface="Cambria" panose="02040503050406030204" pitchFamily="18" charset="0"/>
                <a:ea typeface="Cambria" panose="02040503050406030204" pitchFamily="18" charset="0"/>
              </a:rPr>
              <a:t>)</a:t>
            </a:r>
          </a:p>
          <a:p>
            <a:pPr marL="0" lvl="0" indent="0" algn="just">
              <a:lnSpc>
                <a:spcPct val="200000"/>
              </a:lnSpc>
              <a:buNone/>
            </a:pPr>
            <a:r>
              <a:rPr lang="en-US" sz="2400" dirty="0">
                <a:solidFill>
                  <a:srgbClr val="FF0000"/>
                </a:solidFill>
                <a:latin typeface="Cambria" panose="02040503050406030204" pitchFamily="18" charset="0"/>
                <a:ea typeface="Cambria" panose="02040503050406030204" pitchFamily="18" charset="0"/>
              </a:rPr>
              <a:t>         e. Status of the </a:t>
            </a:r>
            <a:r>
              <a:rPr lang="en-US" sz="2400" dirty="0" err="1">
                <a:solidFill>
                  <a:srgbClr val="FF0000"/>
                </a:solidFill>
                <a:latin typeface="Cambria" panose="02040503050406030204" pitchFamily="18" charset="0"/>
                <a:ea typeface="Cambria" panose="02040503050406030204" pitchFamily="18" charset="0"/>
              </a:rPr>
              <a:t>Assessee</a:t>
            </a:r>
            <a:endParaRPr lang="en-IN" sz="2400" dirty="0">
              <a:solidFill>
                <a:srgbClr val="FF0000"/>
              </a:solidFill>
              <a:latin typeface="Cambria" panose="02040503050406030204" pitchFamily="18" charset="0"/>
              <a:ea typeface="Cambria" panose="02040503050406030204" pitchFamily="18" charset="0"/>
            </a:endParaRPr>
          </a:p>
          <a:p>
            <a:pPr marL="0" lvl="0" indent="0" algn="just">
              <a:lnSpc>
                <a:spcPct val="200000"/>
              </a:lnSpc>
              <a:buNone/>
            </a:pPr>
            <a:r>
              <a:rPr lang="en-US" sz="2400" dirty="0">
                <a:solidFill>
                  <a:srgbClr val="FF0000"/>
                </a:solidFill>
                <a:latin typeface="Cambria" panose="02040503050406030204" pitchFamily="18" charset="0"/>
                <a:ea typeface="Cambria" panose="02040503050406030204" pitchFamily="18" charset="0"/>
              </a:rPr>
              <a:t>         f. Signature of the AO. Check if the date of signing is as on the 		date of letter and not later than the date of later</a:t>
            </a:r>
            <a:endParaRPr lang="en-IN" sz="2400" dirty="0">
              <a:solidFill>
                <a:srgbClr val="FF0000"/>
              </a:solidFill>
              <a:latin typeface="Cambria" panose="02040503050406030204" pitchFamily="18" charset="0"/>
              <a:ea typeface="Cambria" panose="02040503050406030204" pitchFamily="18" charset="0"/>
            </a:endParaRPr>
          </a:p>
          <a:p>
            <a:pPr marL="0" lvl="0" indent="0" algn="just">
              <a:lnSpc>
                <a:spcPct val="200000"/>
              </a:lnSpc>
              <a:buNone/>
            </a:pPr>
            <a:r>
              <a:rPr lang="en-US" sz="2400" dirty="0">
                <a:solidFill>
                  <a:srgbClr val="FF0000"/>
                </a:solidFill>
                <a:latin typeface="Cambria" panose="02040503050406030204" pitchFamily="18" charset="0"/>
                <a:ea typeface="Cambria" panose="02040503050406030204" pitchFamily="18" charset="0"/>
              </a:rPr>
              <a:t>         g. Jurisdiction, in the cases of physical hearing</a:t>
            </a:r>
            <a:endParaRPr lang="en-IN" sz="2400" dirty="0">
              <a:solidFill>
                <a:srgbClr val="FF0000"/>
              </a:solidFill>
              <a:latin typeface="Cambria" panose="02040503050406030204" pitchFamily="18" charset="0"/>
              <a:ea typeface="Cambria" panose="02040503050406030204" pitchFamily="18" charset="0"/>
            </a:endParaRPr>
          </a:p>
          <a:p>
            <a:pPr marL="0" lvl="0" indent="0" algn="just">
              <a:lnSpc>
                <a:spcPct val="200000"/>
              </a:lnSpc>
              <a:buNone/>
            </a:pPr>
            <a:r>
              <a:rPr lang="en-US" sz="2400" dirty="0">
                <a:solidFill>
                  <a:srgbClr val="FF0000"/>
                </a:solidFill>
                <a:latin typeface="Cambria" panose="02040503050406030204" pitchFamily="18" charset="0"/>
                <a:ea typeface="Cambria" panose="02040503050406030204" pitchFamily="18" charset="0"/>
              </a:rPr>
              <a:t>         h. DIN- Document Identification Number</a:t>
            </a:r>
            <a:endParaRPr lang="en-IN" sz="2400" dirty="0">
              <a:solidFill>
                <a:srgbClr val="FF0000"/>
              </a:solidFill>
              <a:latin typeface="Cambria" panose="02040503050406030204" pitchFamily="18" charset="0"/>
              <a:ea typeface="Cambria" panose="02040503050406030204" pitchFamily="18" charset="0"/>
            </a:endParaRPr>
          </a:p>
          <a:p>
            <a:pPr marL="0" lvl="0" indent="0" algn="just">
              <a:lnSpc>
                <a:spcPct val="200000"/>
              </a:lnSpc>
              <a:buNone/>
            </a:pPr>
            <a:endParaRPr lang="en-IN" sz="2400" b="1" u="sng" dirty="0">
              <a:latin typeface="Cambria" panose="02040503050406030204" pitchFamily="18" charset="0"/>
              <a:ea typeface="Cambria" panose="02040503050406030204" pitchFamily="18" charset="0"/>
            </a:endParaRPr>
          </a:p>
          <a:p>
            <a:pPr marL="0" lvl="0" indent="0" algn="just">
              <a:lnSpc>
                <a:spcPct val="200000"/>
              </a:lnSpc>
              <a:buNone/>
            </a:pPr>
            <a:r>
              <a:rPr lang="en-US" sz="2400" dirty="0">
                <a:latin typeface="Cambria" panose="02040503050406030204" pitchFamily="18" charset="0"/>
                <a:ea typeface="Cambria" panose="02040503050406030204" pitchFamily="18" charset="0"/>
              </a:rPr>
              <a:t>       </a:t>
            </a:r>
            <a:endParaRPr lang="en-IN" sz="2400" dirty="0">
              <a:latin typeface="Cambria" panose="02040503050406030204" pitchFamily="18" charset="0"/>
              <a:ea typeface="Cambria" panose="02040503050406030204" pitchFamily="18" charset="0"/>
            </a:endParaRPr>
          </a:p>
        </p:txBody>
      </p:sp>
      <p:sp>
        <p:nvSpPr>
          <p:cNvPr id="6" name="Slide Number Placeholder 5"/>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18</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735127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b="1" dirty="0">
                <a:solidFill>
                  <a:srgbClr val="FF0000"/>
                </a:solidFill>
                <a:latin typeface="Cambria" panose="02040503050406030204" pitchFamily="18" charset="0"/>
                <a:ea typeface="Cambria" panose="02040503050406030204" pitchFamily="18" charset="0"/>
              </a:rPr>
              <a:t>2. </a:t>
            </a:r>
            <a:r>
              <a:rPr lang="en-US" sz="2000" b="1" u="sng" dirty="0">
                <a:solidFill>
                  <a:srgbClr val="FF0000"/>
                </a:solidFill>
                <a:latin typeface="Cambria" panose="02040503050406030204" pitchFamily="18" charset="0"/>
                <a:ea typeface="Cambria" panose="02040503050406030204" pitchFamily="18" charset="0"/>
              </a:rPr>
              <a:t>Drafting and Filing of reply letters in response to notice u/s. </a:t>
            </a:r>
            <a:br>
              <a:rPr lang="en-US" sz="2000" b="1" u="sng" dirty="0">
                <a:solidFill>
                  <a:srgbClr val="FF0000"/>
                </a:solidFill>
                <a:latin typeface="Cambria" panose="02040503050406030204" pitchFamily="18" charset="0"/>
                <a:ea typeface="Cambria" panose="02040503050406030204" pitchFamily="18" charset="0"/>
              </a:rPr>
            </a:br>
            <a:r>
              <a:rPr lang="en-US" sz="2000" b="1" u="sng" dirty="0">
                <a:solidFill>
                  <a:srgbClr val="FF0000"/>
                </a:solidFill>
                <a:latin typeface="Cambria" panose="02040503050406030204" pitchFamily="18" charset="0"/>
                <a:ea typeface="Cambria" panose="02040503050406030204" pitchFamily="18" charset="0"/>
              </a:rPr>
              <a:t>268(1), 268(2) &amp; 268(3)</a:t>
            </a:r>
            <a:r>
              <a:rPr lang="en-US" sz="2000" b="1" u="sng" dirty="0">
                <a:solidFill>
                  <a:srgbClr val="00B050"/>
                </a:solidFill>
                <a:latin typeface="Cambria" panose="02040503050406030204" pitchFamily="18" charset="0"/>
                <a:ea typeface="Cambria" panose="02040503050406030204" pitchFamily="18" charset="0"/>
              </a:rPr>
              <a:t> (Section 142(1) of IT Act, 1961)</a:t>
            </a:r>
            <a:r>
              <a:rPr lang="en-US" sz="2000" b="1" u="sng" dirty="0">
                <a:solidFill>
                  <a:srgbClr val="FF0000"/>
                </a:solidFill>
                <a:latin typeface="Cambria" panose="02040503050406030204" pitchFamily="18" charset="0"/>
                <a:ea typeface="Cambria" panose="02040503050406030204" pitchFamily="18" charset="0"/>
              </a:rPr>
              <a:t> from time to time (</a:t>
            </a:r>
            <a:r>
              <a:rPr lang="en-US" sz="2000" b="1" u="sng" dirty="0" err="1">
                <a:solidFill>
                  <a:srgbClr val="FF0000"/>
                </a:solidFill>
                <a:latin typeface="Cambria" panose="02040503050406030204" pitchFamily="18" charset="0"/>
                <a:ea typeface="Cambria" panose="02040503050406030204" pitchFamily="18" charset="0"/>
              </a:rPr>
              <a:t>contd</a:t>
            </a:r>
            <a:r>
              <a:rPr lang="en-US" sz="2000" b="1" u="sng" dirty="0">
                <a:solidFill>
                  <a:srgbClr val="FF0000"/>
                </a:solidFill>
                <a:latin typeface="Cambria" panose="02040503050406030204" pitchFamily="18" charset="0"/>
                <a:ea typeface="Cambria" panose="02040503050406030204" pitchFamily="18" charset="0"/>
              </a:rPr>
              <a:t>)</a:t>
            </a:r>
            <a:br>
              <a:rPr lang="en-IN" sz="2000" b="1" dirty="0">
                <a:solidFill>
                  <a:srgbClr val="FF0000"/>
                </a:solidFill>
                <a:latin typeface="Cambria" panose="02040503050406030204" pitchFamily="18" charset="0"/>
                <a:ea typeface="Cambria" panose="02040503050406030204" pitchFamily="18" charset="0"/>
              </a:rPr>
            </a:br>
            <a:endParaRPr lang="en-IN" sz="2000" dirty="0">
              <a:solidFill>
                <a:srgbClr val="FF0000"/>
              </a:solidFill>
            </a:endParaRPr>
          </a:p>
        </p:txBody>
      </p:sp>
      <p:sp>
        <p:nvSpPr>
          <p:cNvPr id="3" name="Content Placeholder 2"/>
          <p:cNvSpPr>
            <a:spLocks noGrp="1"/>
          </p:cNvSpPr>
          <p:nvPr>
            <p:ph idx="1"/>
          </p:nvPr>
        </p:nvSpPr>
        <p:spPr>
          <a:xfrm>
            <a:off x="838200" y="1544595"/>
            <a:ext cx="10515600" cy="4868562"/>
          </a:xfrm>
        </p:spPr>
        <p:txBody>
          <a:bodyPr>
            <a:noAutofit/>
          </a:bodyPr>
          <a:lstStyle/>
          <a:p>
            <a:pPr marL="0" lvl="0" indent="0" algn="just">
              <a:lnSpc>
                <a:spcPct val="150000"/>
              </a:lnSpc>
              <a:buNone/>
            </a:pPr>
            <a:r>
              <a:rPr lang="en-US" sz="2400" b="1" dirty="0">
                <a:solidFill>
                  <a:srgbClr val="0070C0"/>
                </a:solidFill>
                <a:latin typeface="Cambria" panose="02040503050406030204" pitchFamily="18" charset="0"/>
                <a:ea typeface="Cambria" panose="02040503050406030204" pitchFamily="18" charset="0"/>
              </a:rPr>
              <a:t>(xi) </a:t>
            </a:r>
            <a:r>
              <a:rPr lang="en-US" sz="2400" b="1" u="sng" dirty="0">
                <a:solidFill>
                  <a:srgbClr val="0070C0"/>
                </a:solidFill>
                <a:latin typeface="Cambria" panose="02040503050406030204" pitchFamily="18" charset="0"/>
                <a:ea typeface="Cambria" panose="02040503050406030204" pitchFamily="18" charset="0"/>
              </a:rPr>
              <a:t>To check the validity of the notices: (</a:t>
            </a:r>
            <a:r>
              <a:rPr lang="en-US" sz="2400" b="1" u="sng" dirty="0" err="1">
                <a:solidFill>
                  <a:srgbClr val="0070C0"/>
                </a:solidFill>
                <a:latin typeface="Cambria" panose="02040503050406030204" pitchFamily="18" charset="0"/>
                <a:ea typeface="Cambria" panose="02040503050406030204" pitchFamily="18" charset="0"/>
              </a:rPr>
              <a:t>contd</a:t>
            </a:r>
            <a:r>
              <a:rPr lang="en-US" sz="2400" b="1" u="sng" dirty="0">
                <a:solidFill>
                  <a:srgbClr val="0070C0"/>
                </a:solidFill>
                <a:latin typeface="Cambria" panose="02040503050406030204" pitchFamily="18" charset="0"/>
                <a:ea typeface="Cambria" panose="02040503050406030204" pitchFamily="18" charset="0"/>
              </a:rPr>
              <a:t>)</a:t>
            </a:r>
          </a:p>
          <a:p>
            <a:pPr marL="0" lvl="0" indent="0" algn="just">
              <a:lnSpc>
                <a:spcPct val="150000"/>
              </a:lnSpc>
              <a:buNone/>
            </a:pPr>
            <a:r>
              <a:rPr lang="en-US" sz="2400" dirty="0">
                <a:solidFill>
                  <a:srgbClr val="FF0000"/>
                </a:solidFill>
                <a:latin typeface="Cambria" panose="02040503050406030204" pitchFamily="18" charset="0"/>
                <a:ea typeface="Cambria" panose="02040503050406030204" pitchFamily="18" charset="0"/>
              </a:rPr>
              <a:t>         </a:t>
            </a:r>
            <a:r>
              <a:rPr lang="en-US" sz="2400" dirty="0" err="1">
                <a:solidFill>
                  <a:srgbClr val="FF0000"/>
                </a:solidFill>
                <a:latin typeface="Cambria" panose="02040503050406030204" pitchFamily="18" charset="0"/>
                <a:ea typeface="Cambria" panose="02040503050406030204" pitchFamily="18" charset="0"/>
              </a:rPr>
              <a:t>i</a:t>
            </a:r>
            <a:r>
              <a:rPr lang="en-US" sz="2400" dirty="0">
                <a:solidFill>
                  <a:srgbClr val="FF0000"/>
                </a:solidFill>
                <a:latin typeface="Cambria" panose="02040503050406030204" pitchFamily="18" charset="0"/>
                <a:ea typeface="Cambria" panose="02040503050406030204" pitchFamily="18" charset="0"/>
              </a:rPr>
              <a:t>. Proper Service of Notice as per Sec 522 of IT Act, 2025 </a:t>
            </a:r>
            <a:r>
              <a:rPr lang="en-US" sz="2400" dirty="0">
                <a:solidFill>
                  <a:srgbClr val="00B050"/>
                </a:solidFill>
                <a:latin typeface="Cambria" panose="02040503050406030204" pitchFamily="18" charset="0"/>
                <a:ea typeface="Cambria" panose="02040503050406030204" pitchFamily="18" charset="0"/>
              </a:rPr>
              <a:t>(Sec 292B of IT   	Act, 1961)</a:t>
            </a:r>
            <a:endParaRPr lang="en-IN" sz="2400" dirty="0">
              <a:solidFill>
                <a:srgbClr val="00B050"/>
              </a:solidFill>
              <a:latin typeface="Cambria" panose="02040503050406030204" pitchFamily="18" charset="0"/>
              <a:ea typeface="Cambria" panose="02040503050406030204" pitchFamily="18" charset="0"/>
            </a:endParaRPr>
          </a:p>
          <a:p>
            <a:pPr marL="0" lvl="0" indent="0" algn="just">
              <a:lnSpc>
                <a:spcPct val="150000"/>
              </a:lnSpc>
              <a:buNone/>
            </a:pPr>
            <a:r>
              <a:rPr lang="en-US" sz="2400" dirty="0">
                <a:solidFill>
                  <a:srgbClr val="00B050"/>
                </a:solidFill>
                <a:latin typeface="Cambria" panose="02040503050406030204" pitchFamily="18" charset="0"/>
                <a:ea typeface="Cambria" panose="02040503050406030204" pitchFamily="18" charset="0"/>
              </a:rPr>
              <a:t> </a:t>
            </a:r>
            <a:r>
              <a:rPr lang="en-US" sz="2400" dirty="0">
                <a:solidFill>
                  <a:srgbClr val="FF0000"/>
                </a:solidFill>
                <a:latin typeface="Cambria" panose="02040503050406030204" pitchFamily="18" charset="0"/>
                <a:ea typeface="Cambria" panose="02040503050406030204" pitchFamily="18" charset="0"/>
              </a:rPr>
              <a:t>        j. Proper Approval of the specified authority.</a:t>
            </a:r>
            <a:endParaRPr lang="en-IN" sz="2400" dirty="0">
              <a:solidFill>
                <a:srgbClr val="FF0000"/>
              </a:solidFill>
              <a:latin typeface="Cambria" panose="02040503050406030204" pitchFamily="18" charset="0"/>
              <a:ea typeface="Cambria" panose="02040503050406030204" pitchFamily="18" charset="0"/>
            </a:endParaRPr>
          </a:p>
          <a:p>
            <a:pPr marL="0" lvl="0" indent="0" algn="just">
              <a:lnSpc>
                <a:spcPct val="150000"/>
              </a:lnSpc>
              <a:buNone/>
            </a:pPr>
            <a:r>
              <a:rPr lang="en-US" sz="2400" dirty="0">
                <a:solidFill>
                  <a:srgbClr val="FF0000"/>
                </a:solidFill>
                <a:latin typeface="Cambria" panose="02040503050406030204" pitchFamily="18" charset="0"/>
                <a:ea typeface="Cambria" panose="02040503050406030204" pitchFamily="18" charset="0"/>
              </a:rPr>
              <a:t>         k. Notice on the name of non-existent entity- bad in law.</a:t>
            </a:r>
            <a:endParaRPr lang="en-IN" sz="2400" dirty="0">
              <a:solidFill>
                <a:srgbClr val="FF0000"/>
              </a:solidFill>
              <a:latin typeface="Cambria" panose="02040503050406030204" pitchFamily="18" charset="0"/>
              <a:ea typeface="Cambria" panose="02040503050406030204" pitchFamily="18" charset="0"/>
            </a:endParaRPr>
          </a:p>
          <a:p>
            <a:pPr marL="0" indent="0" algn="just">
              <a:lnSpc>
                <a:spcPct val="150000"/>
              </a:lnSpc>
              <a:buNone/>
            </a:pPr>
            <a:r>
              <a:rPr lang="en-US" sz="2400" dirty="0">
                <a:solidFill>
                  <a:srgbClr val="FF0000"/>
                </a:solidFill>
                <a:latin typeface="Cambria" panose="02040503050406030204" pitchFamily="18" charset="0"/>
                <a:ea typeface="Cambria" panose="02040503050406030204" pitchFamily="18" charset="0"/>
              </a:rPr>
              <a:t>         l. Notice on the name of a deceased person- bad in law.</a:t>
            </a:r>
          </a:p>
          <a:p>
            <a:pPr marL="0" indent="0" algn="just">
              <a:lnSpc>
                <a:spcPct val="150000"/>
              </a:lnSpc>
              <a:buNone/>
            </a:pPr>
            <a:r>
              <a:rPr lang="en-US" sz="2400" u="sng" dirty="0"/>
              <a:t> </a:t>
            </a:r>
            <a:r>
              <a:rPr lang="en-US" sz="2400" b="1" u="sng" dirty="0">
                <a:solidFill>
                  <a:srgbClr val="0070C0"/>
                </a:solidFill>
              </a:rPr>
              <a:t>The aforesaid points are applicable to all types of notices including show cause notice and assessment order</a:t>
            </a:r>
            <a:endParaRPr lang="en-IN" sz="2400" b="1" u="sng" dirty="0">
              <a:solidFill>
                <a:srgbClr val="0070C0"/>
              </a:solidFill>
            </a:endParaRPr>
          </a:p>
          <a:p>
            <a:pPr marL="0" indent="0" algn="just">
              <a:lnSpc>
                <a:spcPct val="150000"/>
              </a:lnSpc>
              <a:buNone/>
            </a:pPr>
            <a:endParaRPr lang="en-IN" sz="2400" dirty="0">
              <a:latin typeface="Cambria" panose="02040503050406030204" pitchFamily="18" charset="0"/>
              <a:ea typeface="Cambria" panose="02040503050406030204" pitchFamily="18" charset="0"/>
            </a:endParaRPr>
          </a:p>
        </p:txBody>
      </p:sp>
      <p:sp>
        <p:nvSpPr>
          <p:cNvPr id="6" name="Slide Number Placeholder 5"/>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19</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809366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A1192-EAF7-46CB-818D-3B111D535DB2}"/>
              </a:ext>
            </a:extLst>
          </p:cNvPr>
          <p:cNvSpPr>
            <a:spLocks noGrp="1"/>
          </p:cNvSpPr>
          <p:nvPr>
            <p:ph type="ctrTitle"/>
          </p:nvPr>
        </p:nvSpPr>
        <p:spPr>
          <a:xfrm>
            <a:off x="2085194" y="1068779"/>
            <a:ext cx="7772400" cy="4362301"/>
          </a:xfrm>
        </p:spPr>
        <p:txBody>
          <a:bodyPr>
            <a:noAutofit/>
            <a:scene3d>
              <a:camera prst="orthographicFront"/>
              <a:lightRig rig="harsh" dir="t"/>
            </a:scene3d>
            <a:sp3d extrusionH="57150" prstMaterial="matte">
              <a:bevelT w="63500" h="12700" prst="angle"/>
              <a:contourClr>
                <a:schemeClr val="bg1">
                  <a:lumMod val="65000"/>
                </a:schemeClr>
              </a:contourClr>
            </a:sp3d>
          </a:bodyPr>
          <a:lstStyle/>
          <a:p>
            <a:pPr algn="ctr">
              <a:defRPr/>
            </a:pPr>
            <a:r>
              <a:rPr lang="en-US" sz="3600" b="1" dirty="0">
                <a:ln/>
                <a:latin typeface="Cambria" panose="02040503050406030204" pitchFamily="18" charset="0"/>
                <a:ea typeface="Cambria" panose="02040503050406030204" pitchFamily="18" charset="0"/>
                <a:cs typeface="Times New Roman" panose="02020603050405020304" pitchFamily="18" charset="0"/>
              </a:rPr>
              <a:t>Organized by</a:t>
            </a:r>
            <a:br>
              <a:rPr lang="en-US" sz="3600" b="1" dirty="0">
                <a:ln/>
                <a:latin typeface="Cambria" panose="02040503050406030204" pitchFamily="18" charset="0"/>
                <a:ea typeface="Cambria" panose="02040503050406030204" pitchFamily="18" charset="0"/>
                <a:cs typeface="Times New Roman" panose="02020603050405020304" pitchFamily="18" charset="0"/>
              </a:rPr>
            </a:br>
            <a:br>
              <a:rPr lang="en-US" sz="3600" b="1" dirty="0">
                <a:ln/>
                <a:latin typeface="Cambria" panose="02040503050406030204" pitchFamily="18" charset="0"/>
                <a:ea typeface="Cambria" panose="02040503050406030204" pitchFamily="18" charset="0"/>
                <a:cs typeface="Times New Roman" panose="02020603050405020304" pitchFamily="18" charset="0"/>
              </a:rPr>
            </a:br>
            <a:r>
              <a:rPr lang="en-US" sz="3600" b="1" dirty="0">
                <a:ln/>
                <a:solidFill>
                  <a:srgbClr val="FF0000"/>
                </a:solidFill>
                <a:latin typeface="Cambria" panose="02040503050406030204" pitchFamily="18" charset="0"/>
                <a:ea typeface="Cambria" panose="02040503050406030204" pitchFamily="18" charset="0"/>
                <a:cs typeface="Times New Roman" panose="02020603050405020304" pitchFamily="18" charset="0"/>
              </a:rPr>
              <a:t>The Hyderabad Branch of</a:t>
            </a:r>
            <a:br>
              <a:rPr lang="en-US" sz="3600" b="1" dirty="0">
                <a:ln/>
                <a:solidFill>
                  <a:srgbClr val="FF0000"/>
                </a:solidFill>
                <a:latin typeface="Cambria" panose="02040503050406030204" pitchFamily="18" charset="0"/>
                <a:ea typeface="Cambria" panose="02040503050406030204" pitchFamily="18" charset="0"/>
                <a:cs typeface="Times New Roman" panose="02020603050405020304" pitchFamily="18" charset="0"/>
              </a:rPr>
            </a:br>
            <a:r>
              <a:rPr lang="en-US" sz="3600" b="1" dirty="0">
                <a:ln/>
                <a:solidFill>
                  <a:srgbClr val="FF0000"/>
                </a:solidFill>
                <a:latin typeface="Cambria" panose="02040503050406030204" pitchFamily="18" charset="0"/>
                <a:ea typeface="Cambria" panose="02040503050406030204" pitchFamily="18" charset="0"/>
                <a:cs typeface="Times New Roman" panose="02020603050405020304" pitchFamily="18" charset="0"/>
              </a:rPr>
              <a:t> SIRC of ICAI</a:t>
            </a:r>
            <a:br>
              <a:rPr lang="en-US" sz="3600" b="1" dirty="0">
                <a:ln/>
                <a:latin typeface="Cambria" panose="02040503050406030204" pitchFamily="18" charset="0"/>
                <a:ea typeface="Cambria" panose="02040503050406030204" pitchFamily="18" charset="0"/>
                <a:cs typeface="Times New Roman" panose="02020603050405020304" pitchFamily="18" charset="0"/>
              </a:rPr>
            </a:br>
            <a:br>
              <a:rPr lang="en-US" sz="3600" b="1" dirty="0">
                <a:ln/>
                <a:latin typeface="Cambria" panose="02040503050406030204" pitchFamily="18" charset="0"/>
                <a:ea typeface="Cambria" panose="02040503050406030204" pitchFamily="18" charset="0"/>
                <a:cs typeface="Times New Roman" panose="02020603050405020304" pitchFamily="18" charset="0"/>
              </a:rPr>
            </a:br>
            <a:r>
              <a:rPr lang="en-US" sz="3600" b="1" dirty="0">
                <a:ln/>
                <a:latin typeface="Cambria" panose="02040503050406030204" pitchFamily="18" charset="0"/>
                <a:ea typeface="Cambria" panose="02040503050406030204" pitchFamily="18" charset="0"/>
                <a:cs typeface="Times New Roman" panose="02020603050405020304" pitchFamily="18" charset="0"/>
              </a:rPr>
              <a:t>On 19</a:t>
            </a:r>
            <a:r>
              <a:rPr lang="en-US" sz="3600" b="1" baseline="30000" dirty="0">
                <a:ln/>
                <a:latin typeface="Cambria" panose="02040503050406030204" pitchFamily="18" charset="0"/>
                <a:ea typeface="Cambria" panose="02040503050406030204" pitchFamily="18" charset="0"/>
                <a:cs typeface="Times New Roman" panose="02020603050405020304" pitchFamily="18" charset="0"/>
              </a:rPr>
              <a:t>th</a:t>
            </a:r>
            <a:r>
              <a:rPr lang="en-US" sz="3600" b="1" dirty="0">
                <a:ln/>
                <a:latin typeface="Cambria" panose="02040503050406030204" pitchFamily="18" charset="0"/>
                <a:ea typeface="Cambria" panose="02040503050406030204" pitchFamily="18" charset="0"/>
                <a:cs typeface="Times New Roman" panose="02020603050405020304" pitchFamily="18" charset="0"/>
              </a:rPr>
              <a:t> June, 2026</a:t>
            </a:r>
            <a:br>
              <a:rPr lang="en-US" sz="3600" b="1" dirty="0">
                <a:ln/>
                <a:latin typeface="Cambria" panose="02040503050406030204" pitchFamily="18" charset="0"/>
                <a:ea typeface="Cambria" panose="02040503050406030204" pitchFamily="18" charset="0"/>
                <a:cs typeface="Times New Roman" panose="02020603050405020304" pitchFamily="18" charset="0"/>
              </a:rPr>
            </a:br>
            <a:br>
              <a:rPr lang="en-US" sz="3600" b="1" dirty="0">
                <a:ln/>
                <a:latin typeface="Cambria" panose="02040503050406030204" pitchFamily="18" charset="0"/>
                <a:ea typeface="Cambria" panose="02040503050406030204" pitchFamily="18" charset="0"/>
                <a:cs typeface="Times New Roman" panose="02020603050405020304" pitchFamily="18" charset="0"/>
              </a:rPr>
            </a:br>
            <a:r>
              <a:rPr lang="en-US" sz="3600" b="1" dirty="0">
                <a:ln/>
                <a:latin typeface="Cambria" panose="02040503050406030204" pitchFamily="18" charset="0"/>
                <a:ea typeface="Cambria" panose="02040503050406030204" pitchFamily="18" charset="0"/>
                <a:cs typeface="Times New Roman" panose="02020603050405020304" pitchFamily="18" charset="0"/>
              </a:rPr>
              <a:t> Speaker:</a:t>
            </a:r>
            <a:r>
              <a:rPr lang="en-US" sz="3600" b="1" dirty="0">
                <a:ln/>
                <a:solidFill>
                  <a:srgbClr val="0070C0"/>
                </a:solidFill>
                <a:latin typeface="Cambria" panose="02040503050406030204" pitchFamily="18" charset="0"/>
                <a:ea typeface="Cambria" panose="02040503050406030204" pitchFamily="18" charset="0"/>
                <a:cs typeface="Times New Roman" panose="02020603050405020304" pitchFamily="18" charset="0"/>
              </a:rPr>
              <a:t> HARI AGARWAL</a:t>
            </a:r>
            <a:r>
              <a:rPr lang="en-US" sz="3600" b="1" dirty="0">
                <a:ln/>
                <a:latin typeface="Cambria" panose="02040503050406030204" pitchFamily="18" charset="0"/>
                <a:ea typeface="Cambria" panose="02040503050406030204" pitchFamily="18" charset="0"/>
                <a:cs typeface="Times New Roman" panose="02020603050405020304" pitchFamily="18" charset="0"/>
              </a:rPr>
              <a:t>, FCA</a:t>
            </a:r>
            <a:br>
              <a:rPr lang="en-US" sz="3600" b="1" dirty="0">
                <a:ln/>
                <a:solidFill>
                  <a:schemeClr val="accent5"/>
                </a:solidFill>
                <a:latin typeface="Cambria" panose="02040503050406030204" pitchFamily="18" charset="0"/>
                <a:ea typeface="Cambria" panose="02040503050406030204" pitchFamily="18" charset="0"/>
                <a:cs typeface="Times New Roman" panose="02020603050405020304" pitchFamily="18" charset="0"/>
              </a:rPr>
            </a:br>
            <a:endParaRPr lang="en-IN" sz="3600" b="1" dirty="0">
              <a:ln/>
              <a:solidFill>
                <a:schemeClr val="accent5"/>
              </a:solidFill>
              <a:latin typeface="Cambria" panose="02040503050406030204" pitchFamily="18" charset="0"/>
              <a:ea typeface="Cambria" panose="020405030504060302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DD8C09E-5974-4581-904A-FC9BC7A0CD76}"/>
              </a:ext>
            </a:extLst>
          </p:cNvPr>
          <p:cNvSpPr>
            <a:spLocks noGrp="1"/>
          </p:cNvSpPr>
          <p:nvPr>
            <p:ph type="sldNum" sz="quarter" idx="12"/>
          </p:nvPr>
        </p:nvSpPr>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DDDA13A8-FF85-4270-B9E7-D60E3EF87015}" type="slidenum">
              <a:rPr kumimoji="0" lang="en-US" sz="2000" b="1" i="0" u="none" strike="noStrike" kern="1200" cap="none" spc="0" normalizeH="0" baseline="0" noProof="0" smtClean="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2911453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E30C2C-BB49-3103-1D59-D9222E9734A4}"/>
              </a:ext>
            </a:extLst>
          </p:cNvPr>
          <p:cNvSpPr>
            <a:spLocks noGrp="1"/>
          </p:cNvSpPr>
          <p:nvPr>
            <p:ph idx="1"/>
          </p:nvPr>
        </p:nvSpPr>
        <p:spPr>
          <a:xfrm>
            <a:off x="637309" y="415636"/>
            <a:ext cx="10986655" cy="5666509"/>
          </a:xfrm>
        </p:spPr>
        <p:txBody>
          <a:bodyPr>
            <a:noAutofit/>
          </a:bodyPr>
          <a:lstStyle/>
          <a:p>
            <a:pPr marL="0" indent="0">
              <a:buNone/>
            </a:pPr>
            <a:r>
              <a:rPr lang="en-US" sz="3600" dirty="0">
                <a:solidFill>
                  <a:srgbClr val="FF0000"/>
                </a:solidFill>
                <a:latin typeface="Cambria" panose="02040503050406030204" pitchFamily="18" charset="0"/>
                <a:ea typeface="Cambria" panose="02040503050406030204" pitchFamily="18" charset="0"/>
              </a:rPr>
              <a:t>   	</a:t>
            </a:r>
          </a:p>
          <a:p>
            <a:pPr marL="0" indent="0">
              <a:buNone/>
            </a:pPr>
            <a:endParaRPr lang="en-US" sz="3600" dirty="0">
              <a:solidFill>
                <a:srgbClr val="FF0000"/>
              </a:solidFill>
              <a:latin typeface="Cambria" panose="02040503050406030204" pitchFamily="18" charset="0"/>
              <a:ea typeface="Cambria" panose="02040503050406030204" pitchFamily="18" charset="0"/>
            </a:endParaRPr>
          </a:p>
          <a:p>
            <a:pPr marL="0" indent="0">
              <a:buNone/>
            </a:pPr>
            <a:endParaRPr lang="en-US" sz="3600" dirty="0">
              <a:solidFill>
                <a:srgbClr val="FF0000"/>
              </a:solidFill>
              <a:latin typeface="Cambria" panose="02040503050406030204" pitchFamily="18" charset="0"/>
              <a:ea typeface="Cambria" panose="02040503050406030204" pitchFamily="18" charset="0"/>
            </a:endParaRPr>
          </a:p>
          <a:p>
            <a:pPr marL="0" indent="0">
              <a:buNone/>
            </a:pPr>
            <a:endParaRPr lang="en-US" sz="3600" dirty="0">
              <a:solidFill>
                <a:srgbClr val="FF0000"/>
              </a:solidFill>
              <a:latin typeface="Cambria" panose="02040503050406030204" pitchFamily="18" charset="0"/>
              <a:ea typeface="Cambria" panose="02040503050406030204" pitchFamily="18" charset="0"/>
            </a:endParaRPr>
          </a:p>
          <a:p>
            <a:pPr marL="0" indent="0" algn="ctr">
              <a:buNone/>
            </a:pPr>
            <a:r>
              <a:rPr lang="en-US" sz="3600" b="1" dirty="0">
                <a:solidFill>
                  <a:srgbClr val="FF0000"/>
                </a:solidFill>
                <a:latin typeface="Cambria" panose="02040503050406030204" pitchFamily="18" charset="0"/>
                <a:ea typeface="Cambria" panose="02040503050406030204" pitchFamily="18" charset="0"/>
              </a:rPr>
              <a:t>3. Drafting and Filing of adjournment Letters, if any.</a:t>
            </a:r>
            <a:br>
              <a:rPr lang="en-IN" sz="3600" dirty="0">
                <a:solidFill>
                  <a:srgbClr val="FF0000"/>
                </a:solidFill>
                <a:latin typeface="Cambria" panose="02040503050406030204" pitchFamily="18" charset="0"/>
                <a:ea typeface="Cambria" panose="02040503050406030204" pitchFamily="18" charset="0"/>
              </a:rPr>
            </a:br>
            <a:endParaRPr lang="en-IN" sz="3600" dirty="0">
              <a:solidFill>
                <a:srgbClr val="FF0000"/>
              </a:solidFill>
              <a:latin typeface="Cambria" panose="02040503050406030204" pitchFamily="18" charset="0"/>
              <a:ea typeface="Cambria" panose="02040503050406030204" pitchFamily="18" charset="0"/>
            </a:endParaRPr>
          </a:p>
        </p:txBody>
      </p:sp>
      <p:sp>
        <p:nvSpPr>
          <p:cNvPr id="7" name="Slide Number Placeholder 6"/>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20</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291821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82907"/>
          </a:xfrm>
        </p:spPr>
        <p:txBody>
          <a:bodyPr>
            <a:normAutofit/>
          </a:bodyPr>
          <a:lstStyle/>
          <a:p>
            <a:pPr lvl="0"/>
            <a:r>
              <a:rPr lang="en-US" sz="2800" b="1" dirty="0">
                <a:solidFill>
                  <a:srgbClr val="FF0000"/>
                </a:solidFill>
                <a:latin typeface="Cambria" panose="02040503050406030204" pitchFamily="18" charset="0"/>
                <a:ea typeface="Cambria" panose="02040503050406030204" pitchFamily="18" charset="0"/>
              </a:rPr>
              <a:t>3. </a:t>
            </a:r>
            <a:r>
              <a:rPr lang="en-US" sz="2800" b="1" u="sng" dirty="0">
                <a:solidFill>
                  <a:srgbClr val="FF0000"/>
                </a:solidFill>
                <a:latin typeface="Cambria" panose="02040503050406030204" pitchFamily="18" charset="0"/>
                <a:ea typeface="Cambria" panose="02040503050406030204" pitchFamily="18" charset="0"/>
              </a:rPr>
              <a:t>Drafting and Filing of adjournment Letters, if any:</a:t>
            </a:r>
            <a:br>
              <a:rPr lang="en-IN" sz="2800" dirty="0">
                <a:solidFill>
                  <a:srgbClr val="FF0000"/>
                </a:solidFill>
                <a:latin typeface="Cambria" panose="02040503050406030204" pitchFamily="18" charset="0"/>
                <a:ea typeface="Cambria" panose="02040503050406030204" pitchFamily="18" charset="0"/>
              </a:rPr>
            </a:br>
            <a:endParaRPr lang="en-IN" sz="2800" dirty="0">
              <a:solidFill>
                <a:srgbClr val="FF0000"/>
              </a:solidFill>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838200" y="1421027"/>
            <a:ext cx="10515600" cy="4755936"/>
          </a:xfrm>
        </p:spPr>
        <p:txBody>
          <a:bodyPr>
            <a:normAutofit/>
          </a:bodyPr>
          <a:lstStyle/>
          <a:p>
            <a:pPr marL="571500" lvl="0" indent="-571500" algn="just">
              <a:lnSpc>
                <a:spcPct val="200000"/>
              </a:lnSpc>
              <a:buFont typeface="+mj-lt"/>
              <a:buAutoNum type="romanLcPeriod"/>
            </a:pPr>
            <a:r>
              <a:rPr lang="en-US" dirty="0">
                <a:latin typeface="Cambria" panose="02040503050406030204" pitchFamily="18" charset="0"/>
                <a:ea typeface="Cambria" panose="02040503050406030204" pitchFamily="18" charset="0"/>
              </a:rPr>
              <a:t>Adjournment can only be sought </a:t>
            </a:r>
            <a:r>
              <a:rPr lang="en-US" dirty="0">
                <a:solidFill>
                  <a:srgbClr val="FF0000"/>
                </a:solidFill>
                <a:latin typeface="Cambria" panose="02040503050406030204" pitchFamily="18" charset="0"/>
                <a:ea typeface="Cambria" panose="02040503050406030204" pitchFamily="18" charset="0"/>
              </a:rPr>
              <a:t>upto fifteen days </a:t>
            </a:r>
            <a:r>
              <a:rPr lang="en-US" dirty="0">
                <a:latin typeface="Cambria" panose="02040503050406030204" pitchFamily="18" charset="0"/>
                <a:ea typeface="Cambria" panose="02040503050406030204" pitchFamily="18" charset="0"/>
              </a:rPr>
              <a:t>from the due date of furnishing the response.</a:t>
            </a:r>
            <a:endParaRPr lang="en-IN" dirty="0">
              <a:latin typeface="Cambria" panose="02040503050406030204" pitchFamily="18" charset="0"/>
              <a:ea typeface="Cambria" panose="02040503050406030204" pitchFamily="18" charset="0"/>
            </a:endParaRPr>
          </a:p>
          <a:p>
            <a:pPr marL="571500" lvl="0" indent="-571500" algn="just">
              <a:lnSpc>
                <a:spcPct val="200000"/>
              </a:lnSpc>
              <a:buFont typeface="+mj-lt"/>
              <a:buAutoNum type="romanLcPeriod"/>
            </a:pPr>
            <a:r>
              <a:rPr lang="en-US" dirty="0">
                <a:latin typeface="Cambria" panose="02040503050406030204" pitchFamily="18" charset="0"/>
                <a:ea typeface="Cambria" panose="02040503050406030204" pitchFamily="18" charset="0"/>
              </a:rPr>
              <a:t> Adjournment is to be taken </a:t>
            </a:r>
            <a:r>
              <a:rPr lang="en-US" dirty="0">
                <a:solidFill>
                  <a:srgbClr val="FF0000"/>
                </a:solidFill>
                <a:latin typeface="Cambria" panose="02040503050406030204" pitchFamily="18" charset="0"/>
                <a:ea typeface="Cambria" panose="02040503050406030204" pitchFamily="18" charset="0"/>
              </a:rPr>
              <a:t>only when necessary. </a:t>
            </a:r>
            <a:endParaRPr lang="en-IN" dirty="0">
              <a:solidFill>
                <a:srgbClr val="FF0000"/>
              </a:solidFill>
              <a:latin typeface="Cambria" panose="02040503050406030204" pitchFamily="18" charset="0"/>
              <a:ea typeface="Cambria" panose="02040503050406030204" pitchFamily="18" charset="0"/>
            </a:endParaRPr>
          </a:p>
          <a:p>
            <a:pPr marL="571500" indent="-571500" algn="just">
              <a:lnSpc>
                <a:spcPct val="200000"/>
              </a:lnSpc>
              <a:buFont typeface="+mj-lt"/>
              <a:buAutoNum type="romanLcPeriod"/>
            </a:pPr>
            <a:endParaRPr lang="en-IN" dirty="0">
              <a:latin typeface="Cambria" panose="02040503050406030204" pitchFamily="18" charset="0"/>
              <a:ea typeface="Cambria" panose="02040503050406030204" pitchFamily="18" charset="0"/>
            </a:endParaRPr>
          </a:p>
        </p:txBody>
      </p:sp>
      <p:sp>
        <p:nvSpPr>
          <p:cNvPr id="6" name="Slide Number Placeholder 5"/>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21</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8438963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82907"/>
          </a:xfrm>
        </p:spPr>
        <p:txBody>
          <a:bodyPr>
            <a:normAutofit/>
          </a:bodyPr>
          <a:lstStyle/>
          <a:p>
            <a:pPr lvl="0"/>
            <a:r>
              <a:rPr lang="en-US" sz="2200" b="1" dirty="0">
                <a:solidFill>
                  <a:srgbClr val="FF0000"/>
                </a:solidFill>
                <a:latin typeface="Cambria" panose="02040503050406030204" pitchFamily="18" charset="0"/>
                <a:ea typeface="Cambria" panose="02040503050406030204" pitchFamily="18" charset="0"/>
              </a:rPr>
              <a:t>3. </a:t>
            </a:r>
            <a:r>
              <a:rPr lang="en-US" sz="2200" b="1" u="sng" dirty="0">
                <a:solidFill>
                  <a:srgbClr val="FF0000"/>
                </a:solidFill>
                <a:latin typeface="Cambria" panose="02040503050406030204" pitchFamily="18" charset="0"/>
                <a:ea typeface="Cambria" panose="02040503050406030204" pitchFamily="18" charset="0"/>
              </a:rPr>
              <a:t>Drafting and Filing of adjournment Letters, if any (</a:t>
            </a:r>
            <a:r>
              <a:rPr lang="en-US" sz="2200" b="1" u="sng" dirty="0" err="1">
                <a:solidFill>
                  <a:srgbClr val="FF0000"/>
                </a:solidFill>
                <a:latin typeface="Cambria" panose="02040503050406030204" pitchFamily="18" charset="0"/>
                <a:ea typeface="Cambria" panose="02040503050406030204" pitchFamily="18" charset="0"/>
              </a:rPr>
              <a:t>contd</a:t>
            </a:r>
            <a:r>
              <a:rPr lang="en-US" sz="2200" b="1" u="sng" dirty="0">
                <a:solidFill>
                  <a:srgbClr val="FF0000"/>
                </a:solidFill>
                <a:latin typeface="Cambria" panose="02040503050406030204" pitchFamily="18" charset="0"/>
                <a:ea typeface="Cambria" panose="02040503050406030204" pitchFamily="18" charset="0"/>
              </a:rPr>
              <a:t>)</a:t>
            </a:r>
            <a:br>
              <a:rPr lang="en-IN" sz="2200" dirty="0">
                <a:solidFill>
                  <a:srgbClr val="FF0000"/>
                </a:solidFill>
                <a:latin typeface="Cambria" panose="02040503050406030204" pitchFamily="18" charset="0"/>
                <a:ea typeface="Cambria" panose="02040503050406030204" pitchFamily="18" charset="0"/>
              </a:rPr>
            </a:br>
            <a:endParaRPr lang="en-IN" sz="2200" dirty="0">
              <a:solidFill>
                <a:srgbClr val="FF0000"/>
              </a:solidFill>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838200" y="1421027"/>
            <a:ext cx="10515600" cy="4755936"/>
          </a:xfrm>
        </p:spPr>
        <p:txBody>
          <a:bodyPr>
            <a:normAutofit/>
          </a:bodyPr>
          <a:lstStyle/>
          <a:p>
            <a:pPr marL="0" lvl="0" indent="0" algn="just">
              <a:lnSpc>
                <a:spcPct val="200000"/>
              </a:lnSpc>
              <a:buNone/>
            </a:pPr>
            <a:r>
              <a:rPr lang="en-US" dirty="0">
                <a:latin typeface="Cambria" panose="02040503050406030204" pitchFamily="18" charset="0"/>
                <a:ea typeface="Cambria" panose="02040503050406030204" pitchFamily="18" charset="0"/>
              </a:rPr>
              <a:t>iii.  </a:t>
            </a:r>
            <a:r>
              <a:rPr lang="en-US" dirty="0">
                <a:solidFill>
                  <a:srgbClr val="FF0000"/>
                </a:solidFill>
                <a:latin typeface="Cambria" panose="02040503050406030204" pitchFamily="18" charset="0"/>
                <a:ea typeface="Cambria" panose="02040503050406030204" pitchFamily="18" charset="0"/>
              </a:rPr>
              <a:t>Avoid taking adjournments for multiple number of times since it effects the assessee’s case further at CIT (A) and ITAT level.</a:t>
            </a:r>
            <a:endParaRPr lang="en-IN" dirty="0">
              <a:solidFill>
                <a:srgbClr val="FF0000"/>
              </a:solidFill>
              <a:latin typeface="Cambria" panose="02040503050406030204" pitchFamily="18" charset="0"/>
              <a:ea typeface="Cambria" panose="02040503050406030204" pitchFamily="18" charset="0"/>
            </a:endParaRPr>
          </a:p>
          <a:p>
            <a:pPr marL="0" lvl="0" indent="0" algn="just">
              <a:lnSpc>
                <a:spcPct val="200000"/>
              </a:lnSpc>
              <a:buNone/>
            </a:pPr>
            <a:r>
              <a:rPr lang="en-US" dirty="0">
                <a:latin typeface="Cambria" panose="02040503050406030204" pitchFamily="18" charset="0"/>
                <a:ea typeface="Cambria" panose="02040503050406030204" pitchFamily="18" charset="0"/>
              </a:rPr>
              <a:t>iv. </a:t>
            </a:r>
            <a:r>
              <a:rPr lang="en-US" dirty="0">
                <a:solidFill>
                  <a:srgbClr val="FF0000"/>
                </a:solidFill>
                <a:latin typeface="Cambria" panose="02040503050406030204" pitchFamily="18" charset="0"/>
                <a:ea typeface="Cambria" panose="02040503050406030204" pitchFamily="18" charset="0"/>
              </a:rPr>
              <a:t>Specific, genuine and convincing reasons need be mentioned.</a:t>
            </a:r>
            <a:endParaRPr lang="en-IN" dirty="0">
              <a:solidFill>
                <a:srgbClr val="FF0000"/>
              </a:solidFill>
              <a:latin typeface="Cambria" panose="02040503050406030204" pitchFamily="18" charset="0"/>
              <a:ea typeface="Cambria" panose="02040503050406030204" pitchFamily="18" charset="0"/>
            </a:endParaRPr>
          </a:p>
          <a:p>
            <a:pPr marL="0" lvl="0" indent="0" algn="just">
              <a:lnSpc>
                <a:spcPct val="200000"/>
              </a:lnSpc>
              <a:buNone/>
            </a:pPr>
            <a:r>
              <a:rPr lang="en-US" dirty="0">
                <a:latin typeface="Cambria" panose="02040503050406030204" pitchFamily="18" charset="0"/>
                <a:ea typeface="Cambria" panose="02040503050406030204" pitchFamily="18" charset="0"/>
              </a:rPr>
              <a:t>v. </a:t>
            </a:r>
            <a:r>
              <a:rPr lang="en-US" dirty="0">
                <a:solidFill>
                  <a:srgbClr val="FF0000"/>
                </a:solidFill>
                <a:latin typeface="Cambria" panose="02040503050406030204" pitchFamily="18" charset="0"/>
                <a:ea typeface="Cambria" panose="02040503050406030204" pitchFamily="18" charset="0"/>
              </a:rPr>
              <a:t>Evidences are to be attached in support of the reasons.</a:t>
            </a:r>
            <a:endParaRPr lang="en-IN" dirty="0">
              <a:solidFill>
                <a:srgbClr val="FF0000"/>
              </a:solidFill>
              <a:latin typeface="Cambria" panose="02040503050406030204" pitchFamily="18" charset="0"/>
              <a:ea typeface="Cambria" panose="02040503050406030204" pitchFamily="18" charset="0"/>
            </a:endParaRPr>
          </a:p>
          <a:p>
            <a:pPr marL="571500" indent="-571500" algn="just">
              <a:lnSpc>
                <a:spcPct val="200000"/>
              </a:lnSpc>
              <a:buFont typeface="+mj-lt"/>
              <a:buAutoNum type="romanLcPeriod"/>
            </a:pPr>
            <a:endParaRPr lang="en-IN" dirty="0">
              <a:latin typeface="Cambria" panose="02040503050406030204" pitchFamily="18" charset="0"/>
              <a:ea typeface="Cambria" panose="02040503050406030204" pitchFamily="18" charset="0"/>
            </a:endParaRPr>
          </a:p>
        </p:txBody>
      </p:sp>
      <p:sp>
        <p:nvSpPr>
          <p:cNvPr id="6" name="Slide Number Placeholder 5"/>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22</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9003037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E30C2C-BB49-3103-1D59-D9222E9734A4}"/>
              </a:ext>
            </a:extLst>
          </p:cNvPr>
          <p:cNvSpPr>
            <a:spLocks noGrp="1"/>
          </p:cNvSpPr>
          <p:nvPr>
            <p:ph idx="1"/>
          </p:nvPr>
        </p:nvSpPr>
        <p:spPr>
          <a:xfrm>
            <a:off x="637309" y="415636"/>
            <a:ext cx="10986655" cy="5666509"/>
          </a:xfrm>
        </p:spPr>
        <p:txBody>
          <a:bodyPr>
            <a:noAutofit/>
          </a:bodyPr>
          <a:lstStyle/>
          <a:p>
            <a:pPr marL="0" indent="0">
              <a:buNone/>
            </a:pPr>
            <a:r>
              <a:rPr lang="en-US" sz="3600" dirty="0">
                <a:solidFill>
                  <a:srgbClr val="FF0000"/>
                </a:solidFill>
                <a:latin typeface="Cambria" panose="02040503050406030204" pitchFamily="18" charset="0"/>
                <a:ea typeface="Cambria" panose="02040503050406030204" pitchFamily="18" charset="0"/>
              </a:rPr>
              <a:t>   	</a:t>
            </a:r>
          </a:p>
          <a:p>
            <a:pPr marL="0" indent="0">
              <a:buNone/>
            </a:pPr>
            <a:endParaRPr lang="en-US" sz="3600" dirty="0">
              <a:solidFill>
                <a:srgbClr val="FF0000"/>
              </a:solidFill>
              <a:latin typeface="Cambria" panose="02040503050406030204" pitchFamily="18" charset="0"/>
              <a:ea typeface="Cambria" panose="02040503050406030204" pitchFamily="18" charset="0"/>
            </a:endParaRPr>
          </a:p>
          <a:p>
            <a:pPr marL="0" indent="0" algn="ctr">
              <a:buNone/>
            </a:pPr>
            <a:r>
              <a:rPr lang="en-US" sz="3600" b="1" dirty="0">
                <a:solidFill>
                  <a:srgbClr val="FF0000"/>
                </a:solidFill>
                <a:latin typeface="Cambria" panose="02040503050406030204" pitchFamily="18" charset="0"/>
                <a:ea typeface="Cambria" panose="02040503050406030204" pitchFamily="18" charset="0"/>
              </a:rPr>
              <a:t>4. Drafting and Filing of Reply letter in </a:t>
            </a:r>
          </a:p>
          <a:p>
            <a:pPr marL="0" indent="0" algn="ctr">
              <a:buNone/>
            </a:pPr>
            <a:r>
              <a:rPr lang="en-US" sz="3600" b="1" dirty="0">
                <a:solidFill>
                  <a:srgbClr val="FF0000"/>
                </a:solidFill>
                <a:latin typeface="Cambria" panose="02040503050406030204" pitchFamily="18" charset="0"/>
                <a:ea typeface="Cambria" panose="02040503050406030204" pitchFamily="18" charset="0"/>
              </a:rPr>
              <a:t>response to show cause notice </a:t>
            </a:r>
          </a:p>
          <a:p>
            <a:pPr marL="0" indent="0" algn="ctr">
              <a:buNone/>
            </a:pPr>
            <a:r>
              <a:rPr lang="en-US" sz="3600" b="1" dirty="0">
                <a:solidFill>
                  <a:srgbClr val="FF0000"/>
                </a:solidFill>
                <a:latin typeface="Cambria" panose="02040503050406030204" pitchFamily="18" charset="0"/>
                <a:ea typeface="Cambria" panose="02040503050406030204" pitchFamily="18" charset="0"/>
              </a:rPr>
              <a:t>cum draft assessment order, </a:t>
            </a:r>
          </a:p>
          <a:p>
            <a:pPr marL="0" indent="0" algn="ctr">
              <a:buNone/>
            </a:pPr>
            <a:r>
              <a:rPr lang="en-US" sz="3600" b="1" dirty="0">
                <a:solidFill>
                  <a:srgbClr val="FF0000"/>
                </a:solidFill>
                <a:latin typeface="Cambria" panose="02040503050406030204" pitchFamily="18" charset="0"/>
                <a:ea typeface="Cambria" panose="02040503050406030204" pitchFamily="18" charset="0"/>
              </a:rPr>
              <a:t>wherever required</a:t>
            </a:r>
            <a:br>
              <a:rPr lang="en-IN" sz="3600" dirty="0">
                <a:solidFill>
                  <a:srgbClr val="FF0000"/>
                </a:solidFill>
                <a:latin typeface="Cambria" panose="02040503050406030204" pitchFamily="18" charset="0"/>
                <a:ea typeface="Cambria" panose="02040503050406030204" pitchFamily="18" charset="0"/>
              </a:rPr>
            </a:br>
            <a:endParaRPr lang="en-IN" sz="3600" dirty="0">
              <a:solidFill>
                <a:srgbClr val="FF0000"/>
              </a:solidFill>
              <a:latin typeface="Cambria" panose="02040503050406030204" pitchFamily="18" charset="0"/>
              <a:ea typeface="Cambria" panose="02040503050406030204" pitchFamily="18" charset="0"/>
            </a:endParaRPr>
          </a:p>
        </p:txBody>
      </p:sp>
      <p:sp>
        <p:nvSpPr>
          <p:cNvPr id="7" name="Slide Number Placeholder 6"/>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23</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2040114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55902"/>
          </a:xfrm>
        </p:spPr>
        <p:txBody>
          <a:bodyPr>
            <a:normAutofit fontScale="90000"/>
          </a:bodyPr>
          <a:lstStyle/>
          <a:p>
            <a:pPr lvl="0" algn="ctr"/>
            <a:r>
              <a:rPr lang="en-US" sz="2800" b="1" dirty="0">
                <a:solidFill>
                  <a:srgbClr val="FF0000"/>
                </a:solidFill>
                <a:latin typeface="Cambria" panose="02040503050406030204" pitchFamily="18" charset="0"/>
                <a:ea typeface="Cambria" panose="02040503050406030204" pitchFamily="18" charset="0"/>
              </a:rPr>
              <a:t>4. </a:t>
            </a:r>
            <a:r>
              <a:rPr lang="en-US" sz="2800" b="1" u="sng" dirty="0">
                <a:solidFill>
                  <a:srgbClr val="FF0000"/>
                </a:solidFill>
                <a:latin typeface="Cambria" panose="02040503050406030204" pitchFamily="18" charset="0"/>
                <a:ea typeface="Cambria" panose="02040503050406030204" pitchFamily="18" charset="0"/>
              </a:rPr>
              <a:t>Drafting and Filing of Reply letter in response to show cause notice cum draft assessment order, wherever required.</a:t>
            </a:r>
            <a:br>
              <a:rPr lang="en-IN" sz="2800" dirty="0">
                <a:solidFill>
                  <a:srgbClr val="FF0000"/>
                </a:solidFill>
                <a:latin typeface="Cambria" panose="02040503050406030204" pitchFamily="18" charset="0"/>
                <a:ea typeface="Cambria" panose="02040503050406030204" pitchFamily="18" charset="0"/>
              </a:rPr>
            </a:br>
            <a:endParaRPr lang="en-IN" sz="2800" dirty="0">
              <a:solidFill>
                <a:srgbClr val="FF0000"/>
              </a:solidFill>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838200" y="1421028"/>
            <a:ext cx="10515600" cy="4755935"/>
          </a:xfrm>
        </p:spPr>
        <p:txBody>
          <a:bodyPr>
            <a:normAutofit/>
          </a:bodyPr>
          <a:lstStyle/>
          <a:p>
            <a:pPr marL="571500" lvl="0" indent="-571500" algn="just">
              <a:lnSpc>
                <a:spcPct val="150000"/>
              </a:lnSpc>
              <a:buFont typeface="+mj-lt"/>
              <a:buAutoNum type="romanLcPeriod"/>
            </a:pPr>
            <a:r>
              <a:rPr lang="en-US" dirty="0">
                <a:solidFill>
                  <a:srgbClr val="FF0000"/>
                </a:solidFill>
                <a:latin typeface="Cambria" panose="02040503050406030204" pitchFamily="18" charset="0"/>
                <a:ea typeface="Cambria" panose="02040503050406030204" pitchFamily="18" charset="0"/>
              </a:rPr>
              <a:t> This is the last and final opportunity. Hence, correct and complete details are to be submitted.</a:t>
            </a:r>
            <a:endParaRPr lang="en-IN" dirty="0">
              <a:solidFill>
                <a:srgbClr val="FF0000"/>
              </a:solidFill>
              <a:latin typeface="Cambria" panose="02040503050406030204" pitchFamily="18" charset="0"/>
              <a:ea typeface="Cambria" panose="02040503050406030204" pitchFamily="18" charset="0"/>
            </a:endParaRPr>
          </a:p>
          <a:p>
            <a:pPr marL="571500" lvl="0" indent="-571500" algn="just">
              <a:lnSpc>
                <a:spcPct val="150000"/>
              </a:lnSpc>
              <a:buFont typeface="+mj-lt"/>
              <a:buAutoNum type="romanLcPeriod"/>
            </a:pPr>
            <a:r>
              <a:rPr lang="en-US" dirty="0">
                <a:solidFill>
                  <a:srgbClr val="FF0000"/>
                </a:solidFill>
                <a:latin typeface="Cambria" panose="02040503050406030204" pitchFamily="18" charset="0"/>
                <a:ea typeface="Cambria" panose="02040503050406030204" pitchFamily="18" charset="0"/>
              </a:rPr>
              <a:t>Para-wise replies are to be submitted in response to show cause notice.</a:t>
            </a:r>
            <a:endParaRPr lang="en-IN" dirty="0">
              <a:solidFill>
                <a:srgbClr val="FF0000"/>
              </a:solidFill>
              <a:latin typeface="Cambria" panose="02040503050406030204" pitchFamily="18" charset="0"/>
              <a:ea typeface="Cambria" panose="02040503050406030204" pitchFamily="18" charset="0"/>
            </a:endParaRPr>
          </a:p>
          <a:p>
            <a:pPr marL="571500" lvl="0" indent="-571500" algn="just">
              <a:lnSpc>
                <a:spcPct val="150000"/>
              </a:lnSpc>
              <a:buFont typeface="+mj-lt"/>
              <a:buAutoNum type="romanLcPeriod"/>
            </a:pPr>
            <a:r>
              <a:rPr lang="en-US" dirty="0">
                <a:solidFill>
                  <a:srgbClr val="FF0000"/>
                </a:solidFill>
                <a:latin typeface="Cambria" panose="02040503050406030204" pitchFamily="18" charset="0"/>
                <a:ea typeface="Cambria" panose="02040503050406030204" pitchFamily="18" charset="0"/>
              </a:rPr>
              <a:t>Show Cause Notice will not be issued if the assessment order is </a:t>
            </a:r>
            <a:r>
              <a:rPr lang="en-US" dirty="0" err="1">
                <a:solidFill>
                  <a:srgbClr val="FF0000"/>
                </a:solidFill>
                <a:latin typeface="Cambria" panose="02040503050406030204" pitchFamily="18" charset="0"/>
                <a:ea typeface="Cambria" panose="02040503050406030204" pitchFamily="18" charset="0"/>
              </a:rPr>
              <a:t>favourable</a:t>
            </a:r>
            <a:r>
              <a:rPr lang="en-US" dirty="0">
                <a:solidFill>
                  <a:srgbClr val="FF0000"/>
                </a:solidFill>
                <a:latin typeface="Cambria" panose="02040503050406030204" pitchFamily="18" charset="0"/>
                <a:ea typeface="Cambria" panose="02040503050406030204" pitchFamily="18" charset="0"/>
              </a:rPr>
              <a:t>.</a:t>
            </a:r>
            <a:endParaRPr lang="en-IN" dirty="0">
              <a:solidFill>
                <a:srgbClr val="FF0000"/>
              </a:solidFill>
              <a:latin typeface="Cambria" panose="02040503050406030204" pitchFamily="18" charset="0"/>
              <a:ea typeface="Cambria" panose="02040503050406030204" pitchFamily="18" charset="0"/>
            </a:endParaRPr>
          </a:p>
          <a:p>
            <a:pPr marL="571500" indent="-571500" algn="just">
              <a:lnSpc>
                <a:spcPct val="150000"/>
              </a:lnSpc>
              <a:buFont typeface="+mj-lt"/>
              <a:buAutoNum type="romanLcPeriod"/>
            </a:pPr>
            <a:endParaRPr lang="en-IN" dirty="0">
              <a:latin typeface="Cambria" panose="02040503050406030204" pitchFamily="18" charset="0"/>
              <a:ea typeface="Cambria" panose="02040503050406030204" pitchFamily="18" charset="0"/>
            </a:endParaRPr>
          </a:p>
        </p:txBody>
      </p:sp>
      <p:sp>
        <p:nvSpPr>
          <p:cNvPr id="6" name="Slide Number Placeholder 5"/>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24</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1157695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228897"/>
          </a:xfrm>
        </p:spPr>
        <p:txBody>
          <a:bodyPr>
            <a:normAutofit/>
          </a:bodyPr>
          <a:lstStyle/>
          <a:p>
            <a:pPr algn="ctr"/>
            <a:r>
              <a:rPr lang="en-US" sz="2000" b="1" dirty="0">
                <a:solidFill>
                  <a:srgbClr val="FF0000"/>
                </a:solidFill>
                <a:latin typeface="Cambria" panose="02040503050406030204" pitchFamily="18" charset="0"/>
                <a:ea typeface="Cambria" panose="02040503050406030204" pitchFamily="18" charset="0"/>
              </a:rPr>
              <a:t>4. </a:t>
            </a:r>
            <a:r>
              <a:rPr lang="en-US" sz="2000" b="1" u="sng" dirty="0">
                <a:solidFill>
                  <a:srgbClr val="FF0000"/>
                </a:solidFill>
                <a:latin typeface="Cambria" panose="02040503050406030204" pitchFamily="18" charset="0"/>
                <a:ea typeface="Cambria" panose="02040503050406030204" pitchFamily="18" charset="0"/>
              </a:rPr>
              <a:t>Drafting and Filing of Reply letter in response to show cause notice cum draft assessment order, wherever required.(</a:t>
            </a:r>
            <a:r>
              <a:rPr lang="en-US" sz="2000" b="1" u="sng" dirty="0" err="1">
                <a:solidFill>
                  <a:srgbClr val="FF0000"/>
                </a:solidFill>
                <a:latin typeface="Cambria" panose="02040503050406030204" pitchFamily="18" charset="0"/>
                <a:ea typeface="Cambria" panose="02040503050406030204" pitchFamily="18" charset="0"/>
              </a:rPr>
              <a:t>contd</a:t>
            </a:r>
            <a:r>
              <a:rPr lang="en-US" sz="2000" b="1" u="sng" dirty="0">
                <a:solidFill>
                  <a:srgbClr val="FF0000"/>
                </a:solidFill>
                <a:latin typeface="Cambria" panose="02040503050406030204" pitchFamily="18" charset="0"/>
                <a:ea typeface="Cambria" panose="02040503050406030204" pitchFamily="18" charset="0"/>
              </a:rPr>
              <a:t>)</a:t>
            </a:r>
            <a:br>
              <a:rPr lang="en-IN" sz="2000" dirty="0">
                <a:solidFill>
                  <a:srgbClr val="FF0000"/>
                </a:solidFill>
                <a:latin typeface="Cambria" panose="02040503050406030204" pitchFamily="18" charset="0"/>
                <a:ea typeface="Cambria" panose="02040503050406030204" pitchFamily="18" charset="0"/>
              </a:rPr>
            </a:br>
            <a:endParaRPr lang="en-IN" sz="2000" dirty="0">
              <a:solidFill>
                <a:srgbClr val="FF0000"/>
              </a:solidFill>
            </a:endParaRPr>
          </a:p>
        </p:txBody>
      </p:sp>
      <p:sp>
        <p:nvSpPr>
          <p:cNvPr id="3" name="Content Placeholder 2"/>
          <p:cNvSpPr>
            <a:spLocks noGrp="1"/>
          </p:cNvSpPr>
          <p:nvPr>
            <p:ph idx="1"/>
          </p:nvPr>
        </p:nvSpPr>
        <p:spPr>
          <a:xfrm>
            <a:off x="838200" y="1594022"/>
            <a:ext cx="10515600" cy="4582941"/>
          </a:xfrm>
        </p:spPr>
        <p:txBody>
          <a:bodyPr>
            <a:normAutofit fontScale="92500"/>
          </a:bodyPr>
          <a:lstStyle/>
          <a:p>
            <a:pPr marL="0" lvl="0" indent="0" algn="just">
              <a:lnSpc>
                <a:spcPct val="150000"/>
              </a:lnSpc>
              <a:buNone/>
            </a:pPr>
            <a:r>
              <a:rPr lang="en-US" u="sng" dirty="0">
                <a:solidFill>
                  <a:srgbClr val="FF0000"/>
                </a:solidFill>
                <a:latin typeface="Cambria" panose="02040503050406030204" pitchFamily="18" charset="0"/>
                <a:ea typeface="Cambria" panose="02040503050406030204" pitchFamily="18" charset="0"/>
              </a:rPr>
              <a:t>iv. To Avoid Section 271 of IT Act, 2025 </a:t>
            </a:r>
            <a:r>
              <a:rPr lang="en-US" u="sng" dirty="0">
                <a:solidFill>
                  <a:srgbClr val="00B050"/>
                </a:solidFill>
                <a:latin typeface="Cambria" panose="02040503050406030204" pitchFamily="18" charset="0"/>
                <a:ea typeface="Cambria" panose="02040503050406030204" pitchFamily="18" charset="0"/>
              </a:rPr>
              <a:t>(Section 144 of IT Act, 1961)-</a:t>
            </a:r>
            <a:r>
              <a:rPr lang="en-US" u="sng" dirty="0">
                <a:solidFill>
                  <a:srgbClr val="FF0000"/>
                </a:solidFill>
                <a:latin typeface="Cambria" panose="02040503050406030204" pitchFamily="18" charset="0"/>
                <a:ea typeface="Cambria" panose="02040503050406030204" pitchFamily="18" charset="0"/>
              </a:rPr>
              <a:t>     Best Judgement Assessment:</a:t>
            </a:r>
            <a:endParaRPr lang="en-IN" dirty="0">
              <a:solidFill>
                <a:srgbClr val="FF0000"/>
              </a:solidFill>
              <a:latin typeface="Cambria" panose="02040503050406030204" pitchFamily="18" charset="0"/>
              <a:ea typeface="Cambria" panose="02040503050406030204" pitchFamily="18" charset="0"/>
            </a:endParaRPr>
          </a:p>
          <a:p>
            <a:pPr algn="just">
              <a:lnSpc>
                <a:spcPct val="150000"/>
              </a:lnSpc>
            </a:pPr>
            <a:r>
              <a:rPr lang="en-US" dirty="0">
                <a:solidFill>
                  <a:srgbClr val="FF0000"/>
                </a:solidFill>
                <a:latin typeface="Cambria" panose="02040503050406030204" pitchFamily="18" charset="0"/>
                <a:ea typeface="Cambria" panose="02040503050406030204" pitchFamily="18" charset="0"/>
              </a:rPr>
              <a:t>Not responding to notices effects the assessee’s case further at CIT (A) and ITAT level.</a:t>
            </a:r>
            <a:endParaRPr lang="en-IN" dirty="0">
              <a:solidFill>
                <a:srgbClr val="FF0000"/>
              </a:solidFill>
              <a:latin typeface="Cambria" panose="02040503050406030204" pitchFamily="18" charset="0"/>
              <a:ea typeface="Cambria" panose="02040503050406030204" pitchFamily="18" charset="0"/>
            </a:endParaRPr>
          </a:p>
          <a:p>
            <a:pPr marL="0" lvl="0" indent="0" algn="just">
              <a:lnSpc>
                <a:spcPct val="150000"/>
              </a:lnSpc>
              <a:buNone/>
            </a:pPr>
            <a:r>
              <a:rPr lang="en-US" dirty="0">
                <a:solidFill>
                  <a:srgbClr val="FF0000"/>
                </a:solidFill>
                <a:latin typeface="Cambria" panose="02040503050406030204" pitchFamily="18" charset="0"/>
                <a:ea typeface="Cambria" panose="02040503050406030204" pitchFamily="18" charset="0"/>
              </a:rPr>
              <a:t>v. Also, tab for seeking video conferencing is enabled for us to mention the date and time suitable to the </a:t>
            </a:r>
            <a:r>
              <a:rPr lang="en-US" dirty="0" err="1">
                <a:solidFill>
                  <a:srgbClr val="FF0000"/>
                </a:solidFill>
                <a:latin typeface="Cambria" panose="02040503050406030204" pitchFamily="18" charset="0"/>
                <a:ea typeface="Cambria" panose="02040503050406030204" pitchFamily="18" charset="0"/>
              </a:rPr>
              <a:t>Authorised</a:t>
            </a:r>
            <a:r>
              <a:rPr lang="en-US" dirty="0">
                <a:solidFill>
                  <a:srgbClr val="FF0000"/>
                </a:solidFill>
                <a:latin typeface="Cambria" panose="02040503050406030204" pitchFamily="18" charset="0"/>
                <a:ea typeface="Cambria" panose="02040503050406030204" pitchFamily="18" charset="0"/>
              </a:rPr>
              <a:t> Representative to represent by way of personal hearing through video conferencing.</a:t>
            </a:r>
            <a:r>
              <a:rPr lang="en-US" dirty="0">
                <a:latin typeface="Cambria" panose="02040503050406030204" pitchFamily="18" charset="0"/>
                <a:ea typeface="Cambria" panose="02040503050406030204" pitchFamily="18" charset="0"/>
              </a:rPr>
              <a:t>	</a:t>
            </a:r>
            <a:endParaRPr lang="en-IN" dirty="0">
              <a:latin typeface="Cambria" panose="02040503050406030204" pitchFamily="18" charset="0"/>
              <a:ea typeface="Cambria" panose="02040503050406030204" pitchFamily="18" charset="0"/>
            </a:endParaRPr>
          </a:p>
          <a:p>
            <a:pPr algn="just">
              <a:lnSpc>
                <a:spcPct val="150000"/>
              </a:lnSpc>
            </a:pPr>
            <a:endParaRPr lang="en-IN" dirty="0">
              <a:latin typeface="Cambria" panose="02040503050406030204" pitchFamily="18" charset="0"/>
              <a:ea typeface="Cambria" panose="02040503050406030204" pitchFamily="18" charset="0"/>
            </a:endParaRPr>
          </a:p>
        </p:txBody>
      </p:sp>
      <p:sp>
        <p:nvSpPr>
          <p:cNvPr id="6" name="Slide Number Placeholder 5"/>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25</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5712722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E30C2C-BB49-3103-1D59-D9222E9734A4}"/>
              </a:ext>
            </a:extLst>
          </p:cNvPr>
          <p:cNvSpPr>
            <a:spLocks noGrp="1"/>
          </p:cNvSpPr>
          <p:nvPr>
            <p:ph idx="1"/>
          </p:nvPr>
        </p:nvSpPr>
        <p:spPr>
          <a:xfrm>
            <a:off x="637309" y="415636"/>
            <a:ext cx="10986655" cy="5666509"/>
          </a:xfrm>
        </p:spPr>
        <p:txBody>
          <a:bodyPr>
            <a:noAutofit/>
          </a:bodyPr>
          <a:lstStyle/>
          <a:p>
            <a:pPr marL="0" indent="0">
              <a:buNone/>
            </a:pPr>
            <a:r>
              <a:rPr lang="en-US" sz="3600" dirty="0">
                <a:solidFill>
                  <a:srgbClr val="FF0000"/>
                </a:solidFill>
                <a:latin typeface="Cambria" panose="02040503050406030204" pitchFamily="18" charset="0"/>
                <a:ea typeface="Cambria" panose="02040503050406030204" pitchFamily="18" charset="0"/>
              </a:rPr>
              <a:t>   	</a:t>
            </a:r>
          </a:p>
          <a:p>
            <a:pPr marL="0" indent="0">
              <a:buNone/>
            </a:pPr>
            <a:endParaRPr lang="en-US" sz="3600" dirty="0">
              <a:solidFill>
                <a:srgbClr val="FF0000"/>
              </a:solidFill>
              <a:latin typeface="Cambria" panose="02040503050406030204" pitchFamily="18" charset="0"/>
              <a:ea typeface="Cambria" panose="02040503050406030204" pitchFamily="18" charset="0"/>
            </a:endParaRPr>
          </a:p>
          <a:p>
            <a:pPr marL="0" indent="0" algn="ctr">
              <a:lnSpc>
                <a:spcPct val="150000"/>
              </a:lnSpc>
              <a:buNone/>
            </a:pPr>
            <a:r>
              <a:rPr lang="en-US" sz="3600" b="1" dirty="0">
                <a:solidFill>
                  <a:srgbClr val="FF0000"/>
                </a:solidFill>
                <a:latin typeface="Cambria" panose="02040503050406030204" pitchFamily="18" charset="0"/>
                <a:ea typeface="Cambria" panose="02040503050406030204" pitchFamily="18" charset="0"/>
              </a:rPr>
              <a:t>5. Personal Representation before the </a:t>
            </a:r>
          </a:p>
          <a:p>
            <a:pPr marL="0" indent="0" algn="ctr">
              <a:lnSpc>
                <a:spcPct val="150000"/>
              </a:lnSpc>
              <a:buNone/>
            </a:pPr>
            <a:r>
              <a:rPr lang="en-US" sz="3600" b="1" dirty="0">
                <a:solidFill>
                  <a:srgbClr val="FF0000"/>
                </a:solidFill>
                <a:latin typeface="Cambria" panose="02040503050406030204" pitchFamily="18" charset="0"/>
                <a:ea typeface="Cambria" panose="02040503050406030204" pitchFamily="18" charset="0"/>
              </a:rPr>
              <a:t>Assessing Officer through</a:t>
            </a:r>
            <a:br>
              <a:rPr lang="en-US" sz="3600" b="1" dirty="0">
                <a:solidFill>
                  <a:srgbClr val="FF0000"/>
                </a:solidFill>
                <a:latin typeface="Cambria" panose="02040503050406030204" pitchFamily="18" charset="0"/>
                <a:ea typeface="Cambria" panose="02040503050406030204" pitchFamily="18" charset="0"/>
              </a:rPr>
            </a:br>
            <a:r>
              <a:rPr lang="en-US" sz="3600" b="1" dirty="0">
                <a:solidFill>
                  <a:srgbClr val="FF0000"/>
                </a:solidFill>
                <a:latin typeface="Cambria" panose="02040503050406030204" pitchFamily="18" charset="0"/>
                <a:ea typeface="Cambria" panose="02040503050406030204" pitchFamily="18" charset="0"/>
              </a:rPr>
              <a:t> video conferencing, wherever required.</a:t>
            </a:r>
            <a:br>
              <a:rPr lang="en-IN" sz="3600" dirty="0">
                <a:solidFill>
                  <a:srgbClr val="FF0000"/>
                </a:solidFill>
                <a:latin typeface="Cambria" panose="02040503050406030204" pitchFamily="18" charset="0"/>
                <a:ea typeface="Cambria" panose="02040503050406030204" pitchFamily="18" charset="0"/>
              </a:rPr>
            </a:br>
            <a:endParaRPr lang="en-IN" sz="3600" dirty="0">
              <a:solidFill>
                <a:srgbClr val="FF0000"/>
              </a:solidFill>
              <a:latin typeface="Cambria" panose="02040503050406030204" pitchFamily="18" charset="0"/>
              <a:ea typeface="Cambria" panose="02040503050406030204" pitchFamily="18" charset="0"/>
            </a:endParaRPr>
          </a:p>
        </p:txBody>
      </p:sp>
      <p:sp>
        <p:nvSpPr>
          <p:cNvPr id="7" name="Slide Number Placeholder 6"/>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26</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2331763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43545"/>
          </a:xfrm>
        </p:spPr>
        <p:txBody>
          <a:bodyPr>
            <a:normAutofit fontScale="90000"/>
          </a:bodyPr>
          <a:lstStyle/>
          <a:p>
            <a:pPr lvl="0" algn="ctr"/>
            <a:r>
              <a:rPr lang="en-US" sz="2800" b="1" dirty="0">
                <a:solidFill>
                  <a:srgbClr val="FF0000"/>
                </a:solidFill>
                <a:latin typeface="Cambria" panose="02040503050406030204" pitchFamily="18" charset="0"/>
                <a:ea typeface="Cambria" panose="02040503050406030204" pitchFamily="18" charset="0"/>
              </a:rPr>
              <a:t>5. </a:t>
            </a:r>
            <a:r>
              <a:rPr lang="en-US" sz="2800" b="1" u="sng" dirty="0">
                <a:solidFill>
                  <a:srgbClr val="FF0000"/>
                </a:solidFill>
                <a:latin typeface="Cambria" panose="02040503050406030204" pitchFamily="18" charset="0"/>
                <a:ea typeface="Cambria" panose="02040503050406030204" pitchFamily="18" charset="0"/>
              </a:rPr>
              <a:t>Personal Representation before the Assessing Officer through</a:t>
            </a:r>
            <a:br>
              <a:rPr lang="en-US" sz="2800" b="1" u="sng" dirty="0">
                <a:solidFill>
                  <a:srgbClr val="FF0000"/>
                </a:solidFill>
                <a:latin typeface="Cambria" panose="02040503050406030204" pitchFamily="18" charset="0"/>
                <a:ea typeface="Cambria" panose="02040503050406030204" pitchFamily="18" charset="0"/>
              </a:rPr>
            </a:br>
            <a:r>
              <a:rPr lang="en-US" sz="2800" b="1" u="sng" dirty="0">
                <a:solidFill>
                  <a:srgbClr val="FF0000"/>
                </a:solidFill>
                <a:latin typeface="Cambria" panose="02040503050406030204" pitchFamily="18" charset="0"/>
                <a:ea typeface="Cambria" panose="02040503050406030204" pitchFamily="18" charset="0"/>
              </a:rPr>
              <a:t> video conferencing, wherever required.</a:t>
            </a:r>
            <a:br>
              <a:rPr lang="en-IN" sz="2800" dirty="0">
                <a:solidFill>
                  <a:srgbClr val="FF0000"/>
                </a:solidFill>
                <a:latin typeface="Cambria" panose="02040503050406030204" pitchFamily="18" charset="0"/>
                <a:ea typeface="Cambria" panose="02040503050406030204" pitchFamily="18" charset="0"/>
              </a:rPr>
            </a:br>
            <a:endParaRPr lang="en-IN" sz="2800" dirty="0">
              <a:solidFill>
                <a:srgbClr val="FF0000"/>
              </a:solidFill>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838200" y="1495168"/>
            <a:ext cx="10515600" cy="4681795"/>
          </a:xfrm>
        </p:spPr>
        <p:txBody>
          <a:bodyPr>
            <a:normAutofit/>
          </a:bodyPr>
          <a:lstStyle/>
          <a:p>
            <a:pPr marL="571500" lvl="0" indent="-571500" algn="just">
              <a:lnSpc>
                <a:spcPct val="200000"/>
              </a:lnSpc>
              <a:buFont typeface="+mj-lt"/>
              <a:buAutoNum type="romanLcPeriod"/>
            </a:pPr>
            <a:r>
              <a:rPr lang="en-US" dirty="0">
                <a:solidFill>
                  <a:srgbClr val="FF0000"/>
                </a:solidFill>
                <a:latin typeface="Cambria" panose="02040503050406030204" pitchFamily="18" charset="0"/>
                <a:ea typeface="Cambria" panose="02040503050406030204" pitchFamily="18" charset="0"/>
              </a:rPr>
              <a:t>Proper dress code is to be followed.</a:t>
            </a:r>
            <a:endParaRPr lang="en-IN" dirty="0">
              <a:solidFill>
                <a:srgbClr val="FF0000"/>
              </a:solidFill>
              <a:latin typeface="Cambria" panose="02040503050406030204" pitchFamily="18" charset="0"/>
              <a:ea typeface="Cambria" panose="02040503050406030204" pitchFamily="18" charset="0"/>
            </a:endParaRPr>
          </a:p>
          <a:p>
            <a:pPr marL="571500" lvl="0" indent="-571500" algn="just">
              <a:lnSpc>
                <a:spcPct val="200000"/>
              </a:lnSpc>
              <a:buFont typeface="+mj-lt"/>
              <a:buAutoNum type="romanLcPeriod"/>
            </a:pPr>
            <a:r>
              <a:rPr lang="en-US" dirty="0">
                <a:solidFill>
                  <a:srgbClr val="FF0000"/>
                </a:solidFill>
                <a:latin typeface="Cambria" panose="02040503050406030204" pitchFamily="18" charset="0"/>
                <a:ea typeface="Cambria" panose="02040503050406030204" pitchFamily="18" charset="0"/>
              </a:rPr>
              <a:t>Proper Background is recommended.</a:t>
            </a:r>
            <a:endParaRPr lang="en-IN" dirty="0">
              <a:solidFill>
                <a:srgbClr val="FF0000"/>
              </a:solidFill>
              <a:latin typeface="Cambria" panose="02040503050406030204" pitchFamily="18" charset="0"/>
              <a:ea typeface="Cambria" panose="02040503050406030204" pitchFamily="18" charset="0"/>
            </a:endParaRPr>
          </a:p>
          <a:p>
            <a:pPr marL="571500" lvl="0" indent="-571500" algn="just">
              <a:lnSpc>
                <a:spcPct val="200000"/>
              </a:lnSpc>
              <a:buFont typeface="+mj-lt"/>
              <a:buAutoNum type="romanLcPeriod"/>
            </a:pPr>
            <a:r>
              <a:rPr lang="en-US" dirty="0">
                <a:solidFill>
                  <a:srgbClr val="FF0000"/>
                </a:solidFill>
                <a:latin typeface="Cambria" panose="02040503050406030204" pitchFamily="18" charset="0"/>
                <a:ea typeface="Cambria" panose="02040503050406030204" pitchFamily="18" charset="0"/>
              </a:rPr>
              <a:t>The </a:t>
            </a:r>
            <a:r>
              <a:rPr lang="en-US" dirty="0" err="1">
                <a:solidFill>
                  <a:srgbClr val="FF0000"/>
                </a:solidFill>
                <a:latin typeface="Cambria" panose="02040503050406030204" pitchFamily="18" charset="0"/>
                <a:ea typeface="Cambria" panose="02040503050406030204" pitchFamily="18" charset="0"/>
              </a:rPr>
              <a:t>Authorised</a:t>
            </a:r>
            <a:r>
              <a:rPr lang="en-US" dirty="0">
                <a:solidFill>
                  <a:srgbClr val="FF0000"/>
                </a:solidFill>
                <a:latin typeface="Cambria" panose="02040503050406030204" pitchFamily="18" charset="0"/>
                <a:ea typeface="Cambria" panose="02040503050406030204" pitchFamily="18" charset="0"/>
              </a:rPr>
              <a:t> Representative has to keep any document evidencing his identity and Power of Attorney ready.</a:t>
            </a:r>
            <a:endParaRPr lang="en-IN" dirty="0">
              <a:solidFill>
                <a:srgbClr val="FF0000"/>
              </a:solidFill>
              <a:latin typeface="Cambria" panose="02040503050406030204" pitchFamily="18" charset="0"/>
              <a:ea typeface="Cambria" panose="02040503050406030204" pitchFamily="18" charset="0"/>
            </a:endParaRPr>
          </a:p>
          <a:p>
            <a:pPr marL="571500" indent="-571500" algn="just">
              <a:lnSpc>
                <a:spcPct val="200000"/>
              </a:lnSpc>
              <a:buFont typeface="+mj-lt"/>
              <a:buAutoNum type="romanLcPeriod"/>
            </a:pPr>
            <a:endParaRPr lang="en-IN" dirty="0">
              <a:latin typeface="Cambria" panose="02040503050406030204" pitchFamily="18" charset="0"/>
              <a:ea typeface="Cambria" panose="02040503050406030204" pitchFamily="18" charset="0"/>
            </a:endParaRPr>
          </a:p>
        </p:txBody>
      </p:sp>
      <p:sp>
        <p:nvSpPr>
          <p:cNvPr id="6" name="Slide Number Placeholder 5"/>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27</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689069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278324"/>
          </a:xfrm>
        </p:spPr>
        <p:txBody>
          <a:bodyPr>
            <a:normAutofit/>
          </a:bodyPr>
          <a:lstStyle/>
          <a:p>
            <a:pPr algn="ctr"/>
            <a:r>
              <a:rPr lang="en-US" sz="2000" b="1" dirty="0">
                <a:solidFill>
                  <a:srgbClr val="FF0000"/>
                </a:solidFill>
                <a:latin typeface="Cambria" panose="02040503050406030204" pitchFamily="18" charset="0"/>
                <a:ea typeface="Cambria" panose="02040503050406030204" pitchFamily="18" charset="0"/>
              </a:rPr>
              <a:t>5. </a:t>
            </a:r>
            <a:r>
              <a:rPr lang="en-US" sz="2000" b="1" u="sng" dirty="0">
                <a:solidFill>
                  <a:srgbClr val="FF0000"/>
                </a:solidFill>
                <a:latin typeface="Cambria" panose="02040503050406030204" pitchFamily="18" charset="0"/>
                <a:ea typeface="Cambria" panose="02040503050406030204" pitchFamily="18" charset="0"/>
              </a:rPr>
              <a:t>Personal Representation before the Assessing Officer </a:t>
            </a:r>
            <a:r>
              <a:rPr lang="en-US" sz="2000" b="1" u="sng" dirty="0" err="1">
                <a:solidFill>
                  <a:srgbClr val="FF0000"/>
                </a:solidFill>
                <a:latin typeface="Cambria" panose="02040503050406030204" pitchFamily="18" charset="0"/>
                <a:ea typeface="Cambria" panose="02040503050406030204" pitchFamily="18" charset="0"/>
              </a:rPr>
              <a:t>throughvideo</a:t>
            </a:r>
            <a:r>
              <a:rPr lang="en-US" sz="2000" b="1" u="sng" dirty="0">
                <a:solidFill>
                  <a:srgbClr val="FF0000"/>
                </a:solidFill>
                <a:latin typeface="Cambria" panose="02040503050406030204" pitchFamily="18" charset="0"/>
                <a:ea typeface="Cambria" panose="02040503050406030204" pitchFamily="18" charset="0"/>
              </a:rPr>
              <a:t> conferencing, wherever required. (</a:t>
            </a:r>
            <a:r>
              <a:rPr lang="en-US" sz="2000" b="1" u="sng" dirty="0" err="1">
                <a:solidFill>
                  <a:srgbClr val="FF0000"/>
                </a:solidFill>
                <a:latin typeface="Cambria" panose="02040503050406030204" pitchFamily="18" charset="0"/>
                <a:ea typeface="Cambria" panose="02040503050406030204" pitchFamily="18" charset="0"/>
              </a:rPr>
              <a:t>contd</a:t>
            </a:r>
            <a:r>
              <a:rPr lang="en-US" sz="2000" b="1" u="sng" dirty="0">
                <a:solidFill>
                  <a:srgbClr val="FF0000"/>
                </a:solidFill>
                <a:latin typeface="Cambria" panose="02040503050406030204" pitchFamily="18" charset="0"/>
                <a:ea typeface="Cambria" panose="02040503050406030204" pitchFamily="18" charset="0"/>
              </a:rPr>
              <a:t>)</a:t>
            </a:r>
            <a:br>
              <a:rPr lang="en-IN" sz="2000" b="1" dirty="0">
                <a:solidFill>
                  <a:srgbClr val="FF0000"/>
                </a:solidFill>
                <a:latin typeface="Cambria" panose="02040503050406030204" pitchFamily="18" charset="0"/>
                <a:ea typeface="Cambria" panose="02040503050406030204" pitchFamily="18" charset="0"/>
              </a:rPr>
            </a:br>
            <a:endParaRPr lang="en-IN" sz="2000" b="1" dirty="0">
              <a:solidFill>
                <a:srgbClr val="FF0000"/>
              </a:solidFill>
            </a:endParaRPr>
          </a:p>
        </p:txBody>
      </p:sp>
      <p:sp>
        <p:nvSpPr>
          <p:cNvPr id="3" name="Content Placeholder 2"/>
          <p:cNvSpPr>
            <a:spLocks noGrp="1"/>
          </p:cNvSpPr>
          <p:nvPr>
            <p:ph idx="1"/>
          </p:nvPr>
        </p:nvSpPr>
        <p:spPr>
          <a:xfrm>
            <a:off x="720435" y="1288473"/>
            <a:ext cx="10986655" cy="5029199"/>
          </a:xfrm>
        </p:spPr>
        <p:txBody>
          <a:bodyPr>
            <a:normAutofit fontScale="92500" lnSpcReduction="20000"/>
          </a:bodyPr>
          <a:lstStyle/>
          <a:p>
            <a:pPr marL="0" lvl="0" indent="0" algn="just">
              <a:lnSpc>
                <a:spcPct val="200000"/>
              </a:lnSpc>
              <a:buNone/>
            </a:pPr>
            <a:r>
              <a:rPr lang="en-US" sz="3000" dirty="0">
                <a:solidFill>
                  <a:srgbClr val="FF0000"/>
                </a:solidFill>
                <a:latin typeface="Cambria" panose="02040503050406030204" pitchFamily="18" charset="0"/>
                <a:ea typeface="Cambria" panose="02040503050406030204" pitchFamily="18" charset="0"/>
              </a:rPr>
              <a:t>iv. The said video conference proceedings are recorded by them and a link is uploaded on the income tax portal to fetch the recordings.</a:t>
            </a:r>
            <a:endParaRPr lang="en-IN" sz="3000" dirty="0">
              <a:solidFill>
                <a:srgbClr val="FF0000"/>
              </a:solidFill>
              <a:latin typeface="Cambria" panose="02040503050406030204" pitchFamily="18" charset="0"/>
              <a:ea typeface="Cambria" panose="02040503050406030204" pitchFamily="18" charset="0"/>
            </a:endParaRPr>
          </a:p>
          <a:p>
            <a:pPr marL="0" lvl="0" indent="0" algn="just">
              <a:lnSpc>
                <a:spcPct val="200000"/>
              </a:lnSpc>
              <a:buNone/>
            </a:pPr>
            <a:r>
              <a:rPr lang="en-US" sz="3000" dirty="0">
                <a:solidFill>
                  <a:srgbClr val="FF0000"/>
                </a:solidFill>
                <a:latin typeface="Cambria" panose="02040503050406030204" pitchFamily="18" charset="0"/>
                <a:ea typeface="Cambria" panose="02040503050406030204" pitchFamily="18" charset="0"/>
              </a:rPr>
              <a:t>v. If the link is not uploaded on the income tax portal, request the AO to provide the same for your records since the content of the proceedings can be used at a later stage for drafting the facts of the case, grounds of appeal and written submissions.</a:t>
            </a:r>
            <a:endParaRPr lang="en-IN" sz="3000" dirty="0">
              <a:solidFill>
                <a:srgbClr val="FF0000"/>
              </a:solidFill>
              <a:latin typeface="Cambria" panose="02040503050406030204" pitchFamily="18" charset="0"/>
              <a:ea typeface="Cambria" panose="02040503050406030204" pitchFamily="18" charset="0"/>
            </a:endParaRPr>
          </a:p>
          <a:p>
            <a:pPr marL="571500" indent="-571500" algn="just">
              <a:lnSpc>
                <a:spcPct val="200000"/>
              </a:lnSpc>
              <a:buFont typeface="+mj-lt"/>
              <a:buAutoNum type="romanLcPeriod"/>
            </a:pPr>
            <a:endParaRPr lang="en-IN" dirty="0">
              <a:latin typeface="Cambria" panose="02040503050406030204" pitchFamily="18" charset="0"/>
              <a:ea typeface="Cambria" panose="02040503050406030204" pitchFamily="18" charset="0"/>
            </a:endParaRPr>
          </a:p>
        </p:txBody>
      </p:sp>
      <p:sp>
        <p:nvSpPr>
          <p:cNvPr id="6" name="Slide Number Placeholder 5"/>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28</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5819397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740081" cy="1105329"/>
          </a:xfrm>
        </p:spPr>
        <p:txBody>
          <a:bodyPr>
            <a:noAutofit/>
          </a:bodyPr>
          <a:lstStyle/>
          <a:p>
            <a:pPr algn="ctr"/>
            <a:r>
              <a:rPr lang="en-US" sz="2000" b="1" u="sng" dirty="0">
                <a:solidFill>
                  <a:srgbClr val="FF0000"/>
                </a:solidFill>
                <a:latin typeface="Cambria" panose="02040503050406030204" pitchFamily="18" charset="0"/>
                <a:ea typeface="Cambria" panose="02040503050406030204" pitchFamily="18" charset="0"/>
              </a:rPr>
              <a:t>5. Personal Representation before the Assessing Officer through video conferencing, wherever required. (</a:t>
            </a:r>
            <a:r>
              <a:rPr lang="en-US" sz="2000" b="1" u="sng" dirty="0" err="1">
                <a:solidFill>
                  <a:srgbClr val="FF0000"/>
                </a:solidFill>
                <a:latin typeface="Cambria" panose="02040503050406030204" pitchFamily="18" charset="0"/>
                <a:ea typeface="Cambria" panose="02040503050406030204" pitchFamily="18" charset="0"/>
              </a:rPr>
              <a:t>contd</a:t>
            </a:r>
            <a:r>
              <a:rPr lang="en-US" sz="2000" b="1" u="sng" dirty="0">
                <a:solidFill>
                  <a:srgbClr val="FF0000"/>
                </a:solidFill>
                <a:latin typeface="Cambria" panose="02040503050406030204" pitchFamily="18" charset="0"/>
                <a:ea typeface="Cambria" panose="02040503050406030204" pitchFamily="18" charset="0"/>
              </a:rPr>
              <a:t>)</a:t>
            </a:r>
            <a:br>
              <a:rPr lang="en-IN" sz="2000" dirty="0">
                <a:solidFill>
                  <a:srgbClr val="FF0000"/>
                </a:solidFill>
                <a:latin typeface="Cambria" panose="02040503050406030204" pitchFamily="18" charset="0"/>
                <a:ea typeface="Cambria" panose="02040503050406030204" pitchFamily="18" charset="0"/>
              </a:rPr>
            </a:br>
            <a:endParaRPr lang="en-IN" sz="2000" dirty="0">
              <a:solidFill>
                <a:srgbClr val="FF0000"/>
              </a:solidFill>
            </a:endParaRPr>
          </a:p>
        </p:txBody>
      </p:sp>
      <p:sp>
        <p:nvSpPr>
          <p:cNvPr id="3" name="Content Placeholder 2"/>
          <p:cNvSpPr>
            <a:spLocks noGrp="1"/>
          </p:cNvSpPr>
          <p:nvPr>
            <p:ph idx="1"/>
          </p:nvPr>
        </p:nvSpPr>
        <p:spPr>
          <a:xfrm>
            <a:off x="838200" y="1470454"/>
            <a:ext cx="10515600" cy="4706509"/>
          </a:xfrm>
        </p:spPr>
        <p:txBody>
          <a:bodyPr/>
          <a:lstStyle/>
          <a:p>
            <a:pPr marL="0" lvl="0" indent="0" algn="just">
              <a:lnSpc>
                <a:spcPct val="200000"/>
              </a:lnSpc>
              <a:buNone/>
            </a:pPr>
            <a:r>
              <a:rPr lang="en-US" dirty="0">
                <a:solidFill>
                  <a:srgbClr val="FF0000"/>
                </a:solidFill>
                <a:latin typeface="Cambria" panose="02040503050406030204" pitchFamily="18" charset="0"/>
                <a:ea typeface="Cambria" panose="02040503050406030204" pitchFamily="18" charset="0"/>
              </a:rPr>
              <a:t>vi. If the opportunity of personal hearing through video conferencing is not given,  </a:t>
            </a:r>
            <a:r>
              <a:rPr lang="en-US" dirty="0" err="1">
                <a:solidFill>
                  <a:srgbClr val="FF0000"/>
                </a:solidFill>
                <a:latin typeface="Cambria" panose="02040503050406030204" pitchFamily="18" charset="0"/>
                <a:ea typeface="Cambria" panose="02040503050406030204" pitchFamily="18" charset="0"/>
              </a:rPr>
              <a:t>inspite</a:t>
            </a:r>
            <a:r>
              <a:rPr lang="en-US" dirty="0">
                <a:solidFill>
                  <a:srgbClr val="FF0000"/>
                </a:solidFill>
                <a:latin typeface="Cambria" panose="02040503050406030204" pitchFamily="18" charset="0"/>
                <a:ea typeface="Cambria" panose="02040503050406030204" pitchFamily="18" charset="0"/>
              </a:rPr>
              <a:t> of specific request by the assessee, then it can be considered as a ground while filing an appeal before CIT(A).</a:t>
            </a:r>
            <a:endParaRPr lang="en-IN" dirty="0">
              <a:solidFill>
                <a:srgbClr val="FF0000"/>
              </a:solidFill>
              <a:latin typeface="Cambria" panose="02040503050406030204" pitchFamily="18" charset="0"/>
              <a:ea typeface="Cambria" panose="02040503050406030204" pitchFamily="18" charset="0"/>
            </a:endParaRPr>
          </a:p>
          <a:p>
            <a:pPr>
              <a:lnSpc>
                <a:spcPct val="200000"/>
              </a:lnSpc>
            </a:pPr>
            <a:endParaRPr lang="en-IN" dirty="0">
              <a:latin typeface="Cambria" panose="02040503050406030204" pitchFamily="18" charset="0"/>
              <a:ea typeface="Cambria" panose="02040503050406030204" pitchFamily="18" charset="0"/>
            </a:endParaRPr>
          </a:p>
        </p:txBody>
      </p:sp>
      <p:sp>
        <p:nvSpPr>
          <p:cNvPr id="6" name="Slide Number Placeholder 5"/>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29</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624696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3080F0-8515-AC45-5D87-3AFF388E4DB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A80789-2B29-B1B9-95FC-95623C6080D6}"/>
              </a:ext>
            </a:extLst>
          </p:cNvPr>
          <p:cNvSpPr>
            <a:spLocks noGrp="1"/>
          </p:cNvSpPr>
          <p:nvPr>
            <p:ph idx="1"/>
          </p:nvPr>
        </p:nvSpPr>
        <p:spPr>
          <a:xfrm>
            <a:off x="637309" y="415636"/>
            <a:ext cx="10986655" cy="5666509"/>
          </a:xfrm>
        </p:spPr>
        <p:txBody>
          <a:bodyPr>
            <a:noAutofit/>
          </a:bodyPr>
          <a:lstStyle/>
          <a:p>
            <a:pPr marL="0" indent="0">
              <a:buNone/>
            </a:pPr>
            <a:r>
              <a:rPr lang="en-US" sz="3600" b="1" u="sng" dirty="0">
                <a:solidFill>
                  <a:srgbClr val="FF0000"/>
                </a:solidFill>
                <a:latin typeface="Cambria" panose="02040503050406030204" pitchFamily="18" charset="0"/>
                <a:ea typeface="Cambria" panose="02040503050406030204" pitchFamily="18" charset="0"/>
              </a:rPr>
              <a:t>Introduction:</a:t>
            </a:r>
          </a:p>
          <a:p>
            <a:pPr marL="0" indent="0" algn="just">
              <a:lnSpc>
                <a:spcPct val="150000"/>
              </a:lnSpc>
              <a:buNone/>
            </a:pPr>
            <a:r>
              <a:rPr lang="en-US" b="1" u="sng" dirty="0">
                <a:solidFill>
                  <a:srgbClr val="FF0000"/>
                </a:solidFill>
                <a:latin typeface="Cambria" panose="02040503050406030204" pitchFamily="18" charset="0"/>
                <a:ea typeface="Cambria" panose="02040503050406030204" pitchFamily="18" charset="0"/>
              </a:rPr>
              <a:t>Assessment Transition:</a:t>
            </a:r>
            <a:r>
              <a:rPr lang="en-US" b="1" dirty="0">
                <a:solidFill>
                  <a:srgbClr val="FF0000"/>
                </a:solidFill>
                <a:latin typeface="Cambria" panose="02040503050406030204" pitchFamily="18" charset="0"/>
                <a:ea typeface="Cambria" panose="02040503050406030204" pitchFamily="18" charset="0"/>
              </a:rPr>
              <a:t> </a:t>
            </a:r>
            <a:r>
              <a:rPr lang="en-US" dirty="0">
                <a:latin typeface="Cambria" panose="02040503050406030204" pitchFamily="18" charset="0"/>
                <a:ea typeface="Cambria" panose="02040503050406030204" pitchFamily="18" charset="0"/>
              </a:rPr>
              <a:t>All assessments, reassessments, and rectifications for periods up to 31 March 2026 (AY 2026-27 and earlier) continue to be governed by the procedure and substantive law of the Income-tax Act, 1961.</a:t>
            </a:r>
          </a:p>
          <a:p>
            <a:pPr marL="0" indent="0" algn="just">
              <a:lnSpc>
                <a:spcPct val="150000"/>
              </a:lnSpc>
              <a:buNone/>
            </a:pPr>
            <a:r>
              <a:rPr lang="en-US" b="1" u="sng" dirty="0">
                <a:solidFill>
                  <a:srgbClr val="FF0000"/>
                </a:solidFill>
                <a:latin typeface="Cambria" panose="02040503050406030204" pitchFamily="18" charset="0"/>
                <a:ea typeface="Cambria" panose="02040503050406030204" pitchFamily="18" charset="0"/>
              </a:rPr>
              <a:t>Appellate Transition:</a:t>
            </a:r>
            <a:r>
              <a:rPr lang="en-US" b="1" dirty="0">
                <a:solidFill>
                  <a:srgbClr val="FF0000"/>
                </a:solidFill>
                <a:latin typeface="Cambria" panose="02040503050406030204" pitchFamily="18" charset="0"/>
                <a:ea typeface="Cambria" panose="02040503050406030204" pitchFamily="18" charset="0"/>
              </a:rPr>
              <a:t> </a:t>
            </a:r>
            <a:r>
              <a:rPr lang="en-US" dirty="0">
                <a:latin typeface="Cambria" panose="02040503050406030204" pitchFamily="18" charset="0"/>
                <a:ea typeface="Cambria" panose="02040503050406030204" pitchFamily="18" charset="0"/>
              </a:rPr>
              <a:t>Pending appeals as of 1 April 2026 remain under the 1961 Act framework. New appeals filed after 1 April 2026 that relate to pre-2026 years also follow the 1961 Act procedure.</a:t>
            </a:r>
          </a:p>
        </p:txBody>
      </p:sp>
      <p:sp>
        <p:nvSpPr>
          <p:cNvPr id="7" name="Slide Number Placeholder 6">
            <a:extLst>
              <a:ext uri="{FF2B5EF4-FFF2-40B4-BE49-F238E27FC236}">
                <a16:creationId xmlns:a16="http://schemas.microsoft.com/office/drawing/2014/main" id="{C2D82070-A905-5399-41CA-BCE3C1920312}"/>
              </a:ext>
            </a:extLst>
          </p:cNvPr>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3</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6863847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E30C2C-BB49-3103-1D59-D9222E9734A4}"/>
              </a:ext>
            </a:extLst>
          </p:cNvPr>
          <p:cNvSpPr>
            <a:spLocks noGrp="1"/>
          </p:cNvSpPr>
          <p:nvPr>
            <p:ph idx="1"/>
          </p:nvPr>
        </p:nvSpPr>
        <p:spPr>
          <a:xfrm>
            <a:off x="637309" y="415636"/>
            <a:ext cx="10986655" cy="5666509"/>
          </a:xfrm>
        </p:spPr>
        <p:txBody>
          <a:bodyPr>
            <a:noAutofit/>
          </a:bodyPr>
          <a:lstStyle/>
          <a:p>
            <a:pPr marL="0" indent="0">
              <a:buNone/>
            </a:pPr>
            <a:r>
              <a:rPr lang="en-US" sz="3600" dirty="0">
                <a:solidFill>
                  <a:srgbClr val="FF0000"/>
                </a:solidFill>
                <a:latin typeface="Cambria" panose="02040503050406030204" pitchFamily="18" charset="0"/>
                <a:ea typeface="Cambria" panose="02040503050406030204" pitchFamily="18" charset="0"/>
              </a:rPr>
              <a:t>   	</a:t>
            </a:r>
          </a:p>
          <a:p>
            <a:pPr marL="0" indent="0">
              <a:buNone/>
            </a:pPr>
            <a:endParaRPr lang="en-US" sz="3600" dirty="0">
              <a:solidFill>
                <a:srgbClr val="FF0000"/>
              </a:solidFill>
              <a:latin typeface="Cambria" panose="02040503050406030204" pitchFamily="18" charset="0"/>
              <a:ea typeface="Cambria" panose="02040503050406030204" pitchFamily="18" charset="0"/>
            </a:endParaRPr>
          </a:p>
          <a:p>
            <a:pPr marL="0" indent="0">
              <a:buNone/>
            </a:pPr>
            <a:endParaRPr lang="en-US" sz="3600" dirty="0">
              <a:solidFill>
                <a:srgbClr val="FF0000"/>
              </a:solidFill>
              <a:latin typeface="Cambria" panose="02040503050406030204" pitchFamily="18" charset="0"/>
              <a:ea typeface="Cambria" panose="02040503050406030204" pitchFamily="18" charset="0"/>
            </a:endParaRPr>
          </a:p>
          <a:p>
            <a:pPr marL="0" indent="0" algn="ctr">
              <a:lnSpc>
                <a:spcPct val="150000"/>
              </a:lnSpc>
              <a:buNone/>
            </a:pPr>
            <a:r>
              <a:rPr lang="en-US" sz="3600" b="1" dirty="0">
                <a:solidFill>
                  <a:srgbClr val="FF0000"/>
                </a:solidFill>
                <a:latin typeface="Cambria" panose="02040503050406030204" pitchFamily="18" charset="0"/>
                <a:ea typeface="Cambria" panose="02040503050406030204" pitchFamily="18" charset="0"/>
              </a:rPr>
              <a:t>6. The scrutiny work before the Assessing Officer concludes with the Passing of Assessment Order.</a:t>
            </a:r>
            <a:br>
              <a:rPr lang="en-IN" sz="3600" dirty="0">
                <a:solidFill>
                  <a:srgbClr val="FF0000"/>
                </a:solidFill>
                <a:latin typeface="Cambria" panose="02040503050406030204" pitchFamily="18" charset="0"/>
                <a:ea typeface="Cambria" panose="02040503050406030204" pitchFamily="18" charset="0"/>
              </a:rPr>
            </a:br>
            <a:endParaRPr lang="en-IN" sz="3600" dirty="0">
              <a:solidFill>
                <a:srgbClr val="FF0000"/>
              </a:solidFill>
              <a:latin typeface="Cambria" panose="02040503050406030204" pitchFamily="18" charset="0"/>
              <a:ea typeface="Cambria" panose="02040503050406030204" pitchFamily="18" charset="0"/>
            </a:endParaRPr>
          </a:p>
        </p:txBody>
      </p:sp>
      <p:sp>
        <p:nvSpPr>
          <p:cNvPr id="7" name="Slide Number Placeholder 6"/>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30</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8238060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43545"/>
          </a:xfrm>
        </p:spPr>
        <p:txBody>
          <a:bodyPr>
            <a:normAutofit fontScale="90000"/>
          </a:bodyPr>
          <a:lstStyle/>
          <a:p>
            <a:pPr lvl="0" algn="ctr"/>
            <a:r>
              <a:rPr lang="en-US" sz="2800" b="1" dirty="0">
                <a:solidFill>
                  <a:srgbClr val="FF0000"/>
                </a:solidFill>
                <a:latin typeface="Cambria" panose="02040503050406030204" pitchFamily="18" charset="0"/>
                <a:ea typeface="Cambria" panose="02040503050406030204" pitchFamily="18" charset="0"/>
              </a:rPr>
              <a:t>6. </a:t>
            </a:r>
            <a:r>
              <a:rPr lang="en-US" sz="2800" b="1" u="sng" dirty="0">
                <a:solidFill>
                  <a:srgbClr val="FF0000"/>
                </a:solidFill>
                <a:latin typeface="Cambria" panose="02040503050406030204" pitchFamily="18" charset="0"/>
                <a:ea typeface="Cambria" panose="02040503050406030204" pitchFamily="18" charset="0"/>
              </a:rPr>
              <a:t>The scrutiny work before the Assessing Officer concludes with the Passing of Assessment Order.</a:t>
            </a:r>
            <a:br>
              <a:rPr lang="en-IN" sz="2800" dirty="0">
                <a:solidFill>
                  <a:srgbClr val="FF0000"/>
                </a:solidFill>
                <a:latin typeface="Cambria" panose="02040503050406030204" pitchFamily="18" charset="0"/>
                <a:ea typeface="Cambria" panose="02040503050406030204" pitchFamily="18" charset="0"/>
              </a:rPr>
            </a:br>
            <a:endParaRPr lang="en-IN" sz="2800" dirty="0">
              <a:solidFill>
                <a:srgbClr val="FF0000"/>
              </a:solidFill>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838200" y="1408670"/>
            <a:ext cx="10515600" cy="4768293"/>
          </a:xfrm>
        </p:spPr>
        <p:txBody>
          <a:bodyPr>
            <a:normAutofit/>
          </a:bodyPr>
          <a:lstStyle/>
          <a:p>
            <a:pPr marL="0" lvl="0" indent="0" algn="just">
              <a:lnSpc>
                <a:spcPct val="200000"/>
              </a:lnSpc>
              <a:buNone/>
            </a:pPr>
            <a:r>
              <a:rPr lang="en-US" dirty="0" err="1">
                <a:solidFill>
                  <a:srgbClr val="FF0000"/>
                </a:solidFill>
                <a:latin typeface="Cambria" panose="02040503050406030204" pitchFamily="18" charset="0"/>
                <a:ea typeface="Cambria" panose="02040503050406030204" pitchFamily="18" charset="0"/>
              </a:rPr>
              <a:t>i</a:t>
            </a:r>
            <a:r>
              <a:rPr lang="en-US" dirty="0">
                <a:solidFill>
                  <a:srgbClr val="FF0000"/>
                </a:solidFill>
                <a:latin typeface="Cambria" panose="02040503050406030204" pitchFamily="18" charset="0"/>
                <a:ea typeface="Cambria" panose="02040503050406030204" pitchFamily="18" charset="0"/>
              </a:rPr>
              <a:t>. To thoroughly verify the assessment order and check if all the replies have been considered by the AO or not.</a:t>
            </a:r>
            <a:endParaRPr lang="en-IN" dirty="0">
              <a:solidFill>
                <a:srgbClr val="FF0000"/>
              </a:solidFill>
              <a:latin typeface="Cambria" panose="02040503050406030204" pitchFamily="18" charset="0"/>
              <a:ea typeface="Cambria" panose="02040503050406030204" pitchFamily="18" charset="0"/>
            </a:endParaRPr>
          </a:p>
          <a:p>
            <a:pPr marL="0" lvl="0" indent="0" algn="just">
              <a:lnSpc>
                <a:spcPct val="200000"/>
              </a:lnSpc>
              <a:buNone/>
            </a:pPr>
            <a:r>
              <a:rPr lang="en-US" dirty="0">
                <a:solidFill>
                  <a:srgbClr val="FF0000"/>
                </a:solidFill>
                <a:latin typeface="Cambria" panose="02040503050406030204" pitchFamily="18" charset="0"/>
                <a:ea typeface="Cambria" panose="02040503050406030204" pitchFamily="18" charset="0"/>
              </a:rPr>
              <a:t>ii. Highlight the points where there is a discrepancy, as these can be used as a ground of appeal before CIT(A)</a:t>
            </a:r>
            <a:endParaRPr lang="en-IN" dirty="0">
              <a:solidFill>
                <a:srgbClr val="FF0000"/>
              </a:solidFill>
              <a:latin typeface="Cambria" panose="02040503050406030204" pitchFamily="18" charset="0"/>
              <a:ea typeface="Cambria" panose="02040503050406030204" pitchFamily="18" charset="0"/>
            </a:endParaRPr>
          </a:p>
        </p:txBody>
      </p:sp>
      <p:sp>
        <p:nvSpPr>
          <p:cNvPr id="6" name="Slide Number Placeholder 5"/>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31</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0813177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365125"/>
            <a:ext cx="10037618" cy="798657"/>
          </a:xfrm>
        </p:spPr>
        <p:txBody>
          <a:bodyPr>
            <a:normAutofit fontScale="90000"/>
          </a:bodyPr>
          <a:lstStyle/>
          <a:p>
            <a:pPr algn="ctr"/>
            <a:r>
              <a:rPr lang="en-US" sz="2000" b="1" dirty="0">
                <a:solidFill>
                  <a:srgbClr val="FF0000"/>
                </a:solidFill>
                <a:latin typeface="Cambria" panose="02040503050406030204" pitchFamily="18" charset="0"/>
                <a:ea typeface="Cambria" panose="02040503050406030204" pitchFamily="18" charset="0"/>
              </a:rPr>
              <a:t>6. </a:t>
            </a:r>
            <a:r>
              <a:rPr lang="en-US" sz="2000" b="1" u="sng" dirty="0">
                <a:solidFill>
                  <a:srgbClr val="FF0000"/>
                </a:solidFill>
                <a:latin typeface="Cambria" panose="02040503050406030204" pitchFamily="18" charset="0"/>
                <a:ea typeface="Cambria" panose="02040503050406030204" pitchFamily="18" charset="0"/>
              </a:rPr>
              <a:t>The scrutiny work before the Assessing Officer concludes with the Passing of Assessment Order.(</a:t>
            </a:r>
            <a:r>
              <a:rPr lang="en-US" sz="2000" b="1" u="sng" dirty="0" err="1">
                <a:solidFill>
                  <a:srgbClr val="FF0000"/>
                </a:solidFill>
                <a:latin typeface="Cambria" panose="02040503050406030204" pitchFamily="18" charset="0"/>
                <a:ea typeface="Cambria" panose="02040503050406030204" pitchFamily="18" charset="0"/>
              </a:rPr>
              <a:t>contd</a:t>
            </a:r>
            <a:r>
              <a:rPr lang="en-US" sz="2000" b="1" u="sng" dirty="0">
                <a:solidFill>
                  <a:srgbClr val="FF0000"/>
                </a:solidFill>
                <a:latin typeface="Cambria" panose="02040503050406030204" pitchFamily="18" charset="0"/>
                <a:ea typeface="Cambria" panose="02040503050406030204" pitchFamily="18" charset="0"/>
              </a:rPr>
              <a:t>)</a:t>
            </a:r>
            <a:br>
              <a:rPr lang="en-IN" sz="2000" b="1" dirty="0">
                <a:solidFill>
                  <a:srgbClr val="FF0000"/>
                </a:solidFill>
                <a:latin typeface="Cambria" panose="02040503050406030204" pitchFamily="18" charset="0"/>
                <a:ea typeface="Cambria" panose="02040503050406030204" pitchFamily="18" charset="0"/>
              </a:rPr>
            </a:br>
            <a:endParaRPr lang="en-IN" sz="2000" b="1" dirty="0">
              <a:solidFill>
                <a:srgbClr val="FF0000"/>
              </a:solidFill>
            </a:endParaRPr>
          </a:p>
        </p:txBody>
      </p:sp>
      <p:sp>
        <p:nvSpPr>
          <p:cNvPr id="3" name="Content Placeholder 2"/>
          <p:cNvSpPr>
            <a:spLocks noGrp="1"/>
          </p:cNvSpPr>
          <p:nvPr>
            <p:ph idx="1"/>
          </p:nvPr>
        </p:nvSpPr>
        <p:spPr>
          <a:xfrm>
            <a:off x="969818" y="969818"/>
            <a:ext cx="10383982" cy="5529836"/>
          </a:xfrm>
        </p:spPr>
        <p:txBody>
          <a:bodyPr>
            <a:noAutofit/>
          </a:bodyPr>
          <a:lstStyle/>
          <a:p>
            <a:pPr marL="0" lvl="0" indent="0" algn="just">
              <a:lnSpc>
                <a:spcPct val="200000"/>
              </a:lnSpc>
              <a:buNone/>
            </a:pPr>
            <a:r>
              <a:rPr lang="en-US" dirty="0">
                <a:solidFill>
                  <a:srgbClr val="FF0000"/>
                </a:solidFill>
                <a:latin typeface="Cambria" panose="02040503050406030204" pitchFamily="18" charset="0"/>
                <a:ea typeface="Cambria" panose="02040503050406030204" pitchFamily="18" charset="0"/>
              </a:rPr>
              <a:t>iii. If source of income is proved and the head of income is also certain, then the provisions of Section 102 to Section 106 of IT Act, 2025 </a:t>
            </a:r>
            <a:r>
              <a:rPr lang="en-US" dirty="0">
                <a:solidFill>
                  <a:srgbClr val="00B050"/>
                </a:solidFill>
                <a:latin typeface="Cambria" panose="02040503050406030204" pitchFamily="18" charset="0"/>
                <a:ea typeface="Cambria" panose="02040503050406030204" pitchFamily="18" charset="0"/>
              </a:rPr>
              <a:t>(Section 68 to 69D of IT Act, 1961)</a:t>
            </a:r>
            <a:r>
              <a:rPr lang="en-US" dirty="0">
                <a:solidFill>
                  <a:srgbClr val="FF0000"/>
                </a:solidFill>
                <a:latin typeface="Cambria" panose="02040503050406030204" pitchFamily="18" charset="0"/>
                <a:ea typeface="Cambria" panose="02040503050406030204" pitchFamily="18" charset="0"/>
              </a:rPr>
              <a:t> are not applicable. Hence, the income is to be taxed at regular slab rates and not at special rates specified u/s. 195 of Income Tax Act, 2025 </a:t>
            </a:r>
            <a:r>
              <a:rPr lang="en-US" dirty="0">
                <a:solidFill>
                  <a:srgbClr val="00B050"/>
                </a:solidFill>
                <a:latin typeface="Cambria" panose="02040503050406030204" pitchFamily="18" charset="0"/>
                <a:ea typeface="Cambria" panose="02040503050406030204" pitchFamily="18" charset="0"/>
              </a:rPr>
              <a:t>(Section 115BBE of IT Act, 1961)</a:t>
            </a:r>
            <a:r>
              <a:rPr lang="en-US" dirty="0">
                <a:latin typeface="Cambria" panose="02040503050406030204" pitchFamily="18" charset="0"/>
                <a:ea typeface="Cambria" panose="02040503050406030204" pitchFamily="18" charset="0"/>
              </a:rPr>
              <a:t>.</a:t>
            </a:r>
            <a:endParaRPr lang="en-IN" dirty="0">
              <a:latin typeface="Cambria" panose="02040503050406030204" pitchFamily="18" charset="0"/>
              <a:ea typeface="Cambria" panose="02040503050406030204" pitchFamily="18" charset="0"/>
            </a:endParaRPr>
          </a:p>
          <a:p>
            <a:pPr marL="0" lvl="0" indent="0" algn="just">
              <a:lnSpc>
                <a:spcPct val="200000"/>
              </a:lnSpc>
              <a:buNone/>
            </a:pPr>
            <a:endParaRPr lang="en-IN" dirty="0">
              <a:latin typeface="Cambria" panose="02040503050406030204" pitchFamily="18" charset="0"/>
              <a:ea typeface="Cambria" panose="02040503050406030204" pitchFamily="18" charset="0"/>
            </a:endParaRPr>
          </a:p>
        </p:txBody>
      </p:sp>
      <p:sp>
        <p:nvSpPr>
          <p:cNvPr id="6" name="Slide Number Placeholder 5"/>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32</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5615876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200" b="1" dirty="0">
                <a:solidFill>
                  <a:srgbClr val="FF0000"/>
                </a:solidFill>
                <a:latin typeface="Cambria" panose="02040503050406030204" pitchFamily="18" charset="0"/>
                <a:ea typeface="Cambria" panose="02040503050406030204" pitchFamily="18" charset="0"/>
              </a:rPr>
              <a:t>6. </a:t>
            </a:r>
            <a:r>
              <a:rPr lang="en-US" sz="2200" b="1" u="sng" dirty="0">
                <a:solidFill>
                  <a:srgbClr val="FF0000"/>
                </a:solidFill>
                <a:latin typeface="Cambria" panose="02040503050406030204" pitchFamily="18" charset="0"/>
                <a:ea typeface="Cambria" panose="02040503050406030204" pitchFamily="18" charset="0"/>
              </a:rPr>
              <a:t>The scrutiny work before the Assessing Officer concludes with the Passing of Assessment Order.(</a:t>
            </a:r>
            <a:r>
              <a:rPr lang="en-US" sz="2200" b="1" u="sng" dirty="0" err="1">
                <a:solidFill>
                  <a:srgbClr val="FF0000"/>
                </a:solidFill>
                <a:latin typeface="Cambria" panose="02040503050406030204" pitchFamily="18" charset="0"/>
                <a:ea typeface="Cambria" panose="02040503050406030204" pitchFamily="18" charset="0"/>
              </a:rPr>
              <a:t>contd</a:t>
            </a:r>
            <a:r>
              <a:rPr lang="en-US" sz="2200" b="1" u="sng" dirty="0">
                <a:solidFill>
                  <a:srgbClr val="FF0000"/>
                </a:solidFill>
                <a:latin typeface="Cambria" panose="02040503050406030204" pitchFamily="18" charset="0"/>
                <a:ea typeface="Cambria" panose="02040503050406030204" pitchFamily="18" charset="0"/>
              </a:rPr>
              <a:t>)</a:t>
            </a:r>
            <a:endParaRPr lang="en-IN" sz="2200" dirty="0"/>
          </a:p>
        </p:txBody>
      </p:sp>
      <p:sp>
        <p:nvSpPr>
          <p:cNvPr id="3" name="Content Placeholder 2"/>
          <p:cNvSpPr>
            <a:spLocks noGrp="1"/>
          </p:cNvSpPr>
          <p:nvPr>
            <p:ph idx="1"/>
          </p:nvPr>
        </p:nvSpPr>
        <p:spPr/>
        <p:txBody>
          <a:bodyPr/>
          <a:lstStyle/>
          <a:p>
            <a:pPr marL="0" lvl="0" indent="0" algn="just">
              <a:lnSpc>
                <a:spcPct val="200000"/>
              </a:lnSpc>
              <a:buNone/>
            </a:pPr>
            <a:r>
              <a:rPr lang="en-US" dirty="0">
                <a:solidFill>
                  <a:srgbClr val="FF0000"/>
                </a:solidFill>
                <a:latin typeface="Cambria" panose="02040503050406030204" pitchFamily="18" charset="0"/>
                <a:ea typeface="Cambria" panose="02040503050406030204" pitchFamily="18" charset="0"/>
              </a:rPr>
              <a:t>iv. In the assessment order, if it is mentioned that any penalty proceedings are proposed to be initiated, then check whether separate penalty notice has been issued.</a:t>
            </a:r>
            <a:endParaRPr lang="en-IN" dirty="0">
              <a:solidFill>
                <a:srgbClr val="FF0000"/>
              </a:solidFill>
              <a:latin typeface="Cambria" panose="02040503050406030204" pitchFamily="18" charset="0"/>
              <a:ea typeface="Cambria" panose="02040503050406030204" pitchFamily="18" charset="0"/>
            </a:endParaRPr>
          </a:p>
          <a:p>
            <a:pPr marL="0" indent="0" algn="just">
              <a:lnSpc>
                <a:spcPct val="200000"/>
              </a:lnSpc>
              <a:buNone/>
            </a:pPr>
            <a:endParaRPr lang="en-IN" dirty="0"/>
          </a:p>
        </p:txBody>
      </p:sp>
      <p:sp>
        <p:nvSpPr>
          <p:cNvPr id="4" name="Slide Number Placeholder 3"/>
          <p:cNvSpPr>
            <a:spLocks noGrp="1"/>
          </p:cNvSpPr>
          <p:nvPr>
            <p:ph type="sldNum" sz="quarter" idx="12"/>
          </p:nvPr>
        </p:nvSpPr>
        <p:spPr/>
        <p:txBody>
          <a:bodyPr/>
          <a:lstStyle/>
          <a:p>
            <a:fld id="{83F3B305-55B7-435F-ADBC-4B7BAC23C9E2}" type="slidenum">
              <a:rPr lang="en-IN" smtClean="0"/>
              <a:pPr/>
              <a:t>33</a:t>
            </a:fld>
            <a:endParaRPr lang="en-IN" dirty="0"/>
          </a:p>
        </p:txBody>
      </p:sp>
    </p:spTree>
    <p:extLst>
      <p:ext uri="{BB962C8B-B14F-4D97-AF65-F5344CB8AC3E}">
        <p14:creationId xmlns:p14="http://schemas.microsoft.com/office/powerpoint/2010/main" val="4279084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b="1" dirty="0">
                <a:solidFill>
                  <a:srgbClr val="FF0000"/>
                </a:solidFill>
                <a:latin typeface="Cambria" panose="02040503050406030204" pitchFamily="18" charset="0"/>
                <a:ea typeface="Cambria" panose="02040503050406030204" pitchFamily="18" charset="0"/>
              </a:rPr>
              <a:t>6. </a:t>
            </a:r>
            <a:r>
              <a:rPr lang="en-US" sz="2000" b="1" u="sng" dirty="0">
                <a:solidFill>
                  <a:srgbClr val="FF0000"/>
                </a:solidFill>
                <a:latin typeface="Cambria" panose="02040503050406030204" pitchFamily="18" charset="0"/>
                <a:ea typeface="Cambria" panose="02040503050406030204" pitchFamily="18" charset="0"/>
              </a:rPr>
              <a:t>The scrutiny work before the Assessing Officer concludes with the Passing of Assessment Order.(</a:t>
            </a:r>
            <a:r>
              <a:rPr lang="en-US" sz="2000" b="1" u="sng" dirty="0" err="1">
                <a:solidFill>
                  <a:srgbClr val="FF0000"/>
                </a:solidFill>
                <a:latin typeface="Cambria" panose="02040503050406030204" pitchFamily="18" charset="0"/>
                <a:ea typeface="Cambria" panose="02040503050406030204" pitchFamily="18" charset="0"/>
              </a:rPr>
              <a:t>contd</a:t>
            </a:r>
            <a:r>
              <a:rPr lang="en-US" sz="2000" b="1" u="sng" dirty="0">
                <a:solidFill>
                  <a:srgbClr val="FF0000"/>
                </a:solidFill>
                <a:latin typeface="Cambria" panose="02040503050406030204" pitchFamily="18" charset="0"/>
                <a:ea typeface="Cambria" panose="02040503050406030204" pitchFamily="18" charset="0"/>
              </a:rPr>
              <a:t>)</a:t>
            </a:r>
            <a:br>
              <a:rPr lang="en-IN" sz="2000" b="1" dirty="0">
                <a:solidFill>
                  <a:srgbClr val="FF0000"/>
                </a:solidFill>
                <a:latin typeface="Cambria" panose="02040503050406030204" pitchFamily="18" charset="0"/>
                <a:ea typeface="Cambria" panose="02040503050406030204" pitchFamily="18" charset="0"/>
              </a:rPr>
            </a:br>
            <a:endParaRPr lang="en-IN" sz="2000" b="1" dirty="0">
              <a:solidFill>
                <a:srgbClr val="FF0000"/>
              </a:solidFill>
            </a:endParaRPr>
          </a:p>
        </p:txBody>
      </p:sp>
      <p:sp>
        <p:nvSpPr>
          <p:cNvPr id="3" name="Content Placeholder 2"/>
          <p:cNvSpPr>
            <a:spLocks noGrp="1"/>
          </p:cNvSpPr>
          <p:nvPr>
            <p:ph idx="1"/>
          </p:nvPr>
        </p:nvSpPr>
        <p:spPr>
          <a:xfrm>
            <a:off x="838200" y="1433384"/>
            <a:ext cx="10515600" cy="4743579"/>
          </a:xfrm>
        </p:spPr>
        <p:txBody>
          <a:bodyPr>
            <a:normAutofit fontScale="92500" lnSpcReduction="20000"/>
          </a:bodyPr>
          <a:lstStyle/>
          <a:p>
            <a:pPr marL="0" lvl="0" indent="0" algn="just">
              <a:lnSpc>
                <a:spcPct val="200000"/>
              </a:lnSpc>
              <a:buNone/>
            </a:pPr>
            <a:r>
              <a:rPr lang="en-US" dirty="0">
                <a:solidFill>
                  <a:srgbClr val="FF0000"/>
                </a:solidFill>
                <a:latin typeface="Cambria" panose="02040503050406030204" pitchFamily="18" charset="0"/>
                <a:ea typeface="Cambria" panose="02040503050406030204" pitchFamily="18" charset="0"/>
              </a:rPr>
              <a:t>v. In the computation sheet attached with the assessment order, following  aspects are to be verified:</a:t>
            </a:r>
            <a:endParaRPr lang="en-IN" dirty="0">
              <a:solidFill>
                <a:srgbClr val="FF0000"/>
              </a:solidFill>
              <a:latin typeface="Cambria" panose="02040503050406030204" pitchFamily="18" charset="0"/>
              <a:ea typeface="Cambria" panose="02040503050406030204" pitchFamily="18" charset="0"/>
            </a:endParaRPr>
          </a:p>
          <a:p>
            <a:pPr lvl="0" algn="just">
              <a:lnSpc>
                <a:spcPct val="200000"/>
              </a:lnSpc>
            </a:pPr>
            <a:r>
              <a:rPr lang="en-US" dirty="0">
                <a:solidFill>
                  <a:srgbClr val="FF0000"/>
                </a:solidFill>
                <a:latin typeface="Cambria" panose="02040503050406030204" pitchFamily="18" charset="0"/>
                <a:ea typeface="Cambria" panose="02040503050406030204" pitchFamily="18" charset="0"/>
              </a:rPr>
              <a:t>To verify the correctness of the figures mentioned under different heads of income.</a:t>
            </a:r>
            <a:endParaRPr lang="en-IN" dirty="0">
              <a:solidFill>
                <a:srgbClr val="FF0000"/>
              </a:solidFill>
              <a:latin typeface="Cambria" panose="02040503050406030204" pitchFamily="18" charset="0"/>
              <a:ea typeface="Cambria" panose="02040503050406030204" pitchFamily="18" charset="0"/>
            </a:endParaRPr>
          </a:p>
          <a:p>
            <a:pPr lvl="0" algn="just">
              <a:lnSpc>
                <a:spcPct val="200000"/>
              </a:lnSpc>
            </a:pPr>
            <a:r>
              <a:rPr lang="en-US" dirty="0">
                <a:solidFill>
                  <a:srgbClr val="FF0000"/>
                </a:solidFill>
                <a:latin typeface="Cambria" panose="02040503050406030204" pitchFamily="18" charset="0"/>
                <a:ea typeface="Cambria" panose="02040503050406030204" pitchFamily="18" charset="0"/>
              </a:rPr>
              <a:t>Whether the tax is computed as per the slab rates of applicable assessment year.</a:t>
            </a:r>
            <a:endParaRPr lang="en-IN" dirty="0">
              <a:solidFill>
                <a:srgbClr val="FF0000"/>
              </a:solidFill>
              <a:latin typeface="Cambria" panose="02040503050406030204" pitchFamily="18" charset="0"/>
              <a:ea typeface="Cambria" panose="02040503050406030204" pitchFamily="18" charset="0"/>
            </a:endParaRPr>
          </a:p>
          <a:p>
            <a:pPr algn="just">
              <a:lnSpc>
                <a:spcPct val="200000"/>
              </a:lnSpc>
            </a:pPr>
            <a:endParaRPr lang="en-IN" dirty="0">
              <a:latin typeface="Cambria" panose="02040503050406030204" pitchFamily="18" charset="0"/>
              <a:ea typeface="Cambria" panose="02040503050406030204" pitchFamily="18" charset="0"/>
            </a:endParaRPr>
          </a:p>
        </p:txBody>
      </p:sp>
      <p:sp>
        <p:nvSpPr>
          <p:cNvPr id="6" name="Slide Number Placeholder 5"/>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34</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7169437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b="1" dirty="0">
                <a:solidFill>
                  <a:srgbClr val="FF0000"/>
                </a:solidFill>
                <a:latin typeface="Cambria" panose="02040503050406030204" pitchFamily="18" charset="0"/>
                <a:ea typeface="Cambria" panose="02040503050406030204" pitchFamily="18" charset="0"/>
              </a:rPr>
              <a:t>6. </a:t>
            </a:r>
            <a:r>
              <a:rPr lang="en-US" sz="2000" b="1" u="sng" dirty="0">
                <a:solidFill>
                  <a:srgbClr val="FF0000"/>
                </a:solidFill>
                <a:latin typeface="Cambria" panose="02040503050406030204" pitchFamily="18" charset="0"/>
                <a:ea typeface="Cambria" panose="02040503050406030204" pitchFamily="18" charset="0"/>
              </a:rPr>
              <a:t>The scrutiny work before the Assessing Officer concludes with the Passing of Assessment Order.(</a:t>
            </a:r>
            <a:r>
              <a:rPr lang="en-US" sz="2000" b="1" u="sng" dirty="0" err="1">
                <a:solidFill>
                  <a:srgbClr val="FF0000"/>
                </a:solidFill>
                <a:latin typeface="Cambria" panose="02040503050406030204" pitchFamily="18" charset="0"/>
                <a:ea typeface="Cambria" panose="02040503050406030204" pitchFamily="18" charset="0"/>
              </a:rPr>
              <a:t>contd</a:t>
            </a:r>
            <a:r>
              <a:rPr lang="en-US" sz="2000" b="1" u="sng" dirty="0">
                <a:solidFill>
                  <a:srgbClr val="FF0000"/>
                </a:solidFill>
                <a:latin typeface="Cambria" panose="02040503050406030204" pitchFamily="18" charset="0"/>
                <a:ea typeface="Cambria" panose="02040503050406030204" pitchFamily="18" charset="0"/>
              </a:rPr>
              <a:t>)</a:t>
            </a:r>
            <a:br>
              <a:rPr lang="en-IN" sz="2000" b="1" dirty="0">
                <a:solidFill>
                  <a:srgbClr val="FF0000"/>
                </a:solidFill>
                <a:latin typeface="Cambria" panose="02040503050406030204" pitchFamily="18" charset="0"/>
                <a:ea typeface="Cambria" panose="02040503050406030204" pitchFamily="18" charset="0"/>
              </a:rPr>
            </a:br>
            <a:endParaRPr lang="en-IN" sz="2000" b="1" dirty="0">
              <a:solidFill>
                <a:srgbClr val="FF0000"/>
              </a:solidFill>
            </a:endParaRPr>
          </a:p>
        </p:txBody>
      </p:sp>
      <p:sp>
        <p:nvSpPr>
          <p:cNvPr id="3" name="Content Placeholder 2"/>
          <p:cNvSpPr>
            <a:spLocks noGrp="1"/>
          </p:cNvSpPr>
          <p:nvPr>
            <p:ph idx="1"/>
          </p:nvPr>
        </p:nvSpPr>
        <p:spPr>
          <a:xfrm>
            <a:off x="838200" y="1396314"/>
            <a:ext cx="10515600" cy="4780649"/>
          </a:xfrm>
        </p:spPr>
        <p:txBody>
          <a:bodyPr>
            <a:noAutofit/>
          </a:bodyPr>
          <a:lstStyle/>
          <a:p>
            <a:pPr lvl="0" algn="just">
              <a:lnSpc>
                <a:spcPct val="200000"/>
              </a:lnSpc>
            </a:pPr>
            <a:r>
              <a:rPr lang="en-US" sz="2400" dirty="0">
                <a:solidFill>
                  <a:srgbClr val="FF0000"/>
                </a:solidFill>
                <a:latin typeface="Cambria" panose="02040503050406030204" pitchFamily="18" charset="0"/>
                <a:ea typeface="Cambria" panose="02040503050406030204" pitchFamily="18" charset="0"/>
              </a:rPr>
              <a:t>Whether the Advance Tax, TDS, Self-Assessment Tax and Tax on Regular Assessment are considered by the AO for computing the demand.</a:t>
            </a:r>
            <a:endParaRPr lang="en-IN" sz="2400" dirty="0">
              <a:solidFill>
                <a:srgbClr val="FF0000"/>
              </a:solidFill>
              <a:latin typeface="Cambria" panose="02040503050406030204" pitchFamily="18" charset="0"/>
              <a:ea typeface="Cambria" panose="02040503050406030204" pitchFamily="18" charset="0"/>
            </a:endParaRPr>
          </a:p>
          <a:p>
            <a:pPr lvl="0" algn="just">
              <a:lnSpc>
                <a:spcPct val="200000"/>
              </a:lnSpc>
            </a:pPr>
            <a:r>
              <a:rPr lang="en-US" sz="2400" dirty="0">
                <a:solidFill>
                  <a:srgbClr val="FF0000"/>
                </a:solidFill>
                <a:latin typeface="Cambria" panose="02040503050406030204" pitchFamily="18" charset="0"/>
                <a:ea typeface="Cambria" panose="02040503050406030204" pitchFamily="18" charset="0"/>
              </a:rPr>
              <a:t>Whether the interest u/s.423, 424, 425, 428 of IT Act, 2025 </a:t>
            </a:r>
            <a:r>
              <a:rPr lang="en-US" sz="2400" dirty="0">
                <a:solidFill>
                  <a:srgbClr val="00B050"/>
                </a:solidFill>
                <a:latin typeface="Cambria" panose="02040503050406030204" pitchFamily="18" charset="0"/>
                <a:ea typeface="Cambria" panose="02040503050406030204" pitchFamily="18" charset="0"/>
              </a:rPr>
              <a:t>(Section 234A, 234B, 234C, 234F of IT Act, 1961)</a:t>
            </a:r>
            <a:r>
              <a:rPr lang="en-US" sz="2400" dirty="0">
                <a:solidFill>
                  <a:srgbClr val="FF0000"/>
                </a:solidFill>
                <a:latin typeface="Cambria" panose="02040503050406030204" pitchFamily="18" charset="0"/>
                <a:ea typeface="Cambria" panose="02040503050406030204" pitchFamily="18" charset="0"/>
              </a:rPr>
              <a:t> is calculated as per the provisions.</a:t>
            </a:r>
            <a:endParaRPr lang="en-IN" sz="2400" dirty="0">
              <a:solidFill>
                <a:srgbClr val="FF0000"/>
              </a:solidFill>
              <a:latin typeface="Cambria" panose="02040503050406030204" pitchFamily="18" charset="0"/>
              <a:ea typeface="Cambria" panose="02040503050406030204" pitchFamily="18" charset="0"/>
            </a:endParaRPr>
          </a:p>
          <a:p>
            <a:pPr lvl="0" algn="just">
              <a:lnSpc>
                <a:spcPct val="200000"/>
              </a:lnSpc>
            </a:pPr>
            <a:endParaRPr lang="en-IN" sz="2400" dirty="0">
              <a:latin typeface="Cambria" panose="02040503050406030204" pitchFamily="18" charset="0"/>
              <a:ea typeface="Cambria" panose="02040503050406030204" pitchFamily="18" charset="0"/>
            </a:endParaRPr>
          </a:p>
          <a:p>
            <a:pPr algn="just">
              <a:lnSpc>
                <a:spcPct val="200000"/>
              </a:lnSpc>
            </a:pPr>
            <a:endParaRPr lang="en-IN" sz="2400" dirty="0">
              <a:latin typeface="Cambria" panose="02040503050406030204" pitchFamily="18" charset="0"/>
              <a:ea typeface="Cambria" panose="02040503050406030204" pitchFamily="18" charset="0"/>
            </a:endParaRPr>
          </a:p>
        </p:txBody>
      </p:sp>
      <p:sp>
        <p:nvSpPr>
          <p:cNvPr id="6" name="Slide Number Placeholder 5"/>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35</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5021666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200" b="1" dirty="0">
                <a:solidFill>
                  <a:srgbClr val="FF0000"/>
                </a:solidFill>
                <a:latin typeface="Cambria" panose="02040503050406030204" pitchFamily="18" charset="0"/>
                <a:ea typeface="Cambria" panose="02040503050406030204" pitchFamily="18" charset="0"/>
              </a:rPr>
              <a:t>6. </a:t>
            </a:r>
            <a:r>
              <a:rPr lang="en-US" sz="2200" b="1" u="sng" dirty="0">
                <a:solidFill>
                  <a:srgbClr val="FF0000"/>
                </a:solidFill>
                <a:latin typeface="Cambria" panose="02040503050406030204" pitchFamily="18" charset="0"/>
                <a:ea typeface="Cambria" panose="02040503050406030204" pitchFamily="18" charset="0"/>
              </a:rPr>
              <a:t>The scrutiny work before the Assessing Officer concludes with the Passing of Assessment Order.(</a:t>
            </a:r>
            <a:r>
              <a:rPr lang="en-US" sz="2200" b="1" u="sng" dirty="0" err="1">
                <a:solidFill>
                  <a:srgbClr val="FF0000"/>
                </a:solidFill>
                <a:latin typeface="Cambria" panose="02040503050406030204" pitchFamily="18" charset="0"/>
                <a:ea typeface="Cambria" panose="02040503050406030204" pitchFamily="18" charset="0"/>
              </a:rPr>
              <a:t>contd</a:t>
            </a:r>
            <a:r>
              <a:rPr lang="en-US" sz="2200" b="1" u="sng" dirty="0">
                <a:solidFill>
                  <a:srgbClr val="FF0000"/>
                </a:solidFill>
                <a:latin typeface="Cambria" panose="02040503050406030204" pitchFamily="18" charset="0"/>
                <a:ea typeface="Cambria" panose="02040503050406030204" pitchFamily="18" charset="0"/>
              </a:rPr>
              <a:t>)</a:t>
            </a:r>
            <a:br>
              <a:rPr lang="en-IN" sz="2200" b="1" dirty="0">
                <a:solidFill>
                  <a:srgbClr val="FF0000"/>
                </a:solidFill>
                <a:latin typeface="Cambria" panose="02040503050406030204" pitchFamily="18" charset="0"/>
                <a:ea typeface="Cambria" panose="02040503050406030204" pitchFamily="18" charset="0"/>
              </a:rPr>
            </a:br>
            <a:endParaRPr lang="en-IN" sz="2200" dirty="0"/>
          </a:p>
        </p:txBody>
      </p:sp>
      <p:sp>
        <p:nvSpPr>
          <p:cNvPr id="3" name="Content Placeholder 2"/>
          <p:cNvSpPr>
            <a:spLocks noGrp="1"/>
          </p:cNvSpPr>
          <p:nvPr>
            <p:ph idx="1"/>
          </p:nvPr>
        </p:nvSpPr>
        <p:spPr/>
        <p:txBody>
          <a:bodyPr/>
          <a:lstStyle/>
          <a:p>
            <a:pPr marL="0" indent="0" algn="just">
              <a:lnSpc>
                <a:spcPct val="200000"/>
              </a:lnSpc>
              <a:buNone/>
            </a:pPr>
            <a:r>
              <a:rPr lang="en-US" dirty="0">
                <a:solidFill>
                  <a:srgbClr val="FF0000"/>
                </a:solidFill>
                <a:latin typeface="Cambria" panose="02040503050406030204" pitchFamily="18" charset="0"/>
                <a:ea typeface="Cambria" panose="02040503050406030204" pitchFamily="18" charset="0"/>
              </a:rPr>
              <a:t>vi. In response to notice of demand u/s. 289 of IT Act, 2025 </a:t>
            </a:r>
            <a:r>
              <a:rPr lang="en-US" dirty="0">
                <a:solidFill>
                  <a:srgbClr val="00B050"/>
                </a:solidFill>
                <a:latin typeface="Cambria" panose="02040503050406030204" pitchFamily="18" charset="0"/>
                <a:ea typeface="Cambria" panose="02040503050406030204" pitchFamily="18" charset="0"/>
              </a:rPr>
              <a:t>(Section 156 of IT Act, 1961)</a:t>
            </a:r>
            <a:r>
              <a:rPr lang="en-US" dirty="0">
                <a:solidFill>
                  <a:srgbClr val="FF0000"/>
                </a:solidFill>
                <a:latin typeface="Cambria" panose="02040503050406030204" pitchFamily="18" charset="0"/>
                <a:ea typeface="Cambria" panose="02040503050406030204" pitchFamily="18" charset="0"/>
              </a:rPr>
              <a:t>, a letter requesting stay of demand is to be filed before the AO.	</a:t>
            </a:r>
            <a:endParaRPr lang="en-IN" dirty="0">
              <a:solidFill>
                <a:srgbClr val="FF0000"/>
              </a:solidFill>
              <a:latin typeface="Cambria" panose="02040503050406030204" pitchFamily="18" charset="0"/>
              <a:ea typeface="Cambria" panose="02040503050406030204" pitchFamily="18" charset="0"/>
            </a:endParaRPr>
          </a:p>
          <a:p>
            <a:pPr algn="just">
              <a:lnSpc>
                <a:spcPct val="200000"/>
              </a:lnSpc>
            </a:pPr>
            <a:endParaRPr lang="en-IN" dirty="0"/>
          </a:p>
        </p:txBody>
      </p:sp>
      <p:sp>
        <p:nvSpPr>
          <p:cNvPr id="4" name="Slide Number Placeholder 3"/>
          <p:cNvSpPr>
            <a:spLocks noGrp="1"/>
          </p:cNvSpPr>
          <p:nvPr>
            <p:ph type="sldNum" sz="quarter" idx="12"/>
          </p:nvPr>
        </p:nvSpPr>
        <p:spPr/>
        <p:txBody>
          <a:bodyPr/>
          <a:lstStyle/>
          <a:p>
            <a:fld id="{83F3B305-55B7-435F-ADBC-4B7BAC23C9E2}" type="slidenum">
              <a:rPr lang="en-IN" smtClean="0"/>
              <a:pPr/>
              <a:t>36</a:t>
            </a:fld>
            <a:endParaRPr lang="en-IN" dirty="0"/>
          </a:p>
        </p:txBody>
      </p:sp>
    </p:spTree>
    <p:extLst>
      <p:ext uri="{BB962C8B-B14F-4D97-AF65-F5344CB8AC3E}">
        <p14:creationId xmlns:p14="http://schemas.microsoft.com/office/powerpoint/2010/main" val="19494162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838200" y="552450"/>
            <a:ext cx="10515600" cy="5624513"/>
          </a:xfrm>
        </p:spPr>
        <p:txBody>
          <a:bodyPr>
            <a:normAutofit/>
          </a:bodyPr>
          <a:lstStyle/>
          <a:p>
            <a:pPr>
              <a:buNone/>
            </a:pPr>
            <a:endParaRPr lang="en-US" sz="4000" dirty="0"/>
          </a:p>
          <a:p>
            <a:pPr>
              <a:buNone/>
            </a:pPr>
            <a:endParaRPr lang="en-US" sz="4000" dirty="0"/>
          </a:p>
          <a:p>
            <a:pPr>
              <a:buNone/>
            </a:pPr>
            <a:endParaRPr lang="en-US" sz="4000" dirty="0"/>
          </a:p>
          <a:p>
            <a:pPr algn="ctr">
              <a:buNone/>
            </a:pPr>
            <a:r>
              <a:rPr lang="en-US" sz="4000" b="1" dirty="0">
                <a:solidFill>
                  <a:srgbClr val="FF0000"/>
                </a:solidFill>
                <a:latin typeface="Cambria" pitchFamily="18" charset="0"/>
                <a:ea typeface="Tahoma" pitchFamily="34" charset="0"/>
                <a:cs typeface="Tahoma" pitchFamily="34" charset="0"/>
              </a:rPr>
              <a:t>PART- B</a:t>
            </a:r>
          </a:p>
        </p:txBody>
      </p:sp>
    </p:spTree>
    <p:extLst>
      <p:ext uri="{BB962C8B-B14F-4D97-AF65-F5344CB8AC3E}">
        <p14:creationId xmlns:p14="http://schemas.microsoft.com/office/powerpoint/2010/main" val="33060757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E30C2C-BB49-3103-1D59-D9222E9734A4}"/>
              </a:ext>
            </a:extLst>
          </p:cNvPr>
          <p:cNvSpPr>
            <a:spLocks noGrp="1"/>
          </p:cNvSpPr>
          <p:nvPr>
            <p:ph idx="1"/>
          </p:nvPr>
        </p:nvSpPr>
        <p:spPr>
          <a:xfrm>
            <a:off x="838200" y="1136822"/>
            <a:ext cx="10515600" cy="3805881"/>
          </a:xfrm>
        </p:spPr>
        <p:txBody>
          <a:bodyPr>
            <a:normAutofit/>
          </a:bodyPr>
          <a:lstStyle/>
          <a:p>
            <a:pPr marL="0" indent="0" algn="ctr">
              <a:buNone/>
            </a:pPr>
            <a:r>
              <a:rPr lang="en-US" sz="3600" dirty="0">
                <a:solidFill>
                  <a:srgbClr val="FF0000"/>
                </a:solidFill>
                <a:latin typeface="Cambria" panose="02040503050406030204" pitchFamily="18" charset="0"/>
                <a:ea typeface="Cambria" panose="02040503050406030204" pitchFamily="18" charset="0"/>
              </a:rPr>
              <a:t>  </a:t>
            </a:r>
          </a:p>
          <a:p>
            <a:pPr marL="0" indent="0" algn="ctr">
              <a:buNone/>
            </a:pPr>
            <a:endParaRPr lang="en-US" sz="3600" dirty="0">
              <a:solidFill>
                <a:srgbClr val="FF0000"/>
              </a:solidFill>
              <a:latin typeface="Cambria" panose="02040503050406030204" pitchFamily="18" charset="0"/>
              <a:ea typeface="Cambria" panose="02040503050406030204" pitchFamily="18" charset="0"/>
            </a:endParaRPr>
          </a:p>
          <a:p>
            <a:pPr marL="0" indent="0" algn="ctr">
              <a:lnSpc>
                <a:spcPct val="100000"/>
              </a:lnSpc>
              <a:buNone/>
            </a:pPr>
            <a:r>
              <a:rPr lang="en-US" sz="3600" dirty="0">
                <a:solidFill>
                  <a:srgbClr val="FF0000"/>
                </a:solidFill>
                <a:latin typeface="Cambria" panose="02040503050406030204" pitchFamily="18" charset="0"/>
                <a:ea typeface="Cambria" panose="02040503050406030204" pitchFamily="18" charset="0"/>
              </a:rPr>
              <a:t> </a:t>
            </a:r>
            <a:r>
              <a:rPr lang="en-US" sz="3600" b="1" dirty="0">
                <a:solidFill>
                  <a:srgbClr val="FF0000"/>
                </a:solidFill>
                <a:latin typeface="Cambria" panose="02040503050406030204" pitchFamily="18" charset="0"/>
                <a:ea typeface="Cambria" panose="02040503050406030204" pitchFamily="18" charset="0"/>
              </a:rPr>
              <a:t> 1.</a:t>
            </a:r>
            <a:r>
              <a:rPr lang="en-US" sz="3600" dirty="0">
                <a:solidFill>
                  <a:srgbClr val="FF0000"/>
                </a:solidFill>
                <a:latin typeface="Cambria" panose="02040503050406030204" pitchFamily="18" charset="0"/>
                <a:ea typeface="Cambria" panose="02040503050406030204" pitchFamily="18" charset="0"/>
              </a:rPr>
              <a:t> </a:t>
            </a:r>
            <a:r>
              <a:rPr lang="en-US" sz="3600" b="1" dirty="0">
                <a:solidFill>
                  <a:srgbClr val="FF0000"/>
                </a:solidFill>
                <a:latin typeface="Cambria" panose="02040503050406030204" pitchFamily="18" charset="0"/>
                <a:ea typeface="Cambria" panose="02040503050406030204" pitchFamily="18" charset="0"/>
              </a:rPr>
              <a:t>Remedies Available after the completion of assessment proceedings</a:t>
            </a:r>
            <a:endParaRPr lang="en-IN" sz="3600" dirty="0">
              <a:solidFill>
                <a:srgbClr val="FF0000"/>
              </a:solidFill>
              <a:latin typeface="Cambria" panose="02040503050406030204" pitchFamily="18" charset="0"/>
              <a:ea typeface="Cambria" panose="02040503050406030204" pitchFamily="18" charset="0"/>
            </a:endParaRPr>
          </a:p>
        </p:txBody>
      </p:sp>
      <p:sp>
        <p:nvSpPr>
          <p:cNvPr id="7" name="Slide Number Placeholder 6"/>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38</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2109297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u="sng" dirty="0">
                <a:solidFill>
                  <a:srgbClr val="FF0000"/>
                </a:solidFill>
                <a:latin typeface="Cambria" panose="02040503050406030204" pitchFamily="18" charset="0"/>
                <a:ea typeface="Cambria" panose="02040503050406030204" pitchFamily="18" charset="0"/>
              </a:rPr>
              <a:t>Remedies which can be followed after the completion of assessment proceedings:</a:t>
            </a:r>
            <a:br>
              <a:rPr lang="en-IN" sz="2800" dirty="0">
                <a:solidFill>
                  <a:srgbClr val="FF0000"/>
                </a:solidFill>
                <a:latin typeface="Cambria" panose="02040503050406030204" pitchFamily="18" charset="0"/>
                <a:ea typeface="Cambria" panose="02040503050406030204" pitchFamily="18" charset="0"/>
              </a:rPr>
            </a:br>
            <a:endParaRPr lang="en-IN" sz="2800" dirty="0">
              <a:solidFill>
                <a:srgbClr val="FF0000"/>
              </a:solidFill>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664029" y="1240971"/>
            <a:ext cx="10689771" cy="5251904"/>
          </a:xfrm>
        </p:spPr>
        <p:txBody>
          <a:bodyPr>
            <a:normAutofit/>
          </a:bodyPr>
          <a:lstStyle/>
          <a:p>
            <a:pPr marL="0" lvl="0" indent="0" algn="just">
              <a:lnSpc>
                <a:spcPct val="200000"/>
              </a:lnSpc>
              <a:buNone/>
            </a:pPr>
            <a:r>
              <a:rPr lang="en-US" b="1" dirty="0">
                <a:solidFill>
                  <a:srgbClr val="0070C0"/>
                </a:solidFill>
                <a:latin typeface="Cambria" panose="02040503050406030204" pitchFamily="18" charset="0"/>
                <a:ea typeface="Cambria" panose="02040503050406030204" pitchFamily="18" charset="0"/>
              </a:rPr>
              <a:t>I.</a:t>
            </a:r>
            <a:r>
              <a:rPr lang="en-US" b="1" u="sng" dirty="0">
                <a:solidFill>
                  <a:srgbClr val="0070C0"/>
                </a:solidFill>
                <a:latin typeface="Cambria" panose="02040503050406030204" pitchFamily="18" charset="0"/>
                <a:ea typeface="Cambria" panose="02040503050406030204" pitchFamily="18" charset="0"/>
              </a:rPr>
              <a:t> Regular Remedies:</a:t>
            </a:r>
            <a:endParaRPr lang="en-IN" b="1" dirty="0">
              <a:solidFill>
                <a:srgbClr val="0070C0"/>
              </a:solidFill>
              <a:latin typeface="Cambria" panose="02040503050406030204" pitchFamily="18" charset="0"/>
              <a:ea typeface="Cambria" panose="02040503050406030204" pitchFamily="18" charset="0"/>
            </a:endParaRPr>
          </a:p>
          <a:p>
            <a:pPr marL="0" lvl="0" indent="0" algn="just">
              <a:lnSpc>
                <a:spcPct val="200000"/>
              </a:lnSpc>
              <a:buNone/>
            </a:pPr>
            <a:r>
              <a:rPr lang="en-US" dirty="0">
                <a:latin typeface="Cambria" panose="02040503050406030204" pitchFamily="18" charset="0"/>
                <a:ea typeface="Cambria" panose="02040503050406030204" pitchFamily="18" charset="0"/>
              </a:rPr>
              <a:t>1.</a:t>
            </a:r>
            <a:r>
              <a:rPr lang="en-US" b="1" dirty="0">
                <a:latin typeface="Cambria" panose="02040503050406030204" pitchFamily="18" charset="0"/>
                <a:ea typeface="Cambria" panose="02040503050406030204" pitchFamily="18" charset="0"/>
              </a:rPr>
              <a:t> </a:t>
            </a:r>
            <a:r>
              <a:rPr lang="en-US" dirty="0">
                <a:latin typeface="Cambria" panose="02040503050406030204" pitchFamily="18" charset="0"/>
                <a:ea typeface="Cambria" panose="02040503050406030204" pitchFamily="18" charset="0"/>
              </a:rPr>
              <a:t>Can file an appeal before JCIT(A)/CIT(A) u/s. </a:t>
            </a:r>
            <a:r>
              <a:rPr lang="en-US" dirty="0">
                <a:solidFill>
                  <a:srgbClr val="FF0000"/>
                </a:solidFill>
                <a:latin typeface="Cambria" panose="02040503050406030204" pitchFamily="18" charset="0"/>
                <a:ea typeface="Cambria" panose="02040503050406030204" pitchFamily="18" charset="0"/>
              </a:rPr>
              <a:t>356/357 of IT Act,  2025</a:t>
            </a:r>
            <a:r>
              <a:rPr lang="en-US" dirty="0">
                <a:solidFill>
                  <a:srgbClr val="00B050"/>
                </a:solidFill>
                <a:latin typeface="Cambria" panose="02040503050406030204" pitchFamily="18" charset="0"/>
                <a:ea typeface="Cambria" panose="02040503050406030204" pitchFamily="18" charset="0"/>
              </a:rPr>
              <a:t> (Section  246/246A of IT Act, 1961)</a:t>
            </a:r>
            <a:endParaRPr lang="en-IN" dirty="0">
              <a:solidFill>
                <a:srgbClr val="00B050"/>
              </a:solidFill>
              <a:latin typeface="Cambria" panose="02040503050406030204" pitchFamily="18" charset="0"/>
              <a:ea typeface="Cambria" panose="02040503050406030204" pitchFamily="18" charset="0"/>
            </a:endParaRPr>
          </a:p>
          <a:p>
            <a:pPr marL="0" lvl="0" indent="0" algn="just">
              <a:lnSpc>
                <a:spcPct val="200000"/>
              </a:lnSpc>
              <a:buNone/>
            </a:pPr>
            <a:r>
              <a:rPr lang="en-US" dirty="0">
                <a:latin typeface="Cambria" panose="02040503050406030204" pitchFamily="18" charset="0"/>
                <a:ea typeface="Cambria" panose="02040503050406030204" pitchFamily="18" charset="0"/>
              </a:rPr>
              <a:t>2. Can file a revision petition u/s. </a:t>
            </a:r>
            <a:r>
              <a:rPr lang="en-US" dirty="0">
                <a:solidFill>
                  <a:srgbClr val="FF0000"/>
                </a:solidFill>
                <a:latin typeface="Cambria" panose="02040503050406030204" pitchFamily="18" charset="0"/>
                <a:ea typeface="Cambria" panose="02040503050406030204" pitchFamily="18" charset="0"/>
              </a:rPr>
              <a:t>378 of the IT Act, 2025</a:t>
            </a:r>
            <a:r>
              <a:rPr lang="en-US" dirty="0">
                <a:latin typeface="Cambria" panose="02040503050406030204" pitchFamily="18" charset="0"/>
                <a:ea typeface="Cambria" panose="02040503050406030204" pitchFamily="18" charset="0"/>
              </a:rPr>
              <a:t> </a:t>
            </a:r>
            <a:r>
              <a:rPr lang="en-US" dirty="0">
                <a:solidFill>
                  <a:srgbClr val="00B050"/>
                </a:solidFill>
                <a:latin typeface="Cambria" panose="02040503050406030204" pitchFamily="18" charset="0"/>
                <a:ea typeface="Cambria" panose="02040503050406030204" pitchFamily="18" charset="0"/>
              </a:rPr>
              <a:t>(Section  264 of the IT Act, 1961)</a:t>
            </a:r>
          </a:p>
          <a:p>
            <a:pPr marL="0" indent="0" algn="just">
              <a:lnSpc>
                <a:spcPct val="200000"/>
              </a:lnSpc>
              <a:buNone/>
            </a:pPr>
            <a:endParaRPr lang="en-IN" b="1" dirty="0">
              <a:latin typeface="Cambria" panose="02040503050406030204" pitchFamily="18" charset="0"/>
              <a:ea typeface="Cambria" panose="02040503050406030204" pitchFamily="18" charset="0"/>
            </a:endParaRPr>
          </a:p>
        </p:txBody>
      </p:sp>
      <p:sp>
        <p:nvSpPr>
          <p:cNvPr id="4" name="Slide Number Placeholder 3"/>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39</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246835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EF865284-E843-4553-BE94-02B927E46E06}"/>
              </a:ext>
            </a:extLst>
          </p:cNvPr>
          <p:cNvGraphicFramePr>
            <a:graphicFrameLocks noGrp="1"/>
          </p:cNvGraphicFramePr>
          <p:nvPr>
            <p:extLst>
              <p:ext uri="{D42A27DB-BD31-4B8C-83A1-F6EECF244321}">
                <p14:modId xmlns:p14="http://schemas.microsoft.com/office/powerpoint/2010/main" val="1596343514"/>
              </p:ext>
            </p:extLst>
          </p:nvPr>
        </p:nvGraphicFramePr>
        <p:xfrm>
          <a:off x="1099752" y="874933"/>
          <a:ext cx="9700054" cy="3360420"/>
        </p:xfrm>
        <a:graphic>
          <a:graphicData uri="http://schemas.openxmlformats.org/drawingml/2006/table">
            <a:tbl>
              <a:tblPr firstRow="1" bandRow="1">
                <a:tableStyleId>{7E9639D4-E3E2-4D34-9284-5A2195B3D0D7}</a:tableStyleId>
              </a:tblPr>
              <a:tblGrid>
                <a:gridCol w="1778359">
                  <a:extLst>
                    <a:ext uri="{9D8B030D-6E8A-4147-A177-3AD203B41FA5}">
                      <a16:colId xmlns:a16="http://schemas.microsoft.com/office/drawing/2014/main" val="2217737683"/>
                    </a:ext>
                  </a:extLst>
                </a:gridCol>
                <a:gridCol w="7921695">
                  <a:extLst>
                    <a:ext uri="{9D8B030D-6E8A-4147-A177-3AD203B41FA5}">
                      <a16:colId xmlns:a16="http://schemas.microsoft.com/office/drawing/2014/main" val="38276844"/>
                    </a:ext>
                  </a:extLst>
                </a:gridCol>
              </a:tblGrid>
              <a:tr h="422114">
                <a:tc>
                  <a:txBody>
                    <a:bodyPr/>
                    <a:lstStyle/>
                    <a:p>
                      <a:pPr algn="ctr"/>
                      <a:r>
                        <a:rPr lang="en-IN" sz="2250" dirty="0">
                          <a:solidFill>
                            <a:schemeClr val="tx1"/>
                          </a:solidFill>
                          <a:latin typeface="Cambria" panose="02040503050406030204" pitchFamily="18" charset="0"/>
                          <a:ea typeface="Cambria" panose="02040503050406030204" pitchFamily="18" charset="0"/>
                        </a:rPr>
                        <a:t>Part</a:t>
                      </a:r>
                    </a:p>
                  </a:txBody>
                  <a:tcPr anchor="ctr">
                    <a:solidFill>
                      <a:schemeClr val="bg1"/>
                    </a:solidFill>
                  </a:tcPr>
                </a:tc>
                <a:tc>
                  <a:txBody>
                    <a:bodyPr/>
                    <a:lstStyle/>
                    <a:p>
                      <a:pPr algn="ctr"/>
                      <a:r>
                        <a:rPr lang="en-IN" sz="2250" dirty="0">
                          <a:solidFill>
                            <a:schemeClr val="tx1"/>
                          </a:solidFill>
                          <a:latin typeface="Cambria" panose="02040503050406030204" pitchFamily="18" charset="0"/>
                          <a:ea typeface="Cambria" panose="02040503050406030204" pitchFamily="18" charset="0"/>
                        </a:rPr>
                        <a:t>Description</a:t>
                      </a:r>
                    </a:p>
                  </a:txBody>
                  <a:tcPr anchor="ctr">
                    <a:solidFill>
                      <a:schemeClr val="bg1"/>
                    </a:solidFill>
                  </a:tcPr>
                </a:tc>
                <a:extLst>
                  <a:ext uri="{0D108BD9-81ED-4DB2-BD59-A6C34878D82A}">
                    <a16:rowId xmlns:a16="http://schemas.microsoft.com/office/drawing/2014/main" val="1343177486"/>
                  </a:ext>
                </a:extLst>
              </a:tr>
              <a:tr h="609028">
                <a:tc>
                  <a:txBody>
                    <a:bodyPr/>
                    <a:lstStyle/>
                    <a:p>
                      <a:pPr algn="r"/>
                      <a:r>
                        <a:rPr lang="en-IN" sz="3600" dirty="0">
                          <a:latin typeface="Cambria" panose="02040503050406030204" pitchFamily="18" charset="0"/>
                          <a:ea typeface="Cambria" panose="02040503050406030204" pitchFamily="18" charset="0"/>
                        </a:rPr>
                        <a:t>PART A</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solidFill>
                            <a:srgbClr val="FF0000"/>
                          </a:solidFill>
                          <a:latin typeface="Cambria" panose="02040503050406030204" pitchFamily="18" charset="0"/>
                          <a:ea typeface="Cambria" panose="02040503050406030204" pitchFamily="18" charset="0"/>
                        </a:rPr>
                        <a:t>Drafting and Filing</a:t>
                      </a:r>
                      <a:r>
                        <a:rPr lang="en-US" sz="3600" baseline="0" dirty="0">
                          <a:solidFill>
                            <a:srgbClr val="FF0000"/>
                          </a:solidFill>
                          <a:latin typeface="Cambria" panose="02040503050406030204" pitchFamily="18" charset="0"/>
                          <a:ea typeface="Cambria" panose="02040503050406030204" pitchFamily="18" charset="0"/>
                        </a:rPr>
                        <a:t> of Responses and Representation during Faceless Assessment Proceedings</a:t>
                      </a:r>
                      <a:endParaRPr lang="en-IN" sz="3600" dirty="0">
                        <a:solidFill>
                          <a:srgbClr val="FF0000"/>
                        </a:solidFill>
                        <a:latin typeface="Cambria" panose="02040503050406030204" pitchFamily="18" charset="0"/>
                        <a:ea typeface="Cambria" panose="02040503050406030204" pitchFamily="18" charset="0"/>
                      </a:endParaRPr>
                    </a:p>
                  </a:txBody>
                  <a:tcPr anchor="ctr"/>
                </a:tc>
                <a:extLst>
                  <a:ext uri="{0D108BD9-81ED-4DB2-BD59-A6C34878D82A}">
                    <a16:rowId xmlns:a16="http://schemas.microsoft.com/office/drawing/2014/main" val="10002"/>
                  </a:ext>
                </a:extLst>
              </a:tr>
              <a:tr h="755361">
                <a:tc>
                  <a:txBody>
                    <a:bodyPr/>
                    <a:lstStyle/>
                    <a:p>
                      <a:pPr algn="r"/>
                      <a:r>
                        <a:rPr lang="en-IN" sz="3600" dirty="0">
                          <a:latin typeface="Cambria" panose="02040503050406030204" pitchFamily="18" charset="0"/>
                          <a:ea typeface="Cambria" panose="02040503050406030204" pitchFamily="18" charset="0"/>
                        </a:rPr>
                        <a:t>PART B</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dirty="0">
                          <a:solidFill>
                            <a:srgbClr val="FF0000"/>
                          </a:solidFill>
                          <a:latin typeface="Cambria" panose="02040503050406030204" pitchFamily="18" charset="0"/>
                          <a:ea typeface="Cambria" panose="02040503050406030204" pitchFamily="18" charset="0"/>
                        </a:rPr>
                        <a:t>Faceless Appeals</a:t>
                      </a:r>
                      <a:r>
                        <a:rPr lang="en-US" sz="3600" baseline="0" dirty="0">
                          <a:solidFill>
                            <a:srgbClr val="FF0000"/>
                          </a:solidFill>
                          <a:latin typeface="Cambria" panose="02040503050406030204" pitchFamily="18" charset="0"/>
                          <a:ea typeface="Cambria" panose="02040503050406030204" pitchFamily="18" charset="0"/>
                        </a:rPr>
                        <a:t> before CIT(A) and E-Appeals before JCIT(A)</a:t>
                      </a:r>
                      <a:endParaRPr lang="en-IN" sz="3600" dirty="0">
                        <a:solidFill>
                          <a:srgbClr val="FF0000"/>
                        </a:solidFill>
                        <a:latin typeface="Cambria" panose="02040503050406030204" pitchFamily="18" charset="0"/>
                        <a:ea typeface="Cambria" panose="02040503050406030204" pitchFamily="18" charset="0"/>
                      </a:endParaRPr>
                    </a:p>
                  </a:txBody>
                  <a:tcPr anchor="ctr"/>
                </a:tc>
                <a:extLst>
                  <a:ext uri="{0D108BD9-81ED-4DB2-BD59-A6C34878D82A}">
                    <a16:rowId xmlns:a16="http://schemas.microsoft.com/office/drawing/2014/main" val="2537856549"/>
                  </a:ext>
                </a:extLst>
              </a:tr>
            </a:tbl>
          </a:graphicData>
        </a:graphic>
      </p:graphicFrame>
      <p:sp>
        <p:nvSpPr>
          <p:cNvPr id="2" name="Slide Number Placeholder 1">
            <a:extLst>
              <a:ext uri="{FF2B5EF4-FFF2-40B4-BE49-F238E27FC236}">
                <a16:creationId xmlns:a16="http://schemas.microsoft.com/office/drawing/2014/main" id="{199D4526-ACFD-EECE-A580-93D3113B6F37}"/>
              </a:ext>
            </a:extLst>
          </p:cNvPr>
          <p:cNvSpPr>
            <a:spLocks noGrp="1"/>
          </p:cNvSpPr>
          <p:nvPr>
            <p:ph type="sldNum" sz="quarter" idx="12"/>
          </p:nvPr>
        </p:nvSpPr>
        <p:spPr>
          <a:xfrm>
            <a:off x="11145794" y="6356350"/>
            <a:ext cx="208005" cy="415153"/>
          </a:xfr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DDDA13A8-FF85-4270-B9E7-D60E3EF87015}" type="slidenum">
              <a:rPr kumimoji="0" lang="en-US" sz="2000" b="1" i="0" u="none" strike="noStrike" kern="1200" cap="none" spc="0" normalizeH="0" baseline="0" noProof="0" smtClean="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2248330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80616"/>
          </a:xfrm>
        </p:spPr>
        <p:txBody>
          <a:bodyPr>
            <a:normAutofit/>
          </a:bodyPr>
          <a:lstStyle/>
          <a:p>
            <a:pPr algn="ctr"/>
            <a:r>
              <a:rPr lang="en-US" sz="2200" b="1" u="sng" dirty="0">
                <a:solidFill>
                  <a:srgbClr val="FF0000"/>
                </a:solidFill>
                <a:latin typeface="Cambria" panose="02040503050406030204" pitchFamily="18" charset="0"/>
                <a:ea typeface="Cambria" panose="02040503050406030204" pitchFamily="18" charset="0"/>
              </a:rPr>
              <a:t>Remedies which can be followed after the completion of </a:t>
            </a:r>
            <a:br>
              <a:rPr lang="en-US" sz="2200" b="1" u="sng" dirty="0">
                <a:solidFill>
                  <a:srgbClr val="FF0000"/>
                </a:solidFill>
                <a:latin typeface="Cambria" panose="02040503050406030204" pitchFamily="18" charset="0"/>
                <a:ea typeface="Cambria" panose="02040503050406030204" pitchFamily="18" charset="0"/>
              </a:rPr>
            </a:br>
            <a:r>
              <a:rPr lang="en-US" sz="2200" b="1" u="sng" dirty="0">
                <a:solidFill>
                  <a:srgbClr val="FF0000"/>
                </a:solidFill>
                <a:latin typeface="Cambria" panose="02040503050406030204" pitchFamily="18" charset="0"/>
                <a:ea typeface="Cambria" panose="02040503050406030204" pitchFamily="18" charset="0"/>
              </a:rPr>
              <a:t>assessment proceedings (</a:t>
            </a:r>
            <a:r>
              <a:rPr lang="en-US" sz="2200" b="1" u="sng" dirty="0" err="1">
                <a:solidFill>
                  <a:srgbClr val="FF0000"/>
                </a:solidFill>
                <a:latin typeface="Cambria" panose="02040503050406030204" pitchFamily="18" charset="0"/>
                <a:ea typeface="Cambria" panose="02040503050406030204" pitchFamily="18" charset="0"/>
              </a:rPr>
              <a:t>contd</a:t>
            </a:r>
            <a:r>
              <a:rPr lang="en-US" sz="2200" b="1" u="sng" dirty="0">
                <a:solidFill>
                  <a:srgbClr val="FF0000"/>
                </a:solidFill>
                <a:latin typeface="Cambria" panose="02040503050406030204" pitchFamily="18" charset="0"/>
                <a:ea typeface="Cambria" panose="02040503050406030204" pitchFamily="18" charset="0"/>
              </a:rPr>
              <a:t>)</a:t>
            </a:r>
            <a:br>
              <a:rPr lang="en-IN" sz="2200" dirty="0">
                <a:solidFill>
                  <a:srgbClr val="FF0000"/>
                </a:solidFill>
                <a:latin typeface="Cambria" panose="02040503050406030204" pitchFamily="18" charset="0"/>
                <a:ea typeface="Cambria" panose="02040503050406030204" pitchFamily="18" charset="0"/>
              </a:rPr>
            </a:br>
            <a:endParaRPr lang="en-IN" sz="2200" dirty="0"/>
          </a:p>
        </p:txBody>
      </p:sp>
      <p:sp>
        <p:nvSpPr>
          <p:cNvPr id="3" name="Content Placeholder 2"/>
          <p:cNvSpPr>
            <a:spLocks noGrp="1"/>
          </p:cNvSpPr>
          <p:nvPr>
            <p:ph idx="1"/>
          </p:nvPr>
        </p:nvSpPr>
        <p:spPr>
          <a:xfrm>
            <a:off x="838200" y="1445742"/>
            <a:ext cx="10515600" cy="4731221"/>
          </a:xfrm>
        </p:spPr>
        <p:txBody>
          <a:bodyPr>
            <a:normAutofit/>
          </a:bodyPr>
          <a:lstStyle/>
          <a:p>
            <a:pPr marL="0" indent="0" algn="just">
              <a:lnSpc>
                <a:spcPct val="200000"/>
              </a:lnSpc>
              <a:buNone/>
            </a:pPr>
            <a:r>
              <a:rPr lang="en-US" b="1" dirty="0">
                <a:solidFill>
                  <a:srgbClr val="0070C0"/>
                </a:solidFill>
                <a:latin typeface="Cambria" panose="02040503050406030204" pitchFamily="18" charset="0"/>
                <a:ea typeface="Cambria" panose="02040503050406030204" pitchFamily="18" charset="0"/>
              </a:rPr>
              <a:t>II.  </a:t>
            </a:r>
            <a:r>
              <a:rPr lang="en-US" b="1" u="sng" dirty="0">
                <a:solidFill>
                  <a:srgbClr val="0070C0"/>
                </a:solidFill>
                <a:latin typeface="Cambria" panose="02040503050406030204" pitchFamily="18" charset="0"/>
                <a:ea typeface="Cambria" panose="02040503050406030204" pitchFamily="18" charset="0"/>
              </a:rPr>
              <a:t>Alternative Remedy:</a:t>
            </a:r>
          </a:p>
          <a:p>
            <a:pPr marL="514350" lvl="0" indent="-514350" algn="just">
              <a:lnSpc>
                <a:spcPct val="200000"/>
              </a:lnSpc>
              <a:buAutoNum type="arabicPeriod"/>
            </a:pPr>
            <a:r>
              <a:rPr lang="en-US" dirty="0">
                <a:latin typeface="Cambria" panose="02040503050406030204" pitchFamily="18" charset="0"/>
                <a:ea typeface="Cambria" panose="02040503050406030204" pitchFamily="18" charset="0"/>
              </a:rPr>
              <a:t>Can file a Writ Petition before the Hon’ble High Court on principles of natural justice</a:t>
            </a:r>
          </a:p>
          <a:p>
            <a:pPr marL="514350" indent="-514350" algn="just">
              <a:lnSpc>
                <a:spcPct val="200000"/>
              </a:lnSpc>
              <a:buFont typeface="Arial" panose="020B0604020202020204" pitchFamily="34" charset="0"/>
              <a:buAutoNum type="arabicPeriod"/>
            </a:pPr>
            <a:r>
              <a:rPr lang="en-US" dirty="0">
                <a:highlight>
                  <a:srgbClr val="FFFF00"/>
                </a:highlight>
                <a:latin typeface="Cambria" panose="02040503050406030204" pitchFamily="18" charset="0"/>
                <a:ea typeface="Cambria" panose="02040503050406030204" pitchFamily="18" charset="0"/>
              </a:rPr>
              <a:t>Can file an application for immunity under </a:t>
            </a:r>
            <a:r>
              <a:rPr lang="en-US" dirty="0">
                <a:solidFill>
                  <a:srgbClr val="FF0000"/>
                </a:solidFill>
                <a:highlight>
                  <a:srgbClr val="FFFF00"/>
                </a:highlight>
                <a:latin typeface="Cambria" panose="02040503050406030204" pitchFamily="18" charset="0"/>
                <a:ea typeface="Cambria" panose="02040503050406030204" pitchFamily="18" charset="0"/>
              </a:rPr>
              <a:t>Section 440 of IT Act, 2025</a:t>
            </a:r>
            <a:r>
              <a:rPr lang="en-US" dirty="0">
                <a:solidFill>
                  <a:srgbClr val="00B050"/>
                </a:solidFill>
                <a:highlight>
                  <a:srgbClr val="FFFF00"/>
                </a:highlight>
                <a:latin typeface="Cambria" panose="02040503050406030204" pitchFamily="18" charset="0"/>
                <a:ea typeface="Cambria" panose="02040503050406030204" pitchFamily="18" charset="0"/>
              </a:rPr>
              <a:t> (Section 270AA of IT Act, 1961)</a:t>
            </a:r>
            <a:endParaRPr lang="en-IN" dirty="0">
              <a:solidFill>
                <a:srgbClr val="00B050"/>
              </a:solidFill>
              <a:highlight>
                <a:srgbClr val="FFFF00"/>
              </a:highlight>
              <a:latin typeface="Cambria" panose="02040503050406030204" pitchFamily="18" charset="0"/>
              <a:ea typeface="Cambria" panose="02040503050406030204" pitchFamily="18" charset="0"/>
            </a:endParaRPr>
          </a:p>
          <a:p>
            <a:pPr marL="514350" lvl="0" indent="-514350" algn="just">
              <a:lnSpc>
                <a:spcPct val="200000"/>
              </a:lnSpc>
              <a:buAutoNum type="arabicPeriod"/>
            </a:pPr>
            <a:endParaRPr lang="en-IN" dirty="0">
              <a:latin typeface="Cambria" panose="02040503050406030204" pitchFamily="18" charset="0"/>
              <a:ea typeface="Cambria" panose="02040503050406030204" pitchFamily="18" charset="0"/>
            </a:endParaRPr>
          </a:p>
          <a:p>
            <a:pPr marL="0" indent="0" algn="just">
              <a:lnSpc>
                <a:spcPct val="200000"/>
              </a:lnSpc>
              <a:buNone/>
            </a:pPr>
            <a:endParaRPr lang="en-US" b="1" dirty="0">
              <a:solidFill>
                <a:srgbClr val="0070C0"/>
              </a:solidFill>
              <a:latin typeface="Cambria" panose="02040503050406030204" pitchFamily="18" charset="0"/>
              <a:ea typeface="Cambria" panose="02040503050406030204" pitchFamily="18" charset="0"/>
            </a:endParaRPr>
          </a:p>
          <a:p>
            <a:pPr marL="0" indent="0" algn="just">
              <a:lnSpc>
                <a:spcPct val="200000"/>
              </a:lnSpc>
              <a:buNone/>
            </a:pPr>
            <a:endParaRPr lang="en-IN" b="1" dirty="0">
              <a:solidFill>
                <a:srgbClr val="0070C0"/>
              </a:solidFill>
              <a:latin typeface="Cambria" panose="02040503050406030204" pitchFamily="18" charset="0"/>
              <a:ea typeface="Cambria" panose="02040503050406030204" pitchFamily="18" charset="0"/>
            </a:endParaRPr>
          </a:p>
        </p:txBody>
      </p:sp>
      <p:sp>
        <p:nvSpPr>
          <p:cNvPr id="4" name="Slide Number Placeholder 3"/>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40</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2128354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69405"/>
          </a:xfrm>
        </p:spPr>
        <p:txBody>
          <a:bodyPr>
            <a:noAutofit/>
          </a:bodyPr>
          <a:lstStyle/>
          <a:p>
            <a:pPr algn="ctr"/>
            <a:r>
              <a:rPr lang="en-US" sz="2200" b="1" u="sng" dirty="0">
                <a:solidFill>
                  <a:srgbClr val="FF0000"/>
                </a:solidFill>
                <a:latin typeface="Cambria" panose="02040503050406030204" pitchFamily="18" charset="0"/>
                <a:ea typeface="Cambria" panose="02040503050406030204" pitchFamily="18" charset="0"/>
              </a:rPr>
              <a:t>Remedies which can be followed after the completion of </a:t>
            </a:r>
            <a:br>
              <a:rPr lang="en-US" sz="2200" b="1" u="sng" dirty="0">
                <a:solidFill>
                  <a:srgbClr val="FF0000"/>
                </a:solidFill>
                <a:latin typeface="Cambria" panose="02040503050406030204" pitchFamily="18" charset="0"/>
                <a:ea typeface="Cambria" panose="02040503050406030204" pitchFamily="18" charset="0"/>
              </a:rPr>
            </a:br>
            <a:r>
              <a:rPr lang="en-US" sz="2200" b="1" u="sng" dirty="0">
                <a:solidFill>
                  <a:srgbClr val="FF0000"/>
                </a:solidFill>
                <a:latin typeface="Cambria" panose="02040503050406030204" pitchFamily="18" charset="0"/>
                <a:ea typeface="Cambria" panose="02040503050406030204" pitchFamily="18" charset="0"/>
              </a:rPr>
              <a:t>assessment proceedings (</a:t>
            </a:r>
            <a:r>
              <a:rPr lang="en-US" sz="2200" b="1" u="sng" dirty="0" err="1">
                <a:solidFill>
                  <a:srgbClr val="FF0000"/>
                </a:solidFill>
                <a:latin typeface="Cambria" panose="02040503050406030204" pitchFamily="18" charset="0"/>
                <a:ea typeface="Cambria" panose="02040503050406030204" pitchFamily="18" charset="0"/>
              </a:rPr>
              <a:t>contd</a:t>
            </a:r>
            <a:r>
              <a:rPr lang="en-US" sz="2200" b="1" u="sng" dirty="0">
                <a:solidFill>
                  <a:srgbClr val="FF0000"/>
                </a:solidFill>
                <a:latin typeface="Cambria" panose="02040503050406030204" pitchFamily="18" charset="0"/>
                <a:ea typeface="Cambria" panose="02040503050406030204" pitchFamily="18" charset="0"/>
              </a:rPr>
              <a:t>)</a:t>
            </a:r>
            <a:br>
              <a:rPr lang="en-IN" sz="2200" dirty="0">
                <a:solidFill>
                  <a:srgbClr val="FF0000"/>
                </a:solidFill>
                <a:latin typeface="Cambria" panose="02040503050406030204" pitchFamily="18" charset="0"/>
                <a:ea typeface="Cambria" panose="02040503050406030204" pitchFamily="18" charset="0"/>
              </a:rPr>
            </a:br>
            <a:endParaRPr lang="en-IN" sz="2200" dirty="0"/>
          </a:p>
        </p:txBody>
      </p:sp>
      <p:sp>
        <p:nvSpPr>
          <p:cNvPr id="3" name="Content Placeholder 2"/>
          <p:cNvSpPr>
            <a:spLocks noGrp="1"/>
          </p:cNvSpPr>
          <p:nvPr>
            <p:ph idx="1"/>
          </p:nvPr>
        </p:nvSpPr>
        <p:spPr>
          <a:xfrm>
            <a:off x="838200" y="1334530"/>
            <a:ext cx="10515600" cy="4842433"/>
          </a:xfrm>
        </p:spPr>
        <p:txBody>
          <a:bodyPr>
            <a:normAutofit/>
          </a:bodyPr>
          <a:lstStyle/>
          <a:p>
            <a:pPr marL="0" lvl="0" indent="0" algn="just">
              <a:lnSpc>
                <a:spcPct val="200000"/>
              </a:lnSpc>
              <a:buNone/>
            </a:pPr>
            <a:r>
              <a:rPr lang="en-US" b="1" dirty="0">
                <a:solidFill>
                  <a:srgbClr val="0070C0"/>
                </a:solidFill>
                <a:latin typeface="Cambria" panose="02040503050406030204" pitchFamily="18" charset="0"/>
                <a:ea typeface="Cambria" panose="02040503050406030204" pitchFamily="18" charset="0"/>
              </a:rPr>
              <a:t>III. </a:t>
            </a:r>
            <a:r>
              <a:rPr lang="en-US" b="1" u="sng" dirty="0">
                <a:solidFill>
                  <a:srgbClr val="0070C0"/>
                </a:solidFill>
                <a:latin typeface="Cambria" panose="02040503050406030204" pitchFamily="18" charset="0"/>
                <a:ea typeface="Cambria" panose="02040503050406030204" pitchFamily="18" charset="0"/>
              </a:rPr>
              <a:t>Additional Remedy:</a:t>
            </a:r>
          </a:p>
          <a:p>
            <a:pPr marL="0" indent="0" algn="just">
              <a:lnSpc>
                <a:spcPct val="200000"/>
              </a:lnSpc>
              <a:buNone/>
            </a:pPr>
            <a:r>
              <a:rPr lang="en-US" dirty="0">
                <a:latin typeface="Cambria" panose="02040503050406030204" pitchFamily="18" charset="0"/>
                <a:ea typeface="Cambria" panose="02040503050406030204" pitchFamily="18" charset="0"/>
              </a:rPr>
              <a:t>1. To file an application before the Local committee which deals with Taxpayers Grievances from High Pitched Scrutiny Assessment</a:t>
            </a:r>
            <a:endParaRPr lang="en-IN" dirty="0">
              <a:latin typeface="Cambria" panose="02040503050406030204" pitchFamily="18" charset="0"/>
              <a:ea typeface="Cambria" panose="02040503050406030204" pitchFamily="18" charset="0"/>
            </a:endParaRPr>
          </a:p>
          <a:p>
            <a:pPr marL="0" lvl="0" indent="0" algn="just">
              <a:lnSpc>
                <a:spcPct val="200000"/>
              </a:lnSpc>
              <a:buNone/>
            </a:pPr>
            <a:endParaRPr lang="en-IN" dirty="0">
              <a:latin typeface="Cambria" panose="02040503050406030204" pitchFamily="18" charset="0"/>
              <a:ea typeface="Cambria" panose="02040503050406030204" pitchFamily="18" charset="0"/>
            </a:endParaRPr>
          </a:p>
          <a:p>
            <a:pPr marL="0" indent="0" algn="just">
              <a:lnSpc>
                <a:spcPct val="200000"/>
              </a:lnSpc>
              <a:buNone/>
            </a:pPr>
            <a:endParaRPr lang="en-IN" b="1" dirty="0">
              <a:solidFill>
                <a:srgbClr val="0070C0"/>
              </a:solidFill>
              <a:latin typeface="Cambria" panose="02040503050406030204" pitchFamily="18" charset="0"/>
              <a:ea typeface="Cambria" panose="02040503050406030204" pitchFamily="18" charset="0"/>
            </a:endParaRPr>
          </a:p>
        </p:txBody>
      </p:sp>
      <p:sp>
        <p:nvSpPr>
          <p:cNvPr id="4" name="Slide Number Placeholder 3"/>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41</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1965246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A579B29-FE1A-ABBB-E284-8D5B3151E1C3}"/>
              </a:ext>
            </a:extLst>
          </p:cNvPr>
          <p:cNvSpPr txBox="1"/>
          <p:nvPr/>
        </p:nvSpPr>
        <p:spPr>
          <a:xfrm>
            <a:off x="1318556" y="1364475"/>
            <a:ext cx="9407873" cy="31700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FACELESS APPEALS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BEFORE CIT(A)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and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E-APPEALS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BEFORE JCIT(A)</a:t>
            </a:r>
          </a:p>
        </p:txBody>
      </p:sp>
      <p:sp>
        <p:nvSpPr>
          <p:cNvPr id="3" name="Slide Number Placeholder 2">
            <a:extLst>
              <a:ext uri="{FF2B5EF4-FFF2-40B4-BE49-F238E27FC236}">
                <a16:creationId xmlns:a16="http://schemas.microsoft.com/office/drawing/2014/main" id="{B36F29BD-A1AC-397E-3980-67A1DB61DA36}"/>
              </a:ext>
            </a:extLst>
          </p:cNvPr>
          <p:cNvSpPr>
            <a:spLocks noGrp="1"/>
          </p:cNvSpPr>
          <p:nvPr>
            <p:ph type="sldNum" sz="quarter" idx="12"/>
          </p:nvPr>
        </p:nvSpPr>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DDDA13A8-FF85-4270-B9E7-D60E3EF87015}" type="slidenum">
              <a:rPr kumimoji="0" lang="en-US" sz="2000" b="1" i="0" u="none" strike="noStrike" kern="1200" cap="none" spc="0" normalizeH="0" baseline="0" noProof="0" smtClean="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42</a:t>
            </a:fld>
            <a:endPar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16713305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E30C2C-BB49-3103-1D59-D9222E9734A4}"/>
              </a:ext>
            </a:extLst>
          </p:cNvPr>
          <p:cNvSpPr>
            <a:spLocks noGrp="1"/>
          </p:cNvSpPr>
          <p:nvPr>
            <p:ph idx="1"/>
          </p:nvPr>
        </p:nvSpPr>
        <p:spPr>
          <a:xfrm>
            <a:off x="879764" y="1277344"/>
            <a:ext cx="10515600" cy="3253093"/>
          </a:xfrm>
        </p:spPr>
        <p:txBody>
          <a:bodyPr>
            <a:normAutofit/>
          </a:bodyPr>
          <a:lstStyle/>
          <a:p>
            <a:pPr marL="0" indent="0">
              <a:buNone/>
            </a:pPr>
            <a:r>
              <a:rPr lang="en-US" sz="4000" dirty="0">
                <a:solidFill>
                  <a:srgbClr val="FF0000"/>
                </a:solidFill>
                <a:latin typeface="Cambria" panose="02040503050406030204" pitchFamily="18" charset="0"/>
                <a:ea typeface="Cambria" panose="02040503050406030204" pitchFamily="18" charset="0"/>
              </a:rPr>
              <a:t>   	</a:t>
            </a:r>
          </a:p>
          <a:p>
            <a:pPr marL="0" indent="0" algn="ctr">
              <a:buNone/>
            </a:pPr>
            <a:r>
              <a:rPr lang="en-US" sz="4000" dirty="0">
                <a:solidFill>
                  <a:srgbClr val="FF0000"/>
                </a:solidFill>
                <a:latin typeface="Cambria" panose="02040503050406030204" pitchFamily="18" charset="0"/>
                <a:ea typeface="Cambria" panose="02040503050406030204" pitchFamily="18" charset="0"/>
              </a:rPr>
              <a:t>  </a:t>
            </a:r>
            <a:r>
              <a:rPr lang="en-US" sz="4000" b="1" dirty="0">
                <a:solidFill>
                  <a:srgbClr val="FF0000"/>
                </a:solidFill>
                <a:latin typeface="Cambria" panose="02040503050406030204" pitchFamily="18" charset="0"/>
                <a:ea typeface="Cambria" panose="02040503050406030204" pitchFamily="18" charset="0"/>
              </a:rPr>
              <a:t>Good Opportunity </a:t>
            </a:r>
          </a:p>
          <a:p>
            <a:pPr marL="0" indent="0" algn="ctr">
              <a:buNone/>
            </a:pPr>
            <a:r>
              <a:rPr lang="en-US" sz="4000" b="1" dirty="0">
                <a:solidFill>
                  <a:srgbClr val="FF0000"/>
                </a:solidFill>
                <a:latin typeface="Cambria" panose="02040503050406030204" pitchFamily="18" charset="0"/>
                <a:ea typeface="Cambria" panose="02040503050406030204" pitchFamily="18" charset="0"/>
              </a:rPr>
              <a:t>For </a:t>
            </a:r>
          </a:p>
          <a:p>
            <a:pPr marL="0" indent="0" algn="ctr">
              <a:buNone/>
            </a:pPr>
            <a:r>
              <a:rPr lang="en-US" sz="4000" b="1" dirty="0">
                <a:solidFill>
                  <a:srgbClr val="FF0000"/>
                </a:solidFill>
                <a:latin typeface="Cambria" panose="02040503050406030204" pitchFamily="18" charset="0"/>
                <a:ea typeface="Cambria" panose="02040503050406030204" pitchFamily="18" charset="0"/>
              </a:rPr>
              <a:t>Younger CAs</a:t>
            </a:r>
            <a:endParaRPr lang="en-IN" sz="4000" b="1" dirty="0">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99383784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3" name="TextBox 2"/>
          <p:cNvSpPr txBox="1"/>
          <p:nvPr/>
        </p:nvSpPr>
        <p:spPr>
          <a:xfrm>
            <a:off x="1341309" y="1663908"/>
            <a:ext cx="9601512" cy="1824795"/>
          </a:xfrm>
          <a:prstGeom prst="rect">
            <a:avLst/>
          </a:prstGeom>
          <a:noFill/>
        </p:spPr>
        <p:txBody>
          <a:bodyPr wrap="square" rtlCol="0">
            <a:spAutoFit/>
          </a:bodyPr>
          <a:lstStyle/>
          <a:p>
            <a:pPr marL="0" marR="0" lvl="0" indent="0" algn="ctr" defTabSz="342900" rtl="0" eaLnBrk="1" fontAlgn="auto" latinLnBrk="0" hangingPunct="1">
              <a:lnSpc>
                <a:spcPct val="15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1. CONSIDER THE </a:t>
            </a:r>
            <a:r>
              <a:rPr kumimoji="0" lang="en-US" sz="4000" b="1" i="0" u="none" strike="noStrike" kern="1200" cap="none" spc="0" normalizeH="0" noProof="0" dirty="0">
                <a:ln>
                  <a:noFill/>
                </a:ln>
                <a:solidFill>
                  <a:srgbClr val="FF0000"/>
                </a:solidFill>
                <a:effectLst/>
                <a:uLnTx/>
                <a:uFillTx/>
                <a:latin typeface="Cambria" panose="02040503050406030204" pitchFamily="18" charset="0"/>
                <a:ea typeface="Cambria" panose="02040503050406030204" pitchFamily="18" charset="0"/>
                <a:cs typeface="+mn-cs"/>
              </a:rPr>
              <a:t> </a:t>
            </a:r>
            <a:r>
              <a:rPr kumimoji="0" lang="en-US" sz="40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PROS AND CONS OF</a:t>
            </a:r>
            <a:r>
              <a:rPr kumimoji="0" lang="en-US" sz="4000" b="1" i="0" u="none" strike="noStrike" kern="1200" cap="none" spc="0" normalizeH="0" noProof="0" dirty="0">
                <a:ln>
                  <a:noFill/>
                </a:ln>
                <a:solidFill>
                  <a:srgbClr val="FF0000"/>
                </a:solidFill>
                <a:effectLst/>
                <a:uLnTx/>
                <a:uFillTx/>
                <a:latin typeface="Cambria" panose="02040503050406030204" pitchFamily="18" charset="0"/>
                <a:ea typeface="Cambria" panose="02040503050406030204" pitchFamily="18" charset="0"/>
                <a:cs typeface="+mn-cs"/>
              </a:rPr>
              <a:t> </a:t>
            </a:r>
            <a:r>
              <a:rPr kumimoji="0" lang="en-US" sz="40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FILING THE APPEAL</a:t>
            </a:r>
            <a:endParaRPr kumimoji="0" lang="en-AU" sz="40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312999589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F98914-3FC2-4DDF-9BE3-C0C74968A7A8}"/>
              </a:ext>
            </a:extLst>
          </p:cNvPr>
          <p:cNvSpPr>
            <a:spLocks noGrp="1"/>
          </p:cNvSpPr>
          <p:nvPr>
            <p:ph idx="1"/>
          </p:nvPr>
        </p:nvSpPr>
        <p:spPr>
          <a:xfrm>
            <a:off x="587829" y="216693"/>
            <a:ext cx="10749617" cy="5839333"/>
          </a:xfrm>
        </p:spPr>
        <p:txBody>
          <a:bodyPr>
            <a:noAutofit/>
          </a:bodyPr>
          <a:lstStyle/>
          <a:p>
            <a:pPr marL="0" indent="0" algn="just">
              <a:lnSpc>
                <a:spcPct val="150000"/>
              </a:lnSpc>
              <a:buNone/>
            </a:pPr>
            <a:r>
              <a:rPr lang="en-IN" b="1" u="sng" dirty="0">
                <a:solidFill>
                  <a:schemeClr val="accent1">
                    <a:lumMod val="75000"/>
                  </a:schemeClr>
                </a:solidFill>
                <a:latin typeface="Cambria" panose="02040503050406030204" pitchFamily="18" charset="0"/>
                <a:ea typeface="Cambria" panose="02040503050406030204" pitchFamily="18" charset="0"/>
              </a:rPr>
              <a:t>Power of Enhancement</a:t>
            </a:r>
            <a:r>
              <a:rPr lang="en-IN" sz="2600" b="1" u="sng" dirty="0">
                <a:solidFill>
                  <a:srgbClr val="FF0000"/>
                </a:solidFill>
                <a:latin typeface="Cambria" panose="02040503050406030204" pitchFamily="18" charset="0"/>
                <a:ea typeface="Cambria" panose="02040503050406030204" pitchFamily="18" charset="0"/>
              </a:rPr>
              <a:t> </a:t>
            </a:r>
            <a:r>
              <a:rPr lang="en-IN" sz="2600" b="1" u="sng" dirty="0">
                <a:solidFill>
                  <a:schemeClr val="accent1">
                    <a:lumMod val="75000"/>
                  </a:schemeClr>
                </a:solidFill>
                <a:latin typeface="Cambria" panose="02040503050406030204" pitchFamily="18" charset="0"/>
                <a:ea typeface="Cambria" panose="02040503050406030204" pitchFamily="18" charset="0"/>
              </a:rPr>
              <a:t>:</a:t>
            </a:r>
          </a:p>
          <a:p>
            <a:pPr marL="0" indent="0" algn="just">
              <a:lnSpc>
                <a:spcPct val="150000"/>
              </a:lnSpc>
              <a:buNone/>
            </a:pPr>
            <a:r>
              <a:rPr lang="en-IN" sz="2600" b="1" dirty="0">
                <a:solidFill>
                  <a:srgbClr val="FF0000"/>
                </a:solidFill>
                <a:latin typeface="Cambria" panose="02040503050406030204" pitchFamily="18" charset="0"/>
                <a:ea typeface="Cambria" panose="02040503050406030204" pitchFamily="18" charset="0"/>
              </a:rPr>
              <a:t>Once the assessment order is passed </a:t>
            </a:r>
            <a:r>
              <a:rPr lang="en-IN" sz="2600" dirty="0">
                <a:latin typeface="Cambria" panose="02040503050406030204" pitchFamily="18" charset="0"/>
                <a:ea typeface="Cambria" panose="02040503050406030204" pitchFamily="18" charset="0"/>
              </a:rPr>
              <a:t>by the AO, an </a:t>
            </a:r>
            <a:r>
              <a:rPr lang="en-IN" sz="2600" dirty="0" err="1">
                <a:latin typeface="Cambria" panose="02040503050406030204" pitchFamily="18" charset="0"/>
                <a:ea typeface="Cambria" panose="02040503050406030204" pitchFamily="18" charset="0"/>
              </a:rPr>
              <a:t>assessee</a:t>
            </a:r>
            <a:r>
              <a:rPr lang="en-IN" sz="2600" dirty="0">
                <a:latin typeface="Cambria" panose="02040503050406030204" pitchFamily="18" charset="0"/>
                <a:ea typeface="Cambria" panose="02040503050406030204" pitchFamily="18" charset="0"/>
              </a:rPr>
              <a:t> </a:t>
            </a:r>
            <a:r>
              <a:rPr lang="en-IN" sz="2600" b="1" dirty="0">
                <a:solidFill>
                  <a:srgbClr val="FF0000"/>
                </a:solidFill>
                <a:latin typeface="Cambria" panose="02040503050406030204" pitchFamily="18" charset="0"/>
                <a:ea typeface="Cambria" panose="02040503050406030204" pitchFamily="18" charset="0"/>
              </a:rPr>
              <a:t>can file an appeal with the JCIT(A)/CIT (A)</a:t>
            </a:r>
            <a:r>
              <a:rPr lang="en-IN" sz="2600" dirty="0">
                <a:solidFill>
                  <a:schemeClr val="accent5"/>
                </a:solidFill>
                <a:latin typeface="Cambria" panose="02040503050406030204" pitchFamily="18" charset="0"/>
                <a:ea typeface="Cambria" panose="02040503050406030204" pitchFamily="18" charset="0"/>
              </a:rPr>
              <a:t> </a:t>
            </a:r>
            <a:r>
              <a:rPr lang="en-IN" sz="2600" b="1" dirty="0">
                <a:solidFill>
                  <a:srgbClr val="FF0000"/>
                </a:solidFill>
                <a:latin typeface="Cambria" panose="02040503050406030204" pitchFamily="18" charset="0"/>
                <a:ea typeface="Cambria" panose="02040503050406030204" pitchFamily="18" charset="0"/>
              </a:rPr>
              <a:t>u/s. </a:t>
            </a:r>
            <a:r>
              <a:rPr lang="en-US" sz="2600" b="1" dirty="0">
                <a:solidFill>
                  <a:srgbClr val="FF0000"/>
                </a:solidFill>
                <a:latin typeface="Cambria" panose="02040503050406030204" pitchFamily="18" charset="0"/>
                <a:ea typeface="Cambria" panose="02040503050406030204" pitchFamily="18" charset="0"/>
              </a:rPr>
              <a:t>356/357 of IT Act,  2025 </a:t>
            </a:r>
            <a:r>
              <a:rPr lang="en-US" sz="2600" b="1" dirty="0">
                <a:solidFill>
                  <a:srgbClr val="00B050"/>
                </a:solidFill>
                <a:latin typeface="Cambria" panose="02040503050406030204" pitchFamily="18" charset="0"/>
                <a:ea typeface="Cambria" panose="02040503050406030204" pitchFamily="18" charset="0"/>
              </a:rPr>
              <a:t>(Section  246/246A of IT Act, 1961)</a:t>
            </a:r>
            <a:endParaRPr lang="en-IN" sz="2600" b="1" dirty="0">
              <a:solidFill>
                <a:srgbClr val="00B050"/>
              </a:solidFill>
              <a:latin typeface="Cambria" panose="02040503050406030204" pitchFamily="18" charset="0"/>
              <a:ea typeface="Cambria" panose="02040503050406030204" pitchFamily="18" charset="0"/>
            </a:endParaRPr>
          </a:p>
          <a:p>
            <a:pPr marL="0" indent="0" algn="just">
              <a:lnSpc>
                <a:spcPct val="150000"/>
              </a:lnSpc>
              <a:buNone/>
            </a:pPr>
            <a:r>
              <a:rPr lang="en-IN" sz="2600" dirty="0">
                <a:latin typeface="Cambria" panose="02040503050406030204" pitchFamily="18" charset="0"/>
                <a:ea typeface="Cambria" panose="02040503050406030204" pitchFamily="18" charset="0"/>
              </a:rPr>
              <a:t>However, </a:t>
            </a:r>
            <a:r>
              <a:rPr lang="en-IN" sz="2600" b="1" dirty="0">
                <a:solidFill>
                  <a:srgbClr val="FF0000"/>
                </a:solidFill>
                <a:latin typeface="Cambria" panose="02040503050406030204" pitchFamily="18" charset="0"/>
                <a:ea typeface="Cambria" panose="02040503050406030204" pitchFamily="18" charset="0"/>
              </a:rPr>
              <a:t>before filing the appeal</a:t>
            </a:r>
            <a:r>
              <a:rPr lang="en-IN" sz="2600" dirty="0">
                <a:latin typeface="Cambria" panose="02040503050406030204" pitchFamily="18" charset="0"/>
                <a:ea typeface="Cambria" panose="02040503050406030204" pitchFamily="18" charset="0"/>
              </a:rPr>
              <a:t>, </a:t>
            </a:r>
            <a:r>
              <a:rPr lang="en-IN" sz="2600" dirty="0" err="1">
                <a:latin typeface="Cambria" panose="02040503050406030204" pitchFamily="18" charset="0"/>
                <a:ea typeface="Cambria" panose="02040503050406030204" pitchFamily="18" charset="0"/>
              </a:rPr>
              <a:t>assessee</a:t>
            </a:r>
            <a:r>
              <a:rPr lang="en-IN" sz="2600" dirty="0">
                <a:latin typeface="Cambria" panose="02040503050406030204" pitchFamily="18" charset="0"/>
                <a:ea typeface="Cambria" panose="02040503050406030204" pitchFamily="18" charset="0"/>
              </a:rPr>
              <a:t> must </a:t>
            </a:r>
            <a:r>
              <a:rPr lang="en-IN" sz="2600" b="1" dirty="0">
                <a:solidFill>
                  <a:srgbClr val="FF0000"/>
                </a:solidFill>
                <a:latin typeface="Cambria" panose="02040503050406030204" pitchFamily="18" charset="0"/>
                <a:ea typeface="Cambria" panose="02040503050406030204" pitchFamily="18" charset="0"/>
              </a:rPr>
              <a:t>consider the pros and cons of filing the appeal</a:t>
            </a:r>
            <a:r>
              <a:rPr lang="en-IN" sz="2600" dirty="0">
                <a:solidFill>
                  <a:srgbClr val="FF0000"/>
                </a:solidFill>
                <a:latin typeface="Cambria" panose="02040503050406030204" pitchFamily="18" charset="0"/>
                <a:ea typeface="Cambria" panose="02040503050406030204" pitchFamily="18" charset="0"/>
              </a:rPr>
              <a:t>. This is because JCIT(A)/ CIT (A) has powers of enhancement and the entire assessment proceedings are open before him.</a:t>
            </a:r>
          </a:p>
          <a:p>
            <a:pPr marL="0" indent="0" algn="just">
              <a:lnSpc>
                <a:spcPct val="150000"/>
              </a:lnSpc>
              <a:buNone/>
            </a:pPr>
            <a:r>
              <a:rPr lang="en-IN" sz="2600" dirty="0">
                <a:solidFill>
                  <a:srgbClr val="FF0000"/>
                </a:solidFill>
                <a:latin typeface="Cambria" panose="02040503050406030204" pitchFamily="18" charset="0"/>
                <a:ea typeface="Cambria" panose="02040503050406030204" pitchFamily="18" charset="0"/>
              </a:rPr>
              <a:t>CIT v. </a:t>
            </a:r>
            <a:r>
              <a:rPr lang="en-IN" sz="2600" dirty="0" err="1">
                <a:solidFill>
                  <a:srgbClr val="FF0000"/>
                </a:solidFill>
                <a:latin typeface="Cambria" panose="02040503050406030204" pitchFamily="18" charset="0"/>
                <a:ea typeface="Cambria" panose="02040503050406030204" pitchFamily="18" charset="0"/>
              </a:rPr>
              <a:t>Sakseria</a:t>
            </a:r>
            <a:r>
              <a:rPr lang="en-IN" sz="2600" dirty="0">
                <a:solidFill>
                  <a:srgbClr val="FF0000"/>
                </a:solidFill>
                <a:latin typeface="Cambria" panose="02040503050406030204" pitchFamily="18" charset="0"/>
                <a:ea typeface="Cambria" panose="02040503050406030204" pitchFamily="18" charset="0"/>
              </a:rPr>
              <a:t> Cotton Mills Limited [1980] 124 ITR 570 (Bom.): </a:t>
            </a:r>
            <a:r>
              <a:rPr lang="en-IN" sz="2600" b="1" dirty="0">
                <a:solidFill>
                  <a:srgbClr val="FF0000"/>
                </a:solidFill>
                <a:latin typeface="Cambria" panose="02040503050406030204" pitchFamily="18" charset="0"/>
                <a:ea typeface="Cambria" panose="02040503050406030204" pitchFamily="18" charset="0"/>
              </a:rPr>
              <a:t>The entire assessment proceedings are open before the CIT (A).</a:t>
            </a:r>
            <a:endParaRPr lang="en-IN" sz="2600" dirty="0">
              <a:solidFill>
                <a:srgbClr val="FF0000"/>
              </a:solidFill>
              <a:latin typeface="Cambria" panose="02040503050406030204" pitchFamily="18" charset="0"/>
              <a:ea typeface="Cambria" panose="02040503050406030204" pitchFamily="18" charset="0"/>
            </a:endParaRPr>
          </a:p>
        </p:txBody>
      </p:sp>
      <p:sp>
        <p:nvSpPr>
          <p:cNvPr id="2" name="Slide Number Placeholder 1"/>
          <p:cNvSpPr>
            <a:spLocks noGrp="1"/>
          </p:cNvSpPr>
          <p:nvPr>
            <p:ph type="sldNum" sz="quarter" idx="12"/>
          </p:nvPr>
        </p:nvSpPr>
        <p:spPr>
          <a:xfrm>
            <a:off x="9577038" y="6367463"/>
            <a:ext cx="2000250" cy="273844"/>
          </a:xfrm>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4" name="TextBox 3"/>
          <p:cNvSpPr txBox="1"/>
          <p:nvPr/>
        </p:nvSpPr>
        <p:spPr>
          <a:xfrm>
            <a:off x="310823" y="-13567"/>
            <a:ext cx="9455642" cy="400110"/>
          </a:xfrm>
          <a:prstGeom prst="rect">
            <a:avLst/>
          </a:prstGeom>
          <a:noFill/>
        </p:spPr>
        <p:txBody>
          <a:bodyPr wrap="squar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IN" sz="20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1. Consider the pros and cons of filing the appeal</a:t>
            </a:r>
            <a:endParaRPr kumimoji="0" lang="en-AU" sz="20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endParaRPr>
          </a:p>
        </p:txBody>
      </p:sp>
      <p:sp>
        <p:nvSpPr>
          <p:cNvPr id="5" name="TextBox 4">
            <a:extLst>
              <a:ext uri="{FF2B5EF4-FFF2-40B4-BE49-F238E27FC236}">
                <a16:creationId xmlns:a16="http://schemas.microsoft.com/office/drawing/2014/main" id="{4E20BCCB-30B4-DC52-606B-BECCF7AAD101}"/>
              </a:ext>
            </a:extLst>
          </p:cNvPr>
          <p:cNvSpPr txBox="1"/>
          <p:nvPr/>
        </p:nvSpPr>
        <p:spPr>
          <a:xfrm>
            <a:off x="8019288" y="6304967"/>
            <a:ext cx="1888209"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Contd.</a:t>
            </a:r>
          </a:p>
        </p:txBody>
      </p:sp>
    </p:spTree>
    <p:extLst>
      <p:ext uri="{BB962C8B-B14F-4D97-AF65-F5344CB8AC3E}">
        <p14:creationId xmlns:p14="http://schemas.microsoft.com/office/powerpoint/2010/main" val="31569359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BE9699-C53F-4549-A3C2-AD32B2FAB04C}"/>
              </a:ext>
            </a:extLst>
          </p:cNvPr>
          <p:cNvSpPr>
            <a:spLocks noGrp="1"/>
          </p:cNvSpPr>
          <p:nvPr>
            <p:ph idx="1"/>
          </p:nvPr>
        </p:nvSpPr>
        <p:spPr>
          <a:xfrm>
            <a:off x="561542" y="889687"/>
            <a:ext cx="10792258" cy="4653864"/>
          </a:xfrm>
        </p:spPr>
        <p:txBody>
          <a:bodyPr>
            <a:noAutofit/>
          </a:bodyPr>
          <a:lstStyle/>
          <a:p>
            <a:pPr marL="0" indent="0" algn="just">
              <a:lnSpc>
                <a:spcPct val="150000"/>
              </a:lnSpc>
              <a:buNone/>
            </a:pPr>
            <a:endParaRPr lang="en-IN" sz="2800" dirty="0">
              <a:solidFill>
                <a:srgbClr val="FF0000"/>
              </a:solidFill>
              <a:latin typeface="Cambria" panose="02040503050406030204" pitchFamily="18" charset="0"/>
              <a:ea typeface="Cambria" panose="02040503050406030204" pitchFamily="18" charset="0"/>
            </a:endParaRPr>
          </a:p>
          <a:p>
            <a:pPr marL="0" indent="0" algn="just">
              <a:lnSpc>
                <a:spcPct val="150000"/>
              </a:lnSpc>
              <a:buNone/>
            </a:pPr>
            <a:r>
              <a:rPr lang="en-IN" sz="2800" dirty="0">
                <a:solidFill>
                  <a:srgbClr val="FF0000"/>
                </a:solidFill>
                <a:latin typeface="Cambria" panose="02040503050406030204" pitchFamily="18" charset="0"/>
                <a:ea typeface="Cambria" panose="02040503050406030204" pitchFamily="18" charset="0"/>
              </a:rPr>
              <a:t>A</a:t>
            </a:r>
            <a:r>
              <a:rPr lang="en-IN" sz="2800" b="1" dirty="0">
                <a:solidFill>
                  <a:srgbClr val="FF0000"/>
                </a:solidFill>
                <a:latin typeface="Cambria" panose="02040503050406030204" pitchFamily="18" charset="0"/>
                <a:ea typeface="Cambria" panose="02040503050406030204" pitchFamily="18" charset="0"/>
              </a:rPr>
              <a:t>n appeal once filed cannot be withdrawn at the instance of the assessee</a:t>
            </a:r>
            <a:r>
              <a:rPr lang="en-IN" sz="2800" dirty="0">
                <a:latin typeface="Cambria" panose="02040503050406030204" pitchFamily="18" charset="0"/>
                <a:ea typeface="Cambria" panose="02040503050406030204" pitchFamily="18" charset="0"/>
              </a:rPr>
              <a:t>. On the other hand, the </a:t>
            </a:r>
            <a:r>
              <a:rPr lang="en-IN" sz="2800" b="1" dirty="0">
                <a:latin typeface="Cambria" panose="02040503050406030204" pitchFamily="18" charset="0"/>
                <a:ea typeface="Cambria" panose="02040503050406030204" pitchFamily="18" charset="0"/>
              </a:rPr>
              <a:t>appellate authority in its discretion may allow withdrawal of appeal</a:t>
            </a:r>
            <a:r>
              <a:rPr lang="en-IN" sz="2800" dirty="0">
                <a:latin typeface="Cambria" panose="02040503050406030204" pitchFamily="18" charset="0"/>
                <a:ea typeface="Cambria" panose="02040503050406030204" pitchFamily="18" charset="0"/>
              </a:rPr>
              <a:t> </a:t>
            </a:r>
            <a:r>
              <a:rPr lang="en-IN" sz="2800" b="1" dirty="0">
                <a:solidFill>
                  <a:srgbClr val="FF0000"/>
                </a:solidFill>
                <a:latin typeface="Cambria" panose="02040503050406030204" pitchFamily="18" charset="0"/>
                <a:ea typeface="Cambria" panose="02040503050406030204" pitchFamily="18" charset="0"/>
              </a:rPr>
              <a:t>and</a:t>
            </a:r>
            <a:r>
              <a:rPr lang="en-IN" sz="2800" b="1" dirty="0">
                <a:latin typeface="Cambria" panose="02040503050406030204" pitchFamily="18" charset="0"/>
                <a:ea typeface="Cambria" panose="02040503050406030204" pitchFamily="18" charset="0"/>
              </a:rPr>
              <a:t> dismiss the same as not pressed</a:t>
            </a:r>
            <a:r>
              <a:rPr lang="en-IN" sz="2800" dirty="0">
                <a:latin typeface="Cambria" panose="02040503050406030204" pitchFamily="18" charset="0"/>
                <a:ea typeface="Cambria" panose="02040503050406030204" pitchFamily="18" charset="0"/>
              </a:rPr>
              <a:t>.</a:t>
            </a:r>
          </a:p>
          <a:p>
            <a:pPr marL="0" indent="0" algn="just">
              <a:lnSpc>
                <a:spcPct val="150000"/>
              </a:lnSpc>
              <a:buNone/>
            </a:pPr>
            <a:r>
              <a:rPr lang="en-IN" sz="2800" dirty="0">
                <a:solidFill>
                  <a:srgbClr val="FF0000"/>
                </a:solidFill>
                <a:latin typeface="Cambria" panose="02040503050406030204" pitchFamily="18" charset="0"/>
                <a:ea typeface="Cambria" panose="02040503050406030204" pitchFamily="18" charset="0"/>
              </a:rPr>
              <a:t>CIT v. </a:t>
            </a:r>
            <a:r>
              <a:rPr lang="en-IN" sz="2800" dirty="0" err="1">
                <a:solidFill>
                  <a:srgbClr val="FF0000"/>
                </a:solidFill>
                <a:latin typeface="Cambria" panose="02040503050406030204" pitchFamily="18" charset="0"/>
                <a:ea typeface="Cambria" panose="02040503050406030204" pitchFamily="18" charset="0"/>
              </a:rPr>
              <a:t>Rai</a:t>
            </a:r>
            <a:r>
              <a:rPr lang="en-IN" sz="2800" dirty="0">
                <a:solidFill>
                  <a:srgbClr val="FF0000"/>
                </a:solidFill>
                <a:latin typeface="Cambria" panose="02040503050406030204" pitchFamily="18" charset="0"/>
                <a:ea typeface="Cambria" panose="02040503050406030204" pitchFamily="18" charset="0"/>
              </a:rPr>
              <a:t> </a:t>
            </a:r>
            <a:r>
              <a:rPr lang="en-IN" sz="2800" dirty="0" err="1">
                <a:solidFill>
                  <a:srgbClr val="FF0000"/>
                </a:solidFill>
                <a:latin typeface="Cambria" panose="02040503050406030204" pitchFamily="18" charset="0"/>
                <a:ea typeface="Cambria" panose="02040503050406030204" pitchFamily="18" charset="0"/>
              </a:rPr>
              <a:t>Bahadur</a:t>
            </a:r>
            <a:r>
              <a:rPr lang="en-IN" sz="2800" dirty="0">
                <a:solidFill>
                  <a:srgbClr val="FF0000"/>
                </a:solidFill>
                <a:latin typeface="Cambria" panose="02040503050406030204" pitchFamily="18" charset="0"/>
                <a:ea typeface="Cambria" panose="02040503050406030204" pitchFamily="18" charset="0"/>
              </a:rPr>
              <a:t> </a:t>
            </a:r>
            <a:r>
              <a:rPr lang="en-IN" sz="2800" dirty="0" err="1">
                <a:solidFill>
                  <a:srgbClr val="FF0000"/>
                </a:solidFill>
                <a:latin typeface="Cambria" panose="02040503050406030204" pitchFamily="18" charset="0"/>
                <a:ea typeface="Cambria" panose="02040503050406030204" pitchFamily="18" charset="0"/>
              </a:rPr>
              <a:t>Hardutroy</a:t>
            </a:r>
            <a:r>
              <a:rPr lang="en-IN" sz="2800" dirty="0">
                <a:solidFill>
                  <a:srgbClr val="FF0000"/>
                </a:solidFill>
                <a:latin typeface="Cambria" panose="02040503050406030204" pitchFamily="18" charset="0"/>
                <a:ea typeface="Cambria" panose="02040503050406030204" pitchFamily="18" charset="0"/>
              </a:rPr>
              <a:t> </a:t>
            </a:r>
            <a:r>
              <a:rPr lang="en-IN" sz="2800" dirty="0" err="1">
                <a:solidFill>
                  <a:srgbClr val="FF0000"/>
                </a:solidFill>
                <a:latin typeface="Cambria" panose="02040503050406030204" pitchFamily="18" charset="0"/>
                <a:ea typeface="Cambria" panose="02040503050406030204" pitchFamily="18" charset="0"/>
              </a:rPr>
              <a:t>Motilal</a:t>
            </a:r>
            <a:r>
              <a:rPr lang="en-IN" sz="2800" dirty="0">
                <a:solidFill>
                  <a:srgbClr val="FF0000"/>
                </a:solidFill>
                <a:latin typeface="Cambria" panose="02040503050406030204" pitchFamily="18" charset="0"/>
                <a:ea typeface="Cambria" panose="02040503050406030204" pitchFamily="18" charset="0"/>
              </a:rPr>
              <a:t> </a:t>
            </a:r>
            <a:r>
              <a:rPr lang="en-IN" sz="2800" dirty="0" err="1">
                <a:solidFill>
                  <a:srgbClr val="FF0000"/>
                </a:solidFill>
                <a:latin typeface="Cambria" panose="02040503050406030204" pitchFamily="18" charset="0"/>
                <a:ea typeface="Cambria" panose="02040503050406030204" pitchFamily="18" charset="0"/>
              </a:rPr>
              <a:t>Chamaria</a:t>
            </a:r>
            <a:r>
              <a:rPr lang="en-IN" sz="2800" dirty="0">
                <a:solidFill>
                  <a:srgbClr val="FF0000"/>
                </a:solidFill>
                <a:latin typeface="Cambria" panose="02040503050406030204" pitchFamily="18" charset="0"/>
                <a:ea typeface="Cambria" panose="02040503050406030204" pitchFamily="18" charset="0"/>
              </a:rPr>
              <a:t> [1967] 66 ITR 443 (SC): Once filed, an appeal before CIT (A) cannot be withdrawn by the </a:t>
            </a:r>
            <a:r>
              <a:rPr lang="en-IN" sz="2800" dirty="0" err="1">
                <a:solidFill>
                  <a:srgbClr val="FF0000"/>
                </a:solidFill>
                <a:latin typeface="Cambria" panose="02040503050406030204" pitchFamily="18" charset="0"/>
                <a:ea typeface="Cambria" panose="02040503050406030204" pitchFamily="18" charset="0"/>
              </a:rPr>
              <a:t>assessee</a:t>
            </a:r>
            <a:r>
              <a:rPr lang="en-IN" sz="2800" dirty="0">
                <a:solidFill>
                  <a:srgbClr val="FF0000"/>
                </a:solidFill>
                <a:latin typeface="Cambria" panose="02040503050406030204" pitchFamily="18" charset="0"/>
                <a:ea typeface="Cambria" panose="02040503050406030204" pitchFamily="18" charset="0"/>
              </a:rPr>
              <a:t>.</a:t>
            </a:r>
          </a:p>
        </p:txBody>
      </p:sp>
      <p:sp>
        <p:nvSpPr>
          <p:cNvPr id="5" name="TextBox 4"/>
          <p:cNvSpPr txBox="1"/>
          <p:nvPr/>
        </p:nvSpPr>
        <p:spPr>
          <a:xfrm>
            <a:off x="9277936" y="6356350"/>
            <a:ext cx="1065628" cy="3231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Contd</a:t>
            </a:r>
            <a:r>
              <a:rPr kumimoji="0" lang="en-US" sz="15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a:t>
            </a:r>
            <a:endParaRPr kumimoji="0" lang="en-US" sz="135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p:txBody>
      </p:sp>
      <p:sp>
        <p:nvSpPr>
          <p:cNvPr id="2" name="Slide Number Placeholder 1"/>
          <p:cNvSpPr>
            <a:spLocks noGrp="1"/>
          </p:cNvSpPr>
          <p:nvPr>
            <p:ph type="sldNum" sz="quarter" idx="12"/>
          </p:nvPr>
        </p:nvSpPr>
        <p:spPr>
          <a:xfrm>
            <a:off x="8610600" y="6286500"/>
            <a:ext cx="2743200" cy="434975"/>
          </a:xfrm>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46</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4" name="Rectangle 3"/>
          <p:cNvSpPr/>
          <p:nvPr/>
        </p:nvSpPr>
        <p:spPr>
          <a:xfrm>
            <a:off x="561542" y="193674"/>
            <a:ext cx="10582708" cy="126188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24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1. Consider the pros and cons of filing the appeal(</a:t>
            </a:r>
            <a:r>
              <a:rPr kumimoji="0" lang="en-IN" sz="2400" b="1" i="0" u="none" strike="noStrike" kern="1200" cap="none" spc="0" normalizeH="0" baseline="0" noProof="0" dirty="0" err="1">
                <a:ln>
                  <a:noFill/>
                </a:ln>
                <a:solidFill>
                  <a:srgbClr val="FF0000"/>
                </a:solidFill>
                <a:effectLst/>
                <a:uLnTx/>
                <a:uFillTx/>
                <a:latin typeface="Cambria" panose="02040503050406030204" pitchFamily="18" charset="0"/>
                <a:ea typeface="Cambria" panose="02040503050406030204" pitchFamily="18" charset="0"/>
                <a:cs typeface="+mn-cs"/>
              </a:rPr>
              <a:t>Contd</a:t>
            </a:r>
            <a:r>
              <a:rPr kumimoji="0" lang="en-IN" sz="24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24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2800" b="1" i="0" u="sng" strike="noStrike" kern="1200" cap="none" spc="0" normalizeH="0" baseline="0" noProof="0" dirty="0">
                <a:ln>
                  <a:noFill/>
                </a:ln>
                <a:solidFill>
                  <a:srgbClr val="4472C4">
                    <a:lumMod val="75000"/>
                  </a:srgbClr>
                </a:solidFill>
                <a:effectLst/>
                <a:uLnTx/>
                <a:uFillTx/>
                <a:latin typeface="Cambria" panose="02040503050406030204" pitchFamily="18" charset="0"/>
                <a:ea typeface="Cambria" panose="02040503050406030204" pitchFamily="18" charset="0"/>
                <a:cs typeface="+mn-cs"/>
              </a:rPr>
              <a:t>An Appeal Once Filed Cannot Be Withdrawn:</a:t>
            </a:r>
            <a:endParaRPr kumimoji="0" lang="en-AU" sz="2800" b="0" i="0" u="sng" strike="noStrike" kern="1200" cap="none" spc="0" normalizeH="0" baseline="0" noProof="0" dirty="0">
              <a:ln>
                <a:noFill/>
              </a:ln>
              <a:solidFill>
                <a:srgbClr val="4472C4">
                  <a:lumMod val="75000"/>
                </a:srgbClr>
              </a:solidFill>
              <a:effectLst/>
              <a:uLnTx/>
              <a:uFillTx/>
              <a:latin typeface="Calibri"/>
              <a:ea typeface="+mn-ea"/>
              <a:cs typeface="+mn-cs"/>
            </a:endParaRPr>
          </a:p>
        </p:txBody>
      </p:sp>
    </p:spTree>
    <p:extLst>
      <p:ext uri="{BB962C8B-B14F-4D97-AF65-F5344CB8AC3E}">
        <p14:creationId xmlns:p14="http://schemas.microsoft.com/office/powerpoint/2010/main" val="1046368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61BC87-6B25-41C8-8149-8ACE12D90ACD}"/>
              </a:ext>
            </a:extLst>
          </p:cNvPr>
          <p:cNvSpPr txBox="1"/>
          <p:nvPr/>
        </p:nvSpPr>
        <p:spPr>
          <a:xfrm>
            <a:off x="1140932" y="2236089"/>
            <a:ext cx="10686790" cy="1508105"/>
          </a:xfrm>
          <a:prstGeom prst="rect">
            <a:avLst/>
          </a:prstGeom>
          <a:noFill/>
        </p:spPr>
        <p:txBody>
          <a:bodyPr wrap="square" rtlCol="0">
            <a:spAutoFit/>
          </a:bodyPr>
          <a:lstStyle/>
          <a:p>
            <a:pPr marL="0" marR="0" lvl="0" indent="0" algn="l" defTabSz="914400" rtl="0" eaLnBrk="1" fontAlgn="auto" latinLnBrk="0" hangingPunct="1">
              <a:lnSpc>
                <a:spcPct val="200000"/>
              </a:lnSpc>
              <a:spcBef>
                <a:spcPts val="0"/>
              </a:spcBef>
              <a:spcAft>
                <a:spcPts val="0"/>
              </a:spcAft>
              <a:buClr>
                <a:srgbClr val="ED7D31"/>
              </a:buClr>
              <a:buSzTx/>
              <a:buFontTx/>
              <a:buNone/>
              <a:tabLst/>
              <a:defRPr/>
            </a:pPr>
            <a:endParaRPr kumimoji="0" lang="en-US" sz="10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L="0" marR="0" lvl="0" indent="0" algn="l" defTabSz="914400" rtl="0" eaLnBrk="1" fontAlgn="auto" latinLnBrk="0" hangingPunct="1">
              <a:lnSpc>
                <a:spcPct val="200000"/>
              </a:lnSpc>
              <a:spcBef>
                <a:spcPts val="0"/>
              </a:spcBef>
              <a:spcAft>
                <a:spcPts val="0"/>
              </a:spcAft>
              <a:buClr>
                <a:srgbClr val="ED7D31"/>
              </a:buClr>
              <a:buSzTx/>
              <a:buFontTx/>
              <a:buNone/>
              <a:tabLst/>
              <a:defRPr/>
            </a:pPr>
            <a:r>
              <a:rPr kumimoji="0" lang="en-US" sz="3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Must be </a:t>
            </a:r>
            <a:r>
              <a:rPr kumimoji="0" lang="en-US" sz="36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paid on </a:t>
            </a:r>
            <a:r>
              <a:rPr kumimoji="0" lang="en-US" sz="36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income returned </a:t>
            </a:r>
            <a:r>
              <a:rPr kumimoji="0" lang="en-US" sz="36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before appeal </a:t>
            </a:r>
          </a:p>
        </p:txBody>
      </p:sp>
      <p:sp>
        <p:nvSpPr>
          <p:cNvPr id="4" name="Slide Number Placeholder 3"/>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47</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5" name="Rectangle 4"/>
          <p:cNvSpPr/>
          <p:nvPr/>
        </p:nvSpPr>
        <p:spPr>
          <a:xfrm>
            <a:off x="1209680" y="1295080"/>
            <a:ext cx="6955644" cy="584775"/>
          </a:xfrm>
          <a:prstGeom prst="rect">
            <a:avLst/>
          </a:prstGeom>
        </p:spPr>
        <p:txBody>
          <a:bodyPr wrap="square">
            <a:spAutoFit/>
          </a:bodyPr>
          <a:lstStyle/>
          <a:p>
            <a:r>
              <a:rPr lang="en-US" sz="3200" b="1" u="sng" dirty="0">
                <a:ln/>
                <a:solidFill>
                  <a:srgbClr val="4472C4">
                    <a:lumMod val="75000"/>
                  </a:srgbClr>
                </a:solidFill>
                <a:latin typeface="Cambria" panose="02040503050406030204" pitchFamily="18" charset="0"/>
                <a:ea typeface="Cambria" panose="02040503050406030204" pitchFamily="18" charset="0"/>
                <a:cs typeface="+mj-cs"/>
              </a:rPr>
              <a:t>Tax due on returned income</a:t>
            </a:r>
            <a:endParaRPr lang="en-US" dirty="0"/>
          </a:p>
        </p:txBody>
      </p:sp>
      <p:sp>
        <p:nvSpPr>
          <p:cNvPr id="6" name="Rectangle 5"/>
          <p:cNvSpPr/>
          <p:nvPr/>
        </p:nvSpPr>
        <p:spPr>
          <a:xfrm>
            <a:off x="561542" y="193674"/>
            <a:ext cx="10582708" cy="46166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24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1. Consider the pros and cons of filing the appeal(Contd.)</a:t>
            </a:r>
          </a:p>
        </p:txBody>
      </p:sp>
      <p:sp>
        <p:nvSpPr>
          <p:cNvPr id="7" name="TextBox 6">
            <a:extLst>
              <a:ext uri="{FF2B5EF4-FFF2-40B4-BE49-F238E27FC236}">
                <a16:creationId xmlns:a16="http://schemas.microsoft.com/office/drawing/2014/main" id="{4E20BCCB-30B4-DC52-606B-BECCF7AAD101}"/>
              </a:ext>
            </a:extLst>
          </p:cNvPr>
          <p:cNvSpPr txBox="1"/>
          <p:nvPr/>
        </p:nvSpPr>
        <p:spPr>
          <a:xfrm>
            <a:off x="8019288" y="6304967"/>
            <a:ext cx="1775999"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Contd.</a:t>
            </a:r>
          </a:p>
        </p:txBody>
      </p:sp>
    </p:spTree>
    <p:extLst>
      <p:ext uri="{BB962C8B-B14F-4D97-AF65-F5344CB8AC3E}">
        <p14:creationId xmlns:p14="http://schemas.microsoft.com/office/powerpoint/2010/main" val="64976693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61BC87-6B25-41C8-8149-8ACE12D90ACD}"/>
              </a:ext>
            </a:extLst>
          </p:cNvPr>
          <p:cNvSpPr txBox="1"/>
          <p:nvPr/>
        </p:nvSpPr>
        <p:spPr>
          <a:xfrm>
            <a:off x="1238510" y="400051"/>
            <a:ext cx="10163781" cy="5509200"/>
          </a:xfrm>
          <a:prstGeom prst="rect">
            <a:avLst/>
          </a:prstGeom>
          <a:noFill/>
        </p:spPr>
        <p:txBody>
          <a:bodyPr wrap="square" rtlCol="0">
            <a:spAutoFit/>
          </a:bodyPr>
          <a:lstStyle>
            <a:defPPr>
              <a:defRPr lang="en-US"/>
            </a:defPPr>
            <a:lvl1pPr>
              <a:lnSpc>
                <a:spcPct val="200000"/>
              </a:lnSpc>
              <a:buClr>
                <a:schemeClr val="accent2"/>
              </a:buClr>
              <a:defRPr sz="3200">
                <a:latin typeface="Cambria" panose="02040503050406030204" pitchFamily="18" charset="0"/>
                <a:ea typeface="Cambria" panose="02040503050406030204" pitchFamily="18" charset="0"/>
              </a:defRPr>
            </a:lvl1pPr>
          </a:lstStyle>
          <a:p>
            <a:pPr marL="0" marR="0" lvl="0" indent="0" algn="just" defTabSz="914400" rtl="0" eaLnBrk="1" fontAlgn="auto" latinLnBrk="0" hangingPunct="1">
              <a:lnSpc>
                <a:spcPct val="200000"/>
              </a:lnSpc>
              <a:spcBef>
                <a:spcPts val="0"/>
              </a:spcBef>
              <a:spcAft>
                <a:spcPts val="0"/>
              </a:spcAft>
              <a:buClr>
                <a:srgbClr val="ED7D31"/>
              </a:buClr>
              <a:buSzTx/>
              <a:buFontTx/>
              <a:buNone/>
              <a:tabLst/>
              <a:defRPr/>
            </a:pPr>
            <a:r>
              <a:rPr kumimoji="0" lang="en-US" sz="3400" b="1" i="0" u="sng" strike="noStrike" kern="1200" cap="none" spc="0" normalizeH="0" baseline="0" noProof="0" dirty="0">
                <a:ln/>
                <a:solidFill>
                  <a:srgbClr val="4472C4">
                    <a:lumMod val="75000"/>
                  </a:srgbClr>
                </a:solidFill>
                <a:effectLst/>
                <a:uLnTx/>
                <a:uFillTx/>
                <a:latin typeface="Cambria" panose="02040503050406030204" pitchFamily="18" charset="0"/>
                <a:ea typeface="Cambria" panose="02040503050406030204" pitchFamily="18" charset="0"/>
                <a:cs typeface="+mn-cs"/>
              </a:rPr>
              <a:t>Application for Stay:</a:t>
            </a:r>
            <a:r>
              <a:rPr kumimoji="0" lang="en-US" sz="3600" b="1" i="0" u="none" strike="noStrike" kern="1200" cap="none" spc="0" normalizeH="0" baseline="0" noProof="0" dirty="0">
                <a:ln/>
                <a:solidFill>
                  <a:prstClr val="black"/>
                </a:solidFill>
                <a:effectLst/>
                <a:uLnTx/>
                <a:uFillTx/>
                <a:latin typeface="Cambria" panose="02040503050406030204" pitchFamily="18" charset="0"/>
                <a:ea typeface="Cambria" panose="02040503050406030204" pitchFamily="18" charset="0"/>
                <a:cs typeface="+mn-cs"/>
              </a:rPr>
              <a:t> </a:t>
            </a:r>
            <a:endParaRPr kumimoji="0" lang="en-US" sz="3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a:p>
            <a:pPr marL="509588" marR="0" lvl="0" indent="-509588" algn="just" defTabSz="914400" rtl="0" eaLnBrk="1" fontAlgn="auto" latinLnBrk="0" hangingPunct="1">
              <a:lnSpc>
                <a:spcPct val="200000"/>
              </a:lnSpc>
              <a:spcBef>
                <a:spcPts val="0"/>
              </a:spcBef>
              <a:spcAft>
                <a:spcPts val="0"/>
              </a:spcAft>
              <a:buClr>
                <a:srgbClr val="FF0000"/>
              </a:buClr>
              <a:buSzTx/>
              <a:buFont typeface="Wingdings" pitchFamily="2" charset="2"/>
              <a:buChar char="Ø"/>
              <a:tabLst/>
              <a:defRPr/>
            </a:pPr>
            <a:r>
              <a:rPr kumimoji="0" lang="en-US" sz="28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The assessing officer shall grant stay of demand till disposal of first appeal </a:t>
            </a:r>
            <a:r>
              <a:rPr kumimoji="0" lang="en-US" sz="2800" b="0" i="0" u="none" strike="noStrike" kern="1200" cap="none" spc="0" normalizeH="0" baseline="0" noProof="0" dirty="0">
                <a:ln>
                  <a:noFill/>
                </a:ln>
                <a:solidFill>
                  <a:srgbClr val="FF0000"/>
                </a:solidFill>
                <a:effectLst/>
                <a:highlight>
                  <a:srgbClr val="FFFF00"/>
                </a:highlight>
                <a:uLnTx/>
                <a:uFillTx/>
                <a:latin typeface="Cambria" panose="02040503050406030204" pitchFamily="18" charset="0"/>
                <a:ea typeface="Cambria" panose="02040503050406030204" pitchFamily="18" charset="0"/>
                <a:cs typeface="+mn-cs"/>
              </a:rPr>
              <a:t>on payment of 20% of the disputed demand</a:t>
            </a:r>
            <a:r>
              <a:rPr kumimoji="0" lang="en-US" sz="28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a:t>
            </a:r>
          </a:p>
          <a:p>
            <a:pPr marL="0" marR="0" lvl="0" indent="0" algn="just" defTabSz="914400" rtl="0" eaLnBrk="1" fontAlgn="auto" latinLnBrk="0" hangingPunct="1">
              <a:lnSpc>
                <a:spcPct val="200000"/>
              </a:lnSpc>
              <a:spcBef>
                <a:spcPts val="0"/>
              </a:spcBef>
              <a:spcAft>
                <a:spcPts val="0"/>
              </a:spcAft>
              <a:buClr>
                <a:srgbClr val="FF0000"/>
              </a:buClr>
              <a:buSzTx/>
              <a:buFont typeface="Wingdings" pitchFamily="2" charset="2"/>
              <a:buChar char="Ø"/>
              <a:tabLst/>
              <a:defRPr/>
            </a:pPr>
            <a:r>
              <a:rPr kumimoji="0" lang="en-IN" sz="28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 </a:t>
            </a:r>
            <a:r>
              <a:rPr kumimoji="0" lang="en-IN" sz="28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If assessee is unable to pay 20%, he can approach PCIT.</a:t>
            </a:r>
          </a:p>
          <a:p>
            <a:pPr marL="0" marR="0" lvl="0" indent="0" algn="just" defTabSz="914400" rtl="0" eaLnBrk="1" fontAlgn="auto" latinLnBrk="0" hangingPunct="1">
              <a:lnSpc>
                <a:spcPct val="200000"/>
              </a:lnSpc>
              <a:spcBef>
                <a:spcPts val="0"/>
              </a:spcBef>
              <a:spcAft>
                <a:spcPts val="0"/>
              </a:spcAft>
              <a:buClr>
                <a:srgbClr val="FF0000"/>
              </a:buClr>
              <a:buSzTx/>
              <a:buFont typeface="Wingdings" pitchFamily="2" charset="2"/>
              <a:buChar char="Ø"/>
              <a:tabLst/>
              <a:defRPr/>
            </a:pPr>
            <a:r>
              <a:rPr lang="en-IN" sz="2800" dirty="0">
                <a:solidFill>
                  <a:prstClr val="black"/>
                </a:solidFill>
              </a:rPr>
              <a:t>If rejected, writ petition can be filed before Jurisdictional High Court</a:t>
            </a:r>
            <a:endParaRPr kumimoji="0" lang="en-IN" sz="28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4" name="Slide Number Placeholder 3"/>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5" name="Title 1">
            <a:extLst>
              <a:ext uri="{FF2B5EF4-FFF2-40B4-BE49-F238E27FC236}">
                <a16:creationId xmlns:a16="http://schemas.microsoft.com/office/drawing/2014/main" id="{B0359A28-6699-463F-84F4-52625EAFCA95}"/>
              </a:ext>
            </a:extLst>
          </p:cNvPr>
          <p:cNvSpPr>
            <a:spLocks noGrp="1"/>
          </p:cNvSpPr>
          <p:nvPr>
            <p:ph type="title"/>
          </p:nvPr>
        </p:nvSpPr>
        <p:spPr>
          <a:xfrm>
            <a:off x="1238250" y="323850"/>
            <a:ext cx="10420350" cy="590550"/>
          </a:xfrm>
        </p:spPr>
        <p:txBody>
          <a:bodyPr>
            <a:noAutofit/>
            <a:scene3d>
              <a:camera prst="orthographicFront"/>
              <a:lightRig rig="harsh" dir="t"/>
            </a:scene3d>
            <a:sp3d extrusionH="57150" prstMaterial="matte">
              <a:bevelT w="63500" h="12700" prst="angle"/>
              <a:contourClr>
                <a:schemeClr val="bg1">
                  <a:lumMod val="65000"/>
                </a:schemeClr>
              </a:contourClr>
            </a:sp3d>
          </a:bodyPr>
          <a:lstStyle/>
          <a:p>
            <a:pPr lvl="0"/>
            <a:br>
              <a:rPr lang="en-US" sz="2000" b="1" dirty="0">
                <a:ln/>
                <a:latin typeface="Cambria" panose="02040503050406030204" pitchFamily="18" charset="0"/>
                <a:ea typeface="Cambria" panose="02040503050406030204" pitchFamily="18" charset="0"/>
              </a:rPr>
            </a:br>
            <a:br>
              <a:rPr lang="en-US" sz="2000" b="1" dirty="0">
                <a:ln/>
                <a:latin typeface="Cambria" panose="02040503050406030204" pitchFamily="18" charset="0"/>
                <a:ea typeface="Cambria" panose="02040503050406030204" pitchFamily="18" charset="0"/>
              </a:rPr>
            </a:br>
            <a:r>
              <a:rPr lang="en-IN" sz="2000" b="1" dirty="0">
                <a:solidFill>
                  <a:srgbClr val="FF0000"/>
                </a:solidFill>
                <a:latin typeface="Cambria" panose="02040503050406030204" pitchFamily="18" charset="0"/>
                <a:ea typeface="Cambria" panose="02040503050406030204" pitchFamily="18" charset="0"/>
              </a:rPr>
              <a:t>1. Consider the pros and cons of filing the appeal(Contd.)</a:t>
            </a:r>
            <a:br>
              <a:rPr lang="en-IN" sz="2000" b="1" dirty="0">
                <a:latin typeface="Cambria" panose="02040503050406030204" pitchFamily="18" charset="0"/>
                <a:ea typeface="Cambria" panose="02040503050406030204" pitchFamily="18" charset="0"/>
              </a:rPr>
            </a:br>
            <a:br>
              <a:rPr lang="en-US" sz="2000" b="1" dirty="0">
                <a:ln/>
                <a:latin typeface="Cambria" panose="02040503050406030204" pitchFamily="18" charset="0"/>
                <a:ea typeface="Cambria" panose="02040503050406030204" pitchFamily="18" charset="0"/>
              </a:rPr>
            </a:br>
            <a:br>
              <a:rPr lang="en-US" sz="2000" b="1" dirty="0">
                <a:ln/>
                <a:latin typeface="Cambria" panose="02040503050406030204" pitchFamily="18" charset="0"/>
                <a:ea typeface="Cambria" panose="02040503050406030204" pitchFamily="18" charset="0"/>
              </a:rPr>
            </a:br>
            <a:endParaRPr lang="en-US" sz="2000" b="1" dirty="0">
              <a:ln/>
              <a:solidFill>
                <a:schemeClr val="accent1">
                  <a:lumMod val="75000"/>
                </a:schemeClr>
              </a:solidFill>
              <a:latin typeface="Cambria" panose="02040503050406030204" pitchFamily="18" charset="0"/>
              <a:ea typeface="Cambria" panose="02040503050406030204" pitchFamily="18" charset="0"/>
            </a:endParaRPr>
          </a:p>
        </p:txBody>
      </p:sp>
      <p:sp>
        <p:nvSpPr>
          <p:cNvPr id="6" name="TextBox 5">
            <a:extLst>
              <a:ext uri="{FF2B5EF4-FFF2-40B4-BE49-F238E27FC236}">
                <a16:creationId xmlns:a16="http://schemas.microsoft.com/office/drawing/2014/main" id="{4E20BCCB-30B4-DC52-606B-BECCF7AAD101}"/>
              </a:ext>
            </a:extLst>
          </p:cNvPr>
          <p:cNvSpPr txBox="1"/>
          <p:nvPr/>
        </p:nvSpPr>
        <p:spPr>
          <a:xfrm>
            <a:off x="8019288" y="6304967"/>
            <a:ext cx="1832105"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Contd.</a:t>
            </a:r>
          </a:p>
        </p:txBody>
      </p:sp>
    </p:spTree>
    <p:extLst>
      <p:ext uri="{BB962C8B-B14F-4D97-AF65-F5344CB8AC3E}">
        <p14:creationId xmlns:p14="http://schemas.microsoft.com/office/powerpoint/2010/main" val="272496262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5" name="Title 1">
            <a:extLst>
              <a:ext uri="{FF2B5EF4-FFF2-40B4-BE49-F238E27FC236}">
                <a16:creationId xmlns:a16="http://schemas.microsoft.com/office/drawing/2014/main" id="{B0359A28-6699-463F-84F4-52625EAFCA95}"/>
              </a:ext>
            </a:extLst>
          </p:cNvPr>
          <p:cNvSpPr>
            <a:spLocks noGrp="1"/>
          </p:cNvSpPr>
          <p:nvPr>
            <p:ph type="title"/>
          </p:nvPr>
        </p:nvSpPr>
        <p:spPr>
          <a:xfrm>
            <a:off x="933450" y="136525"/>
            <a:ext cx="10420350" cy="672861"/>
          </a:xfrm>
        </p:spPr>
        <p:txBody>
          <a:bodyPr>
            <a:noAutofit/>
            <a:scene3d>
              <a:camera prst="orthographicFront"/>
              <a:lightRig rig="harsh" dir="t"/>
            </a:scene3d>
            <a:sp3d extrusionH="57150" prstMaterial="matte">
              <a:bevelT w="63500" h="12700" prst="angle"/>
              <a:contourClr>
                <a:schemeClr val="bg1">
                  <a:lumMod val="65000"/>
                </a:schemeClr>
              </a:contourClr>
            </a:sp3d>
          </a:bodyPr>
          <a:lstStyle/>
          <a:p>
            <a:r>
              <a:rPr lang="en-IN" sz="2000" b="1" dirty="0">
                <a:solidFill>
                  <a:srgbClr val="FF0000"/>
                </a:solidFill>
                <a:latin typeface="Cambria" panose="02040503050406030204" pitchFamily="18" charset="0"/>
                <a:ea typeface="Cambria" panose="02040503050406030204" pitchFamily="18" charset="0"/>
              </a:rPr>
              <a:t>1. Consider the pros and cons of filing the appeal(Contd.)</a:t>
            </a:r>
            <a:endParaRPr lang="en-US" sz="2000" b="1" dirty="0">
              <a:ln/>
              <a:solidFill>
                <a:srgbClr val="FF0000"/>
              </a:solidFill>
              <a:latin typeface="Cambria" panose="02040503050406030204" pitchFamily="18" charset="0"/>
              <a:ea typeface="Cambria" panose="02040503050406030204" pitchFamily="18" charset="0"/>
            </a:endParaRPr>
          </a:p>
        </p:txBody>
      </p:sp>
      <p:sp>
        <p:nvSpPr>
          <p:cNvPr id="2" name="TextBox 1">
            <a:extLst>
              <a:ext uri="{FF2B5EF4-FFF2-40B4-BE49-F238E27FC236}">
                <a16:creationId xmlns:a16="http://schemas.microsoft.com/office/drawing/2014/main" id="{B080A6C3-7014-5D9E-6230-C59AA4725642}"/>
              </a:ext>
            </a:extLst>
          </p:cNvPr>
          <p:cNvSpPr txBox="1"/>
          <p:nvPr/>
        </p:nvSpPr>
        <p:spPr>
          <a:xfrm>
            <a:off x="1184595" y="913686"/>
            <a:ext cx="10686790" cy="5016758"/>
          </a:xfrm>
          <a:prstGeom prst="rect">
            <a:avLst/>
          </a:prstGeom>
          <a:noFill/>
        </p:spPr>
        <p:txBody>
          <a:bodyPr wrap="square" rtlCol="0">
            <a:spAutoFit/>
          </a:bodyPr>
          <a:lstStyle>
            <a:defPPr>
              <a:defRPr lang="en-US"/>
            </a:defPPr>
            <a:lvl1pPr>
              <a:lnSpc>
                <a:spcPct val="200000"/>
              </a:lnSpc>
              <a:buClr>
                <a:schemeClr val="accent2"/>
              </a:buClr>
              <a:defRPr sz="3200">
                <a:latin typeface="Cambria" panose="02040503050406030204" pitchFamily="18" charset="0"/>
                <a:ea typeface="Cambria" panose="02040503050406030204" pitchFamily="18" charset="0"/>
              </a:defRPr>
            </a:lvl1pPr>
          </a:lstStyle>
          <a:p>
            <a:pPr marL="509588" marR="0" lvl="0" indent="-509588" algn="just" defTabSz="914400" rtl="0" eaLnBrk="1" fontAlgn="auto" latinLnBrk="0" hangingPunct="1">
              <a:lnSpc>
                <a:spcPct val="200000"/>
              </a:lnSpc>
              <a:spcBef>
                <a:spcPts val="0"/>
              </a:spcBef>
              <a:spcAft>
                <a:spcPts val="0"/>
              </a:spcAft>
              <a:buClr>
                <a:srgbClr val="FF0000"/>
              </a:buClr>
              <a:buSzTx/>
              <a:tabLst/>
              <a:defRPr/>
            </a:pPr>
            <a:r>
              <a:rPr kumimoji="0" lang="en-US" sz="3200" b="1" i="0" u="sng" strike="noStrike" kern="1200" cap="none" spc="0" normalizeH="0" baseline="0" noProof="0" dirty="0">
                <a:ln>
                  <a:noFill/>
                </a:ln>
                <a:solidFill>
                  <a:schemeClr val="accent1">
                    <a:lumMod val="75000"/>
                  </a:schemeClr>
                </a:solidFill>
                <a:effectLst/>
                <a:uLnTx/>
                <a:uFillTx/>
                <a:latin typeface="Cambria" panose="02040503050406030204" pitchFamily="18" charset="0"/>
                <a:ea typeface="Cambria" panose="02040503050406030204" pitchFamily="18" charset="0"/>
                <a:cs typeface="+mn-cs"/>
              </a:rPr>
              <a:t>Penalty Proceedings in Abeyance:</a:t>
            </a:r>
          </a:p>
          <a:p>
            <a:pPr marL="509588" marR="0" lvl="0" indent="-509588" algn="just" defTabSz="914400" rtl="0" eaLnBrk="1" fontAlgn="auto" latinLnBrk="0" hangingPunct="1">
              <a:lnSpc>
                <a:spcPct val="200000"/>
              </a:lnSpc>
              <a:spcBef>
                <a:spcPts val="0"/>
              </a:spcBef>
              <a:spcAft>
                <a:spcPts val="0"/>
              </a:spcAft>
              <a:buClr>
                <a:srgbClr val="FF0000"/>
              </a:buClr>
              <a:buSzTx/>
              <a:buFont typeface="Wingdings" pitchFamily="2" charset="2"/>
              <a:buChar char="Ø"/>
              <a:tabLst/>
              <a:defRPr/>
            </a:pPr>
            <a:r>
              <a:rPr kumimoji="0" lang="en-US" sz="32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Whenever Penalty Proceedings are initiated, a letter has to be addressed to the Assessing Officer requesting him to keep the said proceedings in abeyance till disposal of the appeal.</a:t>
            </a:r>
            <a:endParaRPr kumimoji="0" lang="en-IN" sz="32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endParaRPr>
          </a:p>
        </p:txBody>
      </p:sp>
      <p:sp>
        <p:nvSpPr>
          <p:cNvPr id="6" name="TextBox 5">
            <a:extLst>
              <a:ext uri="{FF2B5EF4-FFF2-40B4-BE49-F238E27FC236}">
                <a16:creationId xmlns:a16="http://schemas.microsoft.com/office/drawing/2014/main" id="{4E20BCCB-30B4-DC52-606B-BECCF7AAD101}"/>
              </a:ext>
            </a:extLst>
          </p:cNvPr>
          <p:cNvSpPr txBox="1"/>
          <p:nvPr/>
        </p:nvSpPr>
        <p:spPr>
          <a:xfrm>
            <a:off x="8019288" y="6304967"/>
            <a:ext cx="1439368"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Contd.</a:t>
            </a:r>
          </a:p>
        </p:txBody>
      </p:sp>
    </p:spTree>
    <p:extLst>
      <p:ext uri="{BB962C8B-B14F-4D97-AF65-F5344CB8AC3E}">
        <p14:creationId xmlns:p14="http://schemas.microsoft.com/office/powerpoint/2010/main" val="976828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768927" y="2422815"/>
            <a:ext cx="10515600" cy="1276350"/>
          </a:xfrm>
        </p:spPr>
        <p:txBody>
          <a:bodyPr>
            <a:normAutofit/>
          </a:bodyPr>
          <a:lstStyle/>
          <a:p>
            <a:pPr algn="ctr">
              <a:buNone/>
            </a:pPr>
            <a:r>
              <a:rPr lang="en-US" sz="5400" b="1" dirty="0">
                <a:solidFill>
                  <a:srgbClr val="FF0000"/>
                </a:solidFill>
                <a:latin typeface="Cambria" pitchFamily="18" charset="0"/>
                <a:ea typeface="Tahoma" pitchFamily="34" charset="0"/>
                <a:cs typeface="Tahoma" pitchFamily="34" charset="0"/>
              </a:rPr>
              <a:t>PART- A</a:t>
            </a:r>
          </a:p>
        </p:txBody>
      </p:sp>
    </p:spTree>
    <p:extLst>
      <p:ext uri="{BB962C8B-B14F-4D97-AF65-F5344CB8AC3E}">
        <p14:creationId xmlns:p14="http://schemas.microsoft.com/office/powerpoint/2010/main" val="31598308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1416E-7A3F-4CFB-9821-52D34389998F}"/>
              </a:ext>
            </a:extLst>
          </p:cNvPr>
          <p:cNvSpPr>
            <a:spLocks noGrp="1"/>
          </p:cNvSpPr>
          <p:nvPr>
            <p:ph type="title"/>
          </p:nvPr>
        </p:nvSpPr>
        <p:spPr>
          <a:xfrm>
            <a:off x="1143879" y="620486"/>
            <a:ext cx="9529316" cy="3896096"/>
          </a:xfrm>
        </p:spPr>
        <p:txBody>
          <a:bodyPr>
            <a:noAutofit/>
          </a:bodyPr>
          <a:lstStyle/>
          <a:p>
            <a:pPr marL="428625" indent="-428625" algn="just">
              <a:lnSpc>
                <a:spcPct val="200000"/>
              </a:lnSpc>
              <a:buClr>
                <a:srgbClr val="FF0000"/>
              </a:buClr>
            </a:pPr>
            <a:r>
              <a:rPr lang="en-IN" sz="3400" dirty="0">
                <a:solidFill>
                  <a:srgbClr val="FF0000"/>
                </a:solidFill>
                <a:latin typeface="Cambria" panose="02040503050406030204" pitchFamily="18" charset="0"/>
                <a:ea typeface="Cambria" panose="02040503050406030204" pitchFamily="18" charset="0"/>
              </a:rPr>
              <a:t>    </a:t>
            </a:r>
            <a:r>
              <a:rPr lang="en-IN" sz="3200" dirty="0">
                <a:solidFill>
                  <a:srgbClr val="FF0000"/>
                </a:solidFill>
                <a:latin typeface="Cambria" panose="02040503050406030204" pitchFamily="18" charset="0"/>
                <a:ea typeface="Cambria" panose="02040503050406030204" pitchFamily="18" charset="0"/>
              </a:rPr>
              <a:t>Appeal against penalty </a:t>
            </a:r>
            <a:r>
              <a:rPr lang="en-IN" sz="3200" dirty="0">
                <a:latin typeface="Cambria" panose="02040503050406030204" pitchFamily="18" charset="0"/>
                <a:ea typeface="Cambria" panose="02040503050406030204" pitchFamily="18" charset="0"/>
              </a:rPr>
              <a:t>can be filed </a:t>
            </a:r>
            <a:r>
              <a:rPr lang="en-IN" sz="3200" dirty="0">
                <a:solidFill>
                  <a:srgbClr val="FF0000"/>
                </a:solidFill>
                <a:latin typeface="Cambria" panose="02040503050406030204" pitchFamily="18" charset="0"/>
                <a:ea typeface="Cambria" panose="02040503050406030204" pitchFamily="18" charset="0"/>
              </a:rPr>
              <a:t>even if appeal not filed against the assessment order.</a:t>
            </a:r>
          </a:p>
        </p:txBody>
      </p:sp>
      <p:sp>
        <p:nvSpPr>
          <p:cNvPr id="3" name="Slide Number Placeholder 2"/>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4" name="Title 1">
            <a:extLst>
              <a:ext uri="{FF2B5EF4-FFF2-40B4-BE49-F238E27FC236}">
                <a16:creationId xmlns:a16="http://schemas.microsoft.com/office/drawing/2014/main" id="{B0359A28-6699-463F-84F4-52625EAFCA95}"/>
              </a:ext>
            </a:extLst>
          </p:cNvPr>
          <p:cNvSpPr txBox="1">
            <a:spLocks/>
          </p:cNvSpPr>
          <p:nvPr/>
        </p:nvSpPr>
        <p:spPr>
          <a:xfrm>
            <a:off x="1028960" y="438150"/>
            <a:ext cx="10248640" cy="940937"/>
          </a:xfrm>
          <a:prstGeom prst="rect">
            <a:avLst/>
          </a:prstGeom>
        </p:spPr>
        <p:txBody>
          <a:bodyPr vert="horz" lIns="91440" tIns="45720" rIns="91440" bIns="45720" rtlCol="0" anchor="ctr">
            <a:noAutofit/>
            <a:scene3d>
              <a:camera prst="orthographicFront"/>
              <a:lightRig rig="harsh" dir="t"/>
            </a:scene3d>
            <a:sp3d extrusionH="57150" prstMaterial="matte">
              <a:bevelT w="63500" h="12700" prst="angle"/>
              <a:contourClr>
                <a:schemeClr val="bg1">
                  <a:lumMod val="65000"/>
                </a:schemeClr>
              </a:contourClr>
            </a:sp3d>
          </a:bodyPr>
          <a:lstStyle/>
          <a:p>
            <a:pPr marL="0" marR="0" lvl="0" indent="0" algn="l" defTabSz="914400" rtl="0" eaLnBrk="1" fontAlgn="auto" latinLnBrk="0" hangingPunct="1">
              <a:lnSpc>
                <a:spcPct val="90000"/>
              </a:lnSpc>
              <a:spcBef>
                <a:spcPct val="0"/>
              </a:spcBef>
              <a:spcAft>
                <a:spcPts val="0"/>
              </a:spcAft>
              <a:buClrTx/>
              <a:buSzTx/>
              <a:buFontTx/>
              <a:buNone/>
              <a:tabLst/>
              <a:defRPr/>
            </a:pPr>
            <a:br>
              <a:rPr kumimoji="0" lang="en-US" sz="2000" b="1" i="0" u="none" strike="noStrike" kern="1200" cap="none" spc="0" normalizeH="0" baseline="0" noProof="0" dirty="0">
                <a:ln/>
                <a:solidFill>
                  <a:srgbClr val="FF0000"/>
                </a:solidFill>
                <a:effectLst/>
                <a:uLnTx/>
                <a:uFillTx/>
                <a:latin typeface="Cambria" panose="02040503050406030204" pitchFamily="18" charset="0"/>
                <a:ea typeface="Cambria" panose="02040503050406030204" pitchFamily="18" charset="0"/>
                <a:cs typeface="+mn-cs"/>
              </a:rPr>
            </a:br>
            <a:br>
              <a:rPr kumimoji="0" lang="en-US" sz="2000" b="1" i="0" u="none" strike="noStrike" kern="1200" cap="none" spc="0" normalizeH="0" baseline="0" noProof="0" dirty="0">
                <a:ln/>
                <a:solidFill>
                  <a:srgbClr val="FF0000"/>
                </a:solidFill>
                <a:effectLst/>
                <a:uLnTx/>
                <a:uFillTx/>
                <a:latin typeface="Cambria" panose="02040503050406030204" pitchFamily="18" charset="0"/>
                <a:ea typeface="Cambria" panose="02040503050406030204" pitchFamily="18" charset="0"/>
                <a:cs typeface="+mn-cs"/>
              </a:rPr>
            </a:br>
            <a:r>
              <a:rPr kumimoji="0" lang="en-US" sz="2000" b="1" i="0" u="none" strike="noStrike" kern="1200" cap="none" spc="0" normalizeH="0" baseline="0" noProof="0" dirty="0">
                <a:ln/>
                <a:solidFill>
                  <a:srgbClr val="FF0000"/>
                </a:solidFill>
                <a:effectLst/>
                <a:uLnTx/>
                <a:uFillTx/>
                <a:latin typeface="Cambria" panose="02040503050406030204" pitchFamily="18" charset="0"/>
                <a:ea typeface="Cambria" panose="02040503050406030204" pitchFamily="18" charset="0"/>
                <a:cs typeface="+mn-cs"/>
              </a:rPr>
              <a:t>1. </a:t>
            </a:r>
            <a:r>
              <a:rPr kumimoji="0" lang="en-IN" sz="20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Consider the pros and cons of filing the appeal(Contd.)</a:t>
            </a:r>
            <a:br>
              <a:rPr kumimoji="0" lang="en-IN" sz="20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br>
            <a:br>
              <a:rPr kumimoji="0" lang="en-US" sz="2000" b="1" i="0" u="none" strike="noStrike" kern="1200" cap="none" spc="0" normalizeH="0" baseline="0" noProof="0" dirty="0">
                <a:ln/>
                <a:solidFill>
                  <a:srgbClr val="FF0000"/>
                </a:solidFill>
                <a:effectLst/>
                <a:uLnTx/>
                <a:uFillTx/>
                <a:latin typeface="Cambria" panose="02040503050406030204" pitchFamily="18" charset="0"/>
                <a:ea typeface="Cambria" panose="02040503050406030204" pitchFamily="18" charset="0"/>
                <a:cs typeface="+mn-cs"/>
              </a:rPr>
            </a:br>
            <a:br>
              <a:rPr kumimoji="0" lang="en-US" sz="2000" b="1" i="0" u="none" strike="noStrike" kern="1200" cap="none" spc="0" normalizeH="0" baseline="0" noProof="0" dirty="0">
                <a:ln/>
                <a:solidFill>
                  <a:srgbClr val="FF0000"/>
                </a:solidFill>
                <a:effectLst/>
                <a:uLnTx/>
                <a:uFillTx/>
                <a:latin typeface="Cambria" panose="02040503050406030204" pitchFamily="18" charset="0"/>
                <a:ea typeface="Cambria" panose="02040503050406030204" pitchFamily="18" charset="0"/>
                <a:cs typeface="+mn-cs"/>
              </a:rPr>
            </a:br>
            <a:endParaRPr kumimoji="0" lang="en-US" sz="2000" b="1" i="0" u="none" strike="noStrike" kern="1200" cap="none" spc="0" normalizeH="0" baseline="0" noProof="0" dirty="0">
              <a:ln/>
              <a:solidFill>
                <a:srgbClr val="FF0000"/>
              </a:solidFill>
              <a:effectLst/>
              <a:uLnTx/>
              <a:uFillTx/>
              <a:latin typeface="Cambria" panose="02040503050406030204" pitchFamily="18" charset="0"/>
              <a:ea typeface="Cambria" panose="02040503050406030204" pitchFamily="18" charset="0"/>
              <a:cs typeface="+mn-cs"/>
            </a:endParaRPr>
          </a:p>
        </p:txBody>
      </p:sp>
      <p:sp>
        <p:nvSpPr>
          <p:cNvPr id="5" name="TextBox 4">
            <a:extLst>
              <a:ext uri="{FF2B5EF4-FFF2-40B4-BE49-F238E27FC236}">
                <a16:creationId xmlns:a16="http://schemas.microsoft.com/office/drawing/2014/main" id="{4E20BCCB-30B4-DC52-606B-BECCF7AAD101}"/>
              </a:ext>
            </a:extLst>
          </p:cNvPr>
          <p:cNvSpPr txBox="1"/>
          <p:nvPr/>
        </p:nvSpPr>
        <p:spPr>
          <a:xfrm>
            <a:off x="8019288" y="6304967"/>
            <a:ext cx="1495474"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Contd.</a:t>
            </a:r>
          </a:p>
        </p:txBody>
      </p:sp>
    </p:spTree>
    <p:extLst>
      <p:ext uri="{BB962C8B-B14F-4D97-AF65-F5344CB8AC3E}">
        <p14:creationId xmlns:p14="http://schemas.microsoft.com/office/powerpoint/2010/main" val="182872222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1416E-7A3F-4CFB-9821-52D34389998F}"/>
              </a:ext>
            </a:extLst>
          </p:cNvPr>
          <p:cNvSpPr>
            <a:spLocks noGrp="1"/>
          </p:cNvSpPr>
          <p:nvPr>
            <p:ph type="title"/>
          </p:nvPr>
        </p:nvSpPr>
        <p:spPr>
          <a:xfrm>
            <a:off x="1325351" y="1039984"/>
            <a:ext cx="9529316" cy="3615144"/>
          </a:xfrm>
        </p:spPr>
        <p:txBody>
          <a:bodyPr>
            <a:noAutofit/>
          </a:bodyPr>
          <a:lstStyle/>
          <a:p>
            <a:pPr marL="428625" indent="-428625">
              <a:lnSpc>
                <a:spcPct val="200000"/>
              </a:lnSpc>
              <a:buClr>
                <a:srgbClr val="FF0000"/>
              </a:buClr>
            </a:pPr>
            <a:r>
              <a:rPr lang="en-IN" sz="3200" b="1" u="sng" dirty="0">
                <a:solidFill>
                  <a:schemeClr val="accent1">
                    <a:lumMod val="75000"/>
                  </a:schemeClr>
                </a:solidFill>
                <a:latin typeface="Cambria" panose="02040503050406030204" pitchFamily="18" charset="0"/>
                <a:ea typeface="Cambria" panose="02040503050406030204" pitchFamily="18" charset="0"/>
              </a:rPr>
              <a:t>Writ Petitions: </a:t>
            </a:r>
            <a:br>
              <a:rPr lang="en-US" sz="3200" dirty="0">
                <a:solidFill>
                  <a:srgbClr val="FF0000"/>
                </a:solidFill>
                <a:latin typeface="Cambria" panose="02040503050406030204" pitchFamily="18" charset="0"/>
                <a:ea typeface="Cambria" panose="02040503050406030204" pitchFamily="18" charset="0"/>
              </a:rPr>
            </a:br>
            <a:r>
              <a:rPr lang="en-US" sz="3200" dirty="0">
                <a:solidFill>
                  <a:srgbClr val="FF0000"/>
                </a:solidFill>
                <a:latin typeface="Cambria" panose="02040503050406030204" pitchFamily="18" charset="0"/>
                <a:ea typeface="Cambria" panose="02040503050406030204" pitchFamily="18" charset="0"/>
              </a:rPr>
              <a:t>Against Non-Appealable orders, Writ Petitions can be filed before jurisdictional High Court.</a:t>
            </a:r>
            <a:endParaRPr lang="en-IN" sz="3200" dirty="0">
              <a:solidFill>
                <a:srgbClr val="FF0000"/>
              </a:solidFill>
              <a:latin typeface="Cambria" panose="02040503050406030204" pitchFamily="18" charset="0"/>
              <a:ea typeface="Cambria" panose="02040503050406030204" pitchFamily="18" charset="0"/>
            </a:endParaRPr>
          </a:p>
        </p:txBody>
      </p:sp>
      <p:sp>
        <p:nvSpPr>
          <p:cNvPr id="3" name="Slide Number Placeholder 2"/>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4" name="Title 1">
            <a:extLst>
              <a:ext uri="{FF2B5EF4-FFF2-40B4-BE49-F238E27FC236}">
                <a16:creationId xmlns:a16="http://schemas.microsoft.com/office/drawing/2014/main" id="{B0359A28-6699-463F-84F4-52625EAFCA95}"/>
              </a:ext>
            </a:extLst>
          </p:cNvPr>
          <p:cNvSpPr txBox="1">
            <a:spLocks/>
          </p:cNvSpPr>
          <p:nvPr/>
        </p:nvSpPr>
        <p:spPr>
          <a:xfrm>
            <a:off x="1028960" y="438150"/>
            <a:ext cx="10248640" cy="940937"/>
          </a:xfrm>
          <a:prstGeom prst="rect">
            <a:avLst/>
          </a:prstGeom>
        </p:spPr>
        <p:txBody>
          <a:bodyPr vert="horz" lIns="91440" tIns="45720" rIns="91440" bIns="45720" rtlCol="0" anchor="ctr">
            <a:noAutofit/>
            <a:scene3d>
              <a:camera prst="orthographicFront"/>
              <a:lightRig rig="harsh" dir="t"/>
            </a:scene3d>
            <a:sp3d extrusionH="57150" prstMaterial="matte">
              <a:bevelT w="63500" h="12700" prst="angle"/>
              <a:contourClr>
                <a:schemeClr val="bg1">
                  <a:lumMod val="65000"/>
                </a:schemeClr>
              </a:contourClr>
            </a:sp3d>
          </a:bodyPr>
          <a:lstStyle/>
          <a:p>
            <a:pPr marL="0" marR="0" lvl="0" indent="0" algn="l" defTabSz="914400" rtl="0" eaLnBrk="1" fontAlgn="auto" latinLnBrk="0" hangingPunct="1">
              <a:lnSpc>
                <a:spcPct val="90000"/>
              </a:lnSpc>
              <a:spcBef>
                <a:spcPct val="0"/>
              </a:spcBef>
              <a:spcAft>
                <a:spcPts val="0"/>
              </a:spcAft>
              <a:buClrTx/>
              <a:buSzTx/>
              <a:buFontTx/>
              <a:buNone/>
              <a:tabLst/>
              <a:defRPr/>
            </a:pPr>
            <a:br>
              <a:rPr kumimoji="0" lang="en-US" sz="2000" b="1" i="0" u="none" strike="noStrike" kern="1200" cap="none" spc="0" normalizeH="0" baseline="0" noProof="0" dirty="0">
                <a:ln/>
                <a:solidFill>
                  <a:srgbClr val="FF0000"/>
                </a:solidFill>
                <a:effectLst/>
                <a:uLnTx/>
                <a:uFillTx/>
                <a:latin typeface="Cambria" panose="02040503050406030204" pitchFamily="18" charset="0"/>
                <a:ea typeface="Cambria" panose="02040503050406030204" pitchFamily="18" charset="0"/>
                <a:cs typeface="+mn-cs"/>
              </a:rPr>
            </a:br>
            <a:br>
              <a:rPr kumimoji="0" lang="en-US" sz="2000" b="1" i="0" u="none" strike="noStrike" kern="1200" cap="none" spc="0" normalizeH="0" baseline="0" noProof="0" dirty="0">
                <a:ln/>
                <a:solidFill>
                  <a:srgbClr val="FF0000"/>
                </a:solidFill>
                <a:effectLst/>
                <a:uLnTx/>
                <a:uFillTx/>
                <a:latin typeface="Cambria" panose="02040503050406030204" pitchFamily="18" charset="0"/>
                <a:ea typeface="Cambria" panose="02040503050406030204" pitchFamily="18" charset="0"/>
                <a:cs typeface="+mn-cs"/>
              </a:rPr>
            </a:br>
            <a:r>
              <a:rPr kumimoji="0" lang="en-US" sz="2000" b="1" i="0" u="none" strike="noStrike" kern="1200" cap="none" spc="0" normalizeH="0" baseline="0" noProof="0" dirty="0">
                <a:ln/>
                <a:solidFill>
                  <a:srgbClr val="FF0000"/>
                </a:solidFill>
                <a:effectLst/>
                <a:uLnTx/>
                <a:uFillTx/>
                <a:latin typeface="Cambria" panose="02040503050406030204" pitchFamily="18" charset="0"/>
                <a:ea typeface="Cambria" panose="02040503050406030204" pitchFamily="18" charset="0"/>
                <a:cs typeface="+mn-cs"/>
              </a:rPr>
              <a:t>1. </a:t>
            </a:r>
            <a:r>
              <a:rPr kumimoji="0" lang="en-IN" sz="20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Consider the pros and cons of filing the appeal(Contd.)</a:t>
            </a:r>
            <a:br>
              <a:rPr kumimoji="0" lang="en-IN" sz="20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br>
            <a:br>
              <a:rPr kumimoji="0" lang="en-US" sz="2000" b="1" i="0" u="none" strike="noStrike" kern="1200" cap="none" spc="0" normalizeH="0" baseline="0" noProof="0" dirty="0">
                <a:ln/>
                <a:solidFill>
                  <a:srgbClr val="FF0000"/>
                </a:solidFill>
                <a:effectLst/>
                <a:uLnTx/>
                <a:uFillTx/>
                <a:latin typeface="Cambria" panose="02040503050406030204" pitchFamily="18" charset="0"/>
                <a:ea typeface="Cambria" panose="02040503050406030204" pitchFamily="18" charset="0"/>
                <a:cs typeface="+mn-cs"/>
              </a:rPr>
            </a:br>
            <a:br>
              <a:rPr kumimoji="0" lang="en-US" sz="2000" b="1" i="0" u="none" strike="noStrike" kern="1200" cap="none" spc="0" normalizeH="0" baseline="0" noProof="0" dirty="0">
                <a:ln/>
                <a:solidFill>
                  <a:srgbClr val="FF0000"/>
                </a:solidFill>
                <a:effectLst/>
                <a:uLnTx/>
                <a:uFillTx/>
                <a:latin typeface="Cambria" panose="02040503050406030204" pitchFamily="18" charset="0"/>
                <a:ea typeface="Cambria" panose="02040503050406030204" pitchFamily="18" charset="0"/>
                <a:cs typeface="+mn-cs"/>
              </a:rPr>
            </a:br>
            <a:endParaRPr kumimoji="0" lang="en-US" sz="2000" b="1" i="0" u="none" strike="noStrike" kern="1200" cap="none" spc="0" normalizeH="0" baseline="0" noProof="0" dirty="0">
              <a:ln/>
              <a:solidFill>
                <a:srgbClr val="FF0000"/>
              </a:solidFill>
              <a:effectLst/>
              <a:uLnTx/>
              <a:uFillTx/>
              <a:latin typeface="Cambria" panose="02040503050406030204" pitchFamily="18" charset="0"/>
              <a:ea typeface="Cambria" panose="02040503050406030204" pitchFamily="18" charset="0"/>
              <a:cs typeface="+mn-cs"/>
            </a:endParaRPr>
          </a:p>
        </p:txBody>
      </p:sp>
      <p:sp>
        <p:nvSpPr>
          <p:cNvPr id="5" name="TextBox 4">
            <a:extLst>
              <a:ext uri="{FF2B5EF4-FFF2-40B4-BE49-F238E27FC236}">
                <a16:creationId xmlns:a16="http://schemas.microsoft.com/office/drawing/2014/main" id="{4E20BCCB-30B4-DC52-606B-BECCF7AAD101}"/>
              </a:ext>
            </a:extLst>
          </p:cNvPr>
          <p:cNvSpPr txBox="1"/>
          <p:nvPr/>
        </p:nvSpPr>
        <p:spPr>
          <a:xfrm>
            <a:off x="8019288" y="6304967"/>
            <a:ext cx="1607684"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Contd.</a:t>
            </a:r>
          </a:p>
        </p:txBody>
      </p:sp>
    </p:spTree>
    <p:extLst>
      <p:ext uri="{BB962C8B-B14F-4D97-AF65-F5344CB8AC3E}">
        <p14:creationId xmlns:p14="http://schemas.microsoft.com/office/powerpoint/2010/main" val="185974863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DCC5B2-B498-6EBC-AB37-F8DB54B2C5FF}"/>
              </a:ext>
            </a:extLst>
          </p:cNvPr>
          <p:cNvSpPr>
            <a:spLocks noGrp="1"/>
          </p:cNvSpPr>
          <p:nvPr>
            <p:ph idx="1"/>
          </p:nvPr>
        </p:nvSpPr>
        <p:spPr>
          <a:xfrm>
            <a:off x="720436" y="1603038"/>
            <a:ext cx="10972800" cy="3467725"/>
          </a:xfrm>
        </p:spPr>
        <p:txBody>
          <a:bodyPr>
            <a:normAutofit/>
          </a:bodyPr>
          <a:lstStyle/>
          <a:p>
            <a:pPr marL="0" indent="0" algn="ctr">
              <a:buNone/>
            </a:pPr>
            <a:r>
              <a:rPr lang="en-US" sz="4000" dirty="0">
                <a:solidFill>
                  <a:srgbClr val="FF0000"/>
                </a:solidFill>
              </a:rPr>
              <a:t>			</a:t>
            </a:r>
          </a:p>
          <a:p>
            <a:pPr marL="0" indent="0" algn="ctr">
              <a:buNone/>
            </a:pPr>
            <a:r>
              <a:rPr lang="en-US" sz="4000" b="1" dirty="0">
                <a:solidFill>
                  <a:srgbClr val="FF0000"/>
                </a:solidFill>
              </a:rPr>
              <a:t> 3. PREPARATION </a:t>
            </a:r>
          </a:p>
          <a:p>
            <a:pPr marL="0" indent="0" algn="ctr">
              <a:buNone/>
            </a:pPr>
            <a:r>
              <a:rPr lang="en-US" sz="4000" b="1" dirty="0">
                <a:solidFill>
                  <a:srgbClr val="FF0000"/>
                </a:solidFill>
              </a:rPr>
              <a:t>AND </a:t>
            </a:r>
          </a:p>
          <a:p>
            <a:pPr marL="0" indent="0" algn="ctr">
              <a:buNone/>
            </a:pPr>
            <a:r>
              <a:rPr lang="en-US" sz="4000" b="1" dirty="0">
                <a:solidFill>
                  <a:srgbClr val="FF0000"/>
                </a:solidFill>
              </a:rPr>
              <a:t>FILING OF APPEAL</a:t>
            </a:r>
            <a:endParaRPr lang="en-IN" sz="4000" b="1" dirty="0">
              <a:solidFill>
                <a:srgbClr val="FF0000"/>
              </a:solidFill>
            </a:endParaRPr>
          </a:p>
        </p:txBody>
      </p:sp>
      <p:sp>
        <p:nvSpPr>
          <p:cNvPr id="5" name="Slide Number Placeholder 4">
            <a:extLst>
              <a:ext uri="{FF2B5EF4-FFF2-40B4-BE49-F238E27FC236}">
                <a16:creationId xmlns:a16="http://schemas.microsoft.com/office/drawing/2014/main" id="{5151D2F0-CE8D-1F06-D849-356ED7ADAF2A}"/>
              </a:ext>
            </a:extLst>
          </p:cNvPr>
          <p:cNvSpPr>
            <a:spLocks noGrp="1"/>
          </p:cNvSpPr>
          <p:nvPr>
            <p:ph type="sldNum" sz="quarter" idx="12"/>
          </p:nvPr>
        </p:nvSpPr>
        <p:spPr/>
        <p:txBody>
          <a:bodyPr/>
          <a:lstStyle/>
          <a:p>
            <a:fld id="{B2A762FD-7ACE-4ED3-BCE6-47B41223EB32}" type="slidenum">
              <a:rPr lang="en-US" sz="2000" b="1" smtClean="0">
                <a:solidFill>
                  <a:schemeClr val="tx1"/>
                </a:solidFill>
                <a:latin typeface="Cambria" panose="02040503050406030204" pitchFamily="18" charset="0"/>
                <a:ea typeface="Cambria" panose="02040503050406030204" pitchFamily="18" charset="0"/>
              </a:rPr>
              <a:pPr/>
              <a:t>52</a:t>
            </a:fld>
            <a:endParaRPr lang="en-US" sz="2000" b="1"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41056598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3BA99-405C-B4D4-D4D4-C6213FAE0513}"/>
              </a:ext>
            </a:extLst>
          </p:cNvPr>
          <p:cNvSpPr>
            <a:spLocks noGrp="1"/>
          </p:cNvSpPr>
          <p:nvPr>
            <p:ph type="title"/>
          </p:nvPr>
        </p:nvSpPr>
        <p:spPr>
          <a:xfrm>
            <a:off x="189875" y="273051"/>
            <a:ext cx="9854669" cy="457198"/>
          </a:xfrm>
        </p:spPr>
        <p:txBody>
          <a:bodyPr>
            <a:noAutofit/>
          </a:bodyPr>
          <a:lstStyle/>
          <a:p>
            <a:r>
              <a:rPr lang="en-US" sz="3600" b="1" dirty="0">
                <a:solidFill>
                  <a:srgbClr val="FF0000"/>
                </a:solidFill>
                <a:latin typeface="Cambria" panose="02040503050406030204" pitchFamily="18" charset="0"/>
                <a:ea typeface="Cambria" panose="02040503050406030204" pitchFamily="18" charset="0"/>
              </a:rPr>
              <a:t>3. Preparation &amp; Filing of Appeal</a:t>
            </a:r>
            <a:endParaRPr lang="en-IN" sz="3600" b="1" dirty="0">
              <a:solidFill>
                <a:srgbClr val="FF0000"/>
              </a:solidFill>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7B304908-ACB5-4817-94E1-EF4EDDE89F70}"/>
              </a:ext>
            </a:extLst>
          </p:cNvPr>
          <p:cNvSpPr>
            <a:spLocks noGrp="1"/>
          </p:cNvSpPr>
          <p:nvPr>
            <p:ph idx="1"/>
          </p:nvPr>
        </p:nvSpPr>
        <p:spPr>
          <a:xfrm>
            <a:off x="384747" y="800633"/>
            <a:ext cx="10972800" cy="5256734"/>
          </a:xfrm>
        </p:spPr>
        <p:txBody>
          <a:bodyPr>
            <a:normAutofit/>
          </a:bodyPr>
          <a:lstStyle/>
          <a:p>
            <a:pPr lvl="0" algn="just">
              <a:lnSpc>
                <a:spcPct val="200000"/>
              </a:lnSpc>
              <a:buFont typeface="Wingdings" panose="05000000000000000000" pitchFamily="2" charset="2"/>
              <a:buChar char="Ø"/>
            </a:pPr>
            <a:r>
              <a:rPr lang="en-US" dirty="0">
                <a:solidFill>
                  <a:srgbClr val="FF0000"/>
                </a:solidFill>
              </a:rPr>
              <a:t> </a:t>
            </a:r>
            <a:r>
              <a:rPr lang="en-US" sz="3600" dirty="0">
                <a:effectLst/>
                <a:latin typeface="Cambria" panose="02040503050406030204" pitchFamily="18" charset="0"/>
                <a:ea typeface="Cambria" panose="02040503050406030204" pitchFamily="18" charset="0"/>
                <a:cs typeface="Gautami" panose="020B0502040204020203" pitchFamily="34" charset="0"/>
              </a:rPr>
              <a:t>Studying the scrutiny assessment papers for filing of  appeal.</a:t>
            </a:r>
          </a:p>
          <a:p>
            <a:pPr algn="just">
              <a:lnSpc>
                <a:spcPct val="200000"/>
              </a:lnSpc>
              <a:buFont typeface="Wingdings" panose="05000000000000000000" pitchFamily="2" charset="2"/>
              <a:buChar char="Ø"/>
            </a:pPr>
            <a:r>
              <a:rPr lang="en-US" sz="3600" dirty="0">
                <a:solidFill>
                  <a:srgbClr val="FF0000"/>
                </a:solidFill>
                <a:latin typeface="Cambria" panose="02040503050406030204" pitchFamily="18" charset="0"/>
                <a:ea typeface="Cambria" panose="02040503050406030204" pitchFamily="18" charset="0"/>
                <a:cs typeface="Gautami" panose="020B0502040204020203" pitchFamily="34" charset="0"/>
              </a:rPr>
              <a:t> </a:t>
            </a:r>
            <a:r>
              <a:rPr lang="en-US" sz="3600" dirty="0">
                <a:effectLst/>
                <a:latin typeface="Cambria" panose="02040503050406030204" pitchFamily="18" charset="0"/>
                <a:ea typeface="Cambria" panose="02040503050406030204" pitchFamily="18" charset="0"/>
                <a:cs typeface="Gautami" panose="020B0502040204020203" pitchFamily="34" charset="0"/>
              </a:rPr>
              <a:t>Verification &amp; Analysis of Assessment order.</a:t>
            </a:r>
          </a:p>
          <a:p>
            <a:pPr marL="0" lvl="0" indent="0" algn="just">
              <a:lnSpc>
                <a:spcPct val="200000"/>
              </a:lnSpc>
              <a:buNone/>
            </a:pPr>
            <a:endParaRPr lang="en-US" sz="3800" dirty="0">
              <a:solidFill>
                <a:srgbClr val="FF0000"/>
              </a:solidFill>
              <a:effectLst/>
              <a:latin typeface="Cambria" panose="02040503050406030204" pitchFamily="18" charset="0"/>
              <a:ea typeface="Cambria" panose="02040503050406030204" pitchFamily="18" charset="0"/>
              <a:cs typeface="Gautami" panose="020B0502040204020203" pitchFamily="34" charset="0"/>
            </a:endParaRPr>
          </a:p>
          <a:p>
            <a:pPr marL="0" lvl="0" indent="0" algn="just">
              <a:lnSpc>
                <a:spcPct val="200000"/>
              </a:lnSpc>
              <a:buNone/>
            </a:pPr>
            <a:endParaRPr lang="en-IN" dirty="0">
              <a:solidFill>
                <a:srgbClr val="FF0000"/>
              </a:solidFill>
            </a:endParaRPr>
          </a:p>
        </p:txBody>
      </p:sp>
      <p:sp>
        <p:nvSpPr>
          <p:cNvPr id="5" name="Slide Number Placeholder 4">
            <a:extLst>
              <a:ext uri="{FF2B5EF4-FFF2-40B4-BE49-F238E27FC236}">
                <a16:creationId xmlns:a16="http://schemas.microsoft.com/office/drawing/2014/main" id="{631F9C9B-9BFA-492E-0137-2690FF9A6BBD}"/>
              </a:ext>
            </a:extLst>
          </p:cNvPr>
          <p:cNvSpPr>
            <a:spLocks noGrp="1"/>
          </p:cNvSpPr>
          <p:nvPr>
            <p:ph type="sldNum" sz="quarter" idx="12"/>
          </p:nvPr>
        </p:nvSpPr>
        <p:spPr/>
        <p:txBody>
          <a:bodyPr/>
          <a:lstStyle/>
          <a:p>
            <a:r>
              <a:rPr lang="en-US" sz="2000" b="1" dirty="0">
                <a:solidFill>
                  <a:schemeClr val="tx1"/>
                </a:solidFill>
                <a:latin typeface="Cambria" panose="02040503050406030204" pitchFamily="18" charset="0"/>
                <a:ea typeface="Cambria" panose="02040503050406030204" pitchFamily="18" charset="0"/>
              </a:rPr>
              <a:t>Contd.                    </a:t>
            </a:r>
            <a:fld id="{B2A762FD-7ACE-4ED3-BCE6-47B41223EB32}" type="slidenum">
              <a:rPr lang="en-US" sz="2000" b="1" smtClean="0">
                <a:solidFill>
                  <a:schemeClr val="tx1"/>
                </a:solidFill>
                <a:latin typeface="Cambria" panose="02040503050406030204" pitchFamily="18" charset="0"/>
                <a:ea typeface="Cambria" panose="02040503050406030204" pitchFamily="18" charset="0"/>
              </a:rPr>
              <a:pPr/>
              <a:t>53</a:t>
            </a:fld>
            <a:endParaRPr lang="en-US" sz="2000" b="1"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39566270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3BA99-405C-B4D4-D4D4-C6213FAE0513}"/>
              </a:ext>
            </a:extLst>
          </p:cNvPr>
          <p:cNvSpPr>
            <a:spLocks noGrp="1"/>
          </p:cNvSpPr>
          <p:nvPr>
            <p:ph type="title"/>
          </p:nvPr>
        </p:nvSpPr>
        <p:spPr>
          <a:xfrm>
            <a:off x="219856" y="364579"/>
            <a:ext cx="6750570" cy="457198"/>
          </a:xfrm>
        </p:spPr>
        <p:txBody>
          <a:bodyPr>
            <a:noAutofit/>
          </a:bodyPr>
          <a:lstStyle/>
          <a:p>
            <a:r>
              <a:rPr lang="en-US" sz="2000" b="1" dirty="0">
                <a:solidFill>
                  <a:srgbClr val="FF0000"/>
                </a:solidFill>
                <a:latin typeface="Cambria" panose="02040503050406030204" pitchFamily="18" charset="0"/>
                <a:ea typeface="Cambria" panose="02040503050406030204" pitchFamily="18" charset="0"/>
              </a:rPr>
              <a:t>3. Preparation &amp; Filing of Appeal (Contd.)</a:t>
            </a:r>
            <a:endParaRPr lang="en-IN" sz="2000" b="1" dirty="0">
              <a:solidFill>
                <a:srgbClr val="FF0000"/>
              </a:solidFill>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7B304908-ACB5-4817-94E1-EF4EDDE89F70}"/>
              </a:ext>
            </a:extLst>
          </p:cNvPr>
          <p:cNvSpPr>
            <a:spLocks noGrp="1"/>
          </p:cNvSpPr>
          <p:nvPr>
            <p:ph idx="1"/>
          </p:nvPr>
        </p:nvSpPr>
        <p:spPr>
          <a:xfrm>
            <a:off x="384747" y="800633"/>
            <a:ext cx="10972800" cy="5256734"/>
          </a:xfrm>
        </p:spPr>
        <p:txBody>
          <a:bodyPr>
            <a:normAutofit fontScale="77500" lnSpcReduction="20000"/>
          </a:bodyPr>
          <a:lstStyle/>
          <a:p>
            <a:pPr lvl="0" algn="just">
              <a:lnSpc>
                <a:spcPct val="200000"/>
              </a:lnSpc>
              <a:buNone/>
            </a:pPr>
            <a:r>
              <a:rPr lang="en-US" sz="3900" b="1" u="sng" dirty="0">
                <a:solidFill>
                  <a:schemeClr val="accent1">
                    <a:lumMod val="75000"/>
                  </a:schemeClr>
                </a:solidFill>
                <a:latin typeface="Cambria" panose="02040503050406030204" pitchFamily="18" charset="0"/>
                <a:ea typeface="Cambria" panose="02040503050406030204" pitchFamily="18" charset="0"/>
                <a:cs typeface="Gautami" panose="020B0502040204020203" pitchFamily="34" charset="0"/>
              </a:rPr>
              <a:t>Filing of Stay Petition</a:t>
            </a:r>
            <a:r>
              <a:rPr lang="en-US" sz="3800" b="1" u="sng" dirty="0">
                <a:solidFill>
                  <a:schemeClr val="accent1">
                    <a:lumMod val="75000"/>
                  </a:schemeClr>
                </a:solidFill>
                <a:latin typeface="Cambria" panose="02040503050406030204" pitchFamily="18" charset="0"/>
                <a:ea typeface="Cambria" panose="02040503050406030204" pitchFamily="18" charset="0"/>
                <a:cs typeface="Gautami" panose="020B0502040204020203" pitchFamily="34" charset="0"/>
              </a:rPr>
              <a:t>:</a:t>
            </a:r>
            <a:endParaRPr lang="en-US" sz="3800" dirty="0">
              <a:solidFill>
                <a:schemeClr val="accent1">
                  <a:lumMod val="75000"/>
                </a:schemeClr>
              </a:solidFill>
              <a:effectLst/>
              <a:latin typeface="Cambria" panose="02040503050406030204" pitchFamily="18" charset="0"/>
              <a:ea typeface="Cambria" panose="02040503050406030204" pitchFamily="18" charset="0"/>
              <a:cs typeface="Gautami" panose="020B0502040204020203" pitchFamily="34" charset="0"/>
            </a:endParaRPr>
          </a:p>
          <a:p>
            <a:pPr lvl="0" algn="just">
              <a:lnSpc>
                <a:spcPct val="200000"/>
              </a:lnSpc>
              <a:buNone/>
            </a:pPr>
            <a:r>
              <a:rPr lang="en-US" sz="3800" dirty="0">
                <a:solidFill>
                  <a:srgbClr val="FF0000"/>
                </a:solidFill>
                <a:latin typeface="Cambria" panose="02040503050406030204" pitchFamily="18" charset="0"/>
                <a:ea typeface="Cambria" panose="02040503050406030204" pitchFamily="18" charset="0"/>
                <a:cs typeface="Gautami" panose="020B0502040204020203" pitchFamily="34" charset="0"/>
              </a:rPr>
              <a:t>   </a:t>
            </a:r>
            <a:r>
              <a:rPr lang="en-US" sz="3800" dirty="0">
                <a:effectLst/>
                <a:latin typeface="Cambria" panose="02040503050406030204" pitchFamily="18" charset="0"/>
                <a:ea typeface="Cambria" panose="02040503050406030204" pitchFamily="18" charset="0"/>
                <a:cs typeface="Gautami" panose="020B0502040204020203" pitchFamily="34" charset="0"/>
              </a:rPr>
              <a:t>Preparation and filing of Stay petition before the Assessing Officer/JCIT/CIT in response to notice of demand. Representation before the above authorities in respect of the said stay petition till the disposal of appeal by CIT (Appeals)/JCIT (Appeals).</a:t>
            </a:r>
            <a:endParaRPr lang="en-IN" sz="3800" dirty="0">
              <a:effectLst/>
              <a:latin typeface="Cambria" panose="02040503050406030204" pitchFamily="18" charset="0"/>
              <a:ea typeface="Cambria" panose="02040503050406030204" pitchFamily="18" charset="0"/>
              <a:cs typeface="Gautami" panose="020B0502040204020203" pitchFamily="34" charset="0"/>
            </a:endParaRPr>
          </a:p>
          <a:p>
            <a:pPr>
              <a:buFont typeface="Wingdings" panose="05000000000000000000" pitchFamily="2" charset="2"/>
              <a:buChar char="Ø"/>
            </a:pPr>
            <a:endParaRPr lang="en-IN" dirty="0">
              <a:solidFill>
                <a:srgbClr val="FF0000"/>
              </a:solidFill>
            </a:endParaRPr>
          </a:p>
        </p:txBody>
      </p:sp>
      <p:sp>
        <p:nvSpPr>
          <p:cNvPr id="5" name="Slide Number Placeholder 4">
            <a:extLst>
              <a:ext uri="{FF2B5EF4-FFF2-40B4-BE49-F238E27FC236}">
                <a16:creationId xmlns:a16="http://schemas.microsoft.com/office/drawing/2014/main" id="{631F9C9B-9BFA-492E-0137-2690FF9A6BBD}"/>
              </a:ext>
            </a:extLst>
          </p:cNvPr>
          <p:cNvSpPr>
            <a:spLocks noGrp="1"/>
          </p:cNvSpPr>
          <p:nvPr>
            <p:ph type="sldNum" sz="quarter" idx="12"/>
          </p:nvPr>
        </p:nvSpPr>
        <p:spPr/>
        <p:txBody>
          <a:bodyPr/>
          <a:lstStyle/>
          <a:p>
            <a:r>
              <a:rPr lang="en-US" sz="2000" b="1" dirty="0">
                <a:solidFill>
                  <a:schemeClr val="tx1"/>
                </a:solidFill>
                <a:latin typeface="Cambria" panose="02040503050406030204" pitchFamily="18" charset="0"/>
                <a:ea typeface="Cambria" panose="02040503050406030204" pitchFamily="18" charset="0"/>
              </a:rPr>
              <a:t> Contd.                          </a:t>
            </a:r>
            <a:fld id="{B2A762FD-7ACE-4ED3-BCE6-47B41223EB32}" type="slidenum">
              <a:rPr lang="en-US" sz="2000" b="1" smtClean="0">
                <a:solidFill>
                  <a:schemeClr val="tx1"/>
                </a:solidFill>
                <a:latin typeface="Cambria" panose="02040503050406030204" pitchFamily="18" charset="0"/>
                <a:ea typeface="Cambria" panose="02040503050406030204" pitchFamily="18" charset="0"/>
              </a:rPr>
              <a:pPr/>
              <a:t>54</a:t>
            </a:fld>
            <a:endParaRPr lang="en-US" sz="2000" b="1"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53475386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304908-ACB5-4817-94E1-EF4EDDE89F70}"/>
              </a:ext>
            </a:extLst>
          </p:cNvPr>
          <p:cNvSpPr>
            <a:spLocks noGrp="1"/>
          </p:cNvSpPr>
          <p:nvPr>
            <p:ph idx="1"/>
          </p:nvPr>
        </p:nvSpPr>
        <p:spPr>
          <a:xfrm>
            <a:off x="384747" y="915726"/>
            <a:ext cx="10972800" cy="5595910"/>
          </a:xfrm>
        </p:spPr>
        <p:txBody>
          <a:bodyPr>
            <a:normAutofit fontScale="77500" lnSpcReduction="20000"/>
          </a:bodyPr>
          <a:lstStyle/>
          <a:p>
            <a:pPr lvl="0" algn="just">
              <a:lnSpc>
                <a:spcPct val="200000"/>
              </a:lnSpc>
              <a:buFont typeface="Wingdings" panose="05000000000000000000" pitchFamily="2" charset="2"/>
              <a:buChar char="Ø"/>
            </a:pPr>
            <a:r>
              <a:rPr lang="en-US" sz="3500" b="1" u="sng" dirty="0">
                <a:solidFill>
                  <a:schemeClr val="accent1">
                    <a:lumMod val="75000"/>
                  </a:schemeClr>
                </a:solidFill>
                <a:latin typeface="Cambria" panose="02040503050406030204" pitchFamily="18" charset="0"/>
                <a:ea typeface="Cambria" panose="02040503050406030204" pitchFamily="18" charset="0"/>
                <a:cs typeface="Gautami" panose="020B0502040204020203" pitchFamily="34" charset="0"/>
              </a:rPr>
              <a:t>  Preparation and filing of Reply letters in response to Penalty notices</a:t>
            </a:r>
            <a:endParaRPr lang="en-IN" sz="3500" b="1" u="sng" dirty="0">
              <a:solidFill>
                <a:schemeClr val="accent1">
                  <a:lumMod val="75000"/>
                </a:schemeClr>
              </a:solidFill>
              <a:latin typeface="Cambria" panose="02040503050406030204" pitchFamily="18" charset="0"/>
              <a:ea typeface="Cambria" panose="02040503050406030204" pitchFamily="18" charset="0"/>
              <a:cs typeface="Gautami" panose="020B0502040204020203" pitchFamily="34" charset="0"/>
            </a:endParaRPr>
          </a:p>
          <a:p>
            <a:pPr marL="114300" indent="0" algn="just">
              <a:lnSpc>
                <a:spcPct val="200000"/>
              </a:lnSpc>
              <a:buNone/>
            </a:pPr>
            <a:r>
              <a:rPr lang="en-US" dirty="0">
                <a:effectLst/>
                <a:latin typeface="Cambria" panose="02040503050406030204" pitchFamily="18" charset="0"/>
                <a:ea typeface="Cambria" panose="02040503050406030204" pitchFamily="18" charset="0"/>
                <a:cs typeface="Gautami" panose="020B0502040204020203" pitchFamily="34" charset="0"/>
              </a:rPr>
              <a:t>    </a:t>
            </a:r>
            <a:r>
              <a:rPr lang="en-US" u="sng" dirty="0">
                <a:effectLst/>
                <a:latin typeface="Cambria" panose="02040503050406030204" pitchFamily="18" charset="0"/>
                <a:ea typeface="Cambria" panose="02040503050406030204" pitchFamily="18" charset="0"/>
                <a:cs typeface="Gautami" panose="020B0502040204020203" pitchFamily="34" charset="0"/>
              </a:rPr>
              <a:t>May include penalty under following sections:</a:t>
            </a:r>
            <a:endParaRPr lang="en-IN" dirty="0">
              <a:effectLst/>
              <a:latin typeface="Cambria" panose="02040503050406030204" pitchFamily="18" charset="0"/>
              <a:ea typeface="Cambria" panose="02040503050406030204" pitchFamily="18" charset="0"/>
              <a:cs typeface="Gautami" panose="020B0502040204020203" pitchFamily="34" charset="0"/>
            </a:endParaRPr>
          </a:p>
          <a:p>
            <a:pPr lvl="1" indent="-342900" algn="just">
              <a:lnSpc>
                <a:spcPct val="200000"/>
              </a:lnSpc>
              <a:buFont typeface="+mj-lt"/>
              <a:buAutoNum type="romanLcPeriod"/>
            </a:pPr>
            <a:r>
              <a:rPr lang="en-US" sz="2800" dirty="0">
                <a:solidFill>
                  <a:srgbClr val="FF0000"/>
                </a:solidFill>
                <a:effectLst/>
                <a:latin typeface="Cambria" panose="02040503050406030204" pitchFamily="18" charset="0"/>
                <a:ea typeface="Cambria" panose="02040503050406030204" pitchFamily="18" charset="0"/>
                <a:cs typeface="Gautami" panose="020B0502040204020203" pitchFamily="34" charset="0"/>
              </a:rPr>
              <a:t>Section 439 of IT Act, 2025</a:t>
            </a:r>
            <a:r>
              <a:rPr lang="en-US" sz="2800" dirty="0">
                <a:effectLst/>
                <a:latin typeface="Cambria" panose="02040503050406030204" pitchFamily="18" charset="0"/>
                <a:ea typeface="Cambria" panose="02040503050406030204" pitchFamily="18" charset="0"/>
                <a:cs typeface="Gautami" panose="020B0502040204020203" pitchFamily="34" charset="0"/>
              </a:rPr>
              <a:t> </a:t>
            </a:r>
            <a:r>
              <a:rPr lang="en-US" sz="2800" dirty="0">
                <a:solidFill>
                  <a:srgbClr val="00B050"/>
                </a:solidFill>
                <a:effectLst/>
                <a:latin typeface="Cambria" panose="02040503050406030204" pitchFamily="18" charset="0"/>
                <a:ea typeface="Cambria" panose="02040503050406030204" pitchFamily="18" charset="0"/>
                <a:cs typeface="Gautami" panose="020B0502040204020203" pitchFamily="34" charset="0"/>
              </a:rPr>
              <a:t>(Section 270A or Section 271(1)(c) of IT Act, 1961)</a:t>
            </a:r>
            <a:r>
              <a:rPr lang="en-US" sz="2800" dirty="0">
                <a:effectLst/>
                <a:latin typeface="Cambria" panose="02040503050406030204" pitchFamily="18" charset="0"/>
                <a:ea typeface="Cambria" panose="02040503050406030204" pitchFamily="18" charset="0"/>
                <a:cs typeface="Gautami" panose="020B0502040204020203" pitchFamily="34" charset="0"/>
              </a:rPr>
              <a:t> </a:t>
            </a:r>
            <a:endParaRPr lang="en-IN" sz="2800" dirty="0">
              <a:effectLst/>
              <a:latin typeface="Cambria" panose="02040503050406030204" pitchFamily="18" charset="0"/>
              <a:ea typeface="Cambria" panose="02040503050406030204" pitchFamily="18" charset="0"/>
              <a:cs typeface="Gautami" panose="020B0502040204020203" pitchFamily="34" charset="0"/>
            </a:endParaRPr>
          </a:p>
          <a:p>
            <a:pPr lvl="1" indent="-342900" algn="just">
              <a:lnSpc>
                <a:spcPct val="200000"/>
              </a:lnSpc>
              <a:buFont typeface="+mj-lt"/>
              <a:buAutoNum type="romanLcPeriod"/>
            </a:pPr>
            <a:r>
              <a:rPr lang="en-US" sz="2800" dirty="0">
                <a:solidFill>
                  <a:srgbClr val="FF0000"/>
                </a:solidFill>
                <a:effectLst/>
                <a:latin typeface="Cambria" panose="02040503050406030204" pitchFamily="18" charset="0"/>
                <a:ea typeface="Cambria" panose="02040503050406030204" pitchFamily="18" charset="0"/>
                <a:cs typeface="Gautami" panose="020B0502040204020203" pitchFamily="34" charset="0"/>
              </a:rPr>
              <a:t>Section 465(1)(d) of IT Act ,2025</a:t>
            </a:r>
            <a:r>
              <a:rPr lang="en-US" sz="2800" dirty="0">
                <a:effectLst/>
                <a:latin typeface="Cambria" panose="02040503050406030204" pitchFamily="18" charset="0"/>
                <a:ea typeface="Cambria" panose="02040503050406030204" pitchFamily="18" charset="0"/>
                <a:cs typeface="Gautami" panose="020B0502040204020203" pitchFamily="34" charset="0"/>
              </a:rPr>
              <a:t> </a:t>
            </a:r>
            <a:r>
              <a:rPr lang="en-US" sz="2800" dirty="0">
                <a:solidFill>
                  <a:srgbClr val="00B050"/>
                </a:solidFill>
                <a:effectLst/>
                <a:latin typeface="Cambria" panose="02040503050406030204" pitchFamily="18" charset="0"/>
                <a:ea typeface="Cambria" panose="02040503050406030204" pitchFamily="18" charset="0"/>
                <a:cs typeface="Gautami" panose="020B0502040204020203" pitchFamily="34" charset="0"/>
              </a:rPr>
              <a:t>(Section 272A(1)(d) or Section 271(1)(b) of IT Act, 1961)</a:t>
            </a:r>
            <a:endParaRPr lang="en-IN" sz="2800" dirty="0">
              <a:solidFill>
                <a:srgbClr val="00B050"/>
              </a:solidFill>
              <a:effectLst/>
              <a:latin typeface="Cambria" panose="02040503050406030204" pitchFamily="18" charset="0"/>
              <a:ea typeface="Cambria" panose="02040503050406030204" pitchFamily="18" charset="0"/>
              <a:cs typeface="Gautami" panose="020B0502040204020203" pitchFamily="34" charset="0"/>
            </a:endParaRPr>
          </a:p>
          <a:p>
            <a:pPr lvl="1" indent="-342900">
              <a:lnSpc>
                <a:spcPct val="200000"/>
              </a:lnSpc>
              <a:buFont typeface="+mj-lt"/>
              <a:buAutoNum type="romanLcPeriod"/>
            </a:pPr>
            <a:r>
              <a:rPr lang="en-US" sz="2800" dirty="0">
                <a:solidFill>
                  <a:srgbClr val="FF0000"/>
                </a:solidFill>
                <a:effectLst/>
                <a:latin typeface="Cambria" panose="02040503050406030204" pitchFamily="18" charset="0"/>
                <a:ea typeface="Cambria" panose="02040503050406030204" pitchFamily="18" charset="0"/>
                <a:cs typeface="Gautami" panose="020B0502040204020203" pitchFamily="34" charset="0"/>
              </a:rPr>
              <a:t>Section 4</a:t>
            </a:r>
            <a:r>
              <a:rPr lang="en-US" sz="2800" dirty="0">
                <a:solidFill>
                  <a:srgbClr val="FF0000"/>
                </a:solidFill>
                <a:latin typeface="Cambria" panose="02040503050406030204" pitchFamily="18" charset="0"/>
                <a:ea typeface="Cambria" panose="02040503050406030204" pitchFamily="18" charset="0"/>
                <a:cs typeface="Gautami" panose="020B0502040204020203" pitchFamily="34" charset="0"/>
              </a:rPr>
              <a:t>28</a:t>
            </a:r>
            <a:r>
              <a:rPr lang="en-US" sz="2800" dirty="0">
                <a:effectLst/>
                <a:latin typeface="Cambria" panose="02040503050406030204" pitchFamily="18" charset="0"/>
                <a:ea typeface="Cambria" panose="02040503050406030204" pitchFamily="18" charset="0"/>
                <a:cs typeface="Gautami" panose="020B0502040204020203" pitchFamily="34" charset="0"/>
              </a:rPr>
              <a:t> </a:t>
            </a:r>
            <a:r>
              <a:rPr lang="en-US" sz="2800" dirty="0">
                <a:solidFill>
                  <a:srgbClr val="FF0000"/>
                </a:solidFill>
                <a:latin typeface="Cambria" panose="02040503050406030204" pitchFamily="18" charset="0"/>
                <a:ea typeface="Cambria" panose="02040503050406030204" pitchFamily="18" charset="0"/>
                <a:cs typeface="Gautami" panose="020B0502040204020203" pitchFamily="34" charset="0"/>
              </a:rPr>
              <a:t>of IT Act ,2025 </a:t>
            </a:r>
            <a:r>
              <a:rPr lang="en-US" sz="2800" dirty="0">
                <a:solidFill>
                  <a:srgbClr val="00B050"/>
                </a:solidFill>
                <a:latin typeface="Cambria" panose="02040503050406030204" pitchFamily="18" charset="0"/>
                <a:ea typeface="Cambria" panose="02040503050406030204" pitchFamily="18" charset="0"/>
                <a:cs typeface="Gautami" panose="020B0502040204020203" pitchFamily="34" charset="0"/>
              </a:rPr>
              <a:t>(Section</a:t>
            </a:r>
            <a:r>
              <a:rPr lang="en-US" sz="2800" dirty="0">
                <a:solidFill>
                  <a:srgbClr val="00B050"/>
                </a:solidFill>
                <a:effectLst/>
                <a:latin typeface="Cambria" panose="02040503050406030204" pitchFamily="18" charset="0"/>
                <a:ea typeface="Cambria" panose="02040503050406030204" pitchFamily="18" charset="0"/>
                <a:cs typeface="Gautami" panose="020B0502040204020203" pitchFamily="34" charset="0"/>
              </a:rPr>
              <a:t> 271B</a:t>
            </a:r>
            <a:r>
              <a:rPr lang="en-US" sz="2800" dirty="0">
                <a:solidFill>
                  <a:srgbClr val="00B050"/>
                </a:solidFill>
                <a:latin typeface="Cambria" panose="02040503050406030204" pitchFamily="18" charset="0"/>
                <a:ea typeface="Cambria" panose="02040503050406030204" pitchFamily="18" charset="0"/>
                <a:cs typeface="Gautami" panose="020B0502040204020203" pitchFamily="34" charset="0"/>
              </a:rPr>
              <a:t> of IT Act, 1961)</a:t>
            </a:r>
            <a:endParaRPr lang="en-IN" sz="2800" dirty="0">
              <a:solidFill>
                <a:srgbClr val="00B050"/>
              </a:solidFill>
              <a:effectLst/>
              <a:latin typeface="Cambria" panose="02040503050406030204" pitchFamily="18" charset="0"/>
              <a:ea typeface="Cambria" panose="02040503050406030204" pitchFamily="18" charset="0"/>
              <a:cs typeface="Gautami" panose="020B0502040204020203" pitchFamily="34" charset="0"/>
            </a:endParaRPr>
          </a:p>
          <a:p>
            <a:pPr lvl="0" algn="just">
              <a:lnSpc>
                <a:spcPct val="200000"/>
              </a:lnSpc>
              <a:buFont typeface="Wingdings" panose="05000000000000000000" pitchFamily="2" charset="2"/>
              <a:buChar char="Ø"/>
            </a:pPr>
            <a:endParaRPr lang="en-IN" dirty="0">
              <a:solidFill>
                <a:srgbClr val="FF0000"/>
              </a:solidFill>
            </a:endParaRPr>
          </a:p>
        </p:txBody>
      </p:sp>
      <p:sp>
        <p:nvSpPr>
          <p:cNvPr id="5" name="Slide Number Placeholder 4">
            <a:extLst>
              <a:ext uri="{FF2B5EF4-FFF2-40B4-BE49-F238E27FC236}">
                <a16:creationId xmlns:a16="http://schemas.microsoft.com/office/drawing/2014/main" id="{631F9C9B-9BFA-492E-0137-2690FF9A6BBD}"/>
              </a:ext>
            </a:extLst>
          </p:cNvPr>
          <p:cNvSpPr>
            <a:spLocks noGrp="1"/>
          </p:cNvSpPr>
          <p:nvPr>
            <p:ph type="sldNum" sz="quarter" idx="12"/>
          </p:nvPr>
        </p:nvSpPr>
        <p:spPr/>
        <p:txBody>
          <a:bodyPr/>
          <a:lstStyle/>
          <a:p>
            <a:r>
              <a:rPr lang="en-US" sz="2000" b="1" dirty="0">
                <a:solidFill>
                  <a:schemeClr val="tx1"/>
                </a:solidFill>
                <a:latin typeface="Cambria" panose="02040503050406030204" pitchFamily="18" charset="0"/>
                <a:ea typeface="Cambria" panose="02040503050406030204" pitchFamily="18" charset="0"/>
              </a:rPr>
              <a:t>Contd.                      </a:t>
            </a:r>
            <a:fld id="{B2A762FD-7ACE-4ED3-BCE6-47B41223EB32}" type="slidenum">
              <a:rPr lang="en-US" sz="2000" b="1" smtClean="0">
                <a:solidFill>
                  <a:schemeClr val="tx1"/>
                </a:solidFill>
                <a:latin typeface="Cambria" panose="02040503050406030204" pitchFamily="18" charset="0"/>
                <a:ea typeface="Cambria" panose="02040503050406030204" pitchFamily="18" charset="0"/>
              </a:rPr>
              <a:pPr/>
              <a:t>55</a:t>
            </a:fld>
            <a:endParaRPr lang="en-US" sz="2000" b="1" dirty="0">
              <a:solidFill>
                <a:schemeClr val="tx1"/>
              </a:solidFill>
              <a:latin typeface="Cambria" panose="02040503050406030204" pitchFamily="18" charset="0"/>
              <a:ea typeface="Cambria" panose="02040503050406030204" pitchFamily="18" charset="0"/>
            </a:endParaRPr>
          </a:p>
        </p:txBody>
      </p:sp>
      <p:sp>
        <p:nvSpPr>
          <p:cNvPr id="4" name="Title 1">
            <a:extLst>
              <a:ext uri="{FF2B5EF4-FFF2-40B4-BE49-F238E27FC236}">
                <a16:creationId xmlns:a16="http://schemas.microsoft.com/office/drawing/2014/main" id="{B3751D9B-C27D-5474-B081-41BD0859765D}"/>
              </a:ext>
            </a:extLst>
          </p:cNvPr>
          <p:cNvSpPr txBox="1">
            <a:spLocks/>
          </p:cNvSpPr>
          <p:nvPr/>
        </p:nvSpPr>
        <p:spPr>
          <a:xfrm>
            <a:off x="-404736" y="559452"/>
            <a:ext cx="6750570" cy="45719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solidFill>
                  <a:srgbClr val="FF0000"/>
                </a:solidFill>
                <a:latin typeface="Cambria" panose="02040503050406030204" pitchFamily="18" charset="0"/>
                <a:ea typeface="Cambria" panose="02040503050406030204" pitchFamily="18" charset="0"/>
              </a:rPr>
              <a:t>3. Preparation &amp; Filing of Appeal (Contd.)</a:t>
            </a:r>
            <a:endParaRPr lang="en-IN" sz="2000" b="1" dirty="0">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92872300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304908-ACB5-4817-94E1-EF4EDDE89F70}"/>
              </a:ext>
            </a:extLst>
          </p:cNvPr>
          <p:cNvSpPr>
            <a:spLocks noGrp="1"/>
          </p:cNvSpPr>
          <p:nvPr>
            <p:ph idx="1"/>
          </p:nvPr>
        </p:nvSpPr>
        <p:spPr>
          <a:xfrm>
            <a:off x="384747" y="915726"/>
            <a:ext cx="10972800" cy="5429656"/>
          </a:xfrm>
        </p:spPr>
        <p:txBody>
          <a:bodyPr>
            <a:normAutofit/>
          </a:bodyPr>
          <a:lstStyle/>
          <a:p>
            <a:pPr lvl="0" algn="just">
              <a:lnSpc>
                <a:spcPct val="200000"/>
              </a:lnSpc>
              <a:buFont typeface="Wingdings" panose="05000000000000000000" pitchFamily="2" charset="2"/>
              <a:buChar char="Ø"/>
            </a:pPr>
            <a:r>
              <a:rPr lang="en-US" dirty="0">
                <a:solidFill>
                  <a:srgbClr val="FF0000"/>
                </a:solidFill>
                <a:latin typeface="Cambria" panose="02040503050406030204" pitchFamily="18" charset="0"/>
                <a:ea typeface="Cambria" panose="02040503050406030204" pitchFamily="18" charset="0"/>
              </a:rPr>
              <a:t> </a:t>
            </a:r>
            <a:r>
              <a:rPr lang="en-US" sz="2500" b="1" u="sng" dirty="0">
                <a:solidFill>
                  <a:schemeClr val="accent1">
                    <a:lumMod val="75000"/>
                  </a:schemeClr>
                </a:solidFill>
                <a:latin typeface="Cambria" panose="02040503050406030204" pitchFamily="18" charset="0"/>
                <a:ea typeface="Cambria" panose="02040503050406030204" pitchFamily="18" charset="0"/>
                <a:cs typeface="Gautami" panose="020B0502040204020203" pitchFamily="34" charset="0"/>
              </a:rPr>
              <a:t>Preparation and filing of Appeal in Form 35</a:t>
            </a:r>
            <a:endParaRPr lang="en-IN" sz="2500" b="1" u="sng" dirty="0">
              <a:solidFill>
                <a:schemeClr val="accent1">
                  <a:lumMod val="75000"/>
                </a:schemeClr>
              </a:solidFill>
              <a:latin typeface="Cambria" panose="02040503050406030204" pitchFamily="18" charset="0"/>
              <a:ea typeface="Cambria" panose="02040503050406030204" pitchFamily="18" charset="0"/>
              <a:cs typeface="Gautami" panose="020B0502040204020203" pitchFamily="34" charset="0"/>
            </a:endParaRPr>
          </a:p>
          <a:p>
            <a:pPr marL="114300" indent="0" algn="just">
              <a:lnSpc>
                <a:spcPct val="200000"/>
              </a:lnSpc>
              <a:buNone/>
            </a:pPr>
            <a:r>
              <a:rPr lang="en-US" dirty="0">
                <a:effectLst/>
                <a:latin typeface="Cambria" panose="02040503050406030204" pitchFamily="18" charset="0"/>
                <a:ea typeface="Cambria" panose="02040503050406030204" pitchFamily="18" charset="0"/>
                <a:cs typeface="Gautami" panose="020B0502040204020203" pitchFamily="34" charset="0"/>
              </a:rPr>
              <a:t>   This includes preparation of following documents:</a:t>
            </a:r>
            <a:endParaRPr lang="en-IN" dirty="0">
              <a:effectLst/>
              <a:latin typeface="Cambria" panose="02040503050406030204" pitchFamily="18" charset="0"/>
              <a:ea typeface="Cambria" panose="02040503050406030204" pitchFamily="18" charset="0"/>
              <a:cs typeface="Gautami" panose="020B0502040204020203" pitchFamily="34" charset="0"/>
            </a:endParaRPr>
          </a:p>
          <a:p>
            <a:pPr lvl="1" algn="just">
              <a:lnSpc>
                <a:spcPct val="200000"/>
              </a:lnSpc>
              <a:spcAft>
                <a:spcPts val="1000"/>
              </a:spcAft>
              <a:buFont typeface="Courier New" panose="02070309020205020404" pitchFamily="49" charset="0"/>
              <a:buChar char="o"/>
            </a:pPr>
            <a:r>
              <a:rPr lang="en-US" dirty="0">
                <a:solidFill>
                  <a:srgbClr val="FF0000"/>
                </a:solidFill>
                <a:latin typeface="Cambria" panose="02040503050406030204" pitchFamily="18" charset="0"/>
                <a:ea typeface="Cambria" panose="02040503050406030204" pitchFamily="18" charset="0"/>
                <a:cs typeface="Gautami" panose="020B0502040204020203" pitchFamily="34" charset="0"/>
              </a:rPr>
              <a:t> </a:t>
            </a:r>
            <a:r>
              <a:rPr lang="en-US" sz="2500" b="1" u="sng" dirty="0">
                <a:solidFill>
                  <a:schemeClr val="accent1">
                    <a:lumMod val="75000"/>
                  </a:schemeClr>
                </a:solidFill>
                <a:latin typeface="Cambria" panose="02040503050406030204" pitchFamily="18" charset="0"/>
                <a:ea typeface="Cambria" panose="02040503050406030204" pitchFamily="18" charset="0"/>
                <a:cs typeface="Gautami" panose="020B0502040204020203" pitchFamily="34" charset="0"/>
              </a:rPr>
              <a:t>Paper Book-1: </a:t>
            </a:r>
            <a:r>
              <a:rPr lang="en-US" dirty="0">
                <a:effectLst/>
                <a:latin typeface="Cambria" panose="02040503050406030204" pitchFamily="18" charset="0"/>
                <a:ea typeface="Cambria" panose="02040503050406030204" pitchFamily="18" charset="0"/>
                <a:cs typeface="Gautami" panose="020B0502040204020203" pitchFamily="34" charset="0"/>
              </a:rPr>
              <a:t>This includes documents which were filed before the Assessing Officer during Scrutiny Proceedings. These documents are to be compiled first and then to be scanned in order to upload the same on the Income tax portal.</a:t>
            </a:r>
            <a:endParaRPr lang="en-IN" dirty="0">
              <a:effectLst/>
              <a:latin typeface="Cambria" panose="02040503050406030204" pitchFamily="18" charset="0"/>
              <a:ea typeface="Cambria" panose="02040503050406030204" pitchFamily="18" charset="0"/>
              <a:cs typeface="Gautami" panose="020B0502040204020203" pitchFamily="34" charset="0"/>
            </a:endParaRPr>
          </a:p>
          <a:p>
            <a:pPr lvl="0" algn="just">
              <a:lnSpc>
                <a:spcPct val="200000"/>
              </a:lnSpc>
              <a:buFont typeface="Wingdings" panose="05000000000000000000" pitchFamily="2" charset="2"/>
              <a:buChar char="Ø"/>
            </a:pPr>
            <a:endParaRPr lang="en-IN" dirty="0">
              <a:solidFill>
                <a:srgbClr val="FF0000"/>
              </a:solidFill>
            </a:endParaRPr>
          </a:p>
        </p:txBody>
      </p:sp>
      <p:sp>
        <p:nvSpPr>
          <p:cNvPr id="5" name="Slide Number Placeholder 4">
            <a:extLst>
              <a:ext uri="{FF2B5EF4-FFF2-40B4-BE49-F238E27FC236}">
                <a16:creationId xmlns:a16="http://schemas.microsoft.com/office/drawing/2014/main" id="{631F9C9B-9BFA-492E-0137-2690FF9A6BBD}"/>
              </a:ext>
            </a:extLst>
          </p:cNvPr>
          <p:cNvSpPr>
            <a:spLocks noGrp="1"/>
          </p:cNvSpPr>
          <p:nvPr>
            <p:ph type="sldNum" sz="quarter" idx="12"/>
          </p:nvPr>
        </p:nvSpPr>
        <p:spPr/>
        <p:txBody>
          <a:bodyPr/>
          <a:lstStyle/>
          <a:p>
            <a:r>
              <a:rPr lang="en-US" sz="2000" b="1" dirty="0">
                <a:solidFill>
                  <a:schemeClr val="tx1"/>
                </a:solidFill>
                <a:latin typeface="Cambria" panose="02040503050406030204" pitchFamily="18" charset="0"/>
                <a:ea typeface="Cambria" panose="02040503050406030204" pitchFamily="18" charset="0"/>
              </a:rPr>
              <a:t>Contd.                 </a:t>
            </a:r>
            <a:fld id="{B2A762FD-7ACE-4ED3-BCE6-47B41223EB32}" type="slidenum">
              <a:rPr lang="en-US" sz="2000" b="1" smtClean="0">
                <a:solidFill>
                  <a:schemeClr val="tx1"/>
                </a:solidFill>
                <a:latin typeface="Cambria" panose="02040503050406030204" pitchFamily="18" charset="0"/>
                <a:ea typeface="Cambria" panose="02040503050406030204" pitchFamily="18" charset="0"/>
              </a:rPr>
              <a:pPr/>
              <a:t>56</a:t>
            </a:fld>
            <a:endParaRPr lang="en-US" sz="2000" b="1" dirty="0">
              <a:solidFill>
                <a:schemeClr val="tx1"/>
              </a:solidFill>
              <a:latin typeface="Cambria" panose="02040503050406030204" pitchFamily="18" charset="0"/>
              <a:ea typeface="Cambria" panose="02040503050406030204" pitchFamily="18" charset="0"/>
            </a:endParaRPr>
          </a:p>
        </p:txBody>
      </p:sp>
      <p:sp>
        <p:nvSpPr>
          <p:cNvPr id="4" name="Title 1">
            <a:extLst>
              <a:ext uri="{FF2B5EF4-FFF2-40B4-BE49-F238E27FC236}">
                <a16:creationId xmlns:a16="http://schemas.microsoft.com/office/drawing/2014/main" id="{74A7C1B0-7C60-8BF7-4637-F8896A8CC308}"/>
              </a:ext>
            </a:extLst>
          </p:cNvPr>
          <p:cNvSpPr txBox="1">
            <a:spLocks/>
          </p:cNvSpPr>
          <p:nvPr/>
        </p:nvSpPr>
        <p:spPr>
          <a:xfrm>
            <a:off x="-474688" y="503236"/>
            <a:ext cx="6750570" cy="45719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solidFill>
                  <a:srgbClr val="FF0000"/>
                </a:solidFill>
                <a:latin typeface="Cambria" panose="02040503050406030204" pitchFamily="18" charset="0"/>
                <a:ea typeface="Cambria" panose="02040503050406030204" pitchFamily="18" charset="0"/>
              </a:rPr>
              <a:t>3. Preparation &amp; Filing of Appeal (Contd.)</a:t>
            </a:r>
            <a:br>
              <a:rPr lang="en-US" sz="2000" b="1" dirty="0">
                <a:solidFill>
                  <a:srgbClr val="FF0000"/>
                </a:solidFill>
                <a:latin typeface="Cambria" panose="02040503050406030204" pitchFamily="18" charset="0"/>
                <a:ea typeface="Cambria" panose="02040503050406030204" pitchFamily="18" charset="0"/>
              </a:rPr>
            </a:br>
            <a:endParaRPr lang="en-IN" sz="2000" b="1" dirty="0">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5237370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304908-ACB5-4817-94E1-EF4EDDE89F70}"/>
              </a:ext>
            </a:extLst>
          </p:cNvPr>
          <p:cNvSpPr>
            <a:spLocks noGrp="1"/>
          </p:cNvSpPr>
          <p:nvPr>
            <p:ph idx="1"/>
          </p:nvPr>
        </p:nvSpPr>
        <p:spPr>
          <a:xfrm>
            <a:off x="384747" y="720436"/>
            <a:ext cx="10972800" cy="4738256"/>
          </a:xfrm>
        </p:spPr>
        <p:txBody>
          <a:bodyPr>
            <a:normAutofit/>
          </a:bodyPr>
          <a:lstStyle/>
          <a:p>
            <a:pPr marL="0" indent="0" algn="just">
              <a:lnSpc>
                <a:spcPct val="200000"/>
              </a:lnSpc>
              <a:buNone/>
            </a:pPr>
            <a:endParaRPr lang="en-US" sz="1800" u="sng" dirty="0">
              <a:effectLst/>
              <a:latin typeface="Bookman Old Style" panose="02050604050505020204" pitchFamily="18" charset="0"/>
              <a:ea typeface="Calibri" panose="020F0502020204030204" pitchFamily="34" charset="0"/>
              <a:cs typeface="Gautami" panose="020B0502040204020203" pitchFamily="34" charset="0"/>
            </a:endParaRPr>
          </a:p>
          <a:p>
            <a:pPr algn="just">
              <a:lnSpc>
                <a:spcPct val="200000"/>
              </a:lnSpc>
              <a:buFont typeface="Courier New" panose="02070309020205020404" pitchFamily="49" charset="0"/>
              <a:buChar char="o"/>
            </a:pPr>
            <a:r>
              <a:rPr lang="en-US" dirty="0">
                <a:solidFill>
                  <a:srgbClr val="FF0000"/>
                </a:solidFill>
                <a:effectLst/>
                <a:latin typeface="Cambria" panose="02040503050406030204" pitchFamily="18" charset="0"/>
                <a:ea typeface="Cambria" panose="02040503050406030204" pitchFamily="18" charset="0"/>
                <a:cs typeface="Gautami" panose="020B0502040204020203" pitchFamily="34" charset="0"/>
              </a:rPr>
              <a:t> </a:t>
            </a:r>
            <a:r>
              <a:rPr lang="en-US" sz="2500" b="1" u="sng" dirty="0">
                <a:solidFill>
                  <a:schemeClr val="accent1">
                    <a:lumMod val="75000"/>
                  </a:schemeClr>
                </a:solidFill>
                <a:latin typeface="Cambria" panose="02040503050406030204" pitchFamily="18" charset="0"/>
                <a:ea typeface="Cambria" panose="02040503050406030204" pitchFamily="18" charset="0"/>
                <a:cs typeface="Gautami" panose="020B0502040204020203" pitchFamily="34" charset="0"/>
              </a:rPr>
              <a:t>Paper Book-2</a:t>
            </a:r>
            <a:r>
              <a:rPr lang="en-US" sz="3200" u="sng" dirty="0">
                <a:effectLst/>
                <a:latin typeface="Cambria" panose="02040503050406030204" pitchFamily="18" charset="0"/>
                <a:ea typeface="Cambria" panose="02040503050406030204" pitchFamily="18" charset="0"/>
                <a:cs typeface="Gautami" panose="020B0502040204020203" pitchFamily="34" charset="0"/>
              </a:rPr>
              <a:t>:</a:t>
            </a:r>
            <a:r>
              <a:rPr lang="en-US" sz="3200" dirty="0">
                <a:effectLst/>
                <a:latin typeface="Cambria" panose="02040503050406030204" pitchFamily="18" charset="0"/>
                <a:ea typeface="Cambria" panose="02040503050406030204" pitchFamily="18" charset="0"/>
                <a:cs typeface="Gautami" panose="020B0502040204020203" pitchFamily="34" charset="0"/>
              </a:rPr>
              <a:t> This includes preparation of Detailed Facts of the Case and Grounds of Appeal. These are prepared after a thorough study of the </a:t>
            </a:r>
            <a:r>
              <a:rPr lang="en-US" sz="3200" dirty="0" err="1">
                <a:effectLst/>
                <a:latin typeface="Cambria" panose="02040503050406030204" pitchFamily="18" charset="0"/>
                <a:ea typeface="Cambria" panose="02040503050406030204" pitchFamily="18" charset="0"/>
                <a:cs typeface="Gautami" panose="020B0502040204020203" pitchFamily="34" charset="0"/>
              </a:rPr>
              <a:t>Assessee’s</a:t>
            </a:r>
            <a:r>
              <a:rPr lang="en-US" sz="3200" dirty="0">
                <a:effectLst/>
                <a:latin typeface="Cambria" panose="02040503050406030204" pitchFamily="18" charset="0"/>
                <a:ea typeface="Cambria" panose="02040503050406030204" pitchFamily="18" charset="0"/>
                <a:cs typeface="Gautami" panose="020B0502040204020203" pitchFamily="34" charset="0"/>
              </a:rPr>
              <a:t> Scrutiny documents.</a:t>
            </a:r>
            <a:endParaRPr lang="en-IN" sz="3200" dirty="0">
              <a:effectLst/>
              <a:latin typeface="Cambria" panose="02040503050406030204" pitchFamily="18" charset="0"/>
              <a:ea typeface="Cambria" panose="02040503050406030204" pitchFamily="18" charset="0"/>
              <a:cs typeface="Gautami" panose="020B0502040204020203" pitchFamily="34" charset="0"/>
            </a:endParaRPr>
          </a:p>
          <a:p>
            <a:pPr marL="0" lvl="0" indent="0" algn="just">
              <a:lnSpc>
                <a:spcPct val="200000"/>
              </a:lnSpc>
              <a:buNone/>
            </a:pPr>
            <a:r>
              <a:rPr lang="en-US" u="sng" dirty="0">
                <a:solidFill>
                  <a:srgbClr val="FF0000"/>
                </a:solidFill>
                <a:effectLst/>
                <a:latin typeface="Cambria" panose="02040503050406030204" pitchFamily="18" charset="0"/>
                <a:ea typeface="Cambria" panose="02040503050406030204" pitchFamily="18" charset="0"/>
                <a:cs typeface="Gautami" panose="020B0502040204020203" pitchFamily="34" charset="0"/>
              </a:rPr>
              <a:t> </a:t>
            </a:r>
          </a:p>
          <a:p>
            <a:pPr lvl="0" algn="just">
              <a:lnSpc>
                <a:spcPct val="200000"/>
              </a:lnSpc>
              <a:buFont typeface="Wingdings" panose="05000000000000000000" pitchFamily="2" charset="2"/>
              <a:buChar char="Ø"/>
            </a:pPr>
            <a:endParaRPr lang="en-IN" dirty="0">
              <a:solidFill>
                <a:srgbClr val="FF0000"/>
              </a:solidFill>
            </a:endParaRPr>
          </a:p>
        </p:txBody>
      </p:sp>
      <p:sp>
        <p:nvSpPr>
          <p:cNvPr id="5" name="Slide Number Placeholder 4">
            <a:extLst>
              <a:ext uri="{FF2B5EF4-FFF2-40B4-BE49-F238E27FC236}">
                <a16:creationId xmlns:a16="http://schemas.microsoft.com/office/drawing/2014/main" id="{631F9C9B-9BFA-492E-0137-2690FF9A6BBD}"/>
              </a:ext>
            </a:extLst>
          </p:cNvPr>
          <p:cNvSpPr>
            <a:spLocks noGrp="1"/>
          </p:cNvSpPr>
          <p:nvPr>
            <p:ph type="sldNum" sz="quarter" idx="12"/>
          </p:nvPr>
        </p:nvSpPr>
        <p:spPr/>
        <p:txBody>
          <a:bodyPr/>
          <a:lstStyle/>
          <a:p>
            <a:r>
              <a:rPr lang="en-US" sz="2000" b="1" dirty="0">
                <a:solidFill>
                  <a:schemeClr val="tx1"/>
                </a:solidFill>
                <a:latin typeface="Cambria" panose="02040503050406030204" pitchFamily="18" charset="0"/>
                <a:ea typeface="Cambria" panose="02040503050406030204" pitchFamily="18" charset="0"/>
              </a:rPr>
              <a:t>Contd.                    </a:t>
            </a:r>
            <a:fld id="{B2A762FD-7ACE-4ED3-BCE6-47B41223EB32}" type="slidenum">
              <a:rPr lang="en-US" sz="2000" b="1" smtClean="0">
                <a:solidFill>
                  <a:schemeClr val="tx1"/>
                </a:solidFill>
                <a:latin typeface="Cambria" panose="02040503050406030204" pitchFamily="18" charset="0"/>
                <a:ea typeface="Cambria" panose="02040503050406030204" pitchFamily="18" charset="0"/>
              </a:rPr>
              <a:pPr/>
              <a:t>57</a:t>
            </a:fld>
            <a:endParaRPr lang="en-US" sz="2000" b="1" dirty="0">
              <a:solidFill>
                <a:schemeClr val="tx1"/>
              </a:solidFill>
              <a:latin typeface="Cambria" panose="02040503050406030204" pitchFamily="18" charset="0"/>
              <a:ea typeface="Cambria" panose="02040503050406030204" pitchFamily="18" charset="0"/>
            </a:endParaRPr>
          </a:p>
        </p:txBody>
      </p:sp>
      <p:sp>
        <p:nvSpPr>
          <p:cNvPr id="4" name="Title 1">
            <a:extLst>
              <a:ext uri="{FF2B5EF4-FFF2-40B4-BE49-F238E27FC236}">
                <a16:creationId xmlns:a16="http://schemas.microsoft.com/office/drawing/2014/main" id="{7F9E03CE-1683-BED5-F9A4-9CE2E8923541}"/>
              </a:ext>
            </a:extLst>
          </p:cNvPr>
          <p:cNvSpPr txBox="1">
            <a:spLocks/>
          </p:cNvSpPr>
          <p:nvPr/>
        </p:nvSpPr>
        <p:spPr>
          <a:xfrm>
            <a:off x="-514664" y="484784"/>
            <a:ext cx="6750570" cy="45719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solidFill>
                  <a:srgbClr val="FF0000"/>
                </a:solidFill>
                <a:latin typeface="Cambria" panose="02040503050406030204" pitchFamily="18" charset="0"/>
                <a:ea typeface="Cambria" panose="02040503050406030204" pitchFamily="18" charset="0"/>
              </a:rPr>
              <a:t>3. Preparation &amp; Filing of Appeal (Contd.)</a:t>
            </a:r>
            <a:endParaRPr lang="en-IN" sz="2000" b="1" dirty="0">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6951949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304908-ACB5-4817-94E1-EF4EDDE89F70}"/>
              </a:ext>
            </a:extLst>
          </p:cNvPr>
          <p:cNvSpPr>
            <a:spLocks noGrp="1"/>
          </p:cNvSpPr>
          <p:nvPr>
            <p:ph idx="1"/>
          </p:nvPr>
        </p:nvSpPr>
        <p:spPr>
          <a:xfrm>
            <a:off x="506032" y="0"/>
            <a:ext cx="10972800" cy="5589776"/>
          </a:xfrm>
        </p:spPr>
        <p:txBody>
          <a:bodyPr>
            <a:noAutofit/>
          </a:bodyPr>
          <a:lstStyle/>
          <a:p>
            <a:pPr marL="0" indent="0" algn="just">
              <a:lnSpc>
                <a:spcPct val="200000"/>
              </a:lnSpc>
              <a:buNone/>
            </a:pPr>
            <a:r>
              <a:rPr lang="en-US" u="sng" dirty="0">
                <a:effectLst/>
                <a:latin typeface="Bookman Old Style" panose="02050604050505020204" pitchFamily="18" charset="0"/>
                <a:ea typeface="Calibri" panose="020F0502020204030204" pitchFamily="34" charset="0"/>
                <a:cs typeface="Gautami" panose="020B0502040204020203" pitchFamily="34" charset="0"/>
              </a:rPr>
              <a:t> </a:t>
            </a:r>
          </a:p>
          <a:p>
            <a:pPr algn="just">
              <a:lnSpc>
                <a:spcPct val="200000"/>
              </a:lnSpc>
              <a:buFont typeface="Courier New" panose="02070309020205020404" pitchFamily="49" charset="0"/>
              <a:buChar char="o"/>
            </a:pPr>
            <a:r>
              <a:rPr lang="en-US" u="sng" dirty="0">
                <a:solidFill>
                  <a:srgbClr val="FF0000"/>
                </a:solidFill>
                <a:effectLst/>
                <a:latin typeface="Cambria" panose="02040503050406030204" pitchFamily="18" charset="0"/>
                <a:ea typeface="Cambria" panose="02040503050406030204" pitchFamily="18" charset="0"/>
                <a:cs typeface="Gautami" panose="020B0502040204020203" pitchFamily="34" charset="0"/>
              </a:rPr>
              <a:t> </a:t>
            </a:r>
            <a:r>
              <a:rPr lang="en-US" sz="2500" b="1" u="sng" dirty="0">
                <a:solidFill>
                  <a:schemeClr val="accent1">
                    <a:lumMod val="75000"/>
                  </a:schemeClr>
                </a:solidFill>
                <a:latin typeface="Cambria" panose="02040503050406030204" pitchFamily="18" charset="0"/>
                <a:ea typeface="Cambria" panose="02040503050406030204" pitchFamily="18" charset="0"/>
                <a:cs typeface="Gautami" panose="020B0502040204020203" pitchFamily="34" charset="0"/>
              </a:rPr>
              <a:t>Paper Book-3: </a:t>
            </a:r>
            <a:r>
              <a:rPr lang="en-US" dirty="0">
                <a:effectLst/>
                <a:latin typeface="Cambria" panose="02040503050406030204" pitchFamily="18" charset="0"/>
                <a:ea typeface="Cambria" panose="02040503050406030204" pitchFamily="18" charset="0"/>
                <a:cs typeface="Gautami" panose="020B0502040204020203" pitchFamily="34" charset="0"/>
              </a:rPr>
              <a:t>Additional Evidences to be filed before CIT (Appeals)/JCIT (Appeals)( as per Rule 46A of Income tax Rules, 1962. This includes filing of further evidences before CIT (Appeals)/JCIT (Appeals), other than the evidences submitted during the course of scrutiny proceedings.</a:t>
            </a:r>
            <a:endParaRPr lang="en-IN" dirty="0">
              <a:effectLst/>
              <a:latin typeface="Cambria" panose="02040503050406030204" pitchFamily="18" charset="0"/>
              <a:ea typeface="Cambria" panose="02040503050406030204" pitchFamily="18" charset="0"/>
              <a:cs typeface="Gautami" panose="020B0502040204020203" pitchFamily="34" charset="0"/>
            </a:endParaRPr>
          </a:p>
          <a:p>
            <a:pPr algn="just">
              <a:lnSpc>
                <a:spcPct val="200000"/>
              </a:lnSpc>
              <a:buFont typeface="Courier New" panose="02070309020205020404" pitchFamily="49" charset="0"/>
              <a:buChar char="o"/>
            </a:pPr>
            <a:endParaRPr lang="en-IN" dirty="0">
              <a:effectLst/>
              <a:latin typeface="Cambria" panose="02040503050406030204" pitchFamily="18" charset="0"/>
              <a:ea typeface="Cambria" panose="02040503050406030204" pitchFamily="18" charset="0"/>
              <a:cs typeface="Gautami" panose="020B0502040204020203" pitchFamily="34" charset="0"/>
            </a:endParaRPr>
          </a:p>
          <a:p>
            <a:pPr marL="0" lvl="0" indent="0" algn="just">
              <a:lnSpc>
                <a:spcPct val="200000"/>
              </a:lnSpc>
              <a:buNone/>
            </a:pPr>
            <a:r>
              <a:rPr lang="en-US" u="sng" dirty="0">
                <a:solidFill>
                  <a:srgbClr val="FF0000"/>
                </a:solidFill>
                <a:effectLst/>
                <a:latin typeface="Cambria" panose="02040503050406030204" pitchFamily="18" charset="0"/>
                <a:ea typeface="Cambria" panose="02040503050406030204" pitchFamily="18" charset="0"/>
                <a:cs typeface="Gautami" panose="020B0502040204020203" pitchFamily="34" charset="0"/>
              </a:rPr>
              <a:t> </a:t>
            </a:r>
          </a:p>
          <a:p>
            <a:pPr lvl="0" algn="just">
              <a:lnSpc>
                <a:spcPct val="200000"/>
              </a:lnSpc>
              <a:buFont typeface="Wingdings" panose="05000000000000000000" pitchFamily="2" charset="2"/>
              <a:buChar char="Ø"/>
            </a:pPr>
            <a:endParaRPr lang="en-IN" dirty="0">
              <a:solidFill>
                <a:srgbClr val="FF0000"/>
              </a:solidFill>
            </a:endParaRPr>
          </a:p>
        </p:txBody>
      </p:sp>
      <p:sp>
        <p:nvSpPr>
          <p:cNvPr id="5" name="Slide Number Placeholder 4">
            <a:extLst>
              <a:ext uri="{FF2B5EF4-FFF2-40B4-BE49-F238E27FC236}">
                <a16:creationId xmlns:a16="http://schemas.microsoft.com/office/drawing/2014/main" id="{631F9C9B-9BFA-492E-0137-2690FF9A6BBD}"/>
              </a:ext>
            </a:extLst>
          </p:cNvPr>
          <p:cNvSpPr>
            <a:spLocks noGrp="1"/>
          </p:cNvSpPr>
          <p:nvPr>
            <p:ph type="sldNum" sz="quarter" idx="12"/>
          </p:nvPr>
        </p:nvSpPr>
        <p:spPr/>
        <p:txBody>
          <a:bodyPr/>
          <a:lstStyle/>
          <a:p>
            <a:r>
              <a:rPr lang="en-US" sz="2000" b="1" dirty="0">
                <a:solidFill>
                  <a:schemeClr val="tx1"/>
                </a:solidFill>
                <a:latin typeface="Cambria" panose="02040503050406030204" pitchFamily="18" charset="0"/>
                <a:ea typeface="Cambria" panose="02040503050406030204" pitchFamily="18" charset="0"/>
              </a:rPr>
              <a:t> Contd.                  </a:t>
            </a:r>
            <a:fld id="{B2A762FD-7ACE-4ED3-BCE6-47B41223EB32}" type="slidenum">
              <a:rPr lang="en-US" sz="2000" b="1" smtClean="0">
                <a:solidFill>
                  <a:schemeClr val="tx1"/>
                </a:solidFill>
                <a:latin typeface="Cambria" panose="02040503050406030204" pitchFamily="18" charset="0"/>
                <a:ea typeface="Cambria" panose="02040503050406030204" pitchFamily="18" charset="0"/>
              </a:rPr>
              <a:pPr/>
              <a:t>58</a:t>
            </a:fld>
            <a:endParaRPr lang="en-US" sz="2000" b="1" dirty="0">
              <a:solidFill>
                <a:schemeClr val="tx1"/>
              </a:solidFill>
              <a:latin typeface="Cambria" panose="02040503050406030204" pitchFamily="18" charset="0"/>
              <a:ea typeface="Cambria" panose="02040503050406030204" pitchFamily="18" charset="0"/>
            </a:endParaRPr>
          </a:p>
        </p:txBody>
      </p:sp>
      <p:sp>
        <p:nvSpPr>
          <p:cNvPr id="8" name="Title 1">
            <a:extLst>
              <a:ext uri="{FF2B5EF4-FFF2-40B4-BE49-F238E27FC236}">
                <a16:creationId xmlns:a16="http://schemas.microsoft.com/office/drawing/2014/main" id="{5CF41429-871F-2BA6-FB07-8432C96E6B80}"/>
              </a:ext>
            </a:extLst>
          </p:cNvPr>
          <p:cNvSpPr txBox="1">
            <a:spLocks noGrp="1"/>
          </p:cNvSpPr>
          <p:nvPr>
            <p:ph type="title"/>
          </p:nvPr>
        </p:nvSpPr>
        <p:spPr>
          <a:xfrm>
            <a:off x="204865" y="490939"/>
            <a:ext cx="5627899" cy="62477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solidFill>
                  <a:srgbClr val="FF0000"/>
                </a:solidFill>
                <a:latin typeface="Cambria" panose="02040503050406030204" pitchFamily="18" charset="0"/>
                <a:ea typeface="Cambria" panose="02040503050406030204" pitchFamily="18" charset="0"/>
              </a:rPr>
              <a:t>3. Preparation &amp; Filing of Appeal (Contd.)</a:t>
            </a:r>
            <a:endParaRPr lang="en-IN" sz="2000" b="1" dirty="0">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5868588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304908-ACB5-4817-94E1-EF4EDDE89F70}"/>
              </a:ext>
            </a:extLst>
          </p:cNvPr>
          <p:cNvSpPr>
            <a:spLocks noGrp="1"/>
          </p:cNvSpPr>
          <p:nvPr>
            <p:ph idx="1"/>
          </p:nvPr>
        </p:nvSpPr>
        <p:spPr>
          <a:xfrm>
            <a:off x="506031" y="304801"/>
            <a:ext cx="10972800" cy="6179126"/>
          </a:xfrm>
        </p:spPr>
        <p:txBody>
          <a:bodyPr>
            <a:normAutofit lnSpcReduction="10000"/>
          </a:bodyPr>
          <a:lstStyle/>
          <a:p>
            <a:pPr marL="0" indent="0" algn="just">
              <a:lnSpc>
                <a:spcPct val="200000"/>
              </a:lnSpc>
              <a:buNone/>
            </a:pPr>
            <a:endParaRPr lang="en-US" sz="1800" u="sng" dirty="0">
              <a:effectLst/>
              <a:latin typeface="Bookman Old Style" panose="02050604050505020204" pitchFamily="18" charset="0"/>
              <a:ea typeface="Calibri" panose="020F0502020204030204" pitchFamily="34" charset="0"/>
              <a:cs typeface="Gautami" panose="020B0502040204020203" pitchFamily="34" charset="0"/>
            </a:endParaRPr>
          </a:p>
          <a:p>
            <a:pPr algn="just">
              <a:lnSpc>
                <a:spcPct val="200000"/>
              </a:lnSpc>
              <a:buFont typeface="Courier New" panose="02070309020205020404" pitchFamily="49" charset="0"/>
              <a:buChar char="o"/>
            </a:pPr>
            <a:r>
              <a:rPr lang="en-IN" sz="3200" dirty="0">
                <a:solidFill>
                  <a:srgbClr val="FF0000"/>
                </a:solidFill>
                <a:effectLst/>
                <a:latin typeface="Cambria" panose="02040503050406030204" pitchFamily="18" charset="0"/>
                <a:ea typeface="Cambria" panose="02040503050406030204" pitchFamily="18" charset="0"/>
                <a:cs typeface="Gautami" panose="020B0502040204020203" pitchFamily="34" charset="0"/>
              </a:rPr>
              <a:t> </a:t>
            </a:r>
            <a:r>
              <a:rPr lang="en-US" sz="2500" b="1" u="sng" dirty="0">
                <a:solidFill>
                  <a:schemeClr val="accent1">
                    <a:lumMod val="75000"/>
                  </a:schemeClr>
                </a:solidFill>
                <a:latin typeface="Cambria" panose="02040503050406030204" pitchFamily="18" charset="0"/>
                <a:ea typeface="Cambria" panose="02040503050406030204" pitchFamily="18" charset="0"/>
                <a:cs typeface="Gautami" panose="020B0502040204020203" pitchFamily="34" charset="0"/>
              </a:rPr>
              <a:t>Paper Book-4: Case Laws in support of Written Submissions: </a:t>
            </a:r>
            <a:br>
              <a:rPr lang="en-US" dirty="0">
                <a:effectLst/>
                <a:latin typeface="Cambria" panose="02040503050406030204" pitchFamily="18" charset="0"/>
                <a:ea typeface="Cambria" panose="02040503050406030204" pitchFamily="18" charset="0"/>
                <a:cs typeface="Gautami" panose="020B0502040204020203" pitchFamily="34" charset="0"/>
              </a:rPr>
            </a:br>
            <a:r>
              <a:rPr lang="en-US" dirty="0">
                <a:effectLst/>
                <a:latin typeface="Cambria" panose="02040503050406030204" pitchFamily="18" charset="0"/>
                <a:ea typeface="Cambria" panose="02040503050406030204" pitchFamily="18" charset="0"/>
                <a:cs typeface="Gautami" panose="020B0502040204020203" pitchFamily="34" charset="0"/>
              </a:rPr>
              <a:t>This includes deep analysis of numerous case laws, selecting appropriate case laws in </a:t>
            </a:r>
            <a:r>
              <a:rPr lang="en-US" dirty="0" err="1">
                <a:effectLst/>
                <a:latin typeface="Cambria" panose="02040503050406030204" pitchFamily="18" charset="0"/>
                <a:ea typeface="Cambria" panose="02040503050406030204" pitchFamily="18" charset="0"/>
                <a:cs typeface="Gautami" panose="020B0502040204020203" pitchFamily="34" charset="0"/>
              </a:rPr>
              <a:t>favour</a:t>
            </a:r>
            <a:r>
              <a:rPr lang="en-US" dirty="0">
                <a:effectLst/>
                <a:latin typeface="Cambria" panose="02040503050406030204" pitchFamily="18" charset="0"/>
                <a:ea typeface="Cambria" panose="02040503050406030204" pitchFamily="18" charset="0"/>
                <a:cs typeface="Gautami" panose="020B0502040204020203" pitchFamily="34" charset="0"/>
              </a:rPr>
              <a:t> of appellant and submitting of the same.</a:t>
            </a:r>
            <a:endParaRPr lang="en-IN" dirty="0">
              <a:effectLst/>
              <a:latin typeface="Cambria" panose="02040503050406030204" pitchFamily="18" charset="0"/>
              <a:ea typeface="Cambria" panose="02040503050406030204" pitchFamily="18" charset="0"/>
              <a:cs typeface="Gautami" panose="020B0502040204020203" pitchFamily="34" charset="0"/>
            </a:endParaRPr>
          </a:p>
          <a:p>
            <a:pPr algn="just">
              <a:lnSpc>
                <a:spcPct val="200000"/>
              </a:lnSpc>
              <a:buFont typeface="Courier New" panose="02070309020205020404" pitchFamily="49" charset="0"/>
              <a:buChar char="o"/>
            </a:pPr>
            <a:endParaRPr lang="en-IN" sz="3200" dirty="0">
              <a:solidFill>
                <a:srgbClr val="FF0000"/>
              </a:solidFill>
              <a:effectLst/>
              <a:latin typeface="Cambria" panose="02040503050406030204" pitchFamily="18" charset="0"/>
              <a:ea typeface="Cambria" panose="02040503050406030204" pitchFamily="18" charset="0"/>
              <a:cs typeface="Gautami" panose="020B0502040204020203" pitchFamily="34" charset="0"/>
            </a:endParaRPr>
          </a:p>
          <a:p>
            <a:pPr marL="0" lvl="0" indent="0" algn="just">
              <a:lnSpc>
                <a:spcPct val="200000"/>
              </a:lnSpc>
              <a:buNone/>
            </a:pPr>
            <a:r>
              <a:rPr lang="en-US" u="sng" dirty="0">
                <a:solidFill>
                  <a:srgbClr val="FF0000"/>
                </a:solidFill>
                <a:effectLst/>
                <a:latin typeface="Cambria" panose="02040503050406030204" pitchFamily="18" charset="0"/>
                <a:ea typeface="Cambria" panose="02040503050406030204" pitchFamily="18" charset="0"/>
                <a:cs typeface="Gautami" panose="020B0502040204020203" pitchFamily="34" charset="0"/>
              </a:rPr>
              <a:t> </a:t>
            </a:r>
          </a:p>
          <a:p>
            <a:pPr lvl="0" algn="just">
              <a:lnSpc>
                <a:spcPct val="200000"/>
              </a:lnSpc>
              <a:buFont typeface="Wingdings" panose="05000000000000000000" pitchFamily="2" charset="2"/>
              <a:buChar char="Ø"/>
            </a:pPr>
            <a:endParaRPr lang="en-IN" dirty="0">
              <a:solidFill>
                <a:srgbClr val="FF0000"/>
              </a:solidFill>
            </a:endParaRPr>
          </a:p>
        </p:txBody>
      </p:sp>
      <p:sp>
        <p:nvSpPr>
          <p:cNvPr id="5" name="Slide Number Placeholder 4">
            <a:extLst>
              <a:ext uri="{FF2B5EF4-FFF2-40B4-BE49-F238E27FC236}">
                <a16:creationId xmlns:a16="http://schemas.microsoft.com/office/drawing/2014/main" id="{631F9C9B-9BFA-492E-0137-2690FF9A6BBD}"/>
              </a:ext>
            </a:extLst>
          </p:cNvPr>
          <p:cNvSpPr>
            <a:spLocks noGrp="1"/>
          </p:cNvSpPr>
          <p:nvPr>
            <p:ph type="sldNum" sz="quarter" idx="12"/>
          </p:nvPr>
        </p:nvSpPr>
        <p:spPr/>
        <p:txBody>
          <a:bodyPr/>
          <a:lstStyle/>
          <a:p>
            <a:r>
              <a:rPr lang="en-US" sz="2000" b="1" dirty="0">
                <a:solidFill>
                  <a:schemeClr val="tx1"/>
                </a:solidFill>
                <a:latin typeface="Cambria" panose="02040503050406030204" pitchFamily="18" charset="0"/>
                <a:ea typeface="Cambria" panose="02040503050406030204" pitchFamily="18" charset="0"/>
              </a:rPr>
              <a:t>Contd.                </a:t>
            </a:r>
            <a:fld id="{B2A762FD-7ACE-4ED3-BCE6-47B41223EB32}" type="slidenum">
              <a:rPr lang="en-US" sz="2000" b="1" smtClean="0">
                <a:solidFill>
                  <a:schemeClr val="tx1"/>
                </a:solidFill>
                <a:latin typeface="Cambria" panose="02040503050406030204" pitchFamily="18" charset="0"/>
                <a:ea typeface="Cambria" panose="02040503050406030204" pitchFamily="18" charset="0"/>
              </a:rPr>
              <a:pPr/>
              <a:t>59</a:t>
            </a:fld>
            <a:endParaRPr lang="en-US" sz="2000" b="1" dirty="0">
              <a:solidFill>
                <a:schemeClr val="tx1"/>
              </a:solidFill>
              <a:latin typeface="Cambria" panose="02040503050406030204" pitchFamily="18" charset="0"/>
              <a:ea typeface="Cambria" panose="02040503050406030204" pitchFamily="18" charset="0"/>
            </a:endParaRPr>
          </a:p>
        </p:txBody>
      </p:sp>
      <p:sp>
        <p:nvSpPr>
          <p:cNvPr id="4" name="Title 1">
            <a:extLst>
              <a:ext uri="{FF2B5EF4-FFF2-40B4-BE49-F238E27FC236}">
                <a16:creationId xmlns:a16="http://schemas.microsoft.com/office/drawing/2014/main" id="{EE5240F2-E3C2-34E7-CD1C-80AECC8816FD}"/>
              </a:ext>
            </a:extLst>
          </p:cNvPr>
          <p:cNvSpPr txBox="1">
            <a:spLocks/>
          </p:cNvSpPr>
          <p:nvPr/>
        </p:nvSpPr>
        <p:spPr>
          <a:xfrm>
            <a:off x="339777" y="490939"/>
            <a:ext cx="5520696" cy="62477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solidFill>
                  <a:srgbClr val="FF0000"/>
                </a:solidFill>
                <a:latin typeface="Cambria" panose="02040503050406030204" pitchFamily="18" charset="0"/>
                <a:ea typeface="Cambria" panose="02040503050406030204" pitchFamily="18" charset="0"/>
              </a:rPr>
              <a:t>3. Preparation &amp; Filing of Appeal (Contd.)</a:t>
            </a:r>
            <a:endParaRPr lang="en-IN" sz="2000" b="1" dirty="0">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568576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E30C2C-BB49-3103-1D59-D9222E9734A4}"/>
              </a:ext>
            </a:extLst>
          </p:cNvPr>
          <p:cNvSpPr>
            <a:spLocks noGrp="1"/>
          </p:cNvSpPr>
          <p:nvPr>
            <p:ph idx="1"/>
          </p:nvPr>
        </p:nvSpPr>
        <p:spPr>
          <a:xfrm>
            <a:off x="637309" y="415636"/>
            <a:ext cx="10986655" cy="5666509"/>
          </a:xfrm>
        </p:spPr>
        <p:txBody>
          <a:bodyPr>
            <a:noAutofit/>
          </a:bodyPr>
          <a:lstStyle/>
          <a:p>
            <a:pPr marL="0" indent="0">
              <a:buNone/>
            </a:pPr>
            <a:r>
              <a:rPr lang="en-US" sz="4800" dirty="0">
                <a:solidFill>
                  <a:srgbClr val="FF0000"/>
                </a:solidFill>
                <a:latin typeface="Cambria" panose="02040503050406030204" pitchFamily="18" charset="0"/>
                <a:ea typeface="Cambria" panose="02040503050406030204" pitchFamily="18" charset="0"/>
              </a:rPr>
              <a:t>   	</a:t>
            </a:r>
          </a:p>
          <a:p>
            <a:pPr marL="0" indent="0" algn="ctr">
              <a:buNone/>
            </a:pPr>
            <a:endParaRPr lang="en-US" sz="3600" b="1" dirty="0">
              <a:solidFill>
                <a:srgbClr val="FF0000"/>
              </a:solidFill>
              <a:latin typeface="Cambria" panose="02040503050406030204" pitchFamily="18" charset="0"/>
              <a:ea typeface="Cambria" panose="02040503050406030204" pitchFamily="18" charset="0"/>
            </a:endParaRPr>
          </a:p>
          <a:p>
            <a:pPr marL="0" indent="0" algn="ctr">
              <a:buNone/>
            </a:pPr>
            <a:r>
              <a:rPr lang="en-US" sz="4800" b="1" dirty="0">
                <a:solidFill>
                  <a:srgbClr val="FF0000"/>
                </a:solidFill>
                <a:latin typeface="Cambria" panose="02040503050406030204" pitchFamily="18" charset="0"/>
                <a:ea typeface="Cambria" panose="02040503050406030204" pitchFamily="18" charset="0"/>
              </a:rPr>
              <a:t> </a:t>
            </a:r>
            <a:r>
              <a:rPr lang="en-US" sz="3600" b="1" dirty="0">
                <a:solidFill>
                  <a:srgbClr val="FF0000"/>
                </a:solidFill>
                <a:latin typeface="Cambria" panose="02040503050406030204" pitchFamily="18" charset="0"/>
                <a:ea typeface="Cambria" panose="02040503050406030204" pitchFamily="18" charset="0"/>
              </a:rPr>
              <a:t> DRAFTING &amp; FILING OF RESPONSES  &amp;</a:t>
            </a:r>
            <a:endParaRPr lang="en-IN" sz="3600" dirty="0">
              <a:solidFill>
                <a:srgbClr val="FF0000"/>
              </a:solidFill>
              <a:latin typeface="Cambria" panose="02040503050406030204" pitchFamily="18" charset="0"/>
              <a:ea typeface="Cambria" panose="02040503050406030204" pitchFamily="18" charset="0"/>
            </a:endParaRPr>
          </a:p>
          <a:p>
            <a:pPr marL="0" indent="0" algn="ctr">
              <a:buNone/>
            </a:pPr>
            <a:r>
              <a:rPr lang="en-US" sz="3600" b="1" dirty="0">
                <a:solidFill>
                  <a:srgbClr val="FF0000"/>
                </a:solidFill>
                <a:latin typeface="Cambria" panose="02040503050406030204" pitchFamily="18" charset="0"/>
                <a:ea typeface="Cambria" panose="02040503050406030204" pitchFamily="18" charset="0"/>
              </a:rPr>
              <a:t>REPRESENTATION </a:t>
            </a:r>
          </a:p>
          <a:p>
            <a:pPr marL="0" indent="0" algn="ctr">
              <a:buNone/>
            </a:pPr>
            <a:r>
              <a:rPr lang="en-US" sz="3600" b="1" dirty="0">
                <a:solidFill>
                  <a:srgbClr val="FF0000"/>
                </a:solidFill>
                <a:latin typeface="Cambria" panose="02040503050406030204" pitchFamily="18" charset="0"/>
                <a:ea typeface="Cambria" panose="02040503050406030204" pitchFamily="18" charset="0"/>
              </a:rPr>
              <a:t>DURING </a:t>
            </a:r>
          </a:p>
          <a:p>
            <a:pPr marL="0" indent="0" algn="ctr">
              <a:buNone/>
            </a:pPr>
            <a:r>
              <a:rPr lang="en-US" sz="3600" b="1" dirty="0">
                <a:solidFill>
                  <a:srgbClr val="FF0000"/>
                </a:solidFill>
                <a:latin typeface="Cambria" panose="02040503050406030204" pitchFamily="18" charset="0"/>
                <a:ea typeface="Cambria" panose="02040503050406030204" pitchFamily="18" charset="0"/>
              </a:rPr>
              <a:t>ASSESSMENT PROCEEDINGS</a:t>
            </a:r>
            <a:endParaRPr lang="en-IN" sz="3600" dirty="0">
              <a:solidFill>
                <a:srgbClr val="FF0000"/>
              </a:solidFill>
              <a:latin typeface="Cambria" panose="02040503050406030204" pitchFamily="18" charset="0"/>
              <a:ea typeface="Cambria" panose="02040503050406030204" pitchFamily="18" charset="0"/>
            </a:endParaRPr>
          </a:p>
        </p:txBody>
      </p:sp>
      <p:sp>
        <p:nvSpPr>
          <p:cNvPr id="7" name="Slide Number Placeholder 6"/>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6</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99383784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304908-ACB5-4817-94E1-EF4EDDE89F70}"/>
              </a:ext>
            </a:extLst>
          </p:cNvPr>
          <p:cNvSpPr>
            <a:spLocks noGrp="1"/>
          </p:cNvSpPr>
          <p:nvPr>
            <p:ph idx="1"/>
          </p:nvPr>
        </p:nvSpPr>
        <p:spPr>
          <a:xfrm>
            <a:off x="575304" y="955964"/>
            <a:ext cx="10972800" cy="5029200"/>
          </a:xfrm>
        </p:spPr>
        <p:txBody>
          <a:bodyPr>
            <a:noAutofit/>
          </a:bodyPr>
          <a:lstStyle/>
          <a:p>
            <a:pPr lvl="0" algn="just">
              <a:lnSpc>
                <a:spcPct val="200000"/>
              </a:lnSpc>
              <a:buFont typeface="Wingdings" panose="05000000000000000000" pitchFamily="2" charset="2"/>
              <a:buChar char="Ø"/>
            </a:pPr>
            <a:r>
              <a:rPr lang="en-US" sz="2500" b="1" u="sng" dirty="0">
                <a:solidFill>
                  <a:schemeClr val="accent1">
                    <a:lumMod val="75000"/>
                  </a:schemeClr>
                </a:solidFill>
                <a:latin typeface="Cambria" panose="02040503050406030204" pitchFamily="18" charset="0"/>
                <a:ea typeface="Cambria" panose="02040503050406030204" pitchFamily="18" charset="0"/>
                <a:cs typeface="Gautami" panose="020B0502040204020203" pitchFamily="34" charset="0"/>
              </a:rPr>
              <a:t>Preparation of Detailed Written Submissions: </a:t>
            </a:r>
            <a:endParaRPr lang="en-IN" sz="2500" b="1" u="sng" dirty="0">
              <a:solidFill>
                <a:schemeClr val="accent1">
                  <a:lumMod val="75000"/>
                </a:schemeClr>
              </a:solidFill>
              <a:latin typeface="Cambria" panose="02040503050406030204" pitchFamily="18" charset="0"/>
              <a:ea typeface="Cambria" panose="02040503050406030204" pitchFamily="18" charset="0"/>
              <a:cs typeface="Gautami" panose="020B0502040204020203" pitchFamily="34" charset="0"/>
            </a:endParaRPr>
          </a:p>
          <a:p>
            <a:pPr marL="114300" indent="0" algn="just">
              <a:lnSpc>
                <a:spcPct val="200000"/>
              </a:lnSpc>
              <a:spcAft>
                <a:spcPts val="1000"/>
              </a:spcAft>
              <a:buNone/>
            </a:pPr>
            <a:r>
              <a:rPr lang="en-US" sz="3000" dirty="0">
                <a:effectLst/>
                <a:latin typeface="Cambria" panose="02040503050406030204" pitchFamily="18" charset="0"/>
                <a:ea typeface="Cambria" panose="02040503050406030204" pitchFamily="18" charset="0"/>
                <a:cs typeface="Gautami" panose="020B0502040204020203" pitchFamily="34" charset="0"/>
              </a:rPr>
              <a:t>This includes elaborate and detailed explanations and submissions to be made before CIT (Appeals)/JCIT (Appeals).  Each ground of appeal is explained comprehensively including citation of case laws which are in </a:t>
            </a:r>
            <a:r>
              <a:rPr lang="en-US" sz="3000" dirty="0" err="1">
                <a:effectLst/>
                <a:latin typeface="Cambria" panose="02040503050406030204" pitchFamily="18" charset="0"/>
                <a:ea typeface="Cambria" panose="02040503050406030204" pitchFamily="18" charset="0"/>
                <a:cs typeface="Gautami" panose="020B0502040204020203" pitchFamily="34" charset="0"/>
              </a:rPr>
              <a:t>favour</a:t>
            </a:r>
            <a:r>
              <a:rPr lang="en-US" sz="3000" dirty="0">
                <a:effectLst/>
                <a:latin typeface="Cambria" panose="02040503050406030204" pitchFamily="18" charset="0"/>
                <a:ea typeface="Cambria" panose="02040503050406030204" pitchFamily="18" charset="0"/>
                <a:cs typeface="Gautami" panose="020B0502040204020203" pitchFamily="34" charset="0"/>
              </a:rPr>
              <a:t> of the appellant.</a:t>
            </a:r>
            <a:endParaRPr lang="en-IN" sz="3000" dirty="0">
              <a:effectLst/>
              <a:latin typeface="Cambria" panose="02040503050406030204" pitchFamily="18" charset="0"/>
              <a:ea typeface="Cambria" panose="02040503050406030204" pitchFamily="18" charset="0"/>
              <a:cs typeface="Gautami" panose="020B0502040204020203" pitchFamily="34" charset="0"/>
            </a:endParaRPr>
          </a:p>
          <a:p>
            <a:pPr algn="just">
              <a:lnSpc>
                <a:spcPct val="200000"/>
              </a:lnSpc>
              <a:buFont typeface="Wingdings" panose="05000000000000000000" pitchFamily="2" charset="2"/>
              <a:buChar char="Ø"/>
            </a:pPr>
            <a:endParaRPr lang="en-US" sz="3000" u="sng" dirty="0">
              <a:solidFill>
                <a:srgbClr val="FF0000"/>
              </a:solidFill>
              <a:effectLst/>
              <a:latin typeface="Bookman Old Style" panose="02050604050505020204" pitchFamily="18" charset="0"/>
              <a:ea typeface="Calibri" panose="020F0502020204030204" pitchFamily="34" charset="0"/>
              <a:cs typeface="Gautami" panose="020B0502040204020203" pitchFamily="34" charset="0"/>
            </a:endParaRPr>
          </a:p>
          <a:p>
            <a:pPr marL="0" indent="0" algn="just">
              <a:lnSpc>
                <a:spcPct val="200000"/>
              </a:lnSpc>
              <a:buNone/>
            </a:pPr>
            <a:endParaRPr lang="en-IN" sz="3000" dirty="0">
              <a:solidFill>
                <a:srgbClr val="FF0000"/>
              </a:solidFill>
              <a:effectLst/>
              <a:latin typeface="Cambria" panose="02040503050406030204" pitchFamily="18" charset="0"/>
              <a:ea typeface="Cambria" panose="02040503050406030204" pitchFamily="18" charset="0"/>
              <a:cs typeface="Gautami" panose="020B0502040204020203" pitchFamily="34" charset="0"/>
            </a:endParaRPr>
          </a:p>
          <a:p>
            <a:pPr marL="0" lvl="0" indent="0" algn="just">
              <a:lnSpc>
                <a:spcPct val="200000"/>
              </a:lnSpc>
              <a:buNone/>
            </a:pPr>
            <a:r>
              <a:rPr lang="en-US" sz="3000" u="sng" dirty="0">
                <a:solidFill>
                  <a:srgbClr val="FF0000"/>
                </a:solidFill>
                <a:effectLst/>
                <a:latin typeface="Cambria" panose="02040503050406030204" pitchFamily="18" charset="0"/>
                <a:ea typeface="Cambria" panose="02040503050406030204" pitchFamily="18" charset="0"/>
                <a:cs typeface="Gautami" panose="020B0502040204020203" pitchFamily="34" charset="0"/>
              </a:rPr>
              <a:t> </a:t>
            </a:r>
          </a:p>
          <a:p>
            <a:pPr lvl="0" algn="just">
              <a:lnSpc>
                <a:spcPct val="200000"/>
              </a:lnSpc>
              <a:buFont typeface="Wingdings" panose="05000000000000000000" pitchFamily="2" charset="2"/>
              <a:buChar char="Ø"/>
            </a:pPr>
            <a:endParaRPr lang="en-IN" sz="3000" dirty="0">
              <a:solidFill>
                <a:srgbClr val="FF0000"/>
              </a:solidFill>
            </a:endParaRPr>
          </a:p>
        </p:txBody>
      </p:sp>
      <p:sp>
        <p:nvSpPr>
          <p:cNvPr id="5" name="Slide Number Placeholder 4">
            <a:extLst>
              <a:ext uri="{FF2B5EF4-FFF2-40B4-BE49-F238E27FC236}">
                <a16:creationId xmlns:a16="http://schemas.microsoft.com/office/drawing/2014/main" id="{631F9C9B-9BFA-492E-0137-2690FF9A6BBD}"/>
              </a:ext>
            </a:extLst>
          </p:cNvPr>
          <p:cNvSpPr>
            <a:spLocks noGrp="1"/>
          </p:cNvSpPr>
          <p:nvPr>
            <p:ph type="sldNum" sz="quarter" idx="12"/>
          </p:nvPr>
        </p:nvSpPr>
        <p:spPr/>
        <p:txBody>
          <a:bodyPr/>
          <a:lstStyle/>
          <a:p>
            <a:r>
              <a:rPr lang="en-US" sz="2000" b="1" dirty="0">
                <a:solidFill>
                  <a:schemeClr val="tx1"/>
                </a:solidFill>
                <a:latin typeface="Cambria" panose="02040503050406030204" pitchFamily="18" charset="0"/>
                <a:ea typeface="Cambria" panose="02040503050406030204" pitchFamily="18" charset="0"/>
              </a:rPr>
              <a:t>Contd.                    </a:t>
            </a:r>
            <a:fld id="{B2A762FD-7ACE-4ED3-BCE6-47B41223EB32}" type="slidenum">
              <a:rPr lang="en-US" sz="2000" b="1" smtClean="0">
                <a:solidFill>
                  <a:schemeClr val="tx1"/>
                </a:solidFill>
                <a:latin typeface="Cambria" panose="02040503050406030204" pitchFamily="18" charset="0"/>
                <a:ea typeface="Cambria" panose="02040503050406030204" pitchFamily="18" charset="0"/>
              </a:rPr>
              <a:pPr/>
              <a:t>60</a:t>
            </a:fld>
            <a:endParaRPr lang="en-US" sz="2000" b="1" dirty="0">
              <a:solidFill>
                <a:schemeClr val="tx1"/>
              </a:solidFill>
              <a:latin typeface="Cambria" panose="02040503050406030204" pitchFamily="18" charset="0"/>
              <a:ea typeface="Cambria" panose="02040503050406030204" pitchFamily="18" charset="0"/>
            </a:endParaRPr>
          </a:p>
        </p:txBody>
      </p:sp>
      <p:sp>
        <p:nvSpPr>
          <p:cNvPr id="4" name="Title 1">
            <a:extLst>
              <a:ext uri="{FF2B5EF4-FFF2-40B4-BE49-F238E27FC236}">
                <a16:creationId xmlns:a16="http://schemas.microsoft.com/office/drawing/2014/main" id="{7C118408-CDB6-E972-68E1-B081387A71FC}"/>
              </a:ext>
            </a:extLst>
          </p:cNvPr>
          <p:cNvSpPr txBox="1">
            <a:spLocks/>
          </p:cNvSpPr>
          <p:nvPr/>
        </p:nvSpPr>
        <p:spPr>
          <a:xfrm>
            <a:off x="339777" y="475947"/>
            <a:ext cx="5589968" cy="62477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solidFill>
                  <a:srgbClr val="FF0000"/>
                </a:solidFill>
                <a:latin typeface="Cambria" panose="02040503050406030204" pitchFamily="18" charset="0"/>
                <a:ea typeface="Cambria" panose="02040503050406030204" pitchFamily="18" charset="0"/>
              </a:rPr>
              <a:t>3. Preparation &amp; Filing of Appeal (Contd.)</a:t>
            </a:r>
            <a:endParaRPr lang="en-IN" sz="2000" b="1" dirty="0">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39463426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304908-ACB5-4817-94E1-EF4EDDE89F70}"/>
              </a:ext>
            </a:extLst>
          </p:cNvPr>
          <p:cNvSpPr>
            <a:spLocks noGrp="1"/>
          </p:cNvSpPr>
          <p:nvPr>
            <p:ph idx="1"/>
          </p:nvPr>
        </p:nvSpPr>
        <p:spPr>
          <a:xfrm>
            <a:off x="658431" y="942961"/>
            <a:ext cx="10972800" cy="5681533"/>
          </a:xfrm>
        </p:spPr>
        <p:txBody>
          <a:bodyPr>
            <a:normAutofit lnSpcReduction="10000"/>
          </a:bodyPr>
          <a:lstStyle/>
          <a:p>
            <a:pPr algn="just">
              <a:lnSpc>
                <a:spcPct val="200000"/>
              </a:lnSpc>
              <a:buFont typeface="Wingdings" panose="05000000000000000000" pitchFamily="2" charset="2"/>
              <a:buChar char="Ø"/>
            </a:pPr>
            <a:r>
              <a:rPr lang="en-US" sz="3200" dirty="0">
                <a:solidFill>
                  <a:srgbClr val="FF0000"/>
                </a:solidFill>
                <a:effectLst/>
                <a:latin typeface="Cambria" panose="02040503050406030204" pitchFamily="18" charset="0"/>
                <a:ea typeface="Cambria" panose="02040503050406030204" pitchFamily="18" charset="0"/>
                <a:cs typeface="Gautami" panose="020B0502040204020203" pitchFamily="34" charset="0"/>
              </a:rPr>
              <a:t> </a:t>
            </a:r>
            <a:r>
              <a:rPr lang="en-US" sz="3200" dirty="0">
                <a:effectLst/>
                <a:latin typeface="Cambria" panose="02040503050406030204" pitchFamily="18" charset="0"/>
                <a:ea typeface="Cambria" panose="02040503050406030204" pitchFamily="18" charset="0"/>
                <a:cs typeface="Gautami" panose="020B0502040204020203" pitchFamily="34" charset="0"/>
              </a:rPr>
              <a:t>Further Written Submissions to be filed before CIT (Appeals)/JCIT (Appeals), if any. This can be either once or more than once.</a:t>
            </a:r>
            <a:endParaRPr lang="en-IN" sz="3200" dirty="0">
              <a:effectLst/>
              <a:latin typeface="Cambria" panose="02040503050406030204" pitchFamily="18" charset="0"/>
              <a:ea typeface="Cambria" panose="02040503050406030204" pitchFamily="18" charset="0"/>
              <a:cs typeface="Gautami" panose="020B0502040204020203" pitchFamily="34" charset="0"/>
            </a:endParaRPr>
          </a:p>
          <a:p>
            <a:pPr algn="just">
              <a:lnSpc>
                <a:spcPct val="200000"/>
              </a:lnSpc>
              <a:buFont typeface="Wingdings" panose="05000000000000000000" pitchFamily="2" charset="2"/>
              <a:buChar char="Ø"/>
            </a:pPr>
            <a:endParaRPr lang="en-US" sz="1800" u="sng" dirty="0">
              <a:solidFill>
                <a:srgbClr val="FF0000"/>
              </a:solidFill>
              <a:effectLst/>
              <a:latin typeface="Bookman Old Style" panose="02050604050505020204" pitchFamily="18" charset="0"/>
              <a:ea typeface="Calibri" panose="020F0502020204030204" pitchFamily="34" charset="0"/>
              <a:cs typeface="Gautami" panose="020B0502040204020203" pitchFamily="34" charset="0"/>
            </a:endParaRPr>
          </a:p>
          <a:p>
            <a:pPr marL="0" indent="0" algn="just">
              <a:lnSpc>
                <a:spcPct val="200000"/>
              </a:lnSpc>
              <a:buNone/>
            </a:pPr>
            <a:endParaRPr lang="en-IN" sz="3200" dirty="0">
              <a:solidFill>
                <a:srgbClr val="FF0000"/>
              </a:solidFill>
              <a:effectLst/>
              <a:latin typeface="Cambria" panose="02040503050406030204" pitchFamily="18" charset="0"/>
              <a:ea typeface="Cambria" panose="02040503050406030204" pitchFamily="18" charset="0"/>
              <a:cs typeface="Gautami" panose="020B0502040204020203" pitchFamily="34" charset="0"/>
            </a:endParaRPr>
          </a:p>
          <a:p>
            <a:pPr marL="0" lvl="0" indent="0" algn="just">
              <a:lnSpc>
                <a:spcPct val="200000"/>
              </a:lnSpc>
              <a:buNone/>
            </a:pPr>
            <a:r>
              <a:rPr lang="en-US" u="sng" dirty="0">
                <a:solidFill>
                  <a:srgbClr val="FF0000"/>
                </a:solidFill>
                <a:effectLst/>
                <a:latin typeface="Cambria" panose="02040503050406030204" pitchFamily="18" charset="0"/>
                <a:ea typeface="Cambria" panose="02040503050406030204" pitchFamily="18" charset="0"/>
                <a:cs typeface="Gautami" panose="020B0502040204020203" pitchFamily="34" charset="0"/>
              </a:rPr>
              <a:t> </a:t>
            </a:r>
          </a:p>
          <a:p>
            <a:pPr lvl="0" algn="just">
              <a:lnSpc>
                <a:spcPct val="200000"/>
              </a:lnSpc>
              <a:buFont typeface="Wingdings" panose="05000000000000000000" pitchFamily="2" charset="2"/>
              <a:buChar char="Ø"/>
            </a:pPr>
            <a:endParaRPr lang="en-IN" dirty="0">
              <a:solidFill>
                <a:srgbClr val="FF0000"/>
              </a:solidFill>
            </a:endParaRPr>
          </a:p>
        </p:txBody>
      </p:sp>
      <p:sp>
        <p:nvSpPr>
          <p:cNvPr id="5" name="Slide Number Placeholder 4">
            <a:extLst>
              <a:ext uri="{FF2B5EF4-FFF2-40B4-BE49-F238E27FC236}">
                <a16:creationId xmlns:a16="http://schemas.microsoft.com/office/drawing/2014/main" id="{631F9C9B-9BFA-492E-0137-2690FF9A6BBD}"/>
              </a:ext>
            </a:extLst>
          </p:cNvPr>
          <p:cNvSpPr>
            <a:spLocks noGrp="1"/>
          </p:cNvSpPr>
          <p:nvPr>
            <p:ph type="sldNum" sz="quarter" idx="12"/>
          </p:nvPr>
        </p:nvSpPr>
        <p:spPr/>
        <p:txBody>
          <a:bodyPr/>
          <a:lstStyle/>
          <a:p>
            <a:r>
              <a:rPr lang="en-US" sz="2000" b="1" dirty="0">
                <a:solidFill>
                  <a:schemeClr val="tx1"/>
                </a:solidFill>
                <a:latin typeface="Cambria" panose="02040503050406030204" pitchFamily="18" charset="0"/>
                <a:ea typeface="Cambria" panose="02040503050406030204" pitchFamily="18" charset="0"/>
              </a:rPr>
              <a:t>Contd.               </a:t>
            </a:r>
            <a:fld id="{B2A762FD-7ACE-4ED3-BCE6-47B41223EB32}" type="slidenum">
              <a:rPr lang="en-US" sz="2000" b="1" smtClean="0">
                <a:solidFill>
                  <a:schemeClr val="tx1"/>
                </a:solidFill>
                <a:latin typeface="Cambria" panose="02040503050406030204" pitchFamily="18" charset="0"/>
                <a:ea typeface="Cambria" panose="02040503050406030204" pitchFamily="18" charset="0"/>
              </a:rPr>
              <a:pPr/>
              <a:t>61</a:t>
            </a:fld>
            <a:endParaRPr lang="en-US" sz="2000" b="1" dirty="0">
              <a:solidFill>
                <a:schemeClr val="tx1"/>
              </a:solidFill>
              <a:latin typeface="Cambria" panose="02040503050406030204" pitchFamily="18" charset="0"/>
              <a:ea typeface="Cambria" panose="02040503050406030204" pitchFamily="18" charset="0"/>
            </a:endParaRPr>
          </a:p>
        </p:txBody>
      </p:sp>
      <p:sp>
        <p:nvSpPr>
          <p:cNvPr id="4" name="Title 1">
            <a:extLst>
              <a:ext uri="{FF2B5EF4-FFF2-40B4-BE49-F238E27FC236}">
                <a16:creationId xmlns:a16="http://schemas.microsoft.com/office/drawing/2014/main" id="{B57DA203-7920-45EF-7565-EA93BFDA4031}"/>
              </a:ext>
            </a:extLst>
          </p:cNvPr>
          <p:cNvSpPr txBox="1">
            <a:spLocks/>
          </p:cNvSpPr>
          <p:nvPr/>
        </p:nvSpPr>
        <p:spPr>
          <a:xfrm>
            <a:off x="174885" y="475947"/>
            <a:ext cx="6184351" cy="62477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solidFill>
                  <a:srgbClr val="FF0000"/>
                </a:solidFill>
                <a:latin typeface="Cambria" panose="02040503050406030204" pitchFamily="18" charset="0"/>
                <a:ea typeface="Cambria" panose="02040503050406030204" pitchFamily="18" charset="0"/>
              </a:rPr>
              <a:t>3. Preparation &amp; Filing of Appeal (Contd.)</a:t>
            </a:r>
            <a:endParaRPr lang="en-IN" sz="2000" b="1" dirty="0">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76768336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304908-ACB5-4817-94E1-EF4EDDE89F70}"/>
              </a:ext>
            </a:extLst>
          </p:cNvPr>
          <p:cNvSpPr>
            <a:spLocks noGrp="1"/>
          </p:cNvSpPr>
          <p:nvPr>
            <p:ph idx="1"/>
          </p:nvPr>
        </p:nvSpPr>
        <p:spPr>
          <a:xfrm>
            <a:off x="478323" y="914138"/>
            <a:ext cx="10972800" cy="5681533"/>
          </a:xfrm>
        </p:spPr>
        <p:txBody>
          <a:bodyPr>
            <a:noAutofit/>
          </a:bodyPr>
          <a:lstStyle/>
          <a:p>
            <a:pPr lvl="0" algn="just">
              <a:lnSpc>
                <a:spcPct val="200000"/>
              </a:lnSpc>
              <a:buFont typeface="Wingdings" panose="05000000000000000000" pitchFamily="2" charset="2"/>
              <a:buChar char="Ø"/>
            </a:pPr>
            <a:r>
              <a:rPr lang="en-US" dirty="0">
                <a:solidFill>
                  <a:srgbClr val="FF0000"/>
                </a:solidFill>
                <a:latin typeface="Cambria" panose="02040503050406030204" pitchFamily="18" charset="0"/>
                <a:ea typeface="Cambria" panose="02040503050406030204" pitchFamily="18" charset="0"/>
                <a:cs typeface="Gautami" panose="020B0502040204020203" pitchFamily="34" charset="0"/>
              </a:rPr>
              <a:t> </a:t>
            </a:r>
            <a:r>
              <a:rPr lang="en-US" sz="2500" b="1" u="sng" dirty="0">
                <a:solidFill>
                  <a:schemeClr val="accent1">
                    <a:lumMod val="75000"/>
                  </a:schemeClr>
                </a:solidFill>
                <a:latin typeface="Cambria" panose="02040503050406030204" pitchFamily="18" charset="0"/>
                <a:ea typeface="Cambria" panose="02040503050406030204" pitchFamily="18" charset="0"/>
                <a:cs typeface="Gautami" panose="020B0502040204020203" pitchFamily="34" charset="0"/>
              </a:rPr>
              <a:t>Preparation and filing of Affidavit for condonation of delay, if any- </a:t>
            </a:r>
            <a:endParaRPr lang="en-IN" sz="2500" b="1" u="sng" dirty="0">
              <a:solidFill>
                <a:schemeClr val="accent1">
                  <a:lumMod val="75000"/>
                </a:schemeClr>
              </a:solidFill>
              <a:latin typeface="Cambria" panose="02040503050406030204" pitchFamily="18" charset="0"/>
              <a:ea typeface="Cambria" panose="02040503050406030204" pitchFamily="18" charset="0"/>
              <a:cs typeface="Gautami" panose="020B0502040204020203" pitchFamily="34" charset="0"/>
            </a:endParaRPr>
          </a:p>
          <a:p>
            <a:pPr marL="449263" algn="just">
              <a:lnSpc>
                <a:spcPct val="200000"/>
              </a:lnSpc>
              <a:spcAft>
                <a:spcPts val="1000"/>
              </a:spcAft>
            </a:pPr>
            <a:r>
              <a:rPr lang="en-US" dirty="0">
                <a:effectLst/>
                <a:latin typeface="Cambria" panose="02040503050406030204" pitchFamily="18" charset="0"/>
                <a:ea typeface="Cambria" panose="02040503050406030204" pitchFamily="18" charset="0"/>
                <a:cs typeface="Gautami" panose="020B0502040204020203" pitchFamily="34" charset="0"/>
              </a:rPr>
              <a:t>  This is to be prepared only if there is any delay in filing of  appeal.</a:t>
            </a:r>
          </a:p>
          <a:p>
            <a:pPr marL="449263" algn="just">
              <a:lnSpc>
                <a:spcPct val="200000"/>
              </a:lnSpc>
              <a:spcAft>
                <a:spcPts val="1000"/>
              </a:spcAft>
            </a:pPr>
            <a:r>
              <a:rPr lang="en-US" dirty="0">
                <a:latin typeface="Cambria" panose="02040503050406030204" pitchFamily="18" charset="0"/>
                <a:ea typeface="Cambria" panose="02040503050406030204" pitchFamily="18" charset="0"/>
                <a:cs typeface="Gautami" panose="020B0502040204020203" pitchFamily="34" charset="0"/>
              </a:rPr>
              <a:t> </a:t>
            </a:r>
            <a:r>
              <a:rPr lang="en-US" dirty="0">
                <a:effectLst/>
                <a:latin typeface="Cambria" panose="02040503050406030204" pitchFamily="18" charset="0"/>
                <a:ea typeface="Cambria" panose="02040503050406030204" pitchFamily="18" charset="0"/>
                <a:cs typeface="Gautami" panose="020B0502040204020203" pitchFamily="34" charset="0"/>
              </a:rPr>
              <a:t> Each day delay must be explained with documentary evidence.</a:t>
            </a:r>
            <a:endParaRPr lang="en-IN" dirty="0">
              <a:effectLst/>
              <a:latin typeface="Cambria" panose="02040503050406030204" pitchFamily="18" charset="0"/>
              <a:ea typeface="Cambria" panose="02040503050406030204" pitchFamily="18" charset="0"/>
              <a:cs typeface="Gautami" panose="020B0502040204020203" pitchFamily="34" charset="0"/>
            </a:endParaRPr>
          </a:p>
          <a:p>
            <a:pPr algn="just">
              <a:lnSpc>
                <a:spcPct val="200000"/>
              </a:lnSpc>
              <a:buNone/>
            </a:pPr>
            <a:endParaRPr lang="en-US" u="sng" dirty="0">
              <a:solidFill>
                <a:srgbClr val="FF0000"/>
              </a:solidFill>
              <a:effectLst/>
              <a:latin typeface="Cambria" panose="02040503050406030204" pitchFamily="18" charset="0"/>
              <a:ea typeface="Cambria" panose="02040503050406030204" pitchFamily="18" charset="0"/>
              <a:cs typeface="Gautami" panose="020B0502040204020203" pitchFamily="34" charset="0"/>
            </a:endParaRPr>
          </a:p>
          <a:p>
            <a:pPr marL="0" indent="0" algn="just">
              <a:lnSpc>
                <a:spcPct val="200000"/>
              </a:lnSpc>
              <a:buNone/>
            </a:pPr>
            <a:endParaRPr lang="en-IN" dirty="0">
              <a:solidFill>
                <a:srgbClr val="FF0000"/>
              </a:solidFill>
              <a:effectLst/>
              <a:latin typeface="Cambria" panose="02040503050406030204" pitchFamily="18" charset="0"/>
              <a:ea typeface="Cambria" panose="02040503050406030204" pitchFamily="18" charset="0"/>
              <a:cs typeface="Gautami" panose="020B0502040204020203" pitchFamily="34" charset="0"/>
            </a:endParaRPr>
          </a:p>
          <a:p>
            <a:pPr marL="0" lvl="0" indent="0" algn="just">
              <a:lnSpc>
                <a:spcPct val="200000"/>
              </a:lnSpc>
              <a:buNone/>
            </a:pPr>
            <a:r>
              <a:rPr lang="en-US" u="sng" dirty="0">
                <a:solidFill>
                  <a:srgbClr val="FF0000"/>
                </a:solidFill>
                <a:effectLst/>
                <a:latin typeface="Cambria" panose="02040503050406030204" pitchFamily="18" charset="0"/>
                <a:ea typeface="Cambria" panose="02040503050406030204" pitchFamily="18" charset="0"/>
                <a:cs typeface="Gautami" panose="020B0502040204020203" pitchFamily="34" charset="0"/>
              </a:rPr>
              <a:t> </a:t>
            </a:r>
          </a:p>
          <a:p>
            <a:pPr lvl="0" algn="just">
              <a:lnSpc>
                <a:spcPct val="200000"/>
              </a:lnSpc>
              <a:buFont typeface="Wingdings" panose="05000000000000000000" pitchFamily="2" charset="2"/>
              <a:buChar char="Ø"/>
            </a:pPr>
            <a:endParaRPr lang="en-IN" dirty="0">
              <a:solidFill>
                <a:srgbClr val="FF0000"/>
              </a:solidFill>
              <a:latin typeface="Cambria" panose="02040503050406030204" pitchFamily="18" charset="0"/>
              <a:ea typeface="Cambria" panose="02040503050406030204" pitchFamily="18" charset="0"/>
            </a:endParaRPr>
          </a:p>
        </p:txBody>
      </p:sp>
      <p:sp>
        <p:nvSpPr>
          <p:cNvPr id="5" name="Slide Number Placeholder 4">
            <a:extLst>
              <a:ext uri="{FF2B5EF4-FFF2-40B4-BE49-F238E27FC236}">
                <a16:creationId xmlns:a16="http://schemas.microsoft.com/office/drawing/2014/main" id="{631F9C9B-9BFA-492E-0137-2690FF9A6BBD}"/>
              </a:ext>
            </a:extLst>
          </p:cNvPr>
          <p:cNvSpPr>
            <a:spLocks noGrp="1"/>
          </p:cNvSpPr>
          <p:nvPr>
            <p:ph type="sldNum" sz="quarter" idx="12"/>
          </p:nvPr>
        </p:nvSpPr>
        <p:spPr/>
        <p:txBody>
          <a:bodyPr/>
          <a:lstStyle/>
          <a:p>
            <a:r>
              <a:rPr lang="en-US" sz="2000" b="1" dirty="0">
                <a:solidFill>
                  <a:schemeClr val="tx1"/>
                </a:solidFill>
                <a:latin typeface="Cambria" panose="02040503050406030204" pitchFamily="18" charset="0"/>
                <a:ea typeface="Cambria" panose="02040503050406030204" pitchFamily="18" charset="0"/>
              </a:rPr>
              <a:t>Contd.                  </a:t>
            </a:r>
            <a:fld id="{B2A762FD-7ACE-4ED3-BCE6-47B41223EB32}" type="slidenum">
              <a:rPr lang="en-US" sz="2000" b="1" smtClean="0">
                <a:solidFill>
                  <a:schemeClr val="tx1"/>
                </a:solidFill>
                <a:latin typeface="Cambria" panose="02040503050406030204" pitchFamily="18" charset="0"/>
                <a:ea typeface="Cambria" panose="02040503050406030204" pitchFamily="18" charset="0"/>
              </a:rPr>
              <a:pPr/>
              <a:t>62</a:t>
            </a:fld>
            <a:endParaRPr lang="en-US" sz="2000" b="1" dirty="0">
              <a:solidFill>
                <a:schemeClr val="tx1"/>
              </a:solidFill>
              <a:latin typeface="Cambria" panose="02040503050406030204" pitchFamily="18" charset="0"/>
              <a:ea typeface="Cambria" panose="02040503050406030204" pitchFamily="18" charset="0"/>
            </a:endParaRPr>
          </a:p>
        </p:txBody>
      </p:sp>
      <p:sp>
        <p:nvSpPr>
          <p:cNvPr id="7" name="Title 1">
            <a:extLst>
              <a:ext uri="{FF2B5EF4-FFF2-40B4-BE49-F238E27FC236}">
                <a16:creationId xmlns:a16="http://schemas.microsoft.com/office/drawing/2014/main" id="{E1DA737B-B66D-FA06-DD2E-842085A14D7E}"/>
              </a:ext>
            </a:extLst>
          </p:cNvPr>
          <p:cNvSpPr txBox="1">
            <a:spLocks/>
          </p:cNvSpPr>
          <p:nvPr/>
        </p:nvSpPr>
        <p:spPr>
          <a:xfrm>
            <a:off x="339777" y="436861"/>
            <a:ext cx="5312878" cy="62477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solidFill>
                  <a:srgbClr val="FF0000"/>
                </a:solidFill>
                <a:latin typeface="Cambria" panose="02040503050406030204" pitchFamily="18" charset="0"/>
                <a:ea typeface="Cambria" panose="02040503050406030204" pitchFamily="18" charset="0"/>
              </a:rPr>
              <a:t>3. Preparation &amp; Filing of Appeal (Contd.)</a:t>
            </a:r>
            <a:endParaRPr lang="en-IN" sz="2000" b="1" dirty="0">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23413121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304908-ACB5-4817-94E1-EF4EDDE89F70}"/>
              </a:ext>
            </a:extLst>
          </p:cNvPr>
          <p:cNvSpPr>
            <a:spLocks noGrp="1"/>
          </p:cNvSpPr>
          <p:nvPr>
            <p:ph idx="1"/>
          </p:nvPr>
        </p:nvSpPr>
        <p:spPr>
          <a:xfrm>
            <a:off x="741558" y="868293"/>
            <a:ext cx="10972800" cy="3822491"/>
          </a:xfrm>
        </p:spPr>
        <p:txBody>
          <a:bodyPr>
            <a:normAutofit fontScale="55000" lnSpcReduction="20000"/>
          </a:bodyPr>
          <a:lstStyle/>
          <a:p>
            <a:pPr marL="0" indent="0" algn="just">
              <a:lnSpc>
                <a:spcPct val="200000"/>
              </a:lnSpc>
              <a:buNone/>
            </a:pPr>
            <a:endParaRPr lang="en-US" sz="1800" dirty="0">
              <a:effectLst/>
              <a:latin typeface="Bookman Old Style" panose="02050604050505020204" pitchFamily="18" charset="0"/>
              <a:ea typeface="Calibri" panose="020F0502020204030204" pitchFamily="34" charset="0"/>
              <a:cs typeface="Gautami" panose="020B0502040204020203" pitchFamily="34" charset="0"/>
            </a:endParaRPr>
          </a:p>
          <a:p>
            <a:pPr marL="0" indent="0" algn="just">
              <a:lnSpc>
                <a:spcPct val="200000"/>
              </a:lnSpc>
              <a:buNone/>
            </a:pPr>
            <a:endParaRPr lang="en-US" sz="1800" dirty="0">
              <a:latin typeface="Bookman Old Style" panose="02050604050505020204" pitchFamily="18" charset="0"/>
              <a:ea typeface="Calibri" panose="020F0502020204030204" pitchFamily="34" charset="0"/>
              <a:cs typeface="Gautami" panose="020B0502040204020203" pitchFamily="34" charset="0"/>
            </a:endParaRPr>
          </a:p>
          <a:p>
            <a:pPr algn="just">
              <a:lnSpc>
                <a:spcPct val="200000"/>
              </a:lnSpc>
              <a:buFont typeface="Wingdings" panose="05000000000000000000" pitchFamily="2" charset="2"/>
              <a:buChar char="Ø"/>
            </a:pPr>
            <a:r>
              <a:rPr lang="en-US" sz="5100" dirty="0">
                <a:solidFill>
                  <a:srgbClr val="FF0000"/>
                </a:solidFill>
                <a:effectLst/>
                <a:latin typeface="Cambria" panose="02040503050406030204" pitchFamily="18" charset="0"/>
                <a:ea typeface="Cambria" panose="02040503050406030204" pitchFamily="18" charset="0"/>
                <a:cs typeface="Gautami" panose="020B0502040204020203" pitchFamily="34" charset="0"/>
              </a:rPr>
              <a:t> </a:t>
            </a:r>
            <a:r>
              <a:rPr lang="en-US" sz="5100" dirty="0">
                <a:latin typeface="Cambria" panose="02040503050406030204" pitchFamily="18" charset="0"/>
                <a:ea typeface="Cambria" panose="02040503050406030204" pitchFamily="18" charset="0"/>
                <a:cs typeface="Gautami" panose="020B0502040204020203" pitchFamily="34" charset="0"/>
              </a:rPr>
              <a:t>Seeking</a:t>
            </a:r>
            <a:r>
              <a:rPr lang="en-US" sz="5100" dirty="0">
                <a:solidFill>
                  <a:srgbClr val="FF0000"/>
                </a:solidFill>
                <a:latin typeface="Cambria" panose="02040503050406030204" pitchFamily="18" charset="0"/>
                <a:ea typeface="Cambria" panose="02040503050406030204" pitchFamily="18" charset="0"/>
                <a:cs typeface="Gautami" panose="020B0502040204020203" pitchFamily="34" charset="0"/>
              </a:rPr>
              <a:t> </a:t>
            </a:r>
            <a:r>
              <a:rPr lang="en-US" sz="5100" dirty="0">
                <a:effectLst/>
                <a:latin typeface="Cambria" panose="02040503050406030204" pitchFamily="18" charset="0"/>
                <a:ea typeface="Cambria" panose="02040503050406030204" pitchFamily="18" charset="0"/>
                <a:cs typeface="Gautami" panose="020B0502040204020203" pitchFamily="34" charset="0"/>
              </a:rPr>
              <a:t>Personal Representation before CIT (Appeals)/JCIT (Appeals) through video conferencing, wherever required.</a:t>
            </a:r>
            <a:endParaRPr lang="en-IN" sz="5100" dirty="0">
              <a:effectLst/>
              <a:latin typeface="Cambria" panose="02040503050406030204" pitchFamily="18" charset="0"/>
              <a:ea typeface="Cambria" panose="02040503050406030204" pitchFamily="18" charset="0"/>
              <a:cs typeface="Gautami" panose="020B0502040204020203" pitchFamily="34" charset="0"/>
            </a:endParaRPr>
          </a:p>
          <a:p>
            <a:pPr marL="0" indent="0" algn="just">
              <a:lnSpc>
                <a:spcPct val="200000"/>
              </a:lnSpc>
              <a:buNone/>
            </a:pPr>
            <a:endParaRPr lang="en-IN" sz="3200" dirty="0">
              <a:solidFill>
                <a:srgbClr val="FF0000"/>
              </a:solidFill>
              <a:effectLst/>
              <a:latin typeface="Cambria" panose="02040503050406030204" pitchFamily="18" charset="0"/>
              <a:ea typeface="Cambria" panose="02040503050406030204" pitchFamily="18" charset="0"/>
              <a:cs typeface="Gautami" panose="020B0502040204020203" pitchFamily="34" charset="0"/>
            </a:endParaRPr>
          </a:p>
          <a:p>
            <a:pPr marL="0" lvl="0" indent="0" algn="just">
              <a:lnSpc>
                <a:spcPct val="200000"/>
              </a:lnSpc>
              <a:buNone/>
            </a:pPr>
            <a:r>
              <a:rPr lang="en-US" u="sng" dirty="0">
                <a:solidFill>
                  <a:srgbClr val="FF0000"/>
                </a:solidFill>
                <a:effectLst/>
                <a:latin typeface="Cambria" panose="02040503050406030204" pitchFamily="18" charset="0"/>
                <a:ea typeface="Cambria" panose="02040503050406030204" pitchFamily="18" charset="0"/>
                <a:cs typeface="Gautami" panose="020B0502040204020203" pitchFamily="34" charset="0"/>
              </a:rPr>
              <a:t> </a:t>
            </a:r>
          </a:p>
          <a:p>
            <a:pPr lvl="0" algn="just">
              <a:lnSpc>
                <a:spcPct val="200000"/>
              </a:lnSpc>
              <a:buFont typeface="Wingdings" panose="05000000000000000000" pitchFamily="2" charset="2"/>
              <a:buChar char="Ø"/>
            </a:pPr>
            <a:endParaRPr lang="en-IN" dirty="0">
              <a:solidFill>
                <a:srgbClr val="FF0000"/>
              </a:solidFill>
            </a:endParaRPr>
          </a:p>
        </p:txBody>
      </p:sp>
      <p:sp>
        <p:nvSpPr>
          <p:cNvPr id="5" name="Slide Number Placeholder 4">
            <a:extLst>
              <a:ext uri="{FF2B5EF4-FFF2-40B4-BE49-F238E27FC236}">
                <a16:creationId xmlns:a16="http://schemas.microsoft.com/office/drawing/2014/main" id="{631F9C9B-9BFA-492E-0137-2690FF9A6BBD}"/>
              </a:ext>
            </a:extLst>
          </p:cNvPr>
          <p:cNvSpPr>
            <a:spLocks noGrp="1"/>
          </p:cNvSpPr>
          <p:nvPr>
            <p:ph type="sldNum" sz="quarter" idx="12"/>
          </p:nvPr>
        </p:nvSpPr>
        <p:spPr>
          <a:xfrm>
            <a:off x="8610600" y="6273223"/>
            <a:ext cx="2743200" cy="365125"/>
          </a:xfrm>
        </p:spPr>
        <p:txBody>
          <a:bodyPr/>
          <a:lstStyle/>
          <a:p>
            <a:r>
              <a:rPr lang="en-US" sz="2000" b="1" dirty="0">
                <a:solidFill>
                  <a:schemeClr val="tx1"/>
                </a:solidFill>
                <a:latin typeface="Cambria" panose="02040503050406030204" pitchFamily="18" charset="0"/>
                <a:ea typeface="Cambria" panose="02040503050406030204" pitchFamily="18" charset="0"/>
              </a:rPr>
              <a:t>Contd.                    </a:t>
            </a:r>
            <a:fld id="{B2A762FD-7ACE-4ED3-BCE6-47B41223EB32}" type="slidenum">
              <a:rPr lang="en-US" sz="2000" b="1" smtClean="0">
                <a:solidFill>
                  <a:schemeClr val="tx1"/>
                </a:solidFill>
                <a:latin typeface="Cambria" panose="02040503050406030204" pitchFamily="18" charset="0"/>
                <a:ea typeface="Cambria" panose="02040503050406030204" pitchFamily="18" charset="0"/>
              </a:rPr>
              <a:pPr/>
              <a:t>63</a:t>
            </a:fld>
            <a:endParaRPr lang="en-US" sz="2000" b="1" dirty="0">
              <a:solidFill>
                <a:schemeClr val="tx1"/>
              </a:solidFill>
              <a:latin typeface="Cambria" panose="02040503050406030204" pitchFamily="18" charset="0"/>
              <a:ea typeface="Cambria" panose="02040503050406030204" pitchFamily="18" charset="0"/>
            </a:endParaRPr>
          </a:p>
        </p:txBody>
      </p:sp>
      <p:sp>
        <p:nvSpPr>
          <p:cNvPr id="7" name="Title 1">
            <a:extLst>
              <a:ext uri="{FF2B5EF4-FFF2-40B4-BE49-F238E27FC236}">
                <a16:creationId xmlns:a16="http://schemas.microsoft.com/office/drawing/2014/main" id="{BA08211C-EB58-0B91-986E-67976804E848}"/>
              </a:ext>
            </a:extLst>
          </p:cNvPr>
          <p:cNvSpPr txBox="1">
            <a:spLocks/>
          </p:cNvSpPr>
          <p:nvPr/>
        </p:nvSpPr>
        <p:spPr>
          <a:xfrm>
            <a:off x="504668" y="604970"/>
            <a:ext cx="5328096" cy="61833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solidFill>
                  <a:srgbClr val="FF0000"/>
                </a:solidFill>
                <a:latin typeface="Cambria" panose="02040503050406030204" pitchFamily="18" charset="0"/>
                <a:ea typeface="Cambria" panose="02040503050406030204" pitchFamily="18" charset="0"/>
              </a:rPr>
              <a:t>3. Preparation &amp; Filing of Appeal (Contd.)</a:t>
            </a:r>
            <a:endParaRPr lang="en-IN" sz="2000" b="1" dirty="0">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5530432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4000" b="1" dirty="0">
                <a:solidFill>
                  <a:srgbClr val="FF0000"/>
                </a:solidFill>
              </a:rPr>
              <a:t> 4. FEW PRACTICAL</a:t>
            </a:r>
          </a:p>
          <a:p>
            <a:pPr marL="0" indent="0" algn="ctr">
              <a:buNone/>
            </a:pPr>
            <a:r>
              <a:rPr lang="en-US" sz="4000" b="1" dirty="0">
                <a:solidFill>
                  <a:srgbClr val="FF0000"/>
                </a:solidFill>
              </a:rPr>
              <a:t>STEPS IN</a:t>
            </a:r>
          </a:p>
          <a:p>
            <a:pPr marL="0" indent="0" algn="ctr">
              <a:buNone/>
            </a:pPr>
            <a:r>
              <a:rPr lang="en-US" sz="4000" b="1" dirty="0">
                <a:solidFill>
                  <a:srgbClr val="FF0000"/>
                </a:solidFill>
              </a:rPr>
              <a:t>FILING OF APPEAL</a:t>
            </a:r>
            <a:endParaRPr lang="en-IN" sz="4000" b="1" dirty="0">
              <a:solidFill>
                <a:srgbClr val="FF0000"/>
              </a:solidFill>
            </a:endParaRPr>
          </a:p>
        </p:txBody>
      </p:sp>
    </p:spTree>
    <p:extLst>
      <p:ext uri="{BB962C8B-B14F-4D97-AF65-F5344CB8AC3E}">
        <p14:creationId xmlns:p14="http://schemas.microsoft.com/office/powerpoint/2010/main" val="374497701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1416E-7A3F-4CFB-9821-52D34389998F}"/>
              </a:ext>
            </a:extLst>
          </p:cNvPr>
          <p:cNvSpPr>
            <a:spLocks noGrp="1"/>
          </p:cNvSpPr>
          <p:nvPr>
            <p:ph type="ctrTitle"/>
          </p:nvPr>
        </p:nvSpPr>
        <p:spPr>
          <a:xfrm>
            <a:off x="1066800" y="778134"/>
            <a:ext cx="9753600" cy="5885901"/>
          </a:xfrm>
        </p:spPr>
        <p:txBody>
          <a:bodyPr>
            <a:noAutofit/>
          </a:bodyPr>
          <a:lstStyle/>
          <a:p>
            <a:pPr marL="428625" indent="-428625" algn="l">
              <a:lnSpc>
                <a:spcPct val="100000"/>
              </a:lnSpc>
              <a:buClr>
                <a:schemeClr val="accent2"/>
              </a:buClr>
              <a:buFont typeface="Wingdings" panose="05000000000000000000" pitchFamily="2" charset="2"/>
              <a:buChar char="Ø"/>
            </a:pPr>
            <a:r>
              <a:rPr lang="en-US" sz="2600" b="1" dirty="0">
                <a:solidFill>
                  <a:srgbClr val="FF0000"/>
                </a:solidFill>
                <a:latin typeface="Cambria" panose="02040503050406030204" pitchFamily="18" charset="0"/>
                <a:ea typeface="Cambria" panose="02040503050406030204" pitchFamily="18" charset="0"/>
              </a:rPr>
              <a:t> </a:t>
            </a:r>
            <a:r>
              <a:rPr lang="en-US" sz="2600" b="1" dirty="0">
                <a:solidFill>
                  <a:schemeClr val="accent1"/>
                </a:solidFill>
                <a:latin typeface="Cambria" panose="02040503050406030204" pitchFamily="18" charset="0"/>
                <a:ea typeface="Cambria" panose="02040503050406030204" pitchFamily="18" charset="0"/>
              </a:rPr>
              <a:t>Analysis of Assessment Order:- Check Validity of notices </a:t>
            </a:r>
            <a:r>
              <a:rPr lang="en-US" sz="2600" b="1" dirty="0" err="1">
                <a:solidFill>
                  <a:schemeClr val="accent1"/>
                </a:solidFill>
                <a:latin typeface="Cambria" panose="02040503050406030204" pitchFamily="18" charset="0"/>
                <a:ea typeface="Cambria" panose="02040503050406030204" pitchFamily="18" charset="0"/>
              </a:rPr>
              <a:t>w.r.t.</a:t>
            </a:r>
            <a:r>
              <a:rPr lang="en-US" sz="2600" b="1" dirty="0">
                <a:solidFill>
                  <a:schemeClr val="accent1"/>
                </a:solidFill>
                <a:latin typeface="Cambria" panose="02040503050406030204" pitchFamily="18" charset="0"/>
                <a:ea typeface="Cambria" panose="02040503050406030204" pitchFamily="18" charset="0"/>
              </a:rPr>
              <a:t> </a:t>
            </a:r>
            <a:br>
              <a:rPr lang="en-US" sz="2600" b="1" dirty="0">
                <a:solidFill>
                  <a:srgbClr val="FF0000"/>
                </a:solidFill>
                <a:latin typeface="Cambria" panose="02040503050406030204" pitchFamily="18" charset="0"/>
                <a:ea typeface="Cambria" panose="02040503050406030204" pitchFamily="18" charset="0"/>
              </a:rPr>
            </a:br>
            <a:r>
              <a:rPr lang="en-US" sz="2600" b="1" dirty="0">
                <a:solidFill>
                  <a:srgbClr val="FF0000"/>
                </a:solidFill>
                <a:latin typeface="Cambria" panose="02040503050406030204" pitchFamily="18" charset="0"/>
                <a:ea typeface="Cambria" panose="02040503050406030204" pitchFamily="18" charset="0"/>
              </a:rPr>
              <a:t>    </a:t>
            </a:r>
            <a:r>
              <a:rPr lang="en-US" sz="2600" dirty="0">
                <a:solidFill>
                  <a:srgbClr val="FF0000"/>
                </a:solidFill>
                <a:latin typeface="Cambria" panose="02040503050406030204" pitchFamily="18" charset="0"/>
                <a:ea typeface="Cambria" panose="02040503050406030204" pitchFamily="18" charset="0"/>
              </a:rPr>
              <a:t>- Date</a:t>
            </a:r>
            <a:br>
              <a:rPr lang="en-US" sz="2600" dirty="0">
                <a:solidFill>
                  <a:srgbClr val="FF0000"/>
                </a:solidFill>
                <a:latin typeface="Cambria" panose="02040503050406030204" pitchFamily="18" charset="0"/>
                <a:ea typeface="Cambria" panose="02040503050406030204" pitchFamily="18" charset="0"/>
              </a:rPr>
            </a:br>
            <a:r>
              <a:rPr lang="en-US" sz="2600" dirty="0">
                <a:solidFill>
                  <a:srgbClr val="FF0000"/>
                </a:solidFill>
                <a:latin typeface="Cambria" panose="02040503050406030204" pitchFamily="18" charset="0"/>
                <a:ea typeface="Cambria" panose="02040503050406030204" pitchFamily="18" charset="0"/>
              </a:rPr>
              <a:t>    - Time</a:t>
            </a:r>
            <a:br>
              <a:rPr lang="en-US" sz="2600" dirty="0">
                <a:solidFill>
                  <a:srgbClr val="FF0000"/>
                </a:solidFill>
                <a:latin typeface="Cambria" panose="02040503050406030204" pitchFamily="18" charset="0"/>
                <a:ea typeface="Cambria" panose="02040503050406030204" pitchFamily="18" charset="0"/>
              </a:rPr>
            </a:br>
            <a:r>
              <a:rPr lang="en-US" sz="2600" dirty="0">
                <a:solidFill>
                  <a:srgbClr val="FF0000"/>
                </a:solidFill>
                <a:latin typeface="Cambria" panose="02040503050406030204" pitchFamily="18" charset="0"/>
                <a:ea typeface="Cambria" panose="02040503050406030204" pitchFamily="18" charset="0"/>
              </a:rPr>
              <a:t>    - Period</a:t>
            </a:r>
            <a:br>
              <a:rPr lang="en-US" sz="2600" dirty="0">
                <a:solidFill>
                  <a:srgbClr val="FF0000"/>
                </a:solidFill>
                <a:latin typeface="Cambria" panose="02040503050406030204" pitchFamily="18" charset="0"/>
                <a:ea typeface="Cambria" panose="02040503050406030204" pitchFamily="18" charset="0"/>
              </a:rPr>
            </a:br>
            <a:r>
              <a:rPr lang="en-US" sz="2600" dirty="0">
                <a:solidFill>
                  <a:srgbClr val="FF0000"/>
                </a:solidFill>
                <a:latin typeface="Cambria" panose="02040503050406030204" pitchFamily="18" charset="0"/>
                <a:ea typeface="Cambria" panose="02040503050406030204" pitchFamily="18" charset="0"/>
              </a:rPr>
              <a:t>    - PAN</a:t>
            </a:r>
            <a:br>
              <a:rPr lang="en-US" sz="2600" dirty="0">
                <a:solidFill>
                  <a:srgbClr val="FF0000"/>
                </a:solidFill>
                <a:latin typeface="Cambria" panose="02040503050406030204" pitchFamily="18" charset="0"/>
                <a:ea typeface="Cambria" panose="02040503050406030204" pitchFamily="18" charset="0"/>
              </a:rPr>
            </a:br>
            <a:r>
              <a:rPr lang="en-US" sz="2600" dirty="0">
                <a:solidFill>
                  <a:srgbClr val="FF0000"/>
                </a:solidFill>
                <a:latin typeface="Cambria" panose="02040503050406030204" pitchFamily="18" charset="0"/>
                <a:ea typeface="Cambria" panose="02040503050406030204" pitchFamily="18" charset="0"/>
              </a:rPr>
              <a:t>    - Name</a:t>
            </a:r>
            <a:br>
              <a:rPr lang="en-US" sz="2600" dirty="0">
                <a:solidFill>
                  <a:srgbClr val="FF0000"/>
                </a:solidFill>
                <a:latin typeface="Cambria" panose="02040503050406030204" pitchFamily="18" charset="0"/>
                <a:ea typeface="Cambria" panose="02040503050406030204" pitchFamily="18" charset="0"/>
              </a:rPr>
            </a:br>
            <a:r>
              <a:rPr lang="en-US" sz="2600" dirty="0">
                <a:solidFill>
                  <a:srgbClr val="FF0000"/>
                </a:solidFill>
                <a:latin typeface="Cambria" panose="02040503050406030204" pitchFamily="18" charset="0"/>
                <a:ea typeface="Cambria" panose="02040503050406030204" pitchFamily="18" charset="0"/>
              </a:rPr>
              <a:t>    - Status of the </a:t>
            </a:r>
            <a:r>
              <a:rPr lang="en-US" sz="2600" dirty="0" err="1">
                <a:solidFill>
                  <a:srgbClr val="FF0000"/>
                </a:solidFill>
                <a:latin typeface="Cambria" panose="02040503050406030204" pitchFamily="18" charset="0"/>
                <a:ea typeface="Cambria" panose="02040503050406030204" pitchFamily="18" charset="0"/>
              </a:rPr>
              <a:t>Assessee</a:t>
            </a:r>
            <a:br>
              <a:rPr lang="en-US" sz="2600" dirty="0">
                <a:solidFill>
                  <a:srgbClr val="FF0000"/>
                </a:solidFill>
                <a:latin typeface="Cambria" panose="02040503050406030204" pitchFamily="18" charset="0"/>
                <a:ea typeface="Cambria" panose="02040503050406030204" pitchFamily="18" charset="0"/>
              </a:rPr>
            </a:br>
            <a:r>
              <a:rPr lang="en-US" sz="2600" dirty="0">
                <a:solidFill>
                  <a:srgbClr val="FF0000"/>
                </a:solidFill>
                <a:latin typeface="Cambria" panose="02040503050406030204" pitchFamily="18" charset="0"/>
                <a:ea typeface="Cambria" panose="02040503050406030204" pitchFamily="18" charset="0"/>
              </a:rPr>
              <a:t>    - Sign of AO</a:t>
            </a:r>
            <a:br>
              <a:rPr lang="en-US" sz="2600" dirty="0">
                <a:solidFill>
                  <a:srgbClr val="FF0000"/>
                </a:solidFill>
                <a:latin typeface="Cambria" panose="02040503050406030204" pitchFamily="18" charset="0"/>
                <a:ea typeface="Cambria" panose="02040503050406030204" pitchFamily="18" charset="0"/>
              </a:rPr>
            </a:br>
            <a:r>
              <a:rPr lang="en-US" sz="2600" dirty="0">
                <a:solidFill>
                  <a:srgbClr val="FF0000"/>
                </a:solidFill>
                <a:latin typeface="Cambria" panose="02040503050406030204" pitchFamily="18" charset="0"/>
                <a:ea typeface="Cambria" panose="02040503050406030204" pitchFamily="18" charset="0"/>
              </a:rPr>
              <a:t>    - Jurisdiction </a:t>
            </a:r>
            <a:br>
              <a:rPr lang="en-US" sz="2600" dirty="0">
                <a:solidFill>
                  <a:srgbClr val="FF0000"/>
                </a:solidFill>
                <a:latin typeface="Cambria" panose="02040503050406030204" pitchFamily="18" charset="0"/>
                <a:ea typeface="Cambria" panose="02040503050406030204" pitchFamily="18" charset="0"/>
              </a:rPr>
            </a:br>
            <a:r>
              <a:rPr lang="en-US" sz="2600" dirty="0">
                <a:solidFill>
                  <a:srgbClr val="FF0000"/>
                </a:solidFill>
                <a:latin typeface="Cambria" panose="02040503050406030204" pitchFamily="18" charset="0"/>
                <a:ea typeface="Cambria" panose="02040503050406030204" pitchFamily="18" charset="0"/>
              </a:rPr>
              <a:t>    - DIN</a:t>
            </a:r>
            <a:br>
              <a:rPr lang="en-US" sz="2600" dirty="0">
                <a:solidFill>
                  <a:srgbClr val="FF0000"/>
                </a:solidFill>
                <a:latin typeface="Cambria" panose="02040503050406030204" pitchFamily="18" charset="0"/>
                <a:ea typeface="Cambria" panose="02040503050406030204" pitchFamily="18" charset="0"/>
              </a:rPr>
            </a:br>
            <a:r>
              <a:rPr lang="en-US" sz="2600" dirty="0">
                <a:solidFill>
                  <a:srgbClr val="FF0000"/>
                </a:solidFill>
                <a:latin typeface="Cambria" panose="02040503050406030204" pitchFamily="18" charset="0"/>
                <a:ea typeface="Cambria" panose="02040503050406030204" pitchFamily="18" charset="0"/>
              </a:rPr>
              <a:t>    - Service of Notice</a:t>
            </a:r>
            <a:br>
              <a:rPr lang="en-US" sz="2600" dirty="0">
                <a:solidFill>
                  <a:srgbClr val="FF0000"/>
                </a:solidFill>
                <a:latin typeface="Cambria" panose="02040503050406030204" pitchFamily="18" charset="0"/>
                <a:ea typeface="Cambria" panose="02040503050406030204" pitchFamily="18" charset="0"/>
              </a:rPr>
            </a:br>
            <a:r>
              <a:rPr lang="en-US" sz="2600" dirty="0">
                <a:solidFill>
                  <a:srgbClr val="FF0000"/>
                </a:solidFill>
                <a:latin typeface="Cambria" panose="02040503050406030204" pitchFamily="18" charset="0"/>
                <a:ea typeface="Cambria" panose="02040503050406030204" pitchFamily="18" charset="0"/>
              </a:rPr>
              <a:t>    - Approval</a:t>
            </a:r>
            <a:br>
              <a:rPr lang="en-US" sz="2600" dirty="0">
                <a:solidFill>
                  <a:srgbClr val="FF0000"/>
                </a:solidFill>
                <a:latin typeface="Cambria" panose="02040503050406030204" pitchFamily="18" charset="0"/>
                <a:ea typeface="Cambria" panose="02040503050406030204" pitchFamily="18" charset="0"/>
              </a:rPr>
            </a:br>
            <a:endParaRPr lang="en-IN" sz="2600" dirty="0">
              <a:solidFill>
                <a:srgbClr val="FF0000"/>
              </a:solidFill>
              <a:latin typeface="Cambria" panose="02040503050406030204" pitchFamily="18" charset="0"/>
              <a:ea typeface="Cambria" panose="02040503050406030204" pitchFamily="18" charset="0"/>
            </a:endParaRPr>
          </a:p>
        </p:txBody>
      </p:sp>
      <p:sp>
        <p:nvSpPr>
          <p:cNvPr id="4" name="Subtitle 3">
            <a:extLst>
              <a:ext uri="{FF2B5EF4-FFF2-40B4-BE49-F238E27FC236}">
                <a16:creationId xmlns:a16="http://schemas.microsoft.com/office/drawing/2014/main" id="{897FF8C5-16E3-F8ED-288D-7A611B632061}"/>
              </a:ext>
            </a:extLst>
          </p:cNvPr>
          <p:cNvSpPr>
            <a:spLocks noGrp="1"/>
          </p:cNvSpPr>
          <p:nvPr>
            <p:ph type="subTitle" idx="1"/>
          </p:nvPr>
        </p:nvSpPr>
        <p:spPr>
          <a:xfrm>
            <a:off x="799285" y="470778"/>
            <a:ext cx="7234687" cy="501320"/>
          </a:xfrm>
        </p:spPr>
        <p:txBody>
          <a:bodyPr>
            <a:normAutofit/>
          </a:bodyPr>
          <a:lstStyle/>
          <a:p>
            <a:pPr algn="l"/>
            <a:r>
              <a:rPr lang="en-US" sz="2000" b="1" dirty="0">
                <a:solidFill>
                  <a:srgbClr val="FF0000"/>
                </a:solidFill>
                <a:latin typeface="Cambria" panose="02040503050406030204" pitchFamily="18" charset="0"/>
                <a:ea typeface="Cambria" panose="02040503050406030204" pitchFamily="18" charset="0"/>
              </a:rPr>
              <a:t>4. Few Practical Steps in filing of appeal</a:t>
            </a:r>
            <a:endParaRPr lang="en-IN" sz="2000" b="1" dirty="0">
              <a:solidFill>
                <a:srgbClr val="FF0000"/>
              </a:solidFill>
              <a:latin typeface="Cambria" panose="02040503050406030204" pitchFamily="18" charset="0"/>
              <a:ea typeface="Cambria" panose="02040503050406030204" pitchFamily="18" charset="0"/>
            </a:endParaRPr>
          </a:p>
        </p:txBody>
      </p:sp>
      <p:sp>
        <p:nvSpPr>
          <p:cNvPr id="3" name="Slide Number Placeholder 2"/>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7" name="TextBox 6">
            <a:extLst>
              <a:ext uri="{FF2B5EF4-FFF2-40B4-BE49-F238E27FC236}">
                <a16:creationId xmlns:a16="http://schemas.microsoft.com/office/drawing/2014/main" id="{A4C80C1A-1BF4-44CD-8D6A-EC4B0B294C5C}"/>
              </a:ext>
            </a:extLst>
          </p:cNvPr>
          <p:cNvSpPr txBox="1"/>
          <p:nvPr/>
        </p:nvSpPr>
        <p:spPr>
          <a:xfrm>
            <a:off x="9170859" y="6457890"/>
            <a:ext cx="106562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Contd</a:t>
            </a: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a:t>
            </a:r>
          </a:p>
        </p:txBody>
      </p:sp>
    </p:spTree>
    <p:extLst>
      <p:ext uri="{BB962C8B-B14F-4D97-AF65-F5344CB8AC3E}">
        <p14:creationId xmlns:p14="http://schemas.microsoft.com/office/powerpoint/2010/main" val="348736982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1416E-7A3F-4CFB-9821-52D34389998F}"/>
              </a:ext>
            </a:extLst>
          </p:cNvPr>
          <p:cNvSpPr>
            <a:spLocks noGrp="1"/>
          </p:cNvSpPr>
          <p:nvPr>
            <p:ph type="ctrTitle"/>
          </p:nvPr>
        </p:nvSpPr>
        <p:spPr>
          <a:xfrm>
            <a:off x="1524000" y="972099"/>
            <a:ext cx="9144000" cy="3128846"/>
          </a:xfrm>
        </p:spPr>
        <p:txBody>
          <a:bodyPr>
            <a:noAutofit/>
          </a:bodyPr>
          <a:lstStyle/>
          <a:p>
            <a:pPr marL="428625" indent="-428625" algn="l">
              <a:lnSpc>
                <a:spcPct val="100000"/>
              </a:lnSpc>
              <a:buClr>
                <a:schemeClr val="accent2"/>
              </a:buClr>
              <a:buFont typeface="Wingdings" panose="05000000000000000000" pitchFamily="2" charset="2"/>
              <a:buChar char="Ø"/>
            </a:pPr>
            <a:r>
              <a:rPr lang="en-US" sz="3200" b="1" dirty="0">
                <a:solidFill>
                  <a:srgbClr val="FF0000"/>
                </a:solidFill>
                <a:latin typeface="Cambria" panose="02040503050406030204" pitchFamily="18" charset="0"/>
                <a:ea typeface="Cambria" panose="02040503050406030204" pitchFamily="18" charset="0"/>
              </a:rPr>
              <a:t> </a:t>
            </a:r>
            <a:r>
              <a:rPr lang="en-US" sz="3200" b="1" dirty="0">
                <a:solidFill>
                  <a:schemeClr val="accent1"/>
                </a:solidFill>
                <a:latin typeface="Cambria" panose="02040503050406030204" pitchFamily="18" charset="0"/>
                <a:ea typeface="Cambria" panose="02040503050406030204" pitchFamily="18" charset="0"/>
              </a:rPr>
              <a:t>Analysis of Assessment Order:- </a:t>
            </a:r>
            <a:br>
              <a:rPr lang="en-US" sz="3200" b="1" dirty="0">
                <a:solidFill>
                  <a:srgbClr val="FF0000"/>
                </a:solidFill>
                <a:latin typeface="Cambria" panose="02040503050406030204" pitchFamily="18" charset="0"/>
                <a:ea typeface="Cambria" panose="02040503050406030204" pitchFamily="18" charset="0"/>
              </a:rPr>
            </a:br>
            <a:r>
              <a:rPr lang="en-US" sz="3200" b="1" dirty="0">
                <a:solidFill>
                  <a:srgbClr val="FF0000"/>
                </a:solidFill>
                <a:latin typeface="Cambria" panose="02040503050406030204" pitchFamily="18" charset="0"/>
                <a:ea typeface="Cambria" panose="02040503050406030204" pitchFamily="18" charset="0"/>
              </a:rPr>
              <a:t>      </a:t>
            </a:r>
            <a:br>
              <a:rPr lang="en-US" sz="3200" b="1" dirty="0">
                <a:solidFill>
                  <a:srgbClr val="FF0000"/>
                </a:solidFill>
                <a:latin typeface="Cambria" panose="02040503050406030204" pitchFamily="18" charset="0"/>
                <a:ea typeface="Cambria" panose="02040503050406030204" pitchFamily="18" charset="0"/>
              </a:rPr>
            </a:br>
            <a:r>
              <a:rPr lang="en-US" sz="3200" b="1" dirty="0">
                <a:solidFill>
                  <a:srgbClr val="FF0000"/>
                </a:solidFill>
                <a:latin typeface="Cambria" panose="02040503050406030204" pitchFamily="18" charset="0"/>
                <a:ea typeface="Cambria" panose="02040503050406030204" pitchFamily="18" charset="0"/>
              </a:rPr>
              <a:t>           </a:t>
            </a:r>
            <a:r>
              <a:rPr lang="en-US" sz="3200" dirty="0">
                <a:solidFill>
                  <a:srgbClr val="FF0000"/>
                </a:solidFill>
                <a:latin typeface="Cambria" panose="02040503050406030204" pitchFamily="18" charset="0"/>
                <a:ea typeface="Cambria" panose="02040503050406030204" pitchFamily="18" charset="0"/>
              </a:rPr>
              <a:t>Distinguish the cases mentioned by AO    	     on Law &amp;  Facts</a:t>
            </a:r>
            <a:br>
              <a:rPr lang="en-US" sz="2600" b="1" dirty="0">
                <a:solidFill>
                  <a:srgbClr val="FF0000"/>
                </a:solidFill>
                <a:latin typeface="Cambria" panose="02040503050406030204" pitchFamily="18" charset="0"/>
                <a:ea typeface="Cambria" panose="02040503050406030204" pitchFamily="18" charset="0"/>
              </a:rPr>
            </a:br>
            <a:endParaRPr lang="en-IN" sz="2600" b="1" dirty="0">
              <a:solidFill>
                <a:srgbClr val="FF0000"/>
              </a:solidFill>
              <a:latin typeface="Cambria" panose="02040503050406030204" pitchFamily="18" charset="0"/>
              <a:ea typeface="Cambria" panose="02040503050406030204" pitchFamily="18" charset="0"/>
            </a:endParaRPr>
          </a:p>
        </p:txBody>
      </p:sp>
      <p:sp>
        <p:nvSpPr>
          <p:cNvPr id="4" name="Subtitle 3">
            <a:extLst>
              <a:ext uri="{FF2B5EF4-FFF2-40B4-BE49-F238E27FC236}">
                <a16:creationId xmlns:a16="http://schemas.microsoft.com/office/drawing/2014/main" id="{897FF8C5-16E3-F8ED-288D-7A611B632061}"/>
              </a:ext>
            </a:extLst>
          </p:cNvPr>
          <p:cNvSpPr>
            <a:spLocks noGrp="1"/>
          </p:cNvSpPr>
          <p:nvPr>
            <p:ph type="subTitle" idx="1"/>
          </p:nvPr>
        </p:nvSpPr>
        <p:spPr>
          <a:xfrm>
            <a:off x="799285" y="470778"/>
            <a:ext cx="7234687" cy="501320"/>
          </a:xfrm>
        </p:spPr>
        <p:txBody>
          <a:bodyPr>
            <a:normAutofit/>
          </a:bodyPr>
          <a:lstStyle/>
          <a:p>
            <a:pPr algn="l"/>
            <a:r>
              <a:rPr lang="en-US" sz="2000" b="1" dirty="0">
                <a:solidFill>
                  <a:srgbClr val="FF0000"/>
                </a:solidFill>
                <a:latin typeface="Cambria" panose="02040503050406030204" pitchFamily="18" charset="0"/>
                <a:ea typeface="Cambria" panose="02040503050406030204" pitchFamily="18" charset="0"/>
              </a:rPr>
              <a:t>4. Few Practical Steps in filing of appeal(Contd.)</a:t>
            </a:r>
            <a:endParaRPr lang="en-IN" sz="2000" b="1" dirty="0">
              <a:solidFill>
                <a:srgbClr val="FF0000"/>
              </a:solidFill>
              <a:latin typeface="Cambria" panose="02040503050406030204" pitchFamily="18" charset="0"/>
              <a:ea typeface="Cambria" panose="02040503050406030204" pitchFamily="18" charset="0"/>
            </a:endParaRPr>
          </a:p>
        </p:txBody>
      </p:sp>
      <p:sp>
        <p:nvSpPr>
          <p:cNvPr id="3" name="Slide Number Placeholder 2"/>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7" name="TextBox 6">
            <a:extLst>
              <a:ext uri="{FF2B5EF4-FFF2-40B4-BE49-F238E27FC236}">
                <a16:creationId xmlns:a16="http://schemas.microsoft.com/office/drawing/2014/main" id="{A4C80C1A-1BF4-44CD-8D6A-EC4B0B294C5C}"/>
              </a:ext>
            </a:extLst>
          </p:cNvPr>
          <p:cNvSpPr txBox="1"/>
          <p:nvPr/>
        </p:nvSpPr>
        <p:spPr>
          <a:xfrm>
            <a:off x="9281697" y="6287475"/>
            <a:ext cx="106562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Contd</a:t>
            </a: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a:t>
            </a:r>
          </a:p>
        </p:txBody>
      </p:sp>
    </p:spTree>
    <p:extLst>
      <p:ext uri="{BB962C8B-B14F-4D97-AF65-F5344CB8AC3E}">
        <p14:creationId xmlns:p14="http://schemas.microsoft.com/office/powerpoint/2010/main" val="159064900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1416E-7A3F-4CFB-9821-52D34389998F}"/>
              </a:ext>
            </a:extLst>
          </p:cNvPr>
          <p:cNvSpPr>
            <a:spLocks noGrp="1"/>
          </p:cNvSpPr>
          <p:nvPr>
            <p:ph type="ctrTitle"/>
          </p:nvPr>
        </p:nvSpPr>
        <p:spPr>
          <a:xfrm>
            <a:off x="1314138" y="470778"/>
            <a:ext cx="9144000" cy="5265345"/>
          </a:xfrm>
        </p:spPr>
        <p:txBody>
          <a:bodyPr>
            <a:noAutofit/>
          </a:bodyPr>
          <a:lstStyle/>
          <a:p>
            <a:pPr marL="428625" indent="-428625" algn="l">
              <a:lnSpc>
                <a:spcPct val="100000"/>
              </a:lnSpc>
              <a:buClr>
                <a:schemeClr val="accent2"/>
              </a:buClr>
              <a:buFont typeface="Wingdings" panose="05000000000000000000" pitchFamily="2" charset="2"/>
              <a:buChar char="Ø"/>
            </a:pPr>
            <a:r>
              <a:rPr lang="en-US" sz="2800" b="1" dirty="0">
                <a:solidFill>
                  <a:srgbClr val="FF0000"/>
                </a:solidFill>
                <a:latin typeface="Cambria" panose="02040503050406030204" pitchFamily="18" charset="0"/>
                <a:ea typeface="Cambria" panose="02040503050406030204" pitchFamily="18" charset="0"/>
              </a:rPr>
              <a:t> </a:t>
            </a:r>
            <a:r>
              <a:rPr lang="en-US" sz="2800" b="1" dirty="0">
                <a:solidFill>
                  <a:schemeClr val="accent1"/>
                </a:solidFill>
                <a:latin typeface="Cambria" panose="02040503050406030204" pitchFamily="18" charset="0"/>
                <a:ea typeface="Cambria" panose="02040503050406030204" pitchFamily="18" charset="0"/>
              </a:rPr>
              <a:t>Most Important Points relating to searching &amp; refining case laws:</a:t>
            </a:r>
            <a:br>
              <a:rPr lang="en-US" sz="2800" b="1" dirty="0">
                <a:latin typeface="Cambria" panose="02040503050406030204" pitchFamily="18" charset="0"/>
                <a:ea typeface="Cambria" panose="02040503050406030204" pitchFamily="18" charset="0"/>
              </a:rPr>
            </a:br>
            <a:br>
              <a:rPr lang="en-US" sz="2800" b="1" dirty="0">
                <a:latin typeface="Cambria" panose="02040503050406030204" pitchFamily="18" charset="0"/>
                <a:ea typeface="Cambria" panose="02040503050406030204" pitchFamily="18" charset="0"/>
              </a:rPr>
            </a:br>
            <a:r>
              <a:rPr lang="en-US" sz="2800" b="1" dirty="0">
                <a:latin typeface="Cambria" panose="02040503050406030204" pitchFamily="18" charset="0"/>
                <a:ea typeface="Cambria" panose="02040503050406030204" pitchFamily="18" charset="0"/>
              </a:rPr>
              <a:t>    </a:t>
            </a:r>
            <a:r>
              <a:rPr lang="en-US" sz="2800" b="1" dirty="0">
                <a:solidFill>
                  <a:srgbClr val="FF0000"/>
                </a:solidFill>
                <a:latin typeface="Cambria" panose="02040503050406030204" pitchFamily="18" charset="0"/>
                <a:ea typeface="Cambria" panose="02040503050406030204" pitchFamily="18" charset="0"/>
              </a:rPr>
              <a:t>1.</a:t>
            </a:r>
            <a:r>
              <a:rPr lang="en-US" sz="2800" b="1" dirty="0">
                <a:latin typeface="Cambria" panose="02040503050406030204" pitchFamily="18" charset="0"/>
                <a:ea typeface="Cambria" panose="02040503050406030204" pitchFamily="18" charset="0"/>
              </a:rPr>
              <a:t>  </a:t>
            </a:r>
            <a:r>
              <a:rPr lang="en-US" sz="2800" b="1" dirty="0">
                <a:solidFill>
                  <a:srgbClr val="FF0000"/>
                </a:solidFill>
                <a:latin typeface="Cambria" panose="02040503050406030204" pitchFamily="18" charset="0"/>
                <a:ea typeface="Cambria" panose="02040503050406030204" pitchFamily="18" charset="0"/>
              </a:rPr>
              <a:t>Name of the Judge of High Court or 	   	    	  Supreme Court </a:t>
            </a:r>
            <a:br>
              <a:rPr lang="en-US" sz="2800" b="1" dirty="0">
                <a:solidFill>
                  <a:srgbClr val="FF0000"/>
                </a:solidFill>
                <a:latin typeface="Cambria" panose="02040503050406030204" pitchFamily="18" charset="0"/>
                <a:ea typeface="Cambria" panose="02040503050406030204" pitchFamily="18" charset="0"/>
              </a:rPr>
            </a:br>
            <a:br>
              <a:rPr lang="en-US" sz="2800" b="1" dirty="0">
                <a:solidFill>
                  <a:srgbClr val="FF0000"/>
                </a:solidFill>
                <a:latin typeface="Cambria" panose="02040503050406030204" pitchFamily="18" charset="0"/>
                <a:ea typeface="Cambria" panose="02040503050406030204" pitchFamily="18" charset="0"/>
              </a:rPr>
            </a:br>
            <a:r>
              <a:rPr lang="en-US" sz="2800" b="1" dirty="0">
                <a:solidFill>
                  <a:srgbClr val="FF0000"/>
                </a:solidFill>
                <a:latin typeface="Cambria" panose="02040503050406030204" pitchFamily="18" charset="0"/>
                <a:ea typeface="Cambria" panose="02040503050406030204" pitchFamily="18" charset="0"/>
              </a:rPr>
              <a:t>    2.  ITAT Member Wise</a:t>
            </a:r>
            <a:br>
              <a:rPr lang="en-US" sz="2800" b="1" dirty="0">
                <a:solidFill>
                  <a:srgbClr val="FF0000"/>
                </a:solidFill>
                <a:latin typeface="Cambria" panose="02040503050406030204" pitchFamily="18" charset="0"/>
                <a:ea typeface="Cambria" panose="02040503050406030204" pitchFamily="18" charset="0"/>
              </a:rPr>
            </a:br>
            <a:br>
              <a:rPr lang="en-US" sz="2800" b="1" dirty="0">
                <a:solidFill>
                  <a:srgbClr val="FF0000"/>
                </a:solidFill>
                <a:latin typeface="Cambria" panose="02040503050406030204" pitchFamily="18" charset="0"/>
                <a:ea typeface="Cambria" panose="02040503050406030204" pitchFamily="18" charset="0"/>
              </a:rPr>
            </a:br>
            <a:r>
              <a:rPr lang="en-US" sz="2800" b="1" dirty="0">
                <a:solidFill>
                  <a:srgbClr val="FF0000"/>
                </a:solidFill>
                <a:latin typeface="Cambria" panose="02040503050406030204" pitchFamily="18" charset="0"/>
                <a:ea typeface="Cambria" panose="02040503050406030204" pitchFamily="18" charset="0"/>
              </a:rPr>
              <a:t>    3. Before relying on the ITAT and Court  case 	   	   laws care must be taken as the same 	 may get 	   reversed in future </a:t>
            </a:r>
            <a:endParaRPr lang="en-IN" sz="2800" b="1" dirty="0">
              <a:solidFill>
                <a:srgbClr val="FF0000"/>
              </a:solidFill>
              <a:latin typeface="Cambria" panose="02040503050406030204" pitchFamily="18" charset="0"/>
              <a:ea typeface="Cambria" panose="02040503050406030204" pitchFamily="18" charset="0"/>
            </a:endParaRPr>
          </a:p>
        </p:txBody>
      </p:sp>
      <p:sp>
        <p:nvSpPr>
          <p:cNvPr id="4" name="Subtitle 3">
            <a:extLst>
              <a:ext uri="{FF2B5EF4-FFF2-40B4-BE49-F238E27FC236}">
                <a16:creationId xmlns:a16="http://schemas.microsoft.com/office/drawing/2014/main" id="{897FF8C5-16E3-F8ED-288D-7A611B632061}"/>
              </a:ext>
            </a:extLst>
          </p:cNvPr>
          <p:cNvSpPr>
            <a:spLocks noGrp="1"/>
          </p:cNvSpPr>
          <p:nvPr>
            <p:ph type="subTitle" idx="1"/>
          </p:nvPr>
        </p:nvSpPr>
        <p:spPr>
          <a:xfrm>
            <a:off x="799285" y="470778"/>
            <a:ext cx="7234687" cy="501320"/>
          </a:xfrm>
        </p:spPr>
        <p:txBody>
          <a:bodyPr>
            <a:normAutofit/>
          </a:bodyPr>
          <a:lstStyle/>
          <a:p>
            <a:pPr algn="l"/>
            <a:r>
              <a:rPr lang="en-US" sz="2000" b="1" dirty="0">
                <a:solidFill>
                  <a:srgbClr val="FF0000"/>
                </a:solidFill>
                <a:latin typeface="Cambria" panose="02040503050406030204" pitchFamily="18" charset="0"/>
                <a:ea typeface="Cambria" panose="02040503050406030204" pitchFamily="18" charset="0"/>
              </a:rPr>
              <a:t>4. Few Practical Steps in filing of appeal(Contd.)</a:t>
            </a:r>
            <a:endParaRPr lang="en-IN" sz="2000" b="1" dirty="0">
              <a:solidFill>
                <a:srgbClr val="FF0000"/>
              </a:solidFill>
              <a:latin typeface="Cambria" panose="02040503050406030204" pitchFamily="18" charset="0"/>
              <a:ea typeface="Cambria" panose="02040503050406030204" pitchFamily="18" charset="0"/>
            </a:endParaRPr>
          </a:p>
        </p:txBody>
      </p:sp>
      <p:sp>
        <p:nvSpPr>
          <p:cNvPr id="3" name="Slide Number Placeholder 2"/>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67</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7" name="TextBox 6">
            <a:extLst>
              <a:ext uri="{FF2B5EF4-FFF2-40B4-BE49-F238E27FC236}">
                <a16:creationId xmlns:a16="http://schemas.microsoft.com/office/drawing/2014/main" id="{A4C80C1A-1BF4-44CD-8D6A-EC4B0B294C5C}"/>
              </a:ext>
            </a:extLst>
          </p:cNvPr>
          <p:cNvSpPr txBox="1"/>
          <p:nvPr/>
        </p:nvSpPr>
        <p:spPr>
          <a:xfrm>
            <a:off x="9212424" y="6398311"/>
            <a:ext cx="106562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Contd</a:t>
            </a: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a:t>
            </a:r>
          </a:p>
        </p:txBody>
      </p:sp>
    </p:spTree>
    <p:extLst>
      <p:ext uri="{BB962C8B-B14F-4D97-AF65-F5344CB8AC3E}">
        <p14:creationId xmlns:p14="http://schemas.microsoft.com/office/powerpoint/2010/main" val="259806749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1416E-7A3F-4CFB-9821-52D34389998F}"/>
              </a:ext>
            </a:extLst>
          </p:cNvPr>
          <p:cNvSpPr>
            <a:spLocks noGrp="1"/>
          </p:cNvSpPr>
          <p:nvPr>
            <p:ph type="ctrTitle"/>
          </p:nvPr>
        </p:nvSpPr>
        <p:spPr>
          <a:xfrm>
            <a:off x="1314138" y="972098"/>
            <a:ext cx="9144000" cy="4764025"/>
          </a:xfrm>
        </p:spPr>
        <p:txBody>
          <a:bodyPr>
            <a:noAutofit/>
          </a:bodyPr>
          <a:lstStyle/>
          <a:p>
            <a:pPr marL="457200" indent="-457200" algn="l">
              <a:buFont typeface="Courier New" panose="02070309020205020404" pitchFamily="49" charset="0"/>
              <a:buChar char="o"/>
            </a:pPr>
            <a:r>
              <a:rPr lang="en-IN" sz="2900" b="1" u="sng" dirty="0">
                <a:solidFill>
                  <a:schemeClr val="accent1"/>
                </a:solidFill>
                <a:latin typeface="Cambria" panose="02040503050406030204" pitchFamily="18" charset="0"/>
                <a:ea typeface="Cambria" panose="02040503050406030204" pitchFamily="18" charset="0"/>
                <a:cs typeface="Times New Roman" panose="02020603050405020304" pitchFamily="18" charset="0"/>
              </a:rPr>
              <a:t>Suggested Sequence for mentioning the case laws in Written Submissions</a:t>
            </a:r>
            <a:br>
              <a:rPr lang="en-IN" sz="2900" b="1" u="sng" dirty="0">
                <a:solidFill>
                  <a:srgbClr val="C00000"/>
                </a:solidFill>
                <a:latin typeface="Cambria" panose="02040503050406030204" pitchFamily="18" charset="0"/>
                <a:ea typeface="Cambria" panose="02040503050406030204" pitchFamily="18" charset="0"/>
                <a:cs typeface="Times New Roman" panose="02020603050405020304" pitchFamily="18" charset="0"/>
              </a:rPr>
            </a:br>
            <a:br>
              <a:rPr lang="en-IN" sz="2900" b="1" dirty="0">
                <a:latin typeface="Cambria" panose="02040503050406030204" pitchFamily="18" charset="0"/>
                <a:ea typeface="Cambria" panose="02040503050406030204" pitchFamily="18" charset="0"/>
                <a:cs typeface="Times New Roman" panose="02020603050405020304" pitchFamily="18" charset="0"/>
              </a:rPr>
            </a:br>
            <a:r>
              <a:rPr lang="en-IN" sz="2900" b="1" dirty="0">
                <a:latin typeface="Cambria" panose="02040503050406030204" pitchFamily="18" charset="0"/>
                <a:ea typeface="Cambria" panose="02040503050406030204" pitchFamily="18" charset="0"/>
                <a:cs typeface="Times New Roman" panose="02020603050405020304" pitchFamily="18" charset="0"/>
              </a:rPr>
              <a:t>- </a:t>
            </a:r>
            <a:r>
              <a:rPr lang="en-IN" sz="2900" dirty="0">
                <a:latin typeface="Cambria" panose="02040503050406030204" pitchFamily="18" charset="0"/>
                <a:ea typeface="Cambria" panose="02040503050406030204" pitchFamily="18" charset="0"/>
                <a:cs typeface="Times New Roman" panose="02020603050405020304" pitchFamily="18" charset="0"/>
              </a:rPr>
              <a:t>Grounds of Appeal</a:t>
            </a:r>
            <a:br>
              <a:rPr lang="en-IN" sz="2900" dirty="0">
                <a:latin typeface="Cambria" panose="02040503050406030204" pitchFamily="18" charset="0"/>
                <a:ea typeface="Cambria" panose="02040503050406030204" pitchFamily="18" charset="0"/>
                <a:cs typeface="Times New Roman" panose="02020603050405020304" pitchFamily="18" charset="0"/>
              </a:rPr>
            </a:br>
            <a:br>
              <a:rPr lang="en-IN" sz="2900" dirty="0">
                <a:latin typeface="Cambria" panose="02040503050406030204" pitchFamily="18" charset="0"/>
                <a:ea typeface="Cambria" panose="02040503050406030204" pitchFamily="18" charset="0"/>
                <a:cs typeface="Times New Roman" panose="02020603050405020304" pitchFamily="18" charset="0"/>
              </a:rPr>
            </a:br>
            <a:r>
              <a:rPr lang="en-IN" sz="2900" dirty="0">
                <a:latin typeface="Cambria" panose="02040503050406030204" pitchFamily="18" charset="0"/>
                <a:ea typeface="Cambria" panose="02040503050406030204" pitchFamily="18" charset="0"/>
                <a:cs typeface="Times New Roman" panose="02020603050405020304" pitchFamily="18" charset="0"/>
              </a:rPr>
              <a:t>- Reproduce the contention of AO from </a:t>
            </a:r>
            <a:r>
              <a:rPr lang="en-IN" sz="2900" dirty="0" err="1">
                <a:latin typeface="Cambria" panose="02040503050406030204" pitchFamily="18" charset="0"/>
                <a:ea typeface="Cambria" panose="02040503050406030204" pitchFamily="18" charset="0"/>
                <a:cs typeface="Times New Roman" panose="02020603050405020304" pitchFamily="18" charset="0"/>
              </a:rPr>
              <a:t>Assmt</a:t>
            </a:r>
            <a:r>
              <a:rPr lang="en-IN" sz="2900" dirty="0">
                <a:latin typeface="Cambria" panose="02040503050406030204" pitchFamily="18" charset="0"/>
                <a:ea typeface="Cambria" panose="02040503050406030204" pitchFamily="18" charset="0"/>
                <a:cs typeface="Times New Roman" panose="02020603050405020304" pitchFamily="18" charset="0"/>
              </a:rPr>
              <a:t>. Order</a:t>
            </a:r>
            <a:br>
              <a:rPr lang="en-IN" sz="2900" dirty="0">
                <a:latin typeface="Cambria" panose="02040503050406030204" pitchFamily="18" charset="0"/>
                <a:ea typeface="Cambria" panose="02040503050406030204" pitchFamily="18" charset="0"/>
                <a:cs typeface="Times New Roman" panose="02020603050405020304" pitchFamily="18" charset="0"/>
              </a:rPr>
            </a:br>
            <a:br>
              <a:rPr lang="en-IN" sz="2900" dirty="0">
                <a:latin typeface="Cambria" panose="02040503050406030204" pitchFamily="18" charset="0"/>
                <a:ea typeface="Cambria" panose="02040503050406030204" pitchFamily="18" charset="0"/>
                <a:cs typeface="Times New Roman" panose="02020603050405020304" pitchFamily="18" charset="0"/>
              </a:rPr>
            </a:br>
            <a:r>
              <a:rPr lang="en-IN" sz="2900" dirty="0">
                <a:latin typeface="Cambria" panose="02040503050406030204" pitchFamily="18" charset="0"/>
                <a:ea typeface="Cambria" panose="02040503050406030204" pitchFamily="18" charset="0"/>
                <a:cs typeface="Times New Roman" panose="02020603050405020304" pitchFamily="18" charset="0"/>
              </a:rPr>
              <a:t>- Distinguish the contention of AO Specifically</a:t>
            </a:r>
            <a:br>
              <a:rPr lang="en-IN" sz="2900" dirty="0">
                <a:latin typeface="Cambria" panose="02040503050406030204" pitchFamily="18" charset="0"/>
                <a:ea typeface="Cambria" panose="02040503050406030204" pitchFamily="18" charset="0"/>
                <a:cs typeface="Times New Roman" panose="02020603050405020304" pitchFamily="18" charset="0"/>
              </a:rPr>
            </a:br>
            <a:r>
              <a:rPr lang="en-IN" sz="2900" dirty="0">
                <a:latin typeface="Cambria" panose="02040503050406030204" pitchFamily="18" charset="0"/>
                <a:ea typeface="Cambria" panose="02040503050406030204" pitchFamily="18" charset="0"/>
                <a:cs typeface="Times New Roman" panose="02020603050405020304" pitchFamily="18" charset="0"/>
              </a:rPr>
              <a:t> </a:t>
            </a:r>
            <a:br>
              <a:rPr lang="en-IN" sz="2900" dirty="0">
                <a:latin typeface="Cambria" panose="02040503050406030204" pitchFamily="18" charset="0"/>
                <a:ea typeface="Cambria" panose="02040503050406030204" pitchFamily="18" charset="0"/>
                <a:cs typeface="Times New Roman" panose="02020603050405020304" pitchFamily="18" charset="0"/>
              </a:rPr>
            </a:br>
            <a:r>
              <a:rPr lang="en-IN" sz="2900" dirty="0">
                <a:latin typeface="Cambria" panose="02040503050406030204" pitchFamily="18" charset="0"/>
                <a:ea typeface="Cambria" panose="02040503050406030204" pitchFamily="18" charset="0"/>
                <a:cs typeface="Times New Roman" panose="02020603050405020304" pitchFamily="18" charset="0"/>
              </a:rPr>
              <a:t>- Make our Submissions with Clarity</a:t>
            </a:r>
            <a:br>
              <a:rPr lang="en-IN" sz="2900" dirty="0">
                <a:latin typeface="Cambria" panose="02040503050406030204" pitchFamily="18" charset="0"/>
                <a:ea typeface="Cambria" panose="02040503050406030204" pitchFamily="18" charset="0"/>
                <a:cs typeface="Times New Roman" panose="02020603050405020304" pitchFamily="18" charset="0"/>
              </a:rPr>
            </a:br>
            <a:endParaRPr lang="en-IN" sz="2900" b="1" dirty="0">
              <a:solidFill>
                <a:srgbClr val="FF0000"/>
              </a:solidFill>
              <a:latin typeface="Cambria" panose="02040503050406030204" pitchFamily="18" charset="0"/>
              <a:ea typeface="Cambria" panose="02040503050406030204" pitchFamily="18" charset="0"/>
            </a:endParaRPr>
          </a:p>
        </p:txBody>
      </p:sp>
      <p:sp>
        <p:nvSpPr>
          <p:cNvPr id="4" name="Subtitle 3">
            <a:extLst>
              <a:ext uri="{FF2B5EF4-FFF2-40B4-BE49-F238E27FC236}">
                <a16:creationId xmlns:a16="http://schemas.microsoft.com/office/drawing/2014/main" id="{897FF8C5-16E3-F8ED-288D-7A611B632061}"/>
              </a:ext>
            </a:extLst>
          </p:cNvPr>
          <p:cNvSpPr>
            <a:spLocks noGrp="1"/>
          </p:cNvSpPr>
          <p:nvPr>
            <p:ph type="subTitle" idx="1"/>
          </p:nvPr>
        </p:nvSpPr>
        <p:spPr>
          <a:xfrm>
            <a:off x="799285" y="470778"/>
            <a:ext cx="7234687" cy="501320"/>
          </a:xfrm>
        </p:spPr>
        <p:txBody>
          <a:bodyPr>
            <a:normAutofit/>
          </a:bodyPr>
          <a:lstStyle/>
          <a:p>
            <a:pPr algn="l"/>
            <a:r>
              <a:rPr lang="en-US" sz="2000" b="1" dirty="0">
                <a:solidFill>
                  <a:srgbClr val="FF0000"/>
                </a:solidFill>
                <a:latin typeface="Cambria" panose="02040503050406030204" pitchFamily="18" charset="0"/>
                <a:ea typeface="Cambria" panose="02040503050406030204" pitchFamily="18" charset="0"/>
              </a:rPr>
              <a:t>4. Few Practical Steps in filing of appeal(Contd.)</a:t>
            </a:r>
            <a:endParaRPr lang="en-IN" sz="2000" b="1" dirty="0">
              <a:solidFill>
                <a:srgbClr val="FF0000"/>
              </a:solidFill>
              <a:latin typeface="Cambria" panose="02040503050406030204" pitchFamily="18" charset="0"/>
              <a:ea typeface="Cambria" panose="02040503050406030204" pitchFamily="18" charset="0"/>
            </a:endParaRPr>
          </a:p>
        </p:txBody>
      </p:sp>
      <p:sp>
        <p:nvSpPr>
          <p:cNvPr id="3" name="Slide Number Placeholder 2"/>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68</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7" name="TextBox 6">
            <a:extLst>
              <a:ext uri="{FF2B5EF4-FFF2-40B4-BE49-F238E27FC236}">
                <a16:creationId xmlns:a16="http://schemas.microsoft.com/office/drawing/2014/main" id="{A4C80C1A-1BF4-44CD-8D6A-EC4B0B294C5C}"/>
              </a:ext>
            </a:extLst>
          </p:cNvPr>
          <p:cNvSpPr txBox="1"/>
          <p:nvPr/>
        </p:nvSpPr>
        <p:spPr>
          <a:xfrm>
            <a:off x="9226278" y="6273620"/>
            <a:ext cx="106562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Contd</a:t>
            </a: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a:t>
            </a:r>
          </a:p>
        </p:txBody>
      </p:sp>
    </p:spTree>
    <p:extLst>
      <p:ext uri="{BB962C8B-B14F-4D97-AF65-F5344CB8AC3E}">
        <p14:creationId xmlns:p14="http://schemas.microsoft.com/office/powerpoint/2010/main" val="84806639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1416E-7A3F-4CFB-9821-52D34389998F}"/>
              </a:ext>
            </a:extLst>
          </p:cNvPr>
          <p:cNvSpPr>
            <a:spLocks noGrp="1"/>
          </p:cNvSpPr>
          <p:nvPr>
            <p:ph type="ctrTitle"/>
          </p:nvPr>
        </p:nvSpPr>
        <p:spPr>
          <a:xfrm>
            <a:off x="1329128" y="942108"/>
            <a:ext cx="10024672" cy="5915891"/>
          </a:xfrm>
        </p:spPr>
        <p:txBody>
          <a:bodyPr>
            <a:noAutofit/>
          </a:bodyPr>
          <a:lstStyle/>
          <a:p>
            <a:pPr lvl="0" algn="l">
              <a:lnSpc>
                <a:spcPct val="100000"/>
              </a:lnSpc>
            </a:pPr>
            <a:r>
              <a:rPr lang="en-IN" sz="2800" b="1" u="sng" dirty="0">
                <a:solidFill>
                  <a:schemeClr val="accent1"/>
                </a:solidFill>
                <a:latin typeface="Cambria" panose="02040503050406030204" pitchFamily="18" charset="0"/>
                <a:ea typeface="Cambria" panose="02040503050406030204" pitchFamily="18" charset="0"/>
                <a:cs typeface="Times New Roman" panose="02020603050405020304" pitchFamily="18" charset="0"/>
              </a:rPr>
              <a:t>Suggested Sequence for mentioning the case laws in Written Submissions –Contd.</a:t>
            </a:r>
            <a:br>
              <a:rPr lang="en-IN" sz="2800" b="1" u="sng" dirty="0">
                <a:solidFill>
                  <a:srgbClr val="C00000"/>
                </a:solidFill>
                <a:latin typeface="Cambria" panose="02040503050406030204" pitchFamily="18" charset="0"/>
                <a:ea typeface="Cambria" panose="02040503050406030204" pitchFamily="18" charset="0"/>
                <a:cs typeface="Times New Roman" panose="02020603050405020304" pitchFamily="18" charset="0"/>
              </a:rPr>
            </a:br>
            <a:r>
              <a:rPr lang="en-IN" sz="2800" b="1" dirty="0">
                <a:latin typeface="Cambria" panose="02040503050406030204" pitchFamily="18" charset="0"/>
                <a:ea typeface="Cambria" panose="02040503050406030204" pitchFamily="18" charset="0"/>
                <a:cs typeface="Times New Roman" panose="02020603050405020304" pitchFamily="18" charset="0"/>
              </a:rPr>
              <a:t>- </a:t>
            </a:r>
            <a:r>
              <a:rPr lang="en-IN" sz="2800" dirty="0">
                <a:latin typeface="Cambria" panose="02040503050406030204" pitchFamily="18" charset="0"/>
                <a:ea typeface="Cambria" panose="02040503050406030204" pitchFamily="18" charset="0"/>
                <a:cs typeface="Times New Roman" panose="02020603050405020304" pitchFamily="18" charset="0"/>
              </a:rPr>
              <a:t>Cite Appropriate Case Laws</a:t>
            </a:r>
            <a:br>
              <a:rPr lang="en-IN" sz="2800" dirty="0">
                <a:latin typeface="Cambria" panose="02040503050406030204" pitchFamily="18" charset="0"/>
                <a:ea typeface="Cambria" panose="02040503050406030204" pitchFamily="18" charset="0"/>
                <a:cs typeface="Times New Roman" panose="02020603050405020304" pitchFamily="18" charset="0"/>
              </a:rPr>
            </a:br>
            <a:r>
              <a:rPr lang="en-IN" sz="2800" dirty="0">
                <a:latin typeface="Cambria" panose="02040503050406030204" pitchFamily="18" charset="0"/>
                <a:ea typeface="Cambria" panose="02040503050406030204" pitchFamily="18" charset="0"/>
                <a:cs typeface="Times New Roman" panose="02020603050405020304" pitchFamily="18" charset="0"/>
              </a:rPr>
              <a:t>       (</a:t>
            </a:r>
            <a:r>
              <a:rPr lang="en-IN" sz="2800" dirty="0" err="1">
                <a:latin typeface="Cambria" panose="02040503050406030204" pitchFamily="18" charset="0"/>
                <a:ea typeface="Cambria" panose="02040503050406030204" pitchFamily="18" charset="0"/>
                <a:cs typeface="Times New Roman" panose="02020603050405020304" pitchFamily="18" charset="0"/>
              </a:rPr>
              <a:t>i</a:t>
            </a:r>
            <a:r>
              <a:rPr lang="en-IN" sz="2800" dirty="0">
                <a:latin typeface="Cambria" panose="02040503050406030204" pitchFamily="18" charset="0"/>
                <a:ea typeface="Cambria" panose="02040503050406030204" pitchFamily="18" charset="0"/>
                <a:cs typeface="Times New Roman" panose="02020603050405020304" pitchFamily="18" charset="0"/>
              </a:rPr>
              <a:t>) Reproduce extract in Italics</a:t>
            </a:r>
            <a:br>
              <a:rPr lang="en-IN" sz="2800" dirty="0">
                <a:latin typeface="Cambria" panose="02040503050406030204" pitchFamily="18" charset="0"/>
                <a:ea typeface="Cambria" panose="02040503050406030204" pitchFamily="18" charset="0"/>
                <a:cs typeface="Times New Roman" panose="02020603050405020304" pitchFamily="18" charset="0"/>
              </a:rPr>
            </a:br>
            <a:r>
              <a:rPr lang="en-IN" sz="2800" dirty="0">
                <a:latin typeface="Cambria" panose="02040503050406030204" pitchFamily="18" charset="0"/>
                <a:ea typeface="Cambria" panose="02040503050406030204" pitchFamily="18" charset="0"/>
                <a:cs typeface="Times New Roman" panose="02020603050405020304" pitchFamily="18" charset="0"/>
              </a:rPr>
              <a:t>       (ii) Leave more margin both sides</a:t>
            </a:r>
            <a:br>
              <a:rPr lang="en-IN" sz="2800" dirty="0">
                <a:latin typeface="Cambria" panose="02040503050406030204" pitchFamily="18" charset="0"/>
                <a:ea typeface="Cambria" panose="02040503050406030204" pitchFamily="18" charset="0"/>
                <a:cs typeface="Times New Roman" panose="02020603050405020304" pitchFamily="18" charset="0"/>
              </a:rPr>
            </a:br>
            <a:r>
              <a:rPr lang="en-IN" sz="2800" dirty="0">
                <a:latin typeface="Cambria" panose="02040503050406030204" pitchFamily="18" charset="0"/>
                <a:ea typeface="Cambria" panose="02040503050406030204" pitchFamily="18" charset="0"/>
                <a:cs typeface="Times New Roman" panose="02020603050405020304" pitchFamily="18" charset="0"/>
              </a:rPr>
              <a:t>       (iii) Wherever emphasis is supplied mention that</a:t>
            </a:r>
            <a:br>
              <a:rPr lang="en-IN" sz="2800" dirty="0">
                <a:latin typeface="Cambria" panose="02040503050406030204" pitchFamily="18" charset="0"/>
                <a:ea typeface="Cambria" panose="02040503050406030204" pitchFamily="18" charset="0"/>
                <a:cs typeface="Times New Roman" panose="02020603050405020304" pitchFamily="18" charset="0"/>
              </a:rPr>
            </a:br>
            <a:br>
              <a:rPr lang="en-IN" sz="2800" dirty="0">
                <a:latin typeface="Cambria" panose="02040503050406030204" pitchFamily="18" charset="0"/>
                <a:ea typeface="Cambria" panose="02040503050406030204" pitchFamily="18" charset="0"/>
                <a:cs typeface="Times New Roman" panose="02020603050405020304" pitchFamily="18" charset="0"/>
              </a:rPr>
            </a:br>
            <a:r>
              <a:rPr lang="en-IN" sz="2800" dirty="0">
                <a:latin typeface="Cambria" panose="02040503050406030204" pitchFamily="18" charset="0"/>
                <a:ea typeface="Cambria" panose="02040503050406030204" pitchFamily="18" charset="0"/>
                <a:cs typeface="Times New Roman" panose="02020603050405020304" pitchFamily="18" charset="0"/>
              </a:rPr>
              <a:t>- Use easily readable Font - 12-14 Size with 1</a:t>
            </a:r>
            <a:r>
              <a:rPr lang="en-IN" sz="2800" baseline="30000" dirty="0">
                <a:latin typeface="Cambria" panose="02040503050406030204" pitchFamily="18" charset="0"/>
                <a:ea typeface="Cambria" panose="02040503050406030204" pitchFamily="18" charset="0"/>
                <a:cs typeface="Times New Roman" panose="02020603050405020304" pitchFamily="18" charset="0"/>
              </a:rPr>
              <a:t>1</a:t>
            </a:r>
            <a:r>
              <a:rPr lang="en-IN" sz="2800" dirty="0">
                <a:latin typeface="Cambria" panose="02040503050406030204" pitchFamily="18" charset="0"/>
                <a:ea typeface="Cambria" panose="02040503050406030204" pitchFamily="18" charset="0"/>
                <a:cs typeface="Times New Roman" panose="02020603050405020304" pitchFamily="18" charset="0"/>
              </a:rPr>
              <a:t>/</a:t>
            </a:r>
            <a:r>
              <a:rPr lang="en-IN" sz="2800" baseline="-25000" dirty="0">
                <a:latin typeface="Cambria" panose="02040503050406030204" pitchFamily="18" charset="0"/>
                <a:ea typeface="Cambria" panose="02040503050406030204" pitchFamily="18" charset="0"/>
                <a:cs typeface="Times New Roman" panose="02020603050405020304" pitchFamily="18" charset="0"/>
              </a:rPr>
              <a:t>2</a:t>
            </a:r>
            <a:r>
              <a:rPr lang="en-IN" sz="2800" dirty="0">
                <a:latin typeface="Cambria" panose="02040503050406030204" pitchFamily="18" charset="0"/>
                <a:ea typeface="Cambria" panose="02040503050406030204" pitchFamily="18" charset="0"/>
                <a:cs typeface="Times New Roman" panose="02020603050405020304" pitchFamily="18" charset="0"/>
              </a:rPr>
              <a:t> Space</a:t>
            </a:r>
            <a:br>
              <a:rPr lang="en-IN" sz="2800" dirty="0">
                <a:latin typeface="Cambria" panose="02040503050406030204" pitchFamily="18" charset="0"/>
                <a:ea typeface="Cambria" panose="02040503050406030204" pitchFamily="18" charset="0"/>
                <a:cs typeface="Times New Roman" panose="02020603050405020304" pitchFamily="18" charset="0"/>
              </a:rPr>
            </a:br>
            <a:br>
              <a:rPr lang="en-IN" sz="2800" dirty="0">
                <a:latin typeface="Cambria" panose="02040503050406030204" pitchFamily="18" charset="0"/>
                <a:ea typeface="Cambria" panose="02040503050406030204" pitchFamily="18" charset="0"/>
                <a:cs typeface="Times New Roman" panose="02020603050405020304" pitchFamily="18" charset="0"/>
              </a:rPr>
            </a:br>
            <a:r>
              <a:rPr lang="en-IN" sz="2800" dirty="0">
                <a:latin typeface="Cambria" panose="02040503050406030204" pitchFamily="18" charset="0"/>
                <a:ea typeface="Cambria" panose="02040503050406030204" pitchFamily="18" charset="0"/>
                <a:cs typeface="Times New Roman" panose="02020603050405020304" pitchFamily="18" charset="0"/>
              </a:rPr>
              <a:t>- Specify para numbers properly</a:t>
            </a:r>
            <a:br>
              <a:rPr lang="en-IN" sz="2800" dirty="0">
                <a:latin typeface="Cambria" panose="02040503050406030204" pitchFamily="18" charset="0"/>
                <a:ea typeface="Cambria" panose="02040503050406030204" pitchFamily="18" charset="0"/>
                <a:cs typeface="Times New Roman" panose="02020603050405020304" pitchFamily="18" charset="0"/>
              </a:rPr>
            </a:br>
            <a:br>
              <a:rPr lang="en-IN" sz="2800" dirty="0">
                <a:latin typeface="Cambria" panose="02040503050406030204" pitchFamily="18" charset="0"/>
                <a:ea typeface="Cambria" panose="02040503050406030204" pitchFamily="18" charset="0"/>
                <a:cs typeface="Times New Roman" panose="02020603050405020304" pitchFamily="18" charset="0"/>
              </a:rPr>
            </a:br>
            <a:r>
              <a:rPr lang="en-IN" sz="2800" dirty="0">
                <a:latin typeface="Cambria" panose="02040503050406030204" pitchFamily="18" charset="0"/>
                <a:ea typeface="Cambria" panose="02040503050406030204" pitchFamily="18" charset="0"/>
                <a:cs typeface="Times New Roman" panose="02020603050405020304" pitchFamily="18" charset="0"/>
              </a:rPr>
              <a:t>- Use only one side of paper</a:t>
            </a:r>
            <a:br>
              <a:rPr lang="en-IN" sz="2800" dirty="0">
                <a:latin typeface="Cambria" panose="02040503050406030204" pitchFamily="18" charset="0"/>
                <a:ea typeface="Cambria" panose="02040503050406030204" pitchFamily="18" charset="0"/>
                <a:cs typeface="Times New Roman" panose="02020603050405020304" pitchFamily="18" charset="0"/>
              </a:rPr>
            </a:br>
            <a:endParaRPr lang="en-IN" sz="2800" b="1" dirty="0">
              <a:solidFill>
                <a:srgbClr val="FF0000"/>
              </a:solidFill>
              <a:latin typeface="Cambria" panose="02040503050406030204" pitchFamily="18" charset="0"/>
              <a:ea typeface="Cambria" panose="02040503050406030204" pitchFamily="18" charset="0"/>
            </a:endParaRPr>
          </a:p>
        </p:txBody>
      </p:sp>
      <p:sp>
        <p:nvSpPr>
          <p:cNvPr id="4" name="Subtitle 3">
            <a:extLst>
              <a:ext uri="{FF2B5EF4-FFF2-40B4-BE49-F238E27FC236}">
                <a16:creationId xmlns:a16="http://schemas.microsoft.com/office/drawing/2014/main" id="{897FF8C5-16E3-F8ED-288D-7A611B632061}"/>
              </a:ext>
            </a:extLst>
          </p:cNvPr>
          <p:cNvSpPr>
            <a:spLocks noGrp="1"/>
          </p:cNvSpPr>
          <p:nvPr>
            <p:ph type="subTitle" idx="1"/>
          </p:nvPr>
        </p:nvSpPr>
        <p:spPr>
          <a:xfrm>
            <a:off x="799285" y="470778"/>
            <a:ext cx="7234687" cy="501320"/>
          </a:xfrm>
        </p:spPr>
        <p:txBody>
          <a:bodyPr>
            <a:normAutofit/>
          </a:bodyPr>
          <a:lstStyle/>
          <a:p>
            <a:pPr algn="l"/>
            <a:r>
              <a:rPr lang="en-US" sz="2000" b="1" dirty="0">
                <a:solidFill>
                  <a:srgbClr val="FF0000"/>
                </a:solidFill>
                <a:latin typeface="Cambria" panose="02040503050406030204" pitchFamily="18" charset="0"/>
                <a:ea typeface="Cambria" panose="02040503050406030204" pitchFamily="18" charset="0"/>
              </a:rPr>
              <a:t>4. Few Practical Steps in filing of appeal(Contd.)</a:t>
            </a:r>
            <a:endParaRPr lang="en-IN" sz="2000" b="1" dirty="0">
              <a:solidFill>
                <a:srgbClr val="FF0000"/>
              </a:solidFill>
              <a:latin typeface="Cambria" panose="02040503050406030204" pitchFamily="18" charset="0"/>
              <a:ea typeface="Cambria" panose="02040503050406030204" pitchFamily="18" charset="0"/>
            </a:endParaRPr>
          </a:p>
        </p:txBody>
      </p:sp>
      <p:sp>
        <p:nvSpPr>
          <p:cNvPr id="3" name="Slide Number Placeholder 2"/>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69</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7" name="TextBox 6">
            <a:extLst>
              <a:ext uri="{FF2B5EF4-FFF2-40B4-BE49-F238E27FC236}">
                <a16:creationId xmlns:a16="http://schemas.microsoft.com/office/drawing/2014/main" id="{A4C80C1A-1BF4-44CD-8D6A-EC4B0B294C5C}"/>
              </a:ext>
            </a:extLst>
          </p:cNvPr>
          <p:cNvSpPr txBox="1"/>
          <p:nvPr/>
        </p:nvSpPr>
        <p:spPr>
          <a:xfrm>
            <a:off x="9212424" y="6263926"/>
            <a:ext cx="106562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Contd</a:t>
            </a: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a:t>
            </a:r>
          </a:p>
        </p:txBody>
      </p:sp>
    </p:spTree>
    <p:extLst>
      <p:ext uri="{BB962C8B-B14F-4D97-AF65-F5344CB8AC3E}">
        <p14:creationId xmlns:p14="http://schemas.microsoft.com/office/powerpoint/2010/main" val="1464763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E30C2C-BB49-3103-1D59-D9222E9734A4}"/>
              </a:ext>
            </a:extLst>
          </p:cNvPr>
          <p:cNvSpPr>
            <a:spLocks noGrp="1"/>
          </p:cNvSpPr>
          <p:nvPr>
            <p:ph idx="1"/>
          </p:nvPr>
        </p:nvSpPr>
        <p:spPr>
          <a:xfrm>
            <a:off x="637309" y="415636"/>
            <a:ext cx="10986655" cy="5666509"/>
          </a:xfrm>
        </p:spPr>
        <p:txBody>
          <a:bodyPr>
            <a:noAutofit/>
          </a:bodyPr>
          <a:lstStyle/>
          <a:p>
            <a:pPr marL="0" indent="0">
              <a:buNone/>
            </a:pPr>
            <a:r>
              <a:rPr lang="en-US" sz="3600" dirty="0">
                <a:solidFill>
                  <a:srgbClr val="FF0000"/>
                </a:solidFill>
                <a:latin typeface="Cambria" panose="02040503050406030204" pitchFamily="18" charset="0"/>
                <a:ea typeface="Cambria" panose="02040503050406030204" pitchFamily="18" charset="0"/>
              </a:rPr>
              <a:t>   	</a:t>
            </a:r>
          </a:p>
          <a:p>
            <a:pPr marL="0" indent="0">
              <a:buNone/>
            </a:pPr>
            <a:endParaRPr lang="en-US" sz="3600" dirty="0">
              <a:solidFill>
                <a:srgbClr val="FF0000"/>
              </a:solidFill>
              <a:latin typeface="Cambria" panose="02040503050406030204" pitchFamily="18" charset="0"/>
              <a:ea typeface="Cambria" panose="02040503050406030204" pitchFamily="18" charset="0"/>
            </a:endParaRPr>
          </a:p>
          <a:p>
            <a:pPr marL="0" indent="0" algn="ctr">
              <a:buNone/>
            </a:pPr>
            <a:r>
              <a:rPr lang="en-US" sz="3600" b="1" dirty="0">
                <a:solidFill>
                  <a:srgbClr val="FF0000"/>
                </a:solidFill>
                <a:latin typeface="Cambria" panose="02040503050406030204" pitchFamily="18" charset="0"/>
                <a:ea typeface="Cambria" panose="02040503050406030204" pitchFamily="18" charset="0"/>
              </a:rPr>
              <a:t>1. Drafting and Filing of reply letter </a:t>
            </a:r>
          </a:p>
          <a:p>
            <a:pPr marL="0" indent="0" algn="ctr">
              <a:buNone/>
            </a:pPr>
            <a:r>
              <a:rPr lang="en-US" sz="3600" b="1" dirty="0">
                <a:solidFill>
                  <a:srgbClr val="FF0000"/>
                </a:solidFill>
                <a:latin typeface="Cambria" panose="02040503050406030204" pitchFamily="18" charset="0"/>
                <a:ea typeface="Cambria" panose="02040503050406030204" pitchFamily="18" charset="0"/>
              </a:rPr>
              <a:t>in response to </a:t>
            </a:r>
          </a:p>
          <a:p>
            <a:pPr marL="0" indent="0" algn="ctr">
              <a:buNone/>
            </a:pPr>
            <a:r>
              <a:rPr lang="en-US" sz="3600" b="1" dirty="0">
                <a:solidFill>
                  <a:srgbClr val="FF0000"/>
                </a:solidFill>
                <a:latin typeface="Cambria" panose="02040503050406030204" pitchFamily="18" charset="0"/>
                <a:ea typeface="Cambria" panose="02040503050406030204" pitchFamily="18" charset="0"/>
              </a:rPr>
              <a:t>notice u/s. 270(8) &amp; 270(9)</a:t>
            </a:r>
          </a:p>
          <a:p>
            <a:pPr marL="0" indent="0" algn="ctr">
              <a:buNone/>
            </a:pPr>
            <a:r>
              <a:rPr lang="en-US" sz="3000" b="1" dirty="0">
                <a:solidFill>
                  <a:srgbClr val="00B050"/>
                </a:solidFill>
                <a:latin typeface="Cambria" panose="02040503050406030204" pitchFamily="18" charset="0"/>
                <a:ea typeface="Cambria" panose="02040503050406030204" pitchFamily="18" charset="0"/>
              </a:rPr>
              <a:t>(143(2) of IT Act 1961)</a:t>
            </a:r>
            <a:br>
              <a:rPr lang="en-IN" sz="3600" b="1" dirty="0">
                <a:solidFill>
                  <a:srgbClr val="00B050"/>
                </a:solidFill>
                <a:latin typeface="Cambria" panose="02040503050406030204" pitchFamily="18" charset="0"/>
                <a:ea typeface="Cambria" panose="02040503050406030204" pitchFamily="18" charset="0"/>
              </a:rPr>
            </a:br>
            <a:endParaRPr lang="en-IN" sz="3600" dirty="0">
              <a:solidFill>
                <a:srgbClr val="00B050"/>
              </a:solidFill>
              <a:latin typeface="Cambria" panose="02040503050406030204" pitchFamily="18" charset="0"/>
              <a:ea typeface="Cambria" panose="02040503050406030204" pitchFamily="18" charset="0"/>
            </a:endParaRPr>
          </a:p>
        </p:txBody>
      </p:sp>
      <p:sp>
        <p:nvSpPr>
          <p:cNvPr id="7" name="Slide Number Placeholder 6"/>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7</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81057011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1416E-7A3F-4CFB-9821-52D34389998F}"/>
              </a:ext>
            </a:extLst>
          </p:cNvPr>
          <p:cNvSpPr>
            <a:spLocks noGrp="1"/>
          </p:cNvSpPr>
          <p:nvPr>
            <p:ph type="ctrTitle"/>
          </p:nvPr>
        </p:nvSpPr>
        <p:spPr>
          <a:xfrm>
            <a:off x="1314138" y="972098"/>
            <a:ext cx="9144000" cy="5384252"/>
          </a:xfrm>
        </p:spPr>
        <p:txBody>
          <a:bodyPr>
            <a:noAutofit/>
          </a:bodyPr>
          <a:lstStyle/>
          <a:p>
            <a:pPr marL="0" indent="0" algn="l">
              <a:buNone/>
            </a:pPr>
            <a:r>
              <a:rPr lang="en-IN" sz="3000" b="1" u="sng" dirty="0">
                <a:solidFill>
                  <a:schemeClr val="accent1"/>
                </a:solidFill>
                <a:latin typeface="Cambria" panose="02040503050406030204" pitchFamily="18" charset="0"/>
                <a:ea typeface="Cambria" panose="02040503050406030204" pitchFamily="18" charset="0"/>
                <a:cs typeface="Times New Roman" panose="02020603050405020304" pitchFamily="18" charset="0"/>
              </a:rPr>
              <a:t>Suggested Sequence for mentioning the case laws in Written Submissions –Contd.</a:t>
            </a:r>
            <a:br>
              <a:rPr lang="en-IN" sz="3000" b="1" u="sng" dirty="0">
                <a:solidFill>
                  <a:srgbClr val="C00000"/>
                </a:solidFill>
                <a:latin typeface="Cambria" panose="02040503050406030204" pitchFamily="18" charset="0"/>
                <a:ea typeface="Cambria" panose="02040503050406030204" pitchFamily="18" charset="0"/>
                <a:cs typeface="Times New Roman" panose="02020603050405020304" pitchFamily="18" charset="0"/>
              </a:rPr>
            </a:br>
            <a:br>
              <a:rPr lang="en-IN" sz="3000" b="1" u="sng" dirty="0">
                <a:solidFill>
                  <a:srgbClr val="C00000"/>
                </a:solidFill>
                <a:latin typeface="Cambria" panose="02040503050406030204" pitchFamily="18" charset="0"/>
                <a:ea typeface="Cambria" panose="02040503050406030204" pitchFamily="18" charset="0"/>
                <a:cs typeface="Times New Roman" panose="02020603050405020304" pitchFamily="18" charset="0"/>
              </a:rPr>
            </a:br>
            <a:r>
              <a:rPr lang="en-IN" sz="3000" b="1" u="sng" dirty="0">
                <a:solidFill>
                  <a:schemeClr val="accent1"/>
                </a:solidFill>
                <a:latin typeface="Cambria" panose="02040503050406030204" pitchFamily="18" charset="0"/>
                <a:ea typeface="Cambria" panose="02040503050406030204" pitchFamily="18" charset="0"/>
                <a:cs typeface="Times New Roman" panose="02020603050405020304" pitchFamily="18" charset="0"/>
              </a:rPr>
              <a:t>In High Stake Cases  and Complicated Cases</a:t>
            </a:r>
            <a:br>
              <a:rPr lang="en-IN" sz="3000" b="1" u="sng" dirty="0">
                <a:latin typeface="Cambria" panose="02040503050406030204" pitchFamily="18" charset="0"/>
                <a:ea typeface="Cambria" panose="02040503050406030204" pitchFamily="18" charset="0"/>
                <a:cs typeface="Times New Roman" panose="02020603050405020304" pitchFamily="18" charset="0"/>
              </a:rPr>
            </a:br>
            <a:br>
              <a:rPr lang="en-IN" sz="3000" dirty="0">
                <a:latin typeface="Cambria" panose="02040503050406030204" pitchFamily="18" charset="0"/>
                <a:ea typeface="Cambria" panose="02040503050406030204" pitchFamily="18" charset="0"/>
                <a:cs typeface="Times New Roman" panose="02020603050405020304" pitchFamily="18" charset="0"/>
              </a:rPr>
            </a:br>
            <a:r>
              <a:rPr lang="en-IN" sz="3000" dirty="0">
                <a:latin typeface="Cambria" panose="02040503050406030204" pitchFamily="18" charset="0"/>
                <a:ea typeface="Cambria" panose="02040503050406030204" pitchFamily="18" charset="0"/>
                <a:cs typeface="Times New Roman" panose="02020603050405020304" pitchFamily="18" charset="0"/>
              </a:rPr>
              <a:t> - Obtain Written Opinion of Experts in the field, </a:t>
            </a:r>
            <a:br>
              <a:rPr lang="en-IN" sz="3000" dirty="0">
                <a:latin typeface="Cambria" panose="02040503050406030204" pitchFamily="18" charset="0"/>
                <a:ea typeface="Cambria" panose="02040503050406030204" pitchFamily="18" charset="0"/>
                <a:cs typeface="Times New Roman" panose="02020603050405020304" pitchFamily="18" charset="0"/>
              </a:rPr>
            </a:br>
            <a:br>
              <a:rPr lang="en-IN" sz="3000" dirty="0">
                <a:latin typeface="Cambria" panose="02040503050406030204" pitchFamily="18" charset="0"/>
                <a:ea typeface="Cambria" panose="02040503050406030204" pitchFamily="18" charset="0"/>
                <a:cs typeface="Times New Roman" panose="02020603050405020304" pitchFamily="18" charset="0"/>
              </a:rPr>
            </a:br>
            <a:r>
              <a:rPr lang="en-IN" sz="3000" dirty="0">
                <a:latin typeface="Cambria" panose="02040503050406030204" pitchFamily="18" charset="0"/>
                <a:ea typeface="Cambria" panose="02040503050406030204" pitchFamily="18" charset="0"/>
                <a:cs typeface="Times New Roman" panose="02020603050405020304" pitchFamily="18" charset="0"/>
              </a:rPr>
              <a:t> - AR of Identical case</a:t>
            </a:r>
            <a:br>
              <a:rPr lang="en-IN" sz="3000" dirty="0">
                <a:latin typeface="Cambria" panose="02040503050406030204" pitchFamily="18" charset="0"/>
                <a:ea typeface="Cambria" panose="02040503050406030204" pitchFamily="18" charset="0"/>
                <a:cs typeface="Times New Roman" panose="02020603050405020304" pitchFamily="18" charset="0"/>
              </a:rPr>
            </a:br>
            <a:br>
              <a:rPr lang="en-IN" sz="3000" dirty="0">
                <a:latin typeface="Cambria" panose="02040503050406030204" pitchFamily="18" charset="0"/>
                <a:ea typeface="Cambria" panose="02040503050406030204" pitchFamily="18" charset="0"/>
                <a:cs typeface="Times New Roman" panose="02020603050405020304" pitchFamily="18" charset="0"/>
              </a:rPr>
            </a:br>
            <a:r>
              <a:rPr lang="en-IN" sz="3000" dirty="0">
                <a:latin typeface="Cambria" panose="02040503050406030204" pitchFamily="18" charset="0"/>
                <a:ea typeface="Cambria" panose="02040503050406030204" pitchFamily="18" charset="0"/>
                <a:cs typeface="Times New Roman" panose="02020603050405020304" pitchFamily="18" charset="0"/>
              </a:rPr>
              <a:t> - </a:t>
            </a:r>
            <a:r>
              <a:rPr lang="en-IN" sz="3000" b="1" dirty="0">
                <a:latin typeface="Cambria" panose="02040503050406030204" pitchFamily="18" charset="0"/>
                <a:ea typeface="Cambria" panose="02040503050406030204" pitchFamily="18" charset="0"/>
                <a:cs typeface="Times New Roman" panose="02020603050405020304" pitchFamily="18" charset="0"/>
              </a:rPr>
              <a:t>Work as a team</a:t>
            </a:r>
            <a:br>
              <a:rPr lang="en-IN" sz="3000" b="1" dirty="0">
                <a:solidFill>
                  <a:schemeClr val="accent3"/>
                </a:solidFill>
                <a:latin typeface="Cambria" panose="02040503050406030204" pitchFamily="18" charset="0"/>
                <a:ea typeface="Cambria" panose="02040503050406030204" pitchFamily="18" charset="0"/>
                <a:cs typeface="Times New Roman" panose="02020603050405020304" pitchFamily="18" charset="0"/>
              </a:rPr>
            </a:br>
            <a:br>
              <a:rPr lang="en-IN" sz="3000" dirty="0">
                <a:latin typeface="Cambria" panose="02040503050406030204" pitchFamily="18" charset="0"/>
                <a:ea typeface="Cambria" panose="02040503050406030204" pitchFamily="18" charset="0"/>
                <a:cs typeface="Times New Roman" panose="02020603050405020304" pitchFamily="18" charset="0"/>
              </a:rPr>
            </a:br>
            <a:endParaRPr lang="en-IN" sz="3000" b="1" dirty="0">
              <a:solidFill>
                <a:srgbClr val="FF0000"/>
              </a:solidFill>
              <a:latin typeface="Cambria" panose="02040503050406030204" pitchFamily="18" charset="0"/>
              <a:ea typeface="Cambria" panose="02040503050406030204" pitchFamily="18" charset="0"/>
            </a:endParaRPr>
          </a:p>
        </p:txBody>
      </p:sp>
      <p:sp>
        <p:nvSpPr>
          <p:cNvPr id="4" name="Subtitle 3">
            <a:extLst>
              <a:ext uri="{FF2B5EF4-FFF2-40B4-BE49-F238E27FC236}">
                <a16:creationId xmlns:a16="http://schemas.microsoft.com/office/drawing/2014/main" id="{897FF8C5-16E3-F8ED-288D-7A611B632061}"/>
              </a:ext>
            </a:extLst>
          </p:cNvPr>
          <p:cNvSpPr>
            <a:spLocks noGrp="1"/>
          </p:cNvSpPr>
          <p:nvPr>
            <p:ph type="subTitle" idx="1"/>
          </p:nvPr>
        </p:nvSpPr>
        <p:spPr>
          <a:xfrm>
            <a:off x="799285" y="470778"/>
            <a:ext cx="7234687" cy="501320"/>
          </a:xfrm>
        </p:spPr>
        <p:txBody>
          <a:bodyPr>
            <a:normAutofit/>
          </a:bodyPr>
          <a:lstStyle/>
          <a:p>
            <a:pPr algn="l"/>
            <a:r>
              <a:rPr lang="en-US" sz="2000" b="1" dirty="0">
                <a:solidFill>
                  <a:srgbClr val="FF0000"/>
                </a:solidFill>
                <a:latin typeface="Cambria" panose="02040503050406030204" pitchFamily="18" charset="0"/>
                <a:ea typeface="Cambria" panose="02040503050406030204" pitchFamily="18" charset="0"/>
              </a:rPr>
              <a:t>4. Few Practical Steps in filing of appeal(Contd.)</a:t>
            </a:r>
            <a:endParaRPr lang="en-IN" sz="2000" b="1" dirty="0">
              <a:solidFill>
                <a:srgbClr val="FF0000"/>
              </a:solidFill>
              <a:latin typeface="Cambria" panose="02040503050406030204" pitchFamily="18" charset="0"/>
              <a:ea typeface="Cambria" panose="02040503050406030204" pitchFamily="18" charset="0"/>
            </a:endParaRPr>
          </a:p>
        </p:txBody>
      </p:sp>
      <p:sp>
        <p:nvSpPr>
          <p:cNvPr id="3" name="Slide Number Placeholder 2"/>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70</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7" name="TextBox 6">
            <a:extLst>
              <a:ext uri="{FF2B5EF4-FFF2-40B4-BE49-F238E27FC236}">
                <a16:creationId xmlns:a16="http://schemas.microsoft.com/office/drawing/2014/main" id="{A4C80C1A-1BF4-44CD-8D6A-EC4B0B294C5C}"/>
              </a:ext>
            </a:extLst>
          </p:cNvPr>
          <p:cNvSpPr txBox="1"/>
          <p:nvPr/>
        </p:nvSpPr>
        <p:spPr>
          <a:xfrm>
            <a:off x="9184714" y="6259765"/>
            <a:ext cx="106562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Contd</a:t>
            </a: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a:t>
            </a:r>
          </a:p>
        </p:txBody>
      </p:sp>
    </p:spTree>
    <p:extLst>
      <p:ext uri="{BB962C8B-B14F-4D97-AF65-F5344CB8AC3E}">
        <p14:creationId xmlns:p14="http://schemas.microsoft.com/office/powerpoint/2010/main" val="40726197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1416E-7A3F-4CFB-9821-52D34389998F}"/>
              </a:ext>
            </a:extLst>
          </p:cNvPr>
          <p:cNvSpPr>
            <a:spLocks noGrp="1"/>
          </p:cNvSpPr>
          <p:nvPr>
            <p:ph type="ctrTitle"/>
          </p:nvPr>
        </p:nvSpPr>
        <p:spPr>
          <a:xfrm>
            <a:off x="1524000" y="1193941"/>
            <a:ext cx="9144000" cy="3363069"/>
          </a:xfrm>
        </p:spPr>
        <p:txBody>
          <a:bodyPr>
            <a:noAutofit/>
          </a:bodyPr>
          <a:lstStyle/>
          <a:p>
            <a:pPr>
              <a:lnSpc>
                <a:spcPct val="200000"/>
              </a:lnSpc>
              <a:buClr>
                <a:schemeClr val="accent2"/>
              </a:buClr>
            </a:pPr>
            <a:r>
              <a:rPr lang="en-US" sz="3200" b="1" dirty="0">
                <a:solidFill>
                  <a:srgbClr val="FF0000"/>
                </a:solidFill>
                <a:latin typeface="Cambria" panose="02040503050406030204" pitchFamily="18" charset="0"/>
                <a:ea typeface="Cambria" panose="02040503050406030204" pitchFamily="18" charset="0"/>
              </a:rPr>
              <a:t>Facts of the Case </a:t>
            </a:r>
            <a:br>
              <a:rPr lang="en-US" sz="3200" b="1" dirty="0">
                <a:solidFill>
                  <a:srgbClr val="FF0000"/>
                </a:solidFill>
                <a:latin typeface="Cambria" panose="02040503050406030204" pitchFamily="18" charset="0"/>
                <a:ea typeface="Cambria" panose="02040503050406030204" pitchFamily="18" charset="0"/>
              </a:rPr>
            </a:br>
            <a:r>
              <a:rPr lang="en-US" sz="3200" b="1" dirty="0">
                <a:solidFill>
                  <a:srgbClr val="FF0000"/>
                </a:solidFill>
                <a:latin typeface="Cambria" panose="02040503050406030204" pitchFamily="18" charset="0"/>
                <a:ea typeface="Cambria" panose="02040503050406030204" pitchFamily="18" charset="0"/>
              </a:rPr>
              <a:t>are</a:t>
            </a:r>
            <a:br>
              <a:rPr lang="en-US" sz="3200" b="1" dirty="0">
                <a:solidFill>
                  <a:srgbClr val="FF0000"/>
                </a:solidFill>
                <a:latin typeface="Cambria" panose="02040503050406030204" pitchFamily="18" charset="0"/>
                <a:ea typeface="Cambria" panose="02040503050406030204" pitchFamily="18" charset="0"/>
              </a:rPr>
            </a:br>
            <a:r>
              <a:rPr lang="en-US" sz="3200" b="1" dirty="0">
                <a:solidFill>
                  <a:srgbClr val="FF0000"/>
                </a:solidFill>
                <a:latin typeface="Cambria" panose="02040503050406030204" pitchFamily="18" charset="0"/>
                <a:ea typeface="Cambria" panose="02040503050406030204" pitchFamily="18" charset="0"/>
              </a:rPr>
              <a:t> Very Important</a:t>
            </a:r>
            <a:endParaRPr lang="en-IN" sz="3200" b="1" dirty="0">
              <a:solidFill>
                <a:srgbClr val="FF0000"/>
              </a:solidFill>
              <a:latin typeface="Cambria" panose="02040503050406030204" pitchFamily="18" charset="0"/>
              <a:ea typeface="Cambria" panose="02040503050406030204" pitchFamily="18" charset="0"/>
            </a:endParaRPr>
          </a:p>
        </p:txBody>
      </p:sp>
      <p:sp>
        <p:nvSpPr>
          <p:cNvPr id="4" name="Subtitle 3">
            <a:extLst>
              <a:ext uri="{FF2B5EF4-FFF2-40B4-BE49-F238E27FC236}">
                <a16:creationId xmlns:a16="http://schemas.microsoft.com/office/drawing/2014/main" id="{897FF8C5-16E3-F8ED-288D-7A611B632061}"/>
              </a:ext>
            </a:extLst>
          </p:cNvPr>
          <p:cNvSpPr>
            <a:spLocks noGrp="1"/>
          </p:cNvSpPr>
          <p:nvPr>
            <p:ph type="subTitle" idx="1"/>
          </p:nvPr>
        </p:nvSpPr>
        <p:spPr>
          <a:xfrm>
            <a:off x="799285" y="470778"/>
            <a:ext cx="7234687" cy="501320"/>
          </a:xfrm>
        </p:spPr>
        <p:txBody>
          <a:bodyPr>
            <a:normAutofit/>
          </a:bodyPr>
          <a:lstStyle/>
          <a:p>
            <a:pPr algn="l"/>
            <a:r>
              <a:rPr lang="en-US" sz="2000" b="1" dirty="0">
                <a:solidFill>
                  <a:srgbClr val="FF0000"/>
                </a:solidFill>
                <a:latin typeface="Cambria" panose="02040503050406030204" pitchFamily="18" charset="0"/>
                <a:ea typeface="Cambria" panose="02040503050406030204" pitchFamily="18" charset="0"/>
              </a:rPr>
              <a:t>4. Few Practical Steps in filing of appeal(Contd.)</a:t>
            </a:r>
            <a:endParaRPr lang="en-IN" sz="2000" b="1" dirty="0">
              <a:solidFill>
                <a:srgbClr val="FF0000"/>
              </a:solidFill>
              <a:latin typeface="Cambria" panose="02040503050406030204" pitchFamily="18" charset="0"/>
              <a:ea typeface="Cambria" panose="02040503050406030204" pitchFamily="18" charset="0"/>
            </a:endParaRPr>
          </a:p>
        </p:txBody>
      </p:sp>
      <p:sp>
        <p:nvSpPr>
          <p:cNvPr id="3" name="Slide Number Placeholder 2"/>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71</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7" name="TextBox 6">
            <a:extLst>
              <a:ext uri="{FF2B5EF4-FFF2-40B4-BE49-F238E27FC236}">
                <a16:creationId xmlns:a16="http://schemas.microsoft.com/office/drawing/2014/main" id="{A4C80C1A-1BF4-44CD-8D6A-EC4B0B294C5C}"/>
              </a:ext>
            </a:extLst>
          </p:cNvPr>
          <p:cNvSpPr txBox="1"/>
          <p:nvPr/>
        </p:nvSpPr>
        <p:spPr>
          <a:xfrm>
            <a:off x="9212424" y="6273620"/>
            <a:ext cx="106562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Contd</a:t>
            </a: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a:t>
            </a:r>
          </a:p>
        </p:txBody>
      </p:sp>
    </p:spTree>
    <p:extLst>
      <p:ext uri="{BB962C8B-B14F-4D97-AF65-F5344CB8AC3E}">
        <p14:creationId xmlns:p14="http://schemas.microsoft.com/office/powerpoint/2010/main" val="270965187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1416E-7A3F-4CFB-9821-52D34389998F}"/>
              </a:ext>
            </a:extLst>
          </p:cNvPr>
          <p:cNvSpPr>
            <a:spLocks noGrp="1"/>
          </p:cNvSpPr>
          <p:nvPr>
            <p:ph type="title"/>
          </p:nvPr>
        </p:nvSpPr>
        <p:spPr>
          <a:xfrm>
            <a:off x="910459" y="1409116"/>
            <a:ext cx="9782355" cy="2927357"/>
          </a:xfrm>
        </p:spPr>
        <p:txBody>
          <a:bodyPr>
            <a:noAutofit/>
          </a:bodyPr>
          <a:lstStyle/>
          <a:p>
            <a:pPr marL="428625" indent="-428625" algn="just">
              <a:lnSpc>
                <a:spcPct val="200000"/>
              </a:lnSpc>
              <a:buClr>
                <a:schemeClr val="accent2"/>
              </a:buClr>
              <a:buFont typeface="Wingdings" panose="05000000000000000000" pitchFamily="2" charset="2"/>
              <a:buChar char="Ø"/>
            </a:pPr>
            <a:r>
              <a:rPr lang="en-US" sz="3200" dirty="0">
                <a:solidFill>
                  <a:srgbClr val="FF0000"/>
                </a:solidFill>
                <a:latin typeface="Cambria" panose="02040503050406030204" pitchFamily="18" charset="0"/>
                <a:ea typeface="Cambria" panose="02040503050406030204" pitchFamily="18" charset="0"/>
              </a:rPr>
              <a:t> </a:t>
            </a:r>
            <a:r>
              <a:rPr lang="en-US" sz="3200" dirty="0">
                <a:latin typeface="Cambria" panose="02040503050406030204" pitchFamily="18" charset="0"/>
                <a:ea typeface="Cambria" panose="02040503050406030204" pitchFamily="18" charset="0"/>
              </a:rPr>
              <a:t>Ensure</a:t>
            </a:r>
            <a:r>
              <a:rPr lang="en-US" sz="3200" dirty="0">
                <a:solidFill>
                  <a:srgbClr val="FF0000"/>
                </a:solidFill>
                <a:latin typeface="Cambria" panose="02040503050406030204" pitchFamily="18" charset="0"/>
                <a:ea typeface="Cambria" panose="02040503050406030204" pitchFamily="18" charset="0"/>
              </a:rPr>
              <a:t> active Email Address &amp; Mobile no. </a:t>
            </a:r>
            <a:r>
              <a:rPr lang="en-US" sz="3200" dirty="0">
                <a:latin typeface="Cambria" panose="02040503050406030204" pitchFamily="18" charset="0"/>
                <a:ea typeface="Cambria" panose="02040503050406030204" pitchFamily="18" charset="0"/>
              </a:rPr>
              <a:t>is entered in </a:t>
            </a:r>
            <a:r>
              <a:rPr lang="en-US" sz="3200" dirty="0">
                <a:solidFill>
                  <a:srgbClr val="FF0000"/>
                </a:solidFill>
                <a:latin typeface="Cambria" panose="02040503050406030204" pitchFamily="18" charset="0"/>
                <a:ea typeface="Cambria" panose="02040503050406030204" pitchFamily="18" charset="0"/>
              </a:rPr>
              <a:t>Form 99 as per IT Act, 2025</a:t>
            </a:r>
            <a:r>
              <a:rPr lang="en-US" sz="3200" dirty="0">
                <a:latin typeface="Cambria" panose="02040503050406030204" pitchFamily="18" charset="0"/>
                <a:ea typeface="Cambria" panose="02040503050406030204" pitchFamily="18" charset="0"/>
              </a:rPr>
              <a:t> </a:t>
            </a:r>
            <a:r>
              <a:rPr lang="en-US" sz="3200" dirty="0">
                <a:solidFill>
                  <a:srgbClr val="00B050"/>
                </a:solidFill>
                <a:latin typeface="Cambria" panose="02040503050406030204" pitchFamily="18" charset="0"/>
                <a:ea typeface="Cambria" panose="02040503050406030204" pitchFamily="18" charset="0"/>
              </a:rPr>
              <a:t>(Form 35 as per IT Act, 1961)</a:t>
            </a:r>
            <a:r>
              <a:rPr lang="en-US" sz="3200" dirty="0">
                <a:latin typeface="Cambria" panose="02040503050406030204" pitchFamily="18" charset="0"/>
                <a:ea typeface="Cambria" panose="02040503050406030204" pitchFamily="18" charset="0"/>
              </a:rPr>
              <a:t>. The primary E-mail address and Mobile No. gets auto imported from the profile.</a:t>
            </a:r>
            <a:endParaRPr lang="en-IN" sz="3200" dirty="0">
              <a:latin typeface="Cambria" panose="02040503050406030204" pitchFamily="18" charset="0"/>
              <a:ea typeface="Cambria" panose="02040503050406030204" pitchFamily="18" charset="0"/>
            </a:endParaRPr>
          </a:p>
        </p:txBody>
      </p:sp>
      <p:sp>
        <p:nvSpPr>
          <p:cNvPr id="7" name="TextBox 6">
            <a:extLst>
              <a:ext uri="{FF2B5EF4-FFF2-40B4-BE49-F238E27FC236}">
                <a16:creationId xmlns:a16="http://schemas.microsoft.com/office/drawing/2014/main" id="{AE2D25FF-0E1C-401F-A0ED-4900614166CB}"/>
              </a:ext>
            </a:extLst>
          </p:cNvPr>
          <p:cNvSpPr txBox="1"/>
          <p:nvPr/>
        </p:nvSpPr>
        <p:spPr>
          <a:xfrm>
            <a:off x="9627186" y="6356351"/>
            <a:ext cx="1065628"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err="1">
                <a:ln>
                  <a:noFill/>
                </a:ln>
                <a:solidFill>
                  <a:prstClr val="black"/>
                </a:solidFill>
                <a:effectLst/>
                <a:uLnTx/>
                <a:uFillTx/>
                <a:latin typeface="Cambria" panose="02040503050406030204" pitchFamily="18" charset="0"/>
                <a:ea typeface="+mn-ea"/>
                <a:cs typeface="+mn-cs"/>
              </a:rPr>
              <a:t>Contd</a:t>
            </a: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a:t>
            </a:r>
          </a:p>
        </p:txBody>
      </p:sp>
      <p:sp>
        <p:nvSpPr>
          <p:cNvPr id="3" name="Slide Number Placeholder 2"/>
          <p:cNvSpPr>
            <a:spLocks noGrp="1"/>
          </p:cNvSpPr>
          <p:nvPr>
            <p:ph type="sldNum" sz="quarter" idx="12"/>
          </p:nvPr>
        </p:nvSpPr>
        <p:spPr>
          <a:xfrm>
            <a:off x="8610600" y="6312766"/>
            <a:ext cx="3096492" cy="365125"/>
          </a:xfrm>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72</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5" name="TextBox 4">
            <a:extLst>
              <a:ext uri="{FF2B5EF4-FFF2-40B4-BE49-F238E27FC236}">
                <a16:creationId xmlns:a16="http://schemas.microsoft.com/office/drawing/2014/main" id="{0677A49F-4B1B-1834-9601-47F62E221173}"/>
              </a:ext>
            </a:extLst>
          </p:cNvPr>
          <p:cNvSpPr txBox="1"/>
          <p:nvPr/>
        </p:nvSpPr>
        <p:spPr>
          <a:xfrm>
            <a:off x="804307" y="520155"/>
            <a:ext cx="6098874" cy="400110"/>
          </a:xfrm>
          <a:prstGeom prst="rect">
            <a:avLst/>
          </a:prstGeom>
          <a:noFill/>
        </p:spPr>
        <p:txBody>
          <a:bodyPr wrap="square">
            <a:spAutoFit/>
          </a:bodyPr>
          <a:lstStyle/>
          <a:p>
            <a:r>
              <a:rPr lang="en-US" sz="2000" b="1" dirty="0">
                <a:solidFill>
                  <a:srgbClr val="FF0000"/>
                </a:solidFill>
                <a:latin typeface="Cambria" panose="02040503050406030204" pitchFamily="18" charset="0"/>
                <a:ea typeface="Cambria" panose="02040503050406030204" pitchFamily="18" charset="0"/>
              </a:rPr>
              <a:t>4. Few Practical Steps in filing of appeal(Contd.)</a:t>
            </a:r>
            <a:endParaRPr lang="en-IN" sz="2000" b="1" dirty="0">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68622058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73</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6" name="TextBox 5"/>
          <p:cNvSpPr txBox="1"/>
          <p:nvPr/>
        </p:nvSpPr>
        <p:spPr>
          <a:xfrm>
            <a:off x="845389" y="819510"/>
            <a:ext cx="10041148" cy="4862870"/>
          </a:xfrm>
          <a:prstGeom prst="rect">
            <a:avLst/>
          </a:prstGeom>
          <a:noFill/>
        </p:spPr>
        <p:txBody>
          <a:bodyPr wrap="square" rtlCol="0">
            <a:spAutoFit/>
          </a:bodyPr>
          <a:lstStyle/>
          <a:p>
            <a:pPr marL="304800" marR="0" lvl="0" indent="-304800" algn="just" defTabSz="914400" rtl="0" eaLnBrk="1" fontAlgn="auto" latinLnBrk="0" hangingPunct="1">
              <a:spcBef>
                <a:spcPts val="0"/>
              </a:spcBef>
              <a:spcAft>
                <a:spcPts val="0"/>
              </a:spcAft>
              <a:buClr>
                <a:srgbClr val="FF0000"/>
              </a:buClr>
              <a:buSzTx/>
              <a:buFont typeface="Wingdings" panose="05000000000000000000" pitchFamily="2" charset="2"/>
              <a:buChar char="Ø"/>
              <a:tabLst/>
              <a:defRPr/>
            </a:pPr>
            <a:r>
              <a:rPr kumimoji="0" lang="en-US" sz="3000" b="0" i="0" u="none" strike="noStrike" kern="1200" cap="none" spc="0" normalizeH="0" baseline="0" noProof="0" dirty="0">
                <a:ln>
                  <a:noFill/>
                </a:ln>
                <a:solidFill>
                  <a:srgbClr val="FF0000"/>
                </a:solidFill>
                <a:effectLst/>
                <a:uLnTx/>
                <a:uFillTx/>
                <a:latin typeface="Calibri"/>
                <a:ea typeface="+mn-ea"/>
                <a:cs typeface="+mn-cs"/>
              </a:rPr>
              <a:t>Few</a:t>
            </a:r>
            <a:r>
              <a:rPr kumimoji="0" lang="en-US" sz="3000" b="0" i="0" u="none" strike="noStrike" kern="1200" cap="none" spc="0" normalizeH="0" noProof="0" dirty="0">
                <a:ln>
                  <a:noFill/>
                </a:ln>
                <a:solidFill>
                  <a:srgbClr val="FF0000"/>
                </a:solidFill>
                <a:effectLst/>
                <a:uLnTx/>
                <a:uFillTx/>
                <a:latin typeface="Calibri"/>
                <a:ea typeface="+mn-ea"/>
                <a:cs typeface="+mn-cs"/>
              </a:rPr>
              <a:t> useful websites for case laws/</a:t>
            </a:r>
            <a:r>
              <a:rPr lang="en-US" sz="3000" dirty="0">
                <a:solidFill>
                  <a:srgbClr val="FF0000"/>
                </a:solidFill>
                <a:latin typeface="Calibri"/>
              </a:rPr>
              <a:t> </a:t>
            </a:r>
            <a:r>
              <a:rPr kumimoji="0" lang="en-US" sz="3000" b="0" i="0" u="none" strike="noStrike" kern="1200" cap="none" spc="0" normalizeH="0" noProof="0" dirty="0">
                <a:ln>
                  <a:noFill/>
                </a:ln>
                <a:solidFill>
                  <a:srgbClr val="FF0000"/>
                </a:solidFill>
                <a:effectLst/>
                <a:uLnTx/>
                <a:uFillTx/>
                <a:latin typeface="Calibri"/>
                <a:ea typeface="+mn-ea"/>
                <a:cs typeface="+mn-cs"/>
              </a:rPr>
              <a:t>articles/</a:t>
            </a:r>
            <a:r>
              <a:rPr lang="en-US" sz="3000" dirty="0">
                <a:solidFill>
                  <a:srgbClr val="FF0000"/>
                </a:solidFill>
                <a:latin typeface="Calibri"/>
              </a:rPr>
              <a:t> </a:t>
            </a:r>
            <a:r>
              <a:rPr kumimoji="0" lang="en-US" sz="3000" b="0" i="0" u="none" strike="noStrike" kern="1200" cap="none" spc="0" normalizeH="0" noProof="0" dirty="0">
                <a:ln>
                  <a:noFill/>
                </a:ln>
                <a:solidFill>
                  <a:srgbClr val="FF0000"/>
                </a:solidFill>
                <a:effectLst/>
                <a:uLnTx/>
                <a:uFillTx/>
                <a:latin typeface="Calibri"/>
                <a:ea typeface="+mn-ea"/>
                <a:cs typeface="+mn-cs"/>
              </a:rPr>
              <a:t>circulars/ notification etc..</a:t>
            </a:r>
          </a:p>
          <a:p>
            <a:pPr marL="304800" marR="0" lvl="0" indent="-304800" algn="just" defTabSz="914400" rtl="0" eaLnBrk="1" fontAlgn="auto" latinLnBrk="0" hangingPunct="1">
              <a:spcBef>
                <a:spcPts val="0"/>
              </a:spcBef>
              <a:spcAft>
                <a:spcPts val="0"/>
              </a:spcAft>
              <a:buClr>
                <a:srgbClr val="C0504D"/>
              </a:buClr>
              <a:buSzTx/>
              <a:tabLst/>
              <a:defRPr/>
            </a:pPr>
            <a:endParaRPr kumimoji="0" lang="en-US" sz="1000" b="0" i="0" u="none" strike="noStrike" kern="1200" cap="none" spc="0" normalizeH="0" noProof="0" dirty="0">
              <a:ln>
                <a:noFill/>
              </a:ln>
              <a:solidFill>
                <a:srgbClr val="FF0000"/>
              </a:solidFill>
              <a:effectLst/>
              <a:uLnTx/>
              <a:uFillTx/>
              <a:latin typeface="Calibri"/>
              <a:ea typeface="+mn-ea"/>
              <a:cs typeface="+mn-cs"/>
            </a:endParaRPr>
          </a:p>
          <a:p>
            <a:pPr marL="762000" lvl="1" indent="-304800" algn="just">
              <a:buClr>
                <a:srgbClr val="FF0000"/>
              </a:buClr>
              <a:buFont typeface="Wingdings" panose="05000000000000000000" pitchFamily="2" charset="2"/>
              <a:buChar char="Ø"/>
              <a:defRPr/>
            </a:pPr>
            <a:r>
              <a:rPr lang="en-US" sz="3000" baseline="0" dirty="0">
                <a:solidFill>
                  <a:srgbClr val="FF0000"/>
                </a:solidFill>
                <a:latin typeface="Calibri"/>
              </a:rPr>
              <a:t>Free</a:t>
            </a:r>
            <a:r>
              <a:rPr lang="en-US" sz="3000" dirty="0">
                <a:solidFill>
                  <a:srgbClr val="FF0000"/>
                </a:solidFill>
                <a:latin typeface="Calibri"/>
              </a:rPr>
              <a:t> website:</a:t>
            </a:r>
          </a:p>
          <a:p>
            <a:pPr marL="1219200" lvl="2" indent="-304800" algn="just">
              <a:buClr>
                <a:srgbClr val="FF0000"/>
              </a:buClr>
              <a:buFont typeface="Wingdings" panose="05000000000000000000" pitchFamily="2" charset="2"/>
              <a:buChar char="Ø"/>
              <a:defRPr/>
            </a:pPr>
            <a:r>
              <a:rPr lang="en-US" sz="3000" dirty="0">
                <a:solidFill>
                  <a:srgbClr val="FF0000"/>
                </a:solidFill>
                <a:hlinkClick r:id="rId2"/>
              </a:rPr>
              <a:t>https://indiankanoon.org/</a:t>
            </a:r>
            <a:endParaRPr lang="en-US" sz="3000" dirty="0">
              <a:solidFill>
                <a:srgbClr val="FF0000"/>
              </a:solidFill>
            </a:endParaRPr>
          </a:p>
          <a:p>
            <a:pPr marL="1219200" lvl="2" indent="-304800" algn="just">
              <a:buClr>
                <a:srgbClr val="FF0000"/>
              </a:buClr>
              <a:buFont typeface="Wingdings" panose="05000000000000000000" pitchFamily="2" charset="2"/>
              <a:buChar char="Ø"/>
              <a:defRPr/>
            </a:pPr>
            <a:r>
              <a:rPr lang="en-US" sz="3000" dirty="0">
                <a:solidFill>
                  <a:srgbClr val="FF0000"/>
                </a:solidFill>
                <a:hlinkClick r:id="rId3"/>
              </a:rPr>
              <a:t>https://itatonline.org/</a:t>
            </a:r>
            <a:endParaRPr lang="en-US" sz="3000" dirty="0">
              <a:solidFill>
                <a:srgbClr val="FF0000"/>
              </a:solidFill>
              <a:latin typeface="Calibri"/>
            </a:endParaRPr>
          </a:p>
          <a:p>
            <a:pPr marL="1219200" lvl="2" indent="-304800" algn="just">
              <a:buClr>
                <a:srgbClr val="FF0000"/>
              </a:buClr>
              <a:buFont typeface="Wingdings" panose="05000000000000000000" pitchFamily="2" charset="2"/>
              <a:buChar char="Ø"/>
              <a:defRPr/>
            </a:pPr>
            <a:endParaRPr lang="en-US" sz="3000" dirty="0">
              <a:solidFill>
                <a:srgbClr val="FF0000"/>
              </a:solidFill>
              <a:latin typeface="Calibri"/>
            </a:endParaRPr>
          </a:p>
          <a:p>
            <a:pPr marL="798513" lvl="2" indent="-304800" algn="just">
              <a:buClr>
                <a:srgbClr val="FF0000"/>
              </a:buClr>
              <a:buFont typeface="Wingdings" panose="05000000000000000000" pitchFamily="2" charset="2"/>
              <a:buChar char="Ø"/>
              <a:defRPr/>
            </a:pPr>
            <a:r>
              <a:rPr lang="en-US" sz="3000" dirty="0">
                <a:solidFill>
                  <a:srgbClr val="FF0000"/>
                </a:solidFill>
                <a:latin typeface="Calibri"/>
              </a:rPr>
              <a:t>Paid websites:</a:t>
            </a:r>
          </a:p>
          <a:p>
            <a:pPr marL="1219200" lvl="2" indent="-304800" algn="just">
              <a:buClr>
                <a:srgbClr val="FF0000"/>
              </a:buClr>
              <a:buFont typeface="Wingdings" panose="05000000000000000000" pitchFamily="2" charset="2"/>
              <a:buChar char="Ø"/>
              <a:defRPr/>
            </a:pPr>
            <a:r>
              <a:rPr lang="en-US" sz="3000" dirty="0">
                <a:solidFill>
                  <a:srgbClr val="FF0000"/>
                </a:solidFill>
                <a:hlinkClick r:id="rId4"/>
              </a:rPr>
              <a:t>https://auth.cchtaxonline.com/</a:t>
            </a:r>
            <a:endParaRPr lang="en-US" sz="3000" dirty="0">
              <a:solidFill>
                <a:srgbClr val="FF0000"/>
              </a:solidFill>
            </a:endParaRPr>
          </a:p>
          <a:p>
            <a:pPr marL="1219200" lvl="2" indent="-304800" algn="just">
              <a:buClr>
                <a:srgbClr val="FF0000"/>
              </a:buClr>
              <a:buFont typeface="Wingdings" panose="05000000000000000000" pitchFamily="2" charset="2"/>
              <a:buChar char="Ø"/>
              <a:defRPr/>
            </a:pPr>
            <a:r>
              <a:rPr lang="en-US" sz="3000" dirty="0">
                <a:solidFill>
                  <a:srgbClr val="FF0000"/>
                </a:solidFill>
                <a:hlinkClick r:id="rId5"/>
              </a:rPr>
              <a:t>https://www.taxmann.com/</a:t>
            </a:r>
            <a:endParaRPr lang="en-US" sz="3000" dirty="0">
              <a:solidFill>
                <a:srgbClr val="FF0000"/>
              </a:solidFill>
            </a:endParaRPr>
          </a:p>
          <a:p>
            <a:pPr marL="1219200" lvl="2" indent="-304800" algn="just">
              <a:buClr>
                <a:srgbClr val="FF0000"/>
              </a:buClr>
              <a:buFont typeface="Wingdings" panose="05000000000000000000" pitchFamily="2" charset="2"/>
              <a:buChar char="Ø"/>
              <a:defRPr/>
            </a:pPr>
            <a:r>
              <a:rPr lang="en-US" sz="3000" dirty="0">
                <a:solidFill>
                  <a:srgbClr val="FF0000"/>
                </a:solidFill>
                <a:hlinkClick r:id="rId6"/>
              </a:rPr>
              <a:t>https://www.taxlawsonline.com/</a:t>
            </a:r>
            <a:r>
              <a:rPr lang="en-US" sz="3000" dirty="0">
                <a:solidFill>
                  <a:srgbClr val="FF0000"/>
                </a:solidFill>
              </a:rPr>
              <a:t> (ITR)</a:t>
            </a:r>
          </a:p>
        </p:txBody>
      </p:sp>
      <p:sp>
        <p:nvSpPr>
          <p:cNvPr id="2" name="TextBox 1">
            <a:extLst>
              <a:ext uri="{FF2B5EF4-FFF2-40B4-BE49-F238E27FC236}">
                <a16:creationId xmlns:a16="http://schemas.microsoft.com/office/drawing/2014/main" id="{1626A3CD-80CB-D1E0-D42B-415B834618F1}"/>
              </a:ext>
            </a:extLst>
          </p:cNvPr>
          <p:cNvSpPr txBox="1"/>
          <p:nvPr/>
        </p:nvSpPr>
        <p:spPr>
          <a:xfrm>
            <a:off x="689810" y="376807"/>
            <a:ext cx="6096000" cy="400110"/>
          </a:xfrm>
          <a:prstGeom prst="rect">
            <a:avLst/>
          </a:prstGeom>
          <a:noFill/>
        </p:spPr>
        <p:txBody>
          <a:bodyPr wrap="square">
            <a:spAutoFit/>
          </a:bodyPr>
          <a:lstStyle/>
          <a:p>
            <a:r>
              <a:rPr lang="en-US" sz="2000" b="1" dirty="0">
                <a:solidFill>
                  <a:srgbClr val="FF0000"/>
                </a:solidFill>
                <a:latin typeface="Cambria" panose="02040503050406030204" pitchFamily="18" charset="0"/>
                <a:ea typeface="Cambria" panose="02040503050406030204" pitchFamily="18" charset="0"/>
              </a:rPr>
              <a:t>4. Few Practical Steps in filing of appeal(Contd.)</a:t>
            </a:r>
            <a:endParaRPr lang="en-IN" sz="2000" b="1" dirty="0">
              <a:solidFill>
                <a:srgbClr val="FF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89341364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5256" y="-87086"/>
            <a:ext cx="8662433" cy="4517572"/>
          </a:xfrm>
        </p:spPr>
        <p:txBody>
          <a:bodyPr>
            <a:noAutofit/>
          </a:bodyPr>
          <a:lstStyle/>
          <a:p>
            <a:pPr>
              <a:lnSpc>
                <a:spcPct val="150000"/>
              </a:lnSpc>
            </a:pPr>
            <a:r>
              <a:rPr lang="en-US" sz="4000" b="1" dirty="0">
                <a:solidFill>
                  <a:srgbClr val="FF0000"/>
                </a:solidFill>
                <a:latin typeface="Cambria" panose="02040503050406030204" pitchFamily="18" charset="0"/>
                <a:ea typeface="Cambria" panose="02040503050406030204" pitchFamily="18" charset="0"/>
              </a:rPr>
              <a:t>5. POWERS OF CIT(A)/JCIT(A)</a:t>
            </a:r>
            <a:br>
              <a:rPr lang="en-US" sz="4000" b="1" dirty="0">
                <a:latin typeface="Cambria" panose="02040503050406030204" pitchFamily="18" charset="0"/>
                <a:ea typeface="Cambria" panose="02040503050406030204" pitchFamily="18" charset="0"/>
              </a:rPr>
            </a:br>
            <a:r>
              <a:rPr lang="en-US" sz="4000" b="1" dirty="0">
                <a:solidFill>
                  <a:srgbClr val="FF0000"/>
                </a:solidFill>
                <a:latin typeface="Cambria" panose="02040503050406030204" pitchFamily="18" charset="0"/>
                <a:ea typeface="Cambria" panose="02040503050406030204" pitchFamily="18" charset="0"/>
              </a:rPr>
              <a:t>u/s. 360 of IT Act, 2025 </a:t>
            </a:r>
            <a:br>
              <a:rPr lang="en-US" sz="4000" b="1" dirty="0">
                <a:solidFill>
                  <a:srgbClr val="FF0000"/>
                </a:solidFill>
                <a:latin typeface="Cambria" panose="02040503050406030204" pitchFamily="18" charset="0"/>
                <a:ea typeface="Cambria" panose="02040503050406030204" pitchFamily="18" charset="0"/>
              </a:rPr>
            </a:br>
            <a:r>
              <a:rPr lang="en-US" sz="4000" b="1" dirty="0">
                <a:solidFill>
                  <a:srgbClr val="00B050"/>
                </a:solidFill>
                <a:latin typeface="Cambria" panose="02040503050406030204" pitchFamily="18" charset="0"/>
                <a:ea typeface="Cambria" panose="02040503050406030204" pitchFamily="18" charset="0"/>
              </a:rPr>
              <a:t>(Section  251 of IT Act, 1961)</a:t>
            </a:r>
            <a:br>
              <a:rPr lang="en-US" sz="4000" b="1" dirty="0">
                <a:solidFill>
                  <a:srgbClr val="FF0000"/>
                </a:solidFill>
                <a:latin typeface="Cambria" panose="02040503050406030204" pitchFamily="18" charset="0"/>
                <a:ea typeface="Cambria" panose="02040503050406030204" pitchFamily="18" charset="0"/>
              </a:rPr>
            </a:br>
            <a:r>
              <a:rPr lang="en-US" sz="4000" b="1" dirty="0">
                <a:solidFill>
                  <a:srgbClr val="FF0000"/>
                </a:solidFill>
                <a:latin typeface="Cambria" panose="02040503050406030204" pitchFamily="18" charset="0"/>
                <a:ea typeface="Cambria" panose="02040503050406030204" pitchFamily="18" charset="0"/>
              </a:rPr>
              <a:t> </a:t>
            </a:r>
            <a:endParaRPr lang="en-US" sz="4000" dirty="0"/>
          </a:p>
        </p:txBody>
      </p:sp>
      <p:sp>
        <p:nvSpPr>
          <p:cNvPr id="4" name="Slide Number Placeholder 3"/>
          <p:cNvSpPr>
            <a:spLocks noGrp="1"/>
          </p:cNvSpPr>
          <p:nvPr>
            <p:ph type="sldNum" sz="quarter" idx="12"/>
          </p:nvPr>
        </p:nvSpPr>
        <p:spPr/>
        <p:txBody>
          <a:bodyPr vert="horz" lIns="68580" tIns="34290" rIns="68580" bIns="34290" rtlCol="0" anchor="ctr"/>
          <a:lstStyle/>
          <a:p>
            <a:pPr marL="0" marR="0" lvl="0" indent="0" algn="r" defTabSz="6858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685800" rtl="0" eaLnBrk="1" fontAlgn="auto" latinLnBrk="0" hangingPunct="1">
                <a:lnSpc>
                  <a:spcPct val="100000"/>
                </a:lnSpc>
                <a:spcBef>
                  <a:spcPts val="0"/>
                </a:spcBef>
                <a:spcAft>
                  <a:spcPts val="0"/>
                </a:spcAft>
                <a:buClrTx/>
                <a:buSzTx/>
                <a:buFontTx/>
                <a:buNone/>
                <a:tabLst/>
                <a:defRPr/>
              </a:pPr>
              <a:t>74</a:t>
            </a:fld>
            <a:endPar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61BC87-6B25-41C8-8149-8ACE12D90ACD}"/>
              </a:ext>
            </a:extLst>
          </p:cNvPr>
          <p:cNvSpPr txBox="1"/>
          <p:nvPr/>
        </p:nvSpPr>
        <p:spPr>
          <a:xfrm>
            <a:off x="945630" y="1075585"/>
            <a:ext cx="10335126" cy="5262979"/>
          </a:xfrm>
          <a:prstGeom prst="rect">
            <a:avLst/>
          </a:prstGeom>
          <a:noFill/>
        </p:spPr>
        <p:txBody>
          <a:bodyPr wrap="square" rtlCol="0">
            <a:spAutoFit/>
          </a:bodyPr>
          <a:lstStyle/>
          <a:p>
            <a:pPr marL="722313" marR="0" lvl="0" indent="-722313" algn="l" defTabSz="342900" rtl="0" eaLnBrk="1" fontAlgn="auto" latinLnBrk="0" hangingPunct="1">
              <a:lnSpc>
                <a:spcPct val="150000"/>
              </a:lnSpc>
              <a:spcBef>
                <a:spcPts val="0"/>
              </a:spcBef>
              <a:spcAft>
                <a:spcPts val="0"/>
              </a:spcAft>
              <a:buClr>
                <a:srgbClr val="FF0000"/>
              </a:buClr>
              <a:buSzTx/>
              <a:buFont typeface="Wingdings" panose="05000000000000000000" pitchFamily="2" charset="2"/>
              <a:buChar char="Ø"/>
              <a:tabLst/>
              <a:defRPr/>
            </a:pPr>
            <a:r>
              <a:rPr kumimoji="0" lang="en-US" sz="32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To confirm,</a:t>
            </a:r>
          </a:p>
          <a:p>
            <a:pPr marL="722313" marR="0" lvl="0" indent="-722313" algn="l" defTabSz="342900" rtl="0" eaLnBrk="1" fontAlgn="auto" latinLnBrk="0" hangingPunct="1">
              <a:lnSpc>
                <a:spcPct val="150000"/>
              </a:lnSpc>
              <a:spcBef>
                <a:spcPts val="0"/>
              </a:spcBef>
              <a:spcAft>
                <a:spcPts val="0"/>
              </a:spcAft>
              <a:buClr>
                <a:srgbClr val="FF0000"/>
              </a:buClr>
              <a:buSzTx/>
              <a:buFont typeface="Wingdings" panose="05000000000000000000" pitchFamily="2" charset="2"/>
              <a:buChar char="Ø"/>
              <a:tabLst/>
              <a:defRPr/>
            </a:pPr>
            <a:r>
              <a:rPr kumimoji="0" lang="en-US" sz="32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 reduce, </a:t>
            </a:r>
          </a:p>
          <a:p>
            <a:pPr marL="722313" marR="0" lvl="0" indent="-722313" algn="l" defTabSz="342900" rtl="0" eaLnBrk="1" fontAlgn="auto" latinLnBrk="0" hangingPunct="1">
              <a:lnSpc>
                <a:spcPct val="150000"/>
              </a:lnSpc>
              <a:spcBef>
                <a:spcPts val="0"/>
              </a:spcBef>
              <a:spcAft>
                <a:spcPts val="0"/>
              </a:spcAft>
              <a:buClr>
                <a:srgbClr val="FF0000"/>
              </a:buClr>
              <a:buSzTx/>
              <a:buFont typeface="Wingdings" panose="05000000000000000000" pitchFamily="2" charset="2"/>
              <a:buChar char="Ø"/>
              <a:tabLst/>
              <a:defRPr/>
            </a:pPr>
            <a:r>
              <a:rPr kumimoji="0" lang="en-US" sz="32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E</a:t>
            </a:r>
            <a:r>
              <a:rPr kumimoji="0" lang="en-US" sz="3200" b="0" i="0" u="none" strike="noStrike" kern="1200" cap="none" spc="0" normalizeH="0" baseline="0" noProof="0" dirty="0" err="1">
                <a:ln>
                  <a:noFill/>
                </a:ln>
                <a:solidFill>
                  <a:srgbClr val="FF0000"/>
                </a:solidFill>
                <a:effectLst/>
                <a:uLnTx/>
                <a:uFillTx/>
                <a:latin typeface="Cambria" panose="02040503050406030204" pitchFamily="18" charset="0"/>
                <a:ea typeface="Cambria" panose="02040503050406030204" pitchFamily="18" charset="0"/>
                <a:cs typeface="+mn-cs"/>
              </a:rPr>
              <a:t>nhance</a:t>
            </a:r>
            <a:r>
              <a:rPr kumimoji="0" lang="en-US" sz="32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 or</a:t>
            </a:r>
          </a:p>
          <a:p>
            <a:pPr marL="722313" marR="0" lvl="0" indent="-722313" algn="l" defTabSz="342900" rtl="0" eaLnBrk="1" fontAlgn="auto" latinLnBrk="0" hangingPunct="1">
              <a:lnSpc>
                <a:spcPct val="150000"/>
              </a:lnSpc>
              <a:spcBef>
                <a:spcPts val="0"/>
              </a:spcBef>
              <a:spcAft>
                <a:spcPts val="0"/>
              </a:spcAft>
              <a:buClr>
                <a:srgbClr val="FF0000"/>
              </a:buClr>
              <a:buSzTx/>
              <a:buFont typeface="Wingdings" panose="05000000000000000000" pitchFamily="2" charset="2"/>
              <a:buChar char="Ø"/>
              <a:tabLst/>
              <a:defRPr/>
            </a:pPr>
            <a:r>
              <a:rPr kumimoji="0" lang="en-US" sz="32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 annul the assessment.</a:t>
            </a:r>
          </a:p>
          <a:p>
            <a:pPr marL="722313" marR="0" lvl="0" indent="-722313" algn="l" defTabSz="342900" rtl="0" eaLnBrk="1" fontAlgn="auto" latinLnBrk="0" hangingPunct="1">
              <a:lnSpc>
                <a:spcPct val="150000"/>
              </a:lnSpc>
              <a:spcBef>
                <a:spcPts val="0"/>
              </a:spcBef>
              <a:spcAft>
                <a:spcPts val="0"/>
              </a:spcAft>
              <a:buClr>
                <a:srgbClr val="FF0000"/>
              </a:buClr>
              <a:buSzTx/>
              <a:buFont typeface="Wingdings" panose="05000000000000000000" pitchFamily="2" charset="2"/>
              <a:buChar char="Ø"/>
              <a:tabLst/>
              <a:defRPr/>
            </a:pPr>
            <a:r>
              <a:rPr lang="en-US" sz="3200" dirty="0">
                <a:solidFill>
                  <a:srgbClr val="FF0000"/>
                </a:solidFill>
                <a:latin typeface="Cambria" panose="02040503050406030204" pitchFamily="18" charset="0"/>
                <a:ea typeface="Cambria" panose="02040503050406030204" pitchFamily="18" charset="0"/>
              </a:rPr>
              <a:t> No Power to set aside the assessment order to the Assessing Officer. However, remand report can be obtained.</a:t>
            </a:r>
            <a:endParaRPr kumimoji="0" lang="en-IN" sz="32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endParaRPr>
          </a:p>
        </p:txBody>
      </p:sp>
      <p:sp>
        <p:nvSpPr>
          <p:cNvPr id="4" name="Slide Number Placeholder 3"/>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75</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8" name="Title 1">
            <a:extLst>
              <a:ext uri="{FF2B5EF4-FFF2-40B4-BE49-F238E27FC236}">
                <a16:creationId xmlns:a16="http://schemas.microsoft.com/office/drawing/2014/main" id="{071BCD47-2824-C7EF-EF92-C6AB449F03AC}"/>
              </a:ext>
            </a:extLst>
          </p:cNvPr>
          <p:cNvSpPr txBox="1">
            <a:spLocks/>
          </p:cNvSpPr>
          <p:nvPr/>
        </p:nvSpPr>
        <p:spPr>
          <a:xfrm>
            <a:off x="413656" y="293914"/>
            <a:ext cx="11027229" cy="5551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3200" b="1" dirty="0">
                <a:solidFill>
                  <a:srgbClr val="FF0000"/>
                </a:solidFill>
                <a:latin typeface="Cambria" panose="02040503050406030204" pitchFamily="18" charset="0"/>
              </a:rPr>
              <a:t>5</a:t>
            </a:r>
            <a:r>
              <a:rPr kumimoji="0" lang="en-US" sz="32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rPr>
              <a:t>. Powers of CIT(A)/ JCIT(A) u/s 360 of IT Act, 2025 </a:t>
            </a:r>
            <a:r>
              <a:rPr kumimoji="0" lang="en-US" sz="3200" b="1" i="0" u="none" strike="noStrike" kern="1200" cap="none" spc="0" normalizeH="0" baseline="0" noProof="0" dirty="0">
                <a:ln>
                  <a:noFill/>
                </a:ln>
                <a:solidFill>
                  <a:srgbClr val="00B050"/>
                </a:solidFill>
                <a:effectLst/>
                <a:uLnTx/>
                <a:uFillTx/>
                <a:latin typeface="Cambria" panose="02040503050406030204" pitchFamily="18" charset="0"/>
                <a:ea typeface="+mj-ea"/>
                <a:cs typeface="+mj-cs"/>
              </a:rPr>
              <a:t>(Section 251 of IT Act, 1961) </a:t>
            </a:r>
          </a:p>
        </p:txBody>
      </p:sp>
      <p:sp>
        <p:nvSpPr>
          <p:cNvPr id="9" name="Footer Placeholder 3">
            <a:extLst>
              <a:ext uri="{FF2B5EF4-FFF2-40B4-BE49-F238E27FC236}">
                <a16:creationId xmlns:a16="http://schemas.microsoft.com/office/drawing/2014/main" id="{73C69CAA-5B48-76C3-CBC4-E3BE6B051E71}"/>
              </a:ext>
            </a:extLst>
          </p:cNvPr>
          <p:cNvSpPr>
            <a:spLocks noGrp="1"/>
          </p:cNvSpPr>
          <p:nvPr>
            <p:ph type="ftr" sz="quarter" idx="11"/>
          </p:nvPr>
        </p:nvSpPr>
        <p:spPr>
          <a:xfrm>
            <a:off x="9005455" y="6300933"/>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Tree>
    <p:extLst>
      <p:ext uri="{BB962C8B-B14F-4D97-AF65-F5344CB8AC3E}">
        <p14:creationId xmlns:p14="http://schemas.microsoft.com/office/powerpoint/2010/main" val="41453767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61BC87-6B25-41C8-8149-8ACE12D90ACD}"/>
              </a:ext>
            </a:extLst>
          </p:cNvPr>
          <p:cNvSpPr txBox="1"/>
          <p:nvPr/>
        </p:nvSpPr>
        <p:spPr>
          <a:xfrm>
            <a:off x="960618" y="1388621"/>
            <a:ext cx="9901989" cy="1909241"/>
          </a:xfrm>
          <a:prstGeom prst="rect">
            <a:avLst/>
          </a:prstGeom>
          <a:noFill/>
        </p:spPr>
        <p:txBody>
          <a:bodyPr wrap="square" rtlCol="0">
            <a:spAutoFit/>
          </a:bodyPr>
          <a:lstStyle/>
          <a:p>
            <a:pPr marL="722313" marR="0" lvl="0" indent="-722313" algn="l" defTabSz="342900" rtl="0" eaLnBrk="1" fontAlgn="auto" latinLnBrk="0" hangingPunct="1">
              <a:lnSpc>
                <a:spcPct val="200000"/>
              </a:lnSpc>
              <a:spcBef>
                <a:spcPts val="0"/>
              </a:spcBef>
              <a:spcAft>
                <a:spcPts val="0"/>
              </a:spcAft>
              <a:buClr>
                <a:srgbClr val="FF0000"/>
              </a:buClr>
              <a:buSzTx/>
              <a:buFont typeface="Wingdings" panose="05000000000000000000" pitchFamily="2" charset="2"/>
              <a:buChar char="Ø"/>
              <a:tabLst/>
              <a:defRPr/>
            </a:pPr>
            <a:r>
              <a:rPr kumimoji="0" lang="en-US" sz="32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To confirm or cancel the penalty order</a:t>
            </a:r>
          </a:p>
          <a:p>
            <a:pPr marL="722313" marR="0" lvl="0" indent="-722313" algn="l" defTabSz="342900" rtl="0" eaLnBrk="1" fontAlgn="auto" latinLnBrk="0" hangingPunct="1">
              <a:lnSpc>
                <a:spcPct val="200000"/>
              </a:lnSpc>
              <a:spcBef>
                <a:spcPts val="0"/>
              </a:spcBef>
              <a:spcAft>
                <a:spcPts val="0"/>
              </a:spcAft>
              <a:buClr>
                <a:srgbClr val="FF0000"/>
              </a:buClr>
              <a:buSzTx/>
              <a:buFont typeface="Wingdings" panose="05000000000000000000" pitchFamily="2" charset="2"/>
              <a:buChar char="Ø"/>
              <a:tabLst/>
              <a:defRPr/>
            </a:pPr>
            <a:r>
              <a:rPr kumimoji="0" lang="en-US" sz="32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To reduce or enhance the penalty amount.</a:t>
            </a:r>
          </a:p>
        </p:txBody>
      </p:sp>
      <p:sp>
        <p:nvSpPr>
          <p:cNvPr id="2" name="Slide Number Placeholder 1"/>
          <p:cNvSpPr>
            <a:spLocks noGrp="1"/>
          </p:cNvSpPr>
          <p:nvPr>
            <p:ph type="sldNum" sz="quarter" idx="12"/>
          </p:nvPr>
        </p:nvSpPr>
        <p:spPr>
          <a:xfrm>
            <a:off x="8709891" y="6287079"/>
            <a:ext cx="2844800" cy="365125"/>
          </a:xfrm>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76</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6" name="Title 1">
            <a:extLst>
              <a:ext uri="{FF2B5EF4-FFF2-40B4-BE49-F238E27FC236}">
                <a16:creationId xmlns:a16="http://schemas.microsoft.com/office/drawing/2014/main" id="{D8FD9451-C4E5-B1E8-2C34-62AD6CF0CBE6}"/>
              </a:ext>
            </a:extLst>
          </p:cNvPr>
          <p:cNvSpPr txBox="1">
            <a:spLocks/>
          </p:cNvSpPr>
          <p:nvPr/>
        </p:nvSpPr>
        <p:spPr>
          <a:xfrm>
            <a:off x="990600" y="349082"/>
            <a:ext cx="10210800" cy="5016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l">
              <a:defRPr/>
            </a:pPr>
            <a:r>
              <a:rPr lang="en-US" sz="2000" b="1" dirty="0">
                <a:solidFill>
                  <a:srgbClr val="FF0000"/>
                </a:solidFill>
                <a:latin typeface="Cambria" panose="02040503050406030204" pitchFamily="18" charset="0"/>
              </a:rPr>
              <a:t>5</a:t>
            </a:r>
            <a:r>
              <a:rPr kumimoji="0" lang="en-US" sz="20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rPr>
              <a:t>. Powers of CIT(A)/ JCIT(A) u/s </a:t>
            </a:r>
            <a:r>
              <a:rPr lang="en-US" sz="2000" b="1" dirty="0">
                <a:solidFill>
                  <a:srgbClr val="FF0000"/>
                </a:solidFill>
                <a:latin typeface="Cambria" panose="02040503050406030204" pitchFamily="18" charset="0"/>
              </a:rPr>
              <a:t>360</a:t>
            </a:r>
            <a:r>
              <a:rPr lang="en-US" sz="2000" b="1" dirty="0">
                <a:solidFill>
                  <a:srgbClr val="00B050"/>
                </a:solidFill>
                <a:latin typeface="Cambria" panose="02040503050406030204" pitchFamily="18" charset="0"/>
              </a:rPr>
              <a:t> (Section 251 of IT Act, 1961)</a:t>
            </a:r>
            <a:r>
              <a:rPr lang="en-US" sz="2000" b="1" dirty="0">
                <a:solidFill>
                  <a:srgbClr val="FF0000"/>
                </a:solidFill>
                <a:latin typeface="Cambria" panose="02040503050406030204" pitchFamily="18" charset="0"/>
              </a:rPr>
              <a:t> </a:t>
            </a:r>
            <a:r>
              <a:rPr kumimoji="0" lang="en-US" sz="20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rPr>
              <a:t>(Contd.) </a:t>
            </a:r>
          </a:p>
        </p:txBody>
      </p:sp>
      <p:sp>
        <p:nvSpPr>
          <p:cNvPr id="9" name="Footer Placeholder 3">
            <a:extLst>
              <a:ext uri="{FF2B5EF4-FFF2-40B4-BE49-F238E27FC236}">
                <a16:creationId xmlns:a16="http://schemas.microsoft.com/office/drawing/2014/main" id="{D6EA8F99-1474-FBEF-EC2E-FFAD9A9C1896}"/>
              </a:ext>
            </a:extLst>
          </p:cNvPr>
          <p:cNvSpPr>
            <a:spLocks noGrp="1"/>
          </p:cNvSpPr>
          <p:nvPr>
            <p:ph type="ftr" sz="quarter" idx="11"/>
          </p:nvPr>
        </p:nvSpPr>
        <p:spPr>
          <a:xfrm>
            <a:off x="8922327" y="6314787"/>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Tree>
    <p:extLst>
      <p:ext uri="{BB962C8B-B14F-4D97-AF65-F5344CB8AC3E}">
        <p14:creationId xmlns:p14="http://schemas.microsoft.com/office/powerpoint/2010/main" val="217232371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61BC87-6B25-41C8-8149-8ACE12D90ACD}"/>
              </a:ext>
            </a:extLst>
          </p:cNvPr>
          <p:cNvSpPr txBox="1"/>
          <p:nvPr/>
        </p:nvSpPr>
        <p:spPr>
          <a:xfrm>
            <a:off x="945630" y="1030614"/>
            <a:ext cx="10591800" cy="3879011"/>
          </a:xfrm>
          <a:prstGeom prst="rect">
            <a:avLst/>
          </a:prstGeom>
          <a:noFill/>
        </p:spPr>
        <p:txBody>
          <a:bodyPr wrap="square" rtlCol="0">
            <a:spAutoFit/>
          </a:bodyPr>
          <a:lstStyle/>
          <a:p>
            <a:pPr marL="722313" marR="0" lvl="0" indent="-722313" algn="just" defTabSz="342900" rtl="0" eaLnBrk="1" fontAlgn="auto" latinLnBrk="0" hangingPunct="1">
              <a:lnSpc>
                <a:spcPct val="200000"/>
              </a:lnSpc>
              <a:spcBef>
                <a:spcPts val="0"/>
              </a:spcBef>
              <a:spcAft>
                <a:spcPts val="0"/>
              </a:spcAft>
              <a:buClr>
                <a:srgbClr val="FF0000"/>
              </a:buClr>
              <a:buSzTx/>
              <a:buFont typeface="Wingdings" panose="05000000000000000000" pitchFamily="2" charset="2"/>
              <a:buChar char="Ø"/>
              <a:tabLst/>
              <a:defRPr/>
            </a:pPr>
            <a:r>
              <a:rPr kumimoji="0" lang="en-US" sz="32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The JCIT(A)/CIT(A) shall not enhance an assessment or a penalty or reduce the amount of refund unless the appellant had reasonable opportunity  of showing cause  against  such.</a:t>
            </a:r>
          </a:p>
        </p:txBody>
      </p:sp>
      <p:sp>
        <p:nvSpPr>
          <p:cNvPr id="2" name="Slide Number Placeholder 1"/>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77</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6" name="Title 1">
            <a:extLst>
              <a:ext uri="{FF2B5EF4-FFF2-40B4-BE49-F238E27FC236}">
                <a16:creationId xmlns:a16="http://schemas.microsoft.com/office/drawing/2014/main" id="{BD5D6418-85D9-E667-E534-5AFFB3FAB76B}"/>
              </a:ext>
            </a:extLst>
          </p:cNvPr>
          <p:cNvSpPr txBox="1">
            <a:spLocks/>
          </p:cNvSpPr>
          <p:nvPr/>
        </p:nvSpPr>
        <p:spPr>
          <a:xfrm>
            <a:off x="990600" y="349082"/>
            <a:ext cx="10210800" cy="5016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l">
              <a:defRPr/>
            </a:pPr>
            <a:r>
              <a:rPr lang="en-US" sz="2000" b="1" dirty="0">
                <a:solidFill>
                  <a:srgbClr val="FF0000"/>
                </a:solidFill>
                <a:latin typeface="Cambria" panose="02040503050406030204" pitchFamily="18" charset="0"/>
              </a:rPr>
              <a:t>5. Powers of CIT(A)/ JCIT(A) u/s 360 </a:t>
            </a:r>
            <a:r>
              <a:rPr lang="en-US" sz="2000" b="1" dirty="0">
                <a:solidFill>
                  <a:srgbClr val="00B050"/>
                </a:solidFill>
                <a:latin typeface="Cambria" panose="02040503050406030204" pitchFamily="18" charset="0"/>
              </a:rPr>
              <a:t>(Section 251 of IT Act, 1961)</a:t>
            </a:r>
            <a:r>
              <a:rPr lang="en-US" sz="2000" b="1" dirty="0">
                <a:solidFill>
                  <a:srgbClr val="FF0000"/>
                </a:solidFill>
                <a:latin typeface="Cambria" panose="02040503050406030204" pitchFamily="18" charset="0"/>
              </a:rPr>
              <a:t> (Contd.) </a:t>
            </a:r>
          </a:p>
        </p:txBody>
      </p:sp>
      <p:sp>
        <p:nvSpPr>
          <p:cNvPr id="9" name="Footer Placeholder 3">
            <a:extLst>
              <a:ext uri="{FF2B5EF4-FFF2-40B4-BE49-F238E27FC236}">
                <a16:creationId xmlns:a16="http://schemas.microsoft.com/office/drawing/2014/main" id="{2B0D9023-1AD6-3982-9751-E91DD014C3C1}"/>
              </a:ext>
            </a:extLst>
          </p:cNvPr>
          <p:cNvSpPr>
            <a:spLocks noGrp="1"/>
          </p:cNvSpPr>
          <p:nvPr>
            <p:ph type="ftr" sz="quarter" idx="11"/>
          </p:nvPr>
        </p:nvSpPr>
        <p:spPr>
          <a:xfrm>
            <a:off x="9102436" y="6314788"/>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Tree>
    <p:extLst>
      <p:ext uri="{BB962C8B-B14F-4D97-AF65-F5344CB8AC3E}">
        <p14:creationId xmlns:p14="http://schemas.microsoft.com/office/powerpoint/2010/main" val="337917956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32984" y="2038890"/>
            <a:ext cx="8018489" cy="1452455"/>
          </a:xfrm>
        </p:spPr>
        <p:txBody>
          <a:bodyPr>
            <a:noAutofit/>
          </a:bodyPr>
          <a:lstStyle/>
          <a:p>
            <a:pPr>
              <a:lnSpc>
                <a:spcPct val="150000"/>
              </a:lnSpc>
            </a:pPr>
            <a:r>
              <a:rPr lang="en-US" sz="4400" b="1" dirty="0">
                <a:solidFill>
                  <a:srgbClr val="FF0000"/>
                </a:solidFill>
                <a:latin typeface="Cambria" panose="02040503050406030204" pitchFamily="18" charset="0"/>
                <a:ea typeface="Cambria" panose="02040503050406030204" pitchFamily="18" charset="0"/>
              </a:rPr>
              <a:t>6. CONDONATION OF DELAY</a:t>
            </a:r>
            <a:endParaRPr lang="en-US" dirty="0">
              <a:latin typeface="Cambria" panose="02040503050406030204" pitchFamily="18" charset="0"/>
              <a:ea typeface="Cambria" panose="02040503050406030204" pitchFamily="18" charset="0"/>
            </a:endParaRPr>
          </a:p>
        </p:txBody>
      </p:sp>
      <p:sp>
        <p:nvSpPr>
          <p:cNvPr id="4" name="Slide Number Placeholder 3"/>
          <p:cNvSpPr>
            <a:spLocks noGrp="1"/>
          </p:cNvSpPr>
          <p:nvPr>
            <p:ph type="sldNum" sz="quarter" idx="12"/>
          </p:nvPr>
        </p:nvSpPr>
        <p:spPr/>
        <p:txBody>
          <a:bodyPr vert="horz" lIns="68580" tIns="34290" rIns="68580" bIns="34290" rtlCol="0" anchor="ctr"/>
          <a:lstStyle/>
          <a:p>
            <a:pPr marL="0" marR="0" lvl="0" indent="0" algn="r" defTabSz="6858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2000" b="1" i="0" u="none" strike="noStrike" kern="1200" cap="none" spc="0" normalizeH="0" baseline="0" noProof="0" smtClean="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685800" rtl="0" eaLnBrk="1" fontAlgn="auto" latinLnBrk="0" hangingPunct="1">
                <a:lnSpc>
                  <a:spcPct val="100000"/>
                </a:lnSpc>
                <a:spcBef>
                  <a:spcPts val="0"/>
                </a:spcBef>
                <a:spcAft>
                  <a:spcPts val="0"/>
                </a:spcAft>
                <a:buClrTx/>
                <a:buSzTx/>
                <a:buFontTx/>
                <a:buNone/>
                <a:tabLst/>
                <a:defRPr/>
              </a:pPr>
              <a:t>78</a:t>
            </a:fld>
            <a:endPar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8804732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998622"/>
            <a:ext cx="10335126" cy="4463896"/>
          </a:xfrm>
        </p:spPr>
        <p:txBody>
          <a:bodyPr>
            <a:normAutofit fontScale="92500"/>
          </a:bodyPr>
          <a:lstStyle/>
          <a:p>
            <a:pPr marL="273050" indent="-273050" algn="just">
              <a:lnSpc>
                <a:spcPct val="160000"/>
              </a:lnSpc>
              <a:buFont typeface="Wingdings" panose="05000000000000000000" pitchFamily="2" charset="2"/>
              <a:buChar char="Ø"/>
            </a:pPr>
            <a:r>
              <a:rPr lang="en-US" sz="2000" dirty="0">
                <a:latin typeface="Cambria" panose="02040503050406030204" pitchFamily="18" charset="0"/>
              </a:rPr>
              <a:t>The appeal shall be disposed of by the CIT(A)/ JCIT(A) as per the </a:t>
            </a:r>
            <a:r>
              <a:rPr lang="en-US" sz="2000" dirty="0">
                <a:solidFill>
                  <a:srgbClr val="FF0000"/>
                </a:solidFill>
                <a:latin typeface="Cambria" panose="02040503050406030204" pitchFamily="18" charset="0"/>
              </a:rPr>
              <a:t>following procedure, </a:t>
            </a:r>
            <a:r>
              <a:rPr lang="en-US" sz="2000" dirty="0">
                <a:latin typeface="Cambria" panose="02040503050406030204" pitchFamily="18" charset="0"/>
              </a:rPr>
              <a:t>namely:-</a:t>
            </a:r>
          </a:p>
          <a:p>
            <a:pPr marL="273050" lvl="1" indent="0" algn="just">
              <a:lnSpc>
                <a:spcPct val="160000"/>
              </a:lnSpc>
              <a:buNone/>
            </a:pPr>
            <a:r>
              <a:rPr lang="en-US" sz="2000" dirty="0">
                <a:latin typeface="Cambria" panose="02040503050406030204" pitchFamily="18" charset="0"/>
              </a:rPr>
              <a:t>On assignment of an appeal, the CIT(A)/ JCIT(A),</a:t>
            </a:r>
          </a:p>
          <a:p>
            <a:pPr marL="977900" lvl="2" indent="-544513" algn="just">
              <a:lnSpc>
                <a:spcPct val="160000"/>
              </a:lnSpc>
              <a:buFont typeface="Wingdings" panose="05000000000000000000" pitchFamily="2" charset="2"/>
              <a:buChar char="v"/>
            </a:pPr>
            <a:r>
              <a:rPr lang="en-US" sz="2800" dirty="0">
                <a:solidFill>
                  <a:srgbClr val="FF0000"/>
                </a:solidFill>
                <a:latin typeface="Cambria" panose="02040503050406030204" pitchFamily="18" charset="0"/>
              </a:rPr>
              <a:t>may condone the delay of filing appeal, </a:t>
            </a:r>
            <a:r>
              <a:rPr lang="en-US" sz="2800" dirty="0">
                <a:latin typeface="Cambria" panose="02040503050406030204" pitchFamily="18" charset="0"/>
              </a:rPr>
              <a:t>if the appeal is filed beyond the time permitted under </a:t>
            </a:r>
            <a:r>
              <a:rPr lang="en-US" sz="2800" dirty="0">
                <a:solidFill>
                  <a:srgbClr val="FF0000"/>
                </a:solidFill>
                <a:latin typeface="Cambria" panose="02040503050406030204" pitchFamily="18" charset="0"/>
              </a:rPr>
              <a:t>section 358 of IT Act, 2025</a:t>
            </a:r>
            <a:r>
              <a:rPr lang="en-US" sz="2800" dirty="0">
                <a:latin typeface="Cambria" panose="02040503050406030204" pitchFamily="18" charset="0"/>
              </a:rPr>
              <a:t> </a:t>
            </a:r>
            <a:r>
              <a:rPr lang="en-US" sz="2800" dirty="0">
                <a:solidFill>
                  <a:srgbClr val="00B050"/>
                </a:solidFill>
                <a:latin typeface="Cambria" panose="02040503050406030204" pitchFamily="18" charset="0"/>
              </a:rPr>
              <a:t>(Section 249 of the IT Act, 1961) </a:t>
            </a:r>
            <a:r>
              <a:rPr lang="en-US" sz="2800" dirty="0">
                <a:solidFill>
                  <a:srgbClr val="FF0000"/>
                </a:solidFill>
                <a:latin typeface="Cambria" panose="02040503050406030204" pitchFamily="18" charset="0"/>
              </a:rPr>
              <a:t>and record the reasons for such condonation or otherwise in the appeal order passed.</a:t>
            </a:r>
          </a:p>
          <a:p>
            <a:pPr marL="433387" lvl="2" indent="0" algn="just">
              <a:lnSpc>
                <a:spcPct val="160000"/>
              </a:lnSpc>
              <a:buNone/>
            </a:pPr>
            <a:endParaRPr lang="en-US" sz="2800" dirty="0">
              <a:solidFill>
                <a:srgbClr val="FF0000"/>
              </a:solidFill>
              <a:latin typeface="Cambria" panose="02040503050406030204" pitchFamily="18" charset="0"/>
            </a:endParaRPr>
          </a:p>
        </p:txBody>
      </p:sp>
      <p:sp>
        <p:nvSpPr>
          <p:cNvPr id="5" name="Slide Number Placeholder 4"/>
          <p:cNvSpPr>
            <a:spLocks noGrp="1"/>
          </p:cNvSpPr>
          <p:nvPr>
            <p:ph type="sldNum" sz="quarter" idx="12"/>
          </p:nvPr>
        </p:nvSpPr>
        <p:spPr/>
        <p:txBody>
          <a:bodyPr vert="horz" lIns="68580" tIns="34290" rIns="68580" bIns="34290" rtlCol="0" anchor="ctr"/>
          <a:lstStyle/>
          <a:p>
            <a:pPr marL="0" marR="0" lvl="0" indent="0" algn="r" defTabSz="6858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2000" b="1" i="0" u="none" strike="noStrike" kern="1200" cap="none" spc="0" normalizeH="0" baseline="0" noProof="0" smtClean="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685800" rtl="0" eaLnBrk="1" fontAlgn="auto" latinLnBrk="0" hangingPunct="1">
                <a:lnSpc>
                  <a:spcPct val="100000"/>
                </a:lnSpc>
                <a:spcBef>
                  <a:spcPts val="0"/>
                </a:spcBef>
                <a:spcAft>
                  <a:spcPts val="0"/>
                </a:spcAft>
                <a:buClrTx/>
                <a:buSzTx/>
                <a:buFontTx/>
                <a:buNone/>
                <a:tabLst/>
                <a:defRPr/>
              </a:pPr>
              <a:t>79</a:t>
            </a:fld>
            <a:endPar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6" name="TextBox 1">
            <a:extLst>
              <a:ext uri="{FF2B5EF4-FFF2-40B4-BE49-F238E27FC236}">
                <a16:creationId xmlns:a16="http://schemas.microsoft.com/office/drawing/2014/main" id="{61F538DA-AAA9-EB73-EA4D-9448D27ACBC8}"/>
              </a:ext>
            </a:extLst>
          </p:cNvPr>
          <p:cNvSpPr txBox="1"/>
          <p:nvPr/>
        </p:nvSpPr>
        <p:spPr>
          <a:xfrm>
            <a:off x="1950027" y="5266813"/>
            <a:ext cx="7620000" cy="7078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57200" marR="0" lvl="0" indent="-4572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2000" b="1" i="0" u="none" strike="noStrike" kern="1200" cap="none" spc="0" normalizeH="0" baseline="0" noProof="0" dirty="0">
                <a:ln>
                  <a:noFill/>
                </a:ln>
                <a:solidFill>
                  <a:srgbClr val="1F497D">
                    <a:lumMod val="60000"/>
                    <a:lumOff val="40000"/>
                  </a:srgbClr>
                </a:solidFill>
                <a:effectLst/>
                <a:uLnTx/>
                <a:uFillTx/>
                <a:latin typeface="Cambria" panose="02040503050406030204" pitchFamily="18" charset="0"/>
                <a:ea typeface="Cambria" panose="02040503050406030204" pitchFamily="18" charset="0"/>
                <a:cs typeface="+mn-cs"/>
              </a:rPr>
              <a:t>Section 358 of IT Act, 2025 </a:t>
            </a:r>
          </a:p>
          <a:p>
            <a:pPr marL="457200" marR="0" lvl="0" indent="-45720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1F497D">
                    <a:lumMod val="60000"/>
                    <a:lumOff val="40000"/>
                  </a:srgbClr>
                </a:solidFill>
                <a:effectLst/>
                <a:uLnTx/>
                <a:uFillTx/>
                <a:latin typeface="Cambria" panose="02040503050406030204" pitchFamily="18" charset="0"/>
                <a:ea typeface="Cambria" panose="02040503050406030204" pitchFamily="18" charset="0"/>
                <a:cs typeface="+mn-cs"/>
              </a:rPr>
              <a:t>	Form of appeal and limitation</a:t>
            </a:r>
          </a:p>
        </p:txBody>
      </p:sp>
      <p:sp>
        <p:nvSpPr>
          <p:cNvPr id="9" name="Title 1">
            <a:extLst>
              <a:ext uri="{FF2B5EF4-FFF2-40B4-BE49-F238E27FC236}">
                <a16:creationId xmlns:a16="http://schemas.microsoft.com/office/drawing/2014/main" id="{A0D256C7-0B93-7A09-B8F1-6B601558157B}"/>
              </a:ext>
            </a:extLst>
          </p:cNvPr>
          <p:cNvSpPr txBox="1">
            <a:spLocks/>
          </p:cNvSpPr>
          <p:nvPr/>
        </p:nvSpPr>
        <p:spPr>
          <a:xfrm>
            <a:off x="990600" y="349082"/>
            <a:ext cx="10210800" cy="50165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800" b="1" dirty="0">
                <a:solidFill>
                  <a:srgbClr val="FF0000"/>
                </a:solidFill>
                <a:latin typeface="Cambria" panose="02040503050406030204" pitchFamily="18" charset="0"/>
              </a:rPr>
              <a:t>6</a:t>
            </a:r>
            <a:r>
              <a:rPr kumimoji="0" lang="en-US" sz="28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rPr>
              <a:t>. </a:t>
            </a:r>
            <a:r>
              <a:rPr kumimoji="0" lang="en-US" sz="2800" b="1" i="0" u="none" strike="noStrike" kern="1200" cap="none" spc="0" normalizeH="0" baseline="0" noProof="0" dirty="0" err="1">
                <a:ln>
                  <a:noFill/>
                </a:ln>
                <a:solidFill>
                  <a:srgbClr val="FF0000"/>
                </a:solidFill>
                <a:effectLst/>
                <a:uLnTx/>
                <a:uFillTx/>
                <a:latin typeface="Cambria" panose="02040503050406030204" pitchFamily="18" charset="0"/>
                <a:ea typeface="+mj-ea"/>
                <a:cs typeface="+mj-cs"/>
              </a:rPr>
              <a:t>Condonation</a:t>
            </a:r>
            <a:r>
              <a:rPr kumimoji="0" lang="en-US" sz="28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rPr>
              <a:t> of Delay</a:t>
            </a:r>
          </a:p>
        </p:txBody>
      </p:sp>
      <p:sp>
        <p:nvSpPr>
          <p:cNvPr id="10" name="Footer Placeholder 3">
            <a:extLst>
              <a:ext uri="{FF2B5EF4-FFF2-40B4-BE49-F238E27FC236}">
                <a16:creationId xmlns:a16="http://schemas.microsoft.com/office/drawing/2014/main" id="{898073FA-C843-07EB-4129-0E96E03B2975}"/>
              </a:ext>
            </a:extLst>
          </p:cNvPr>
          <p:cNvSpPr>
            <a:spLocks noGrp="1"/>
          </p:cNvSpPr>
          <p:nvPr>
            <p:ph type="ftr" sz="quarter" idx="11"/>
          </p:nvPr>
        </p:nvSpPr>
        <p:spPr>
          <a:xfrm>
            <a:off x="8922327" y="6300933"/>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Tree>
    <p:extLst>
      <p:ext uri="{BB962C8B-B14F-4D97-AF65-F5344CB8AC3E}">
        <p14:creationId xmlns:p14="http://schemas.microsoft.com/office/powerpoint/2010/main" val="3050459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81761"/>
          </a:xfrm>
        </p:spPr>
        <p:txBody>
          <a:bodyPr>
            <a:normAutofit fontScale="90000"/>
          </a:bodyPr>
          <a:lstStyle/>
          <a:p>
            <a:pPr lvl="0" algn="ctr"/>
            <a:br>
              <a:rPr lang="en-US" sz="3100" b="1" dirty="0">
                <a:solidFill>
                  <a:srgbClr val="FF0000"/>
                </a:solidFill>
                <a:latin typeface="Cambria" panose="02040503050406030204" pitchFamily="18" charset="0"/>
                <a:ea typeface="Cambria" panose="02040503050406030204" pitchFamily="18" charset="0"/>
              </a:rPr>
            </a:br>
            <a:r>
              <a:rPr lang="en-US" sz="3100" b="1" dirty="0">
                <a:solidFill>
                  <a:srgbClr val="FF0000"/>
                </a:solidFill>
                <a:latin typeface="Cambria" panose="02040503050406030204" pitchFamily="18" charset="0"/>
                <a:ea typeface="Cambria" panose="02040503050406030204" pitchFamily="18" charset="0"/>
              </a:rPr>
              <a:t>1. </a:t>
            </a:r>
            <a:r>
              <a:rPr lang="en-US" sz="3100" b="1" u="sng" dirty="0">
                <a:solidFill>
                  <a:srgbClr val="FF0000"/>
                </a:solidFill>
                <a:latin typeface="Cambria" panose="02040503050406030204" pitchFamily="18" charset="0"/>
                <a:ea typeface="Cambria" panose="02040503050406030204" pitchFamily="18" charset="0"/>
              </a:rPr>
              <a:t>Drafting and Filing of reply letter in response to </a:t>
            </a:r>
            <a:br>
              <a:rPr lang="en-US" sz="3100" b="1" u="sng" dirty="0">
                <a:solidFill>
                  <a:srgbClr val="FF0000"/>
                </a:solidFill>
                <a:latin typeface="Cambria" panose="02040503050406030204" pitchFamily="18" charset="0"/>
                <a:ea typeface="Cambria" panose="02040503050406030204" pitchFamily="18" charset="0"/>
              </a:rPr>
            </a:br>
            <a:r>
              <a:rPr lang="en-US" sz="3100" b="1" u="sng" dirty="0">
                <a:solidFill>
                  <a:srgbClr val="FF0000"/>
                </a:solidFill>
                <a:latin typeface="Cambria" panose="02040503050406030204" pitchFamily="18" charset="0"/>
                <a:ea typeface="Cambria" panose="02040503050406030204" pitchFamily="18" charset="0"/>
              </a:rPr>
              <a:t>notice u/s.270(8) &amp; 270(9) </a:t>
            </a:r>
            <a:r>
              <a:rPr lang="en-US" sz="3100" b="1" u="sng" dirty="0">
                <a:solidFill>
                  <a:srgbClr val="00B050"/>
                </a:solidFill>
                <a:latin typeface="Cambria" panose="02040503050406030204" pitchFamily="18" charset="0"/>
                <a:ea typeface="Cambria" panose="02040503050406030204" pitchFamily="18" charset="0"/>
              </a:rPr>
              <a:t>(143(2) of IT Act 1961)</a:t>
            </a:r>
            <a:br>
              <a:rPr lang="en-IN" sz="2800" b="1" dirty="0">
                <a:solidFill>
                  <a:srgbClr val="00B050"/>
                </a:solidFill>
                <a:latin typeface="Cambria" panose="02040503050406030204" pitchFamily="18" charset="0"/>
                <a:ea typeface="Cambria" panose="02040503050406030204" pitchFamily="18" charset="0"/>
              </a:rPr>
            </a:br>
            <a:endParaRPr lang="en-IN" sz="2800" b="1" dirty="0">
              <a:solidFill>
                <a:srgbClr val="00B050"/>
              </a:solidFill>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838200" y="1346886"/>
            <a:ext cx="10515600" cy="4830077"/>
          </a:xfrm>
        </p:spPr>
        <p:txBody>
          <a:bodyPr/>
          <a:lstStyle/>
          <a:p>
            <a:pPr marL="0" lvl="0" indent="0" algn="just">
              <a:lnSpc>
                <a:spcPct val="200000"/>
              </a:lnSpc>
              <a:buNone/>
            </a:pPr>
            <a:r>
              <a:rPr lang="en-US" dirty="0">
                <a:latin typeface="Cambria" panose="02040503050406030204" pitchFamily="18" charset="0"/>
                <a:ea typeface="Cambria" panose="02040503050406030204" pitchFamily="18" charset="0"/>
              </a:rPr>
              <a:t>(</a:t>
            </a:r>
            <a:r>
              <a:rPr lang="en-US" dirty="0" err="1">
                <a:latin typeface="Cambria" panose="02040503050406030204" pitchFamily="18" charset="0"/>
                <a:ea typeface="Cambria" panose="02040503050406030204" pitchFamily="18" charset="0"/>
              </a:rPr>
              <a:t>i</a:t>
            </a:r>
            <a:r>
              <a:rPr lang="en-US" dirty="0">
                <a:latin typeface="Cambria" panose="02040503050406030204" pitchFamily="18" charset="0"/>
                <a:ea typeface="Cambria" panose="02040503050406030204" pitchFamily="18" charset="0"/>
              </a:rPr>
              <a:t>) To check whether the notice is for </a:t>
            </a:r>
            <a:r>
              <a:rPr lang="en-US" dirty="0">
                <a:solidFill>
                  <a:srgbClr val="FF0000"/>
                </a:solidFill>
                <a:latin typeface="Cambria" panose="02040503050406030204" pitchFamily="18" charset="0"/>
                <a:ea typeface="Cambria" panose="02040503050406030204" pitchFamily="18" charset="0"/>
              </a:rPr>
              <a:t>limited scrutiny or complete scrutiny.</a:t>
            </a:r>
            <a:endParaRPr lang="en-IN" dirty="0">
              <a:solidFill>
                <a:srgbClr val="FF0000"/>
              </a:solidFill>
              <a:latin typeface="Cambria" panose="02040503050406030204" pitchFamily="18" charset="0"/>
              <a:ea typeface="Cambria" panose="02040503050406030204" pitchFamily="18" charset="0"/>
            </a:endParaRPr>
          </a:p>
          <a:p>
            <a:pPr marL="0" lvl="0" indent="0" algn="just">
              <a:lnSpc>
                <a:spcPct val="200000"/>
              </a:lnSpc>
              <a:buNone/>
            </a:pPr>
            <a:r>
              <a:rPr lang="en-US" dirty="0">
                <a:latin typeface="Cambria" panose="02040503050406030204" pitchFamily="18" charset="0"/>
                <a:ea typeface="Cambria" panose="02040503050406030204" pitchFamily="18" charset="0"/>
              </a:rPr>
              <a:t>(ii) To compile and study the basic documents</a:t>
            </a:r>
            <a:r>
              <a:rPr lang="en-US" b="1" dirty="0">
                <a:latin typeface="Cambria" panose="02040503050406030204" pitchFamily="18" charset="0"/>
                <a:ea typeface="Cambria" panose="02040503050406030204" pitchFamily="18" charset="0"/>
              </a:rPr>
              <a:t> </a:t>
            </a:r>
            <a:r>
              <a:rPr lang="en-US" dirty="0">
                <a:latin typeface="Cambria" panose="02040503050406030204" pitchFamily="18" charset="0"/>
                <a:ea typeface="Cambria" panose="02040503050406030204" pitchFamily="18" charset="0"/>
              </a:rPr>
              <a:t>like return of income filed u/s. </a:t>
            </a:r>
            <a:r>
              <a:rPr lang="en-US" dirty="0">
                <a:solidFill>
                  <a:srgbClr val="FF0000"/>
                </a:solidFill>
                <a:latin typeface="Cambria" panose="02040503050406030204" pitchFamily="18" charset="0"/>
                <a:ea typeface="Cambria" panose="02040503050406030204" pitchFamily="18" charset="0"/>
              </a:rPr>
              <a:t>263 of IT Act, 2025</a:t>
            </a:r>
            <a:r>
              <a:rPr lang="en-US" dirty="0">
                <a:latin typeface="Cambria" panose="02040503050406030204" pitchFamily="18" charset="0"/>
                <a:ea typeface="Cambria" panose="02040503050406030204" pitchFamily="18" charset="0"/>
              </a:rPr>
              <a:t> </a:t>
            </a:r>
            <a:r>
              <a:rPr lang="en-US" dirty="0">
                <a:solidFill>
                  <a:srgbClr val="00B050"/>
                </a:solidFill>
                <a:latin typeface="Cambria" panose="02040503050406030204" pitchFamily="18" charset="0"/>
                <a:ea typeface="Cambria" panose="02040503050406030204" pitchFamily="18" charset="0"/>
              </a:rPr>
              <a:t>(Section 139 of IT Act, 1961)</a:t>
            </a:r>
            <a:r>
              <a:rPr lang="en-US" dirty="0">
                <a:latin typeface="Cambria" panose="02040503050406030204" pitchFamily="18" charset="0"/>
                <a:ea typeface="Cambria" panose="02040503050406030204" pitchFamily="18" charset="0"/>
              </a:rPr>
              <a:t>, financial statements, deeds, bank statements etc. of the assessee.</a:t>
            </a:r>
            <a:endParaRPr lang="en-IN" dirty="0">
              <a:latin typeface="Cambria" panose="02040503050406030204" pitchFamily="18" charset="0"/>
              <a:ea typeface="Cambria" panose="02040503050406030204" pitchFamily="18" charset="0"/>
            </a:endParaRPr>
          </a:p>
          <a:p>
            <a:pPr algn="just">
              <a:lnSpc>
                <a:spcPct val="200000"/>
              </a:lnSpc>
            </a:pPr>
            <a:endParaRPr lang="en-IN" dirty="0">
              <a:latin typeface="Cambria" panose="02040503050406030204" pitchFamily="18" charset="0"/>
              <a:ea typeface="Cambria" panose="02040503050406030204" pitchFamily="18" charset="0"/>
            </a:endParaRPr>
          </a:p>
        </p:txBody>
      </p:sp>
      <p:sp>
        <p:nvSpPr>
          <p:cNvPr id="6" name="Slide Number Placeholder 5"/>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8</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68544862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61BC87-6B25-41C8-8149-8ACE12D90ACD}"/>
              </a:ext>
            </a:extLst>
          </p:cNvPr>
          <p:cNvSpPr txBox="1"/>
          <p:nvPr/>
        </p:nvSpPr>
        <p:spPr>
          <a:xfrm>
            <a:off x="599574" y="354693"/>
            <a:ext cx="10775138" cy="5465727"/>
          </a:xfrm>
          <a:prstGeom prst="rect">
            <a:avLst/>
          </a:prstGeom>
          <a:noFill/>
        </p:spPr>
        <p:txBody>
          <a:bodyPr wrap="square" rtlCol="0">
            <a:spAutoFit/>
          </a:bodyPr>
          <a:lstStyle/>
          <a:p>
            <a:pPr marL="0" marR="0" lvl="0" indent="0" algn="just" defTabSz="342900" rtl="0" eaLnBrk="1" fontAlgn="auto" latinLnBrk="0" hangingPunct="1">
              <a:lnSpc>
                <a:spcPct val="150000"/>
              </a:lnSpc>
              <a:spcBef>
                <a:spcPts val="0"/>
              </a:spcBef>
              <a:spcAft>
                <a:spcPts val="0"/>
              </a:spcAft>
              <a:buClrTx/>
              <a:buSzTx/>
              <a:buFontTx/>
              <a:buNone/>
              <a:tabLst/>
              <a:defRPr/>
            </a:pPr>
            <a:r>
              <a:rPr kumimoji="0" lang="en-IN" sz="2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The appeal must be filed in </a:t>
            </a:r>
            <a:r>
              <a:rPr kumimoji="0" lang="en-IN" sz="26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Form No. </a:t>
            </a:r>
            <a:r>
              <a:rPr lang="en-IN" sz="2600" b="1" dirty="0">
                <a:solidFill>
                  <a:srgbClr val="FF0000"/>
                </a:solidFill>
                <a:latin typeface="Cambria" panose="02040503050406030204" pitchFamily="18" charset="0"/>
                <a:ea typeface="Cambria" panose="02040503050406030204" pitchFamily="18" charset="0"/>
              </a:rPr>
              <a:t>99 as per IT Act, 2025 </a:t>
            </a:r>
            <a:r>
              <a:rPr lang="en-IN" sz="2600" b="1" dirty="0">
                <a:solidFill>
                  <a:srgbClr val="00B050"/>
                </a:solidFill>
                <a:latin typeface="Cambria" panose="02040503050406030204" pitchFamily="18" charset="0"/>
                <a:ea typeface="Cambria" panose="02040503050406030204" pitchFamily="18" charset="0"/>
              </a:rPr>
              <a:t>(Form 35. as per IT Act, 1961)</a:t>
            </a:r>
            <a:r>
              <a:rPr kumimoji="0" lang="en-IN" sz="26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 </a:t>
            </a:r>
            <a:r>
              <a:rPr kumimoji="0" lang="en-IN" sz="2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and as per </a:t>
            </a:r>
            <a:r>
              <a:rPr kumimoji="0" lang="en-IN" sz="26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Section 358(3) of IT Act, 2025</a:t>
            </a:r>
            <a:r>
              <a:rPr kumimoji="0" lang="en-IN" sz="2600" b="0" i="0" u="none" strike="noStrike" kern="1200" cap="none" spc="0" normalizeH="0" baseline="0" noProof="0" dirty="0">
                <a:ln>
                  <a:noFill/>
                </a:ln>
                <a:effectLst/>
                <a:uLnTx/>
                <a:uFillTx/>
                <a:latin typeface="Cambria" panose="02040503050406030204" pitchFamily="18" charset="0"/>
                <a:ea typeface="Cambria" panose="02040503050406030204" pitchFamily="18" charset="0"/>
                <a:cs typeface="+mn-cs"/>
              </a:rPr>
              <a:t> </a:t>
            </a:r>
            <a:r>
              <a:rPr kumimoji="0" lang="en-IN" sz="2600" b="0" i="0" u="none" strike="noStrike" kern="1200" cap="none" spc="0" normalizeH="0" baseline="0" noProof="0" dirty="0">
                <a:ln>
                  <a:noFill/>
                </a:ln>
                <a:solidFill>
                  <a:srgbClr val="00B050"/>
                </a:solidFill>
                <a:effectLst/>
                <a:uLnTx/>
                <a:uFillTx/>
                <a:latin typeface="Cambria" panose="02040503050406030204" pitchFamily="18" charset="0"/>
                <a:ea typeface="Cambria" panose="02040503050406030204" pitchFamily="18" charset="0"/>
                <a:cs typeface="+mn-cs"/>
              </a:rPr>
              <a:t>(</a:t>
            </a:r>
            <a:r>
              <a:rPr kumimoji="0" lang="en-IN" sz="2600" i="0" u="none" strike="noStrike" kern="1200" cap="none" spc="0" normalizeH="0" baseline="0" noProof="0" dirty="0">
                <a:ln>
                  <a:noFill/>
                </a:ln>
                <a:solidFill>
                  <a:srgbClr val="00B050"/>
                </a:solidFill>
                <a:effectLst/>
                <a:uLnTx/>
                <a:uFillTx/>
                <a:latin typeface="Cambria" panose="02040503050406030204" pitchFamily="18" charset="0"/>
                <a:ea typeface="Cambria" panose="02040503050406030204" pitchFamily="18" charset="0"/>
                <a:cs typeface="+mn-cs"/>
              </a:rPr>
              <a:t>section 249(2)</a:t>
            </a:r>
            <a:r>
              <a:rPr kumimoji="0" lang="en-IN" sz="2600" b="1" i="0" u="none" strike="noStrike" kern="1200" cap="none" spc="0" normalizeH="0" baseline="0" noProof="0" dirty="0">
                <a:ln>
                  <a:noFill/>
                </a:ln>
                <a:solidFill>
                  <a:srgbClr val="00B050"/>
                </a:solidFill>
                <a:effectLst/>
                <a:uLnTx/>
                <a:uFillTx/>
                <a:latin typeface="Cambria" panose="02040503050406030204" pitchFamily="18" charset="0"/>
                <a:ea typeface="Cambria" panose="02040503050406030204" pitchFamily="18" charset="0"/>
                <a:cs typeface="+mn-cs"/>
              </a:rPr>
              <a:t> </a:t>
            </a:r>
            <a:r>
              <a:rPr kumimoji="0" lang="en-IN" sz="2600" b="0" i="0" u="none" strike="noStrike" kern="1200" cap="none" spc="0" normalizeH="0" baseline="0" noProof="0" dirty="0">
                <a:ln>
                  <a:noFill/>
                </a:ln>
                <a:solidFill>
                  <a:srgbClr val="00B050"/>
                </a:solidFill>
                <a:effectLst/>
                <a:uLnTx/>
                <a:uFillTx/>
                <a:latin typeface="Cambria" panose="02040503050406030204" pitchFamily="18" charset="0"/>
                <a:ea typeface="Cambria" panose="02040503050406030204" pitchFamily="18" charset="0"/>
                <a:cs typeface="+mn-cs"/>
              </a:rPr>
              <a:t>of the IT Act 1961)</a:t>
            </a:r>
            <a:r>
              <a:rPr kumimoji="0" lang="en-IN" sz="2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IN" sz="26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within 30 days of service of notice of demand</a:t>
            </a:r>
            <a:r>
              <a:rPr kumimoji="0" lang="en-IN" sz="2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It is important to note that the period of limitation starts from the date of service.</a:t>
            </a:r>
          </a:p>
          <a:p>
            <a:pPr marL="0" marR="0" lvl="0" indent="0" algn="just" defTabSz="342900" rtl="0" eaLnBrk="1" fontAlgn="auto" latinLnBrk="0" hangingPunct="1">
              <a:lnSpc>
                <a:spcPct val="150000"/>
              </a:lnSpc>
              <a:spcBef>
                <a:spcPts val="0"/>
              </a:spcBef>
              <a:spcAft>
                <a:spcPts val="0"/>
              </a:spcAft>
              <a:buClrTx/>
              <a:buSzTx/>
              <a:buFontTx/>
              <a:buNone/>
              <a:tabLst/>
              <a:defRPr/>
            </a:pPr>
            <a:r>
              <a:rPr kumimoji="0" lang="en-IN" sz="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a:t>
            </a:r>
          </a:p>
          <a:p>
            <a:pPr marL="0" marR="0" lvl="0" indent="0" algn="just" defTabSz="342900" rtl="0" eaLnBrk="1" fontAlgn="auto" latinLnBrk="0" hangingPunct="1">
              <a:lnSpc>
                <a:spcPct val="150000"/>
              </a:lnSpc>
              <a:spcBef>
                <a:spcPts val="0"/>
              </a:spcBef>
              <a:spcAft>
                <a:spcPts val="0"/>
              </a:spcAft>
              <a:buClrTx/>
              <a:buSzTx/>
              <a:buFontTx/>
              <a:buNone/>
              <a:tabLst/>
              <a:defRPr/>
            </a:pPr>
            <a:r>
              <a:rPr kumimoji="0" lang="en-IN" sz="2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Therefore, </a:t>
            </a:r>
            <a:r>
              <a:rPr kumimoji="0" lang="en-IN" sz="26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even if any application</a:t>
            </a:r>
            <a:r>
              <a:rPr kumimoji="0" lang="en-IN" sz="26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 </a:t>
            </a:r>
            <a:r>
              <a:rPr kumimoji="0" lang="en-IN" sz="2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under </a:t>
            </a:r>
            <a:r>
              <a:rPr kumimoji="0" lang="en-IN" sz="26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Section 287 of the IT Act, 2025 </a:t>
            </a:r>
            <a:r>
              <a:rPr kumimoji="0" lang="en-IN" sz="2600" i="0" u="none" strike="noStrike" kern="1200" cap="none" spc="0" normalizeH="0" baseline="0" noProof="0" dirty="0">
                <a:ln>
                  <a:noFill/>
                </a:ln>
                <a:solidFill>
                  <a:srgbClr val="00B050"/>
                </a:solidFill>
                <a:effectLst/>
                <a:uLnTx/>
                <a:uFillTx/>
                <a:latin typeface="Cambria" panose="02040503050406030204" pitchFamily="18" charset="0"/>
                <a:ea typeface="Cambria" panose="02040503050406030204" pitchFamily="18" charset="0"/>
                <a:cs typeface="+mn-cs"/>
              </a:rPr>
              <a:t>(section 154 of the IT Act, 1961)</a:t>
            </a:r>
            <a:r>
              <a:rPr kumimoji="0" lang="en-IN" sz="2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IN" sz="26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for</a:t>
            </a:r>
            <a:r>
              <a:rPr kumimoji="0" lang="en-IN" sz="2600" b="0"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 </a:t>
            </a:r>
            <a:r>
              <a:rPr kumimoji="0" lang="en-IN" sz="26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rectification is pending before the AO</a:t>
            </a:r>
            <a:r>
              <a:rPr kumimoji="0" lang="en-IN" sz="2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assessee must </a:t>
            </a:r>
            <a:r>
              <a:rPr kumimoji="0" lang="en-IN" sz="26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not wait for its disposal</a:t>
            </a:r>
            <a:r>
              <a:rPr kumimoji="0" lang="en-IN" sz="26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before filing the appeal with the CIT (A)/JCIT(A).</a:t>
            </a:r>
          </a:p>
        </p:txBody>
      </p:sp>
      <p:sp>
        <p:nvSpPr>
          <p:cNvPr id="7" name="Title 1">
            <a:extLst>
              <a:ext uri="{FF2B5EF4-FFF2-40B4-BE49-F238E27FC236}">
                <a16:creationId xmlns:a16="http://schemas.microsoft.com/office/drawing/2014/main" id="{5368F488-3872-9061-9404-2457A3C2B7E8}"/>
              </a:ext>
            </a:extLst>
          </p:cNvPr>
          <p:cNvSpPr txBox="1">
            <a:spLocks/>
          </p:cNvSpPr>
          <p:nvPr/>
        </p:nvSpPr>
        <p:spPr>
          <a:xfrm>
            <a:off x="281311" y="-114300"/>
            <a:ext cx="10210800" cy="5016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000" b="1" dirty="0">
                <a:solidFill>
                  <a:srgbClr val="FF0000"/>
                </a:solidFill>
                <a:latin typeface="Cambria" panose="02040503050406030204" pitchFamily="18" charset="0"/>
              </a:rPr>
              <a:t>6.</a:t>
            </a:r>
            <a:r>
              <a:rPr kumimoji="0" lang="en-US" sz="20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rPr>
              <a:t> </a:t>
            </a:r>
            <a:r>
              <a:rPr kumimoji="0" lang="en-US" sz="2000" b="1" i="0" u="none" strike="noStrike" kern="1200" cap="none" spc="0" normalizeH="0" baseline="0" noProof="0" dirty="0" err="1">
                <a:ln>
                  <a:noFill/>
                </a:ln>
                <a:solidFill>
                  <a:srgbClr val="FF0000"/>
                </a:solidFill>
                <a:effectLst/>
                <a:uLnTx/>
                <a:uFillTx/>
                <a:latin typeface="Cambria" panose="02040503050406030204" pitchFamily="18" charset="0"/>
                <a:ea typeface="+mj-ea"/>
                <a:cs typeface="+mj-cs"/>
              </a:rPr>
              <a:t>Condonation</a:t>
            </a:r>
            <a:r>
              <a:rPr kumimoji="0" lang="en-US" sz="20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rPr>
              <a:t> of Delay(Contd.)</a:t>
            </a:r>
          </a:p>
        </p:txBody>
      </p:sp>
      <p:sp>
        <p:nvSpPr>
          <p:cNvPr id="8" name="Slide Number Placeholder 4">
            <a:extLst>
              <a:ext uri="{FF2B5EF4-FFF2-40B4-BE49-F238E27FC236}">
                <a16:creationId xmlns:a16="http://schemas.microsoft.com/office/drawing/2014/main" id="{B5B2C9BD-ED26-2016-F4D3-D53DD189DE34}"/>
              </a:ext>
            </a:extLst>
          </p:cNvPr>
          <p:cNvSpPr txBox="1">
            <a:spLocks/>
          </p:cNvSpPr>
          <p:nvPr/>
        </p:nvSpPr>
        <p:spPr>
          <a:xfrm>
            <a:off x="9216571" y="6356350"/>
            <a:ext cx="2844800" cy="365125"/>
          </a:xfrm>
          <a:prstGeom prst="rect">
            <a:avLst/>
          </a:prstGeom>
        </p:spPr>
        <p:txBody>
          <a:bodyPr vert="horz" lIns="68580" tIns="34290" rIns="68580" bIns="34290" rtlCol="0" anchor="ctr"/>
          <a:lstStyle>
            <a:defPPr>
              <a:defRPr lang="en-US"/>
            </a:defPPr>
            <a:lvl1pPr marR="0" lvl="0" indent="0" algn="r" defTabSz="685800" fontAlgn="auto">
              <a:lnSpc>
                <a:spcPct val="100000"/>
              </a:lnSpc>
              <a:spcBef>
                <a:spcPts val="0"/>
              </a:spcBef>
              <a:spcAft>
                <a:spcPts val="0"/>
              </a:spcAft>
              <a:buClrTx/>
              <a:buSzTx/>
              <a:buFontTx/>
              <a:buNone/>
              <a:tabLst/>
              <a:defRPr kumimoji="0" sz="2000" b="1" i="0" u="none" strike="noStrike" cap="none" spc="0" normalizeH="0" baseline="0">
                <a:ln>
                  <a:noFill/>
                </a:ln>
                <a:solidFill>
                  <a:prstClr val="black"/>
                </a:solidFill>
                <a:effectLst/>
                <a:uLnTx/>
                <a:uFillTx/>
                <a:latin typeface="Cambria" panose="02040503050406030204" pitchFamily="18" charset="0"/>
                <a:ea typeface="Cambria" panose="02040503050406030204"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6858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2000" b="1" i="0" u="none" strike="noStrike" kern="1200" cap="none" spc="0" normalizeH="0" baseline="0" noProof="0" smtClean="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685800" rtl="0" eaLnBrk="1" fontAlgn="auto" latinLnBrk="0" hangingPunct="1">
                <a:lnSpc>
                  <a:spcPct val="100000"/>
                </a:lnSpc>
                <a:spcBef>
                  <a:spcPts val="0"/>
                </a:spcBef>
                <a:spcAft>
                  <a:spcPts val="0"/>
                </a:spcAft>
                <a:buClrTx/>
                <a:buSzTx/>
                <a:buFontTx/>
                <a:buNone/>
                <a:tabLst/>
                <a:defRPr/>
              </a:pPr>
              <a:t>80</a:t>
            </a:fld>
            <a:endPar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9" name="Footer Placeholder 3">
            <a:extLst>
              <a:ext uri="{FF2B5EF4-FFF2-40B4-BE49-F238E27FC236}">
                <a16:creationId xmlns:a16="http://schemas.microsoft.com/office/drawing/2014/main" id="{1433262D-8DBD-CD3E-5B5F-89594AB17ED9}"/>
              </a:ext>
            </a:extLst>
          </p:cNvPr>
          <p:cNvSpPr txBox="1">
            <a:spLocks/>
          </p:cNvSpPr>
          <p:nvPr/>
        </p:nvSpPr>
        <p:spPr>
          <a:xfrm>
            <a:off x="9783680" y="6538913"/>
            <a:ext cx="12954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Tree>
    <p:extLst>
      <p:ext uri="{BB962C8B-B14F-4D97-AF65-F5344CB8AC3E}">
        <p14:creationId xmlns:p14="http://schemas.microsoft.com/office/powerpoint/2010/main" val="245388345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61BC87-6B25-41C8-8149-8ACE12D90ACD}"/>
              </a:ext>
            </a:extLst>
          </p:cNvPr>
          <p:cNvSpPr txBox="1"/>
          <p:nvPr/>
        </p:nvSpPr>
        <p:spPr>
          <a:xfrm>
            <a:off x="990601" y="864419"/>
            <a:ext cx="10591800" cy="3323987"/>
          </a:xfrm>
          <a:prstGeom prst="rect">
            <a:avLst/>
          </a:prstGeom>
          <a:noFill/>
        </p:spPr>
        <p:txBody>
          <a:bodyPr wrap="square" rtlCol="0">
            <a:spAutoFit/>
          </a:bodyPr>
          <a:lstStyle/>
          <a:p>
            <a:pPr marL="342900" marR="0" lvl="0" indent="-342900" algn="just" defTabSz="342900" rtl="0" eaLnBrk="1" fontAlgn="auto" latinLnBrk="0" hangingPunct="1">
              <a:lnSpc>
                <a:spcPct val="150000"/>
              </a:lnSpc>
              <a:spcBef>
                <a:spcPts val="0"/>
              </a:spcBef>
              <a:spcAft>
                <a:spcPts val="0"/>
              </a:spcAft>
              <a:buClr>
                <a:srgbClr val="FF0000"/>
              </a:buClr>
              <a:buSzTx/>
              <a:buFont typeface="Wingdings" panose="05000000000000000000" pitchFamily="2" charset="2"/>
              <a:buChar char="Ø"/>
              <a:tabLst/>
              <a:defRPr/>
            </a:pPr>
            <a:r>
              <a:rPr kumimoji="0" lang="en-IN" sz="28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Explaining delay </a:t>
            </a:r>
            <a:r>
              <a:rPr kumimoji="0" lang="en-IN" sz="28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day-by-day by way of Affidavit</a:t>
            </a:r>
          </a:p>
          <a:p>
            <a:pPr marL="342900" marR="0" lvl="0" indent="-342900" algn="just" defTabSz="342900" rtl="0" eaLnBrk="1" fontAlgn="auto" latinLnBrk="0" hangingPunct="1">
              <a:lnSpc>
                <a:spcPct val="150000"/>
              </a:lnSpc>
              <a:spcBef>
                <a:spcPts val="0"/>
              </a:spcBef>
              <a:spcAft>
                <a:spcPts val="0"/>
              </a:spcAft>
              <a:buClr>
                <a:srgbClr val="FF0000"/>
              </a:buClr>
              <a:buSzTx/>
              <a:buFont typeface="Wingdings" panose="05000000000000000000" pitchFamily="2" charset="2"/>
              <a:buChar char="Ø"/>
              <a:tabLst/>
              <a:defRPr/>
            </a:pPr>
            <a:r>
              <a:rPr kumimoji="0" lang="en-IN" sz="28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Section 358(5) of IT Act, 2025 </a:t>
            </a:r>
            <a:r>
              <a:rPr kumimoji="0" lang="en-IN" sz="2800" b="1" i="0" u="none" strike="noStrike" kern="1200" cap="none" spc="0" normalizeH="0" baseline="0" noProof="0" dirty="0">
                <a:ln>
                  <a:noFill/>
                </a:ln>
                <a:solidFill>
                  <a:srgbClr val="00B050"/>
                </a:solidFill>
                <a:effectLst/>
                <a:uLnTx/>
                <a:uFillTx/>
                <a:latin typeface="Cambria" panose="02040503050406030204" pitchFamily="18" charset="0"/>
                <a:ea typeface="Cambria" panose="02040503050406030204" pitchFamily="18" charset="0"/>
                <a:cs typeface="+mn-cs"/>
              </a:rPr>
              <a:t>(Section 249(3) of IT Act, 1961)</a:t>
            </a:r>
            <a:r>
              <a:rPr kumimoji="0" lang="en-IN" sz="28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 </a:t>
            </a:r>
            <a:r>
              <a:rPr kumimoji="0" lang="en-IN" sz="28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IN" sz="28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Power of CIT(A)/JCIT(A) to admit belated appeal.</a:t>
            </a:r>
          </a:p>
          <a:p>
            <a:pPr marL="342900" marR="0" lvl="0" indent="-342900" algn="just" defTabSz="342900" rtl="0" eaLnBrk="1" fontAlgn="auto" latinLnBrk="0" hangingPunct="1">
              <a:lnSpc>
                <a:spcPct val="150000"/>
              </a:lnSpc>
              <a:spcBef>
                <a:spcPts val="0"/>
              </a:spcBef>
              <a:spcAft>
                <a:spcPts val="0"/>
              </a:spcAft>
              <a:buClr>
                <a:srgbClr val="FF0000"/>
              </a:buClr>
              <a:buSzTx/>
              <a:buFont typeface="Wingdings" panose="05000000000000000000" pitchFamily="2" charset="2"/>
              <a:buChar char="Ø"/>
              <a:tabLst/>
              <a:defRPr/>
            </a:pPr>
            <a:r>
              <a:rPr kumimoji="0" lang="en-IN" sz="28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Refusal</a:t>
            </a:r>
            <a:r>
              <a:rPr kumimoji="0" lang="en-IN" sz="28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IN" sz="28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of Condonation of delay </a:t>
            </a:r>
            <a:r>
              <a:rPr kumimoji="0" lang="en-IN" sz="28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IN" sz="28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Speaking order.</a:t>
            </a:r>
          </a:p>
          <a:p>
            <a:pPr marL="342900" marR="0" lvl="0" indent="-342900" algn="just" defTabSz="342900" rtl="0" eaLnBrk="1" fontAlgn="auto" latinLnBrk="0" hangingPunct="1">
              <a:lnSpc>
                <a:spcPct val="150000"/>
              </a:lnSpc>
              <a:spcBef>
                <a:spcPts val="0"/>
              </a:spcBef>
              <a:spcAft>
                <a:spcPts val="0"/>
              </a:spcAft>
              <a:buClr>
                <a:srgbClr val="FF0000"/>
              </a:buClr>
              <a:buSzTx/>
              <a:buFont typeface="Wingdings" panose="05000000000000000000" pitchFamily="2" charset="2"/>
              <a:buChar char="Ø"/>
              <a:tabLst/>
              <a:defRPr/>
            </a:pPr>
            <a:r>
              <a:rPr kumimoji="0" lang="en-IN" sz="28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No Condonation of delay</a:t>
            </a:r>
            <a:r>
              <a:rPr kumimoji="0" lang="en-IN" sz="2800" b="1" i="0" u="none" strike="noStrike" kern="1200" cap="none" spc="0" normalizeH="0" baseline="0" noProof="0" dirty="0">
                <a:ln>
                  <a:noFill/>
                </a:ln>
                <a:solidFill>
                  <a:srgbClr val="4472C4"/>
                </a:solidFill>
                <a:effectLst/>
                <a:uLnTx/>
                <a:uFillTx/>
                <a:latin typeface="Cambria" panose="02040503050406030204" pitchFamily="18" charset="0"/>
                <a:ea typeface="Cambria" panose="02040503050406030204" pitchFamily="18" charset="0"/>
                <a:cs typeface="+mn-cs"/>
              </a:rPr>
              <a:t> </a:t>
            </a:r>
            <a:r>
              <a:rPr kumimoji="0" lang="en-IN" sz="28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for</a:t>
            </a:r>
            <a:r>
              <a:rPr kumimoji="0" lang="en-IN" sz="28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IN" sz="28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negligence</a:t>
            </a:r>
            <a:r>
              <a:rPr kumimoji="0" lang="en-IN" sz="28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IN" sz="28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and </a:t>
            </a:r>
            <a:r>
              <a:rPr kumimoji="0" lang="en-IN" sz="2800" b="1" i="0" u="none" strike="noStrike" kern="1200" cap="none" spc="0" normalizeH="0" baseline="0" noProof="0" dirty="0">
                <a:ln>
                  <a:noFill/>
                </a:ln>
                <a:solidFill>
                  <a:srgbClr val="FF0000"/>
                </a:solidFill>
                <a:effectLst/>
                <a:uLnTx/>
                <a:uFillTx/>
                <a:latin typeface="Cambria" panose="02040503050406030204" pitchFamily="18" charset="0"/>
                <a:ea typeface="Cambria" panose="02040503050406030204" pitchFamily="18" charset="0"/>
                <a:cs typeface="+mn-cs"/>
              </a:rPr>
              <a:t>inaction.</a:t>
            </a:r>
          </a:p>
        </p:txBody>
      </p:sp>
      <p:sp>
        <p:nvSpPr>
          <p:cNvPr id="4" name="Slide Number Placeholder 3"/>
          <p:cNvSpPr>
            <a:spLocks noGrp="1"/>
          </p:cNvSpPr>
          <p:nvPr>
            <p:ph type="sldNum" sz="quarter" idx="12"/>
          </p:nvPr>
        </p:nvSpPr>
        <p:spPr/>
        <p:txBody>
          <a:bodyPr vert="horz" lIns="68580" tIns="34290" rIns="68580" bIns="34290" rtlCol="0" anchor="ctr"/>
          <a:lstStyle/>
          <a:p>
            <a:pPr marL="0" marR="0" lvl="0" indent="0" algn="r" defTabSz="6858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18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685800" rtl="0" eaLnBrk="1" fontAlgn="auto" latinLnBrk="0" hangingPunct="1">
                <a:lnSpc>
                  <a:spcPct val="100000"/>
                </a:lnSpc>
                <a:spcBef>
                  <a:spcPts val="0"/>
                </a:spcBef>
                <a:spcAft>
                  <a:spcPts val="0"/>
                </a:spcAft>
                <a:buClrTx/>
                <a:buSzTx/>
                <a:buFontTx/>
                <a:buNone/>
                <a:tabLst/>
                <a:defRPr/>
              </a:pPr>
              <a:t>81</a:t>
            </a:fld>
            <a:endParaRPr kumimoji="0" lang="en-IN" sz="18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9" name="Slide Number Placeholder 4">
            <a:extLst>
              <a:ext uri="{FF2B5EF4-FFF2-40B4-BE49-F238E27FC236}">
                <a16:creationId xmlns:a16="http://schemas.microsoft.com/office/drawing/2014/main" id="{CC2B2750-95E4-C204-8853-836DCC64FF57}"/>
              </a:ext>
            </a:extLst>
          </p:cNvPr>
          <p:cNvSpPr txBox="1">
            <a:spLocks/>
          </p:cNvSpPr>
          <p:nvPr/>
        </p:nvSpPr>
        <p:spPr>
          <a:xfrm>
            <a:off x="8737600" y="6356351"/>
            <a:ext cx="2844800" cy="365125"/>
          </a:xfrm>
          <a:prstGeom prst="rect">
            <a:avLst/>
          </a:prstGeom>
        </p:spPr>
        <p:txBody>
          <a:bodyPr vert="horz" lIns="68580" tIns="34290" rIns="68580" bIns="34290" rtlCol="0" anchor="ctr"/>
          <a:lstStyle>
            <a:defPPr>
              <a:defRPr lang="en-US"/>
            </a:defPPr>
            <a:lvl1pPr marR="0" lvl="0" indent="0" algn="r" defTabSz="685800" fontAlgn="auto">
              <a:lnSpc>
                <a:spcPct val="100000"/>
              </a:lnSpc>
              <a:spcBef>
                <a:spcPts val="0"/>
              </a:spcBef>
              <a:spcAft>
                <a:spcPts val="0"/>
              </a:spcAft>
              <a:buClrTx/>
              <a:buSzTx/>
              <a:buFontTx/>
              <a:buNone/>
              <a:tabLst/>
              <a:defRPr kumimoji="0" sz="2000" b="1" i="0" u="none" strike="noStrike" cap="none" spc="0" normalizeH="0" baseline="0">
                <a:ln>
                  <a:noFill/>
                </a:ln>
                <a:solidFill>
                  <a:prstClr val="black"/>
                </a:solidFill>
                <a:effectLst/>
                <a:uLnTx/>
                <a:uFillTx/>
                <a:latin typeface="Cambria" panose="02040503050406030204" pitchFamily="18" charset="0"/>
                <a:ea typeface="Cambria" panose="02040503050406030204"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6858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2000" b="1" i="0" u="none" strike="noStrike" kern="1200" cap="none" spc="0" normalizeH="0" baseline="0" noProof="0" smtClean="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685800" rtl="0" eaLnBrk="1" fontAlgn="auto" latinLnBrk="0" hangingPunct="1">
                <a:lnSpc>
                  <a:spcPct val="100000"/>
                </a:lnSpc>
                <a:spcBef>
                  <a:spcPts val="0"/>
                </a:spcBef>
                <a:spcAft>
                  <a:spcPts val="0"/>
                </a:spcAft>
                <a:buClrTx/>
                <a:buSzTx/>
                <a:buFontTx/>
                <a:buNone/>
                <a:tabLst/>
                <a:defRPr/>
              </a:pPr>
              <a:t>81</a:t>
            </a:fld>
            <a:endPar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10" name="Footer Placeholder 3">
            <a:extLst>
              <a:ext uri="{FF2B5EF4-FFF2-40B4-BE49-F238E27FC236}">
                <a16:creationId xmlns:a16="http://schemas.microsoft.com/office/drawing/2014/main" id="{BB24CBB9-ECCB-099C-4EF9-36CE5512D29E}"/>
              </a:ext>
            </a:extLst>
          </p:cNvPr>
          <p:cNvSpPr>
            <a:spLocks noGrp="1"/>
          </p:cNvSpPr>
          <p:nvPr>
            <p:ph type="ftr" sz="quarter" idx="11"/>
          </p:nvPr>
        </p:nvSpPr>
        <p:spPr>
          <a:xfrm>
            <a:off x="8963891" y="6287078"/>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
        <p:nvSpPr>
          <p:cNvPr id="11" name="Title 1">
            <a:extLst>
              <a:ext uri="{FF2B5EF4-FFF2-40B4-BE49-F238E27FC236}">
                <a16:creationId xmlns:a16="http://schemas.microsoft.com/office/drawing/2014/main" id="{40F0E106-6CF5-D1B4-4D32-D13FCE15663B}"/>
              </a:ext>
            </a:extLst>
          </p:cNvPr>
          <p:cNvSpPr txBox="1">
            <a:spLocks/>
          </p:cNvSpPr>
          <p:nvPr/>
        </p:nvSpPr>
        <p:spPr>
          <a:xfrm>
            <a:off x="990600" y="349082"/>
            <a:ext cx="10210800" cy="5016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l">
              <a:defRPr/>
            </a:pPr>
            <a:r>
              <a:rPr lang="en-US" sz="2000" b="1" dirty="0">
                <a:solidFill>
                  <a:srgbClr val="FF0000"/>
                </a:solidFill>
                <a:latin typeface="Cambria" panose="02040503050406030204" pitchFamily="18" charset="0"/>
              </a:rPr>
              <a:t>6. </a:t>
            </a:r>
            <a:r>
              <a:rPr lang="en-US" sz="2000" b="1" dirty="0" err="1">
                <a:solidFill>
                  <a:srgbClr val="FF0000"/>
                </a:solidFill>
                <a:latin typeface="Cambria" panose="02040503050406030204" pitchFamily="18" charset="0"/>
              </a:rPr>
              <a:t>Condonation</a:t>
            </a:r>
            <a:r>
              <a:rPr lang="en-US" sz="2000" b="1" dirty="0">
                <a:solidFill>
                  <a:srgbClr val="FF0000"/>
                </a:solidFill>
                <a:latin typeface="Cambria" panose="02040503050406030204" pitchFamily="18" charset="0"/>
              </a:rPr>
              <a:t> of Delay(Contd.)</a:t>
            </a:r>
          </a:p>
        </p:txBody>
      </p:sp>
    </p:spTree>
    <p:extLst>
      <p:ext uri="{BB962C8B-B14F-4D97-AF65-F5344CB8AC3E}">
        <p14:creationId xmlns:p14="http://schemas.microsoft.com/office/powerpoint/2010/main" val="406677444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vert="horz" lIns="68580" tIns="34290" rIns="68580" bIns="34290" rtlCol="0" anchor="ctr"/>
          <a:lstStyle/>
          <a:p>
            <a:pPr marL="0" marR="0" lvl="0" indent="0" algn="r" defTabSz="6858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685800" rtl="0" eaLnBrk="1" fontAlgn="auto" latinLnBrk="0" hangingPunct="1">
                <a:lnSpc>
                  <a:spcPct val="100000"/>
                </a:lnSpc>
                <a:spcBef>
                  <a:spcPts val="0"/>
                </a:spcBef>
                <a:spcAft>
                  <a:spcPts val="0"/>
                </a:spcAft>
                <a:buClrTx/>
                <a:buSzTx/>
                <a:buFontTx/>
                <a:buNone/>
                <a:tabLst/>
                <a:defRPr/>
              </a:pPr>
              <a:t>82</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4" name="Title 3">
            <a:extLst>
              <a:ext uri="{FF2B5EF4-FFF2-40B4-BE49-F238E27FC236}">
                <a16:creationId xmlns:a16="http://schemas.microsoft.com/office/drawing/2014/main" id="{6AF32112-5CED-4DFD-89A6-2B7DF3EE1826}"/>
              </a:ext>
            </a:extLst>
          </p:cNvPr>
          <p:cNvSpPr>
            <a:spLocks noGrp="1"/>
          </p:cNvSpPr>
          <p:nvPr>
            <p:ph type="title" idx="4294967295"/>
          </p:nvPr>
        </p:nvSpPr>
        <p:spPr>
          <a:xfrm>
            <a:off x="1138989" y="850732"/>
            <a:ext cx="10443411" cy="5397668"/>
          </a:xfrm>
        </p:spPr>
        <p:txBody>
          <a:bodyPr>
            <a:noAutofit/>
          </a:bodyPr>
          <a:lstStyle/>
          <a:p>
            <a:pPr algn="just">
              <a:lnSpc>
                <a:spcPct val="150000"/>
              </a:lnSpc>
            </a:pPr>
            <a:r>
              <a:rPr lang="en-IN" sz="3200" dirty="0">
                <a:latin typeface="Cambria" panose="02040503050406030204" pitchFamily="18" charset="0"/>
                <a:ea typeface="Cambria" panose="02040503050406030204" pitchFamily="18" charset="0"/>
              </a:rPr>
              <a:t>In case of delay in filing the appeal, the </a:t>
            </a:r>
            <a:r>
              <a:rPr lang="en-IN" sz="3200" b="1" dirty="0">
                <a:solidFill>
                  <a:srgbClr val="FF0000"/>
                </a:solidFill>
                <a:latin typeface="Cambria" panose="02040503050406030204" pitchFamily="18" charset="0"/>
                <a:ea typeface="Cambria" panose="02040503050406030204" pitchFamily="18" charset="0"/>
              </a:rPr>
              <a:t>appeal should be filed </a:t>
            </a:r>
            <a:r>
              <a:rPr lang="en-IN" sz="3200" b="1" dirty="0">
                <a:latin typeface="Cambria" panose="02040503050406030204" pitchFamily="18" charset="0"/>
                <a:ea typeface="Cambria" panose="02040503050406030204" pitchFamily="18" charset="0"/>
              </a:rPr>
              <a:t>along with</a:t>
            </a:r>
            <a:r>
              <a:rPr lang="en-IN" sz="3200" dirty="0">
                <a:solidFill>
                  <a:schemeClr val="accent5"/>
                </a:solidFill>
                <a:latin typeface="Cambria" panose="02040503050406030204" pitchFamily="18" charset="0"/>
                <a:ea typeface="Cambria" panose="02040503050406030204" pitchFamily="18" charset="0"/>
              </a:rPr>
              <a:t> </a:t>
            </a:r>
            <a:r>
              <a:rPr lang="en-IN" sz="3200" b="1" dirty="0">
                <a:solidFill>
                  <a:srgbClr val="FF0000"/>
                </a:solidFill>
                <a:latin typeface="Cambria" panose="02040503050406030204" pitchFamily="18" charset="0"/>
                <a:ea typeface="Cambria" panose="02040503050406030204" pitchFamily="18" charset="0"/>
              </a:rPr>
              <a:t>an application for condonation of delay explaining delay day-by-day [refer: Soorajmull Nagarmal v. Golden Fibre and Products AIR 1969 Cal 381]</a:t>
            </a:r>
            <a:r>
              <a:rPr lang="en-IN" sz="3200" b="1" dirty="0">
                <a:solidFill>
                  <a:schemeClr val="accent2">
                    <a:lumMod val="75000"/>
                  </a:schemeClr>
                </a:solidFill>
                <a:latin typeface="Cambria" panose="02040503050406030204" pitchFamily="18" charset="0"/>
                <a:ea typeface="Cambria" panose="02040503050406030204" pitchFamily="18" charset="0"/>
              </a:rPr>
              <a:t> </a:t>
            </a:r>
            <a:r>
              <a:rPr lang="en-IN" sz="3200" dirty="0">
                <a:latin typeface="Cambria" panose="02040503050406030204" pitchFamily="18" charset="0"/>
                <a:ea typeface="Cambria" panose="02040503050406030204" pitchFamily="18" charset="0"/>
              </a:rPr>
              <a:t>along with </a:t>
            </a:r>
            <a:r>
              <a:rPr lang="en-IN" sz="3200" b="1" dirty="0">
                <a:solidFill>
                  <a:srgbClr val="FF0000"/>
                </a:solidFill>
                <a:latin typeface="Cambria" panose="02040503050406030204" pitchFamily="18" charset="0"/>
                <a:ea typeface="Cambria" panose="02040503050406030204" pitchFamily="18" charset="0"/>
              </a:rPr>
              <a:t>supporting evidence</a:t>
            </a:r>
            <a:r>
              <a:rPr lang="en-IN" sz="3200" dirty="0">
                <a:latin typeface="Cambria" panose="02040503050406030204" pitchFamily="18" charset="0"/>
                <a:ea typeface="Cambria" panose="02040503050406030204" pitchFamily="18" charset="0"/>
              </a:rPr>
              <a:t>, if any, such as </a:t>
            </a:r>
            <a:r>
              <a:rPr lang="en-IN" sz="3200" dirty="0">
                <a:solidFill>
                  <a:srgbClr val="FF0000"/>
                </a:solidFill>
                <a:latin typeface="Cambria" panose="02040503050406030204" pitchFamily="18" charset="0"/>
                <a:ea typeface="Cambria" panose="02040503050406030204" pitchFamily="18" charset="0"/>
              </a:rPr>
              <a:t>Affidavit, doctor’s certificate, etc.</a:t>
            </a:r>
            <a:br>
              <a:rPr lang="en-IN" sz="2400" dirty="0">
                <a:latin typeface="Cambria" panose="02040503050406030204" pitchFamily="18" charset="0"/>
                <a:ea typeface="Cambria" panose="02040503050406030204" pitchFamily="18" charset="0"/>
              </a:rPr>
            </a:br>
            <a:endParaRPr lang="en-IN" sz="2400" b="1" dirty="0">
              <a:solidFill>
                <a:srgbClr val="FF0000"/>
              </a:solidFill>
              <a:latin typeface="Cambria" panose="02040503050406030204" pitchFamily="18" charset="0"/>
              <a:ea typeface="Cambria" panose="02040503050406030204" pitchFamily="18" charset="0"/>
            </a:endParaRPr>
          </a:p>
        </p:txBody>
      </p:sp>
      <p:sp>
        <p:nvSpPr>
          <p:cNvPr id="3" name="Footer Placeholder 3">
            <a:extLst>
              <a:ext uri="{FF2B5EF4-FFF2-40B4-BE49-F238E27FC236}">
                <a16:creationId xmlns:a16="http://schemas.microsoft.com/office/drawing/2014/main" id="{608E5DAA-C23B-9DB3-B397-ACC42AF5E613}"/>
              </a:ext>
            </a:extLst>
          </p:cNvPr>
          <p:cNvSpPr>
            <a:spLocks noGrp="1"/>
          </p:cNvSpPr>
          <p:nvPr>
            <p:ph type="ftr" sz="quarter" idx="11"/>
          </p:nvPr>
        </p:nvSpPr>
        <p:spPr>
          <a:xfrm>
            <a:off x="8866909" y="6314787"/>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
        <p:nvSpPr>
          <p:cNvPr id="7" name="Title 1">
            <a:extLst>
              <a:ext uri="{FF2B5EF4-FFF2-40B4-BE49-F238E27FC236}">
                <a16:creationId xmlns:a16="http://schemas.microsoft.com/office/drawing/2014/main" id="{A42458B6-956B-C370-9F50-E72F13B71EE8}"/>
              </a:ext>
            </a:extLst>
          </p:cNvPr>
          <p:cNvSpPr txBox="1">
            <a:spLocks/>
          </p:cNvSpPr>
          <p:nvPr/>
        </p:nvSpPr>
        <p:spPr>
          <a:xfrm>
            <a:off x="990600" y="349082"/>
            <a:ext cx="10210800" cy="5016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l">
              <a:defRPr/>
            </a:pPr>
            <a:r>
              <a:rPr lang="en-US" sz="2000" b="1" dirty="0">
                <a:solidFill>
                  <a:srgbClr val="FF0000"/>
                </a:solidFill>
                <a:latin typeface="Cambria" panose="02040503050406030204" pitchFamily="18" charset="0"/>
              </a:rPr>
              <a:t>6. </a:t>
            </a:r>
            <a:r>
              <a:rPr lang="en-US" sz="2000" b="1" dirty="0" err="1">
                <a:solidFill>
                  <a:srgbClr val="FF0000"/>
                </a:solidFill>
                <a:latin typeface="Cambria" panose="02040503050406030204" pitchFamily="18" charset="0"/>
              </a:rPr>
              <a:t>Condonation</a:t>
            </a:r>
            <a:r>
              <a:rPr lang="en-US" sz="2000" b="1" dirty="0">
                <a:solidFill>
                  <a:srgbClr val="FF0000"/>
                </a:solidFill>
                <a:latin typeface="Cambria" panose="02040503050406030204" pitchFamily="18" charset="0"/>
              </a:rPr>
              <a:t> of Delay(Contd.)</a:t>
            </a:r>
          </a:p>
        </p:txBody>
      </p:sp>
    </p:spTree>
    <p:extLst>
      <p:ext uri="{BB962C8B-B14F-4D97-AF65-F5344CB8AC3E}">
        <p14:creationId xmlns:p14="http://schemas.microsoft.com/office/powerpoint/2010/main" val="223387740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vert="horz" lIns="68580" tIns="34290" rIns="68580" bIns="34290" rtlCol="0" anchor="ctr"/>
          <a:lstStyle/>
          <a:p>
            <a:pPr marL="0" marR="0" lvl="0" indent="0" algn="r" defTabSz="6858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685800" rtl="0" eaLnBrk="1" fontAlgn="auto" latinLnBrk="0" hangingPunct="1">
                <a:lnSpc>
                  <a:spcPct val="100000"/>
                </a:lnSpc>
                <a:spcBef>
                  <a:spcPts val="0"/>
                </a:spcBef>
                <a:spcAft>
                  <a:spcPts val="0"/>
                </a:spcAft>
                <a:buClrTx/>
                <a:buSzTx/>
                <a:buFontTx/>
                <a:buNone/>
                <a:tabLst/>
                <a:defRPr/>
              </a:pPr>
              <a:t>83</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4" name="Title 3">
            <a:extLst>
              <a:ext uri="{FF2B5EF4-FFF2-40B4-BE49-F238E27FC236}">
                <a16:creationId xmlns:a16="http://schemas.microsoft.com/office/drawing/2014/main" id="{6AF32112-5CED-4DFD-89A6-2B7DF3EE1826}"/>
              </a:ext>
            </a:extLst>
          </p:cNvPr>
          <p:cNvSpPr>
            <a:spLocks noGrp="1"/>
          </p:cNvSpPr>
          <p:nvPr>
            <p:ph type="title" idx="4294967295"/>
          </p:nvPr>
        </p:nvSpPr>
        <p:spPr>
          <a:xfrm>
            <a:off x="999015" y="1004341"/>
            <a:ext cx="10273589" cy="5374737"/>
          </a:xfrm>
        </p:spPr>
        <p:txBody>
          <a:bodyPr>
            <a:noAutofit/>
          </a:bodyPr>
          <a:lstStyle/>
          <a:p>
            <a:pPr algn="just">
              <a:lnSpc>
                <a:spcPct val="150000"/>
              </a:lnSpc>
            </a:pPr>
            <a:r>
              <a:rPr lang="en-US" sz="2800" dirty="0">
                <a:solidFill>
                  <a:schemeClr val="tx1">
                    <a:lumMod val="75000"/>
                    <a:lumOff val="25000"/>
                  </a:schemeClr>
                </a:solidFill>
                <a:latin typeface="Cambria" panose="02040503050406030204" pitchFamily="18" charset="0"/>
                <a:ea typeface="Cambria" panose="02040503050406030204" pitchFamily="18" charset="0"/>
              </a:rPr>
              <a:t>The requirement of providing an opportunity for a hearing before rejecting a request for condonation of delay </a:t>
            </a:r>
            <a:r>
              <a:rPr lang="en-US" sz="2800" dirty="0">
                <a:solidFill>
                  <a:srgbClr val="FF0000"/>
                </a:solidFill>
                <a:latin typeface="Cambria" panose="02040503050406030204" pitchFamily="18" charset="0"/>
                <a:ea typeface="Cambria" panose="02040503050406030204" pitchFamily="18" charset="0"/>
              </a:rPr>
              <a:t>can vary based on the legal system and the specific rules or procedures </a:t>
            </a:r>
            <a:r>
              <a:rPr lang="en-US" sz="2800" dirty="0">
                <a:solidFill>
                  <a:schemeClr val="tx1">
                    <a:lumMod val="75000"/>
                    <a:lumOff val="25000"/>
                  </a:schemeClr>
                </a:solidFill>
                <a:latin typeface="Cambria" panose="02040503050406030204" pitchFamily="18" charset="0"/>
                <a:ea typeface="Cambria" panose="02040503050406030204" pitchFamily="18" charset="0"/>
              </a:rPr>
              <a:t>in place. In many jurisdictions, </a:t>
            </a:r>
            <a:r>
              <a:rPr lang="en-US" sz="2800" dirty="0">
                <a:solidFill>
                  <a:srgbClr val="FF0000"/>
                </a:solidFill>
                <a:latin typeface="Cambria" panose="02040503050406030204" pitchFamily="18" charset="0"/>
                <a:ea typeface="Cambria" panose="02040503050406030204" pitchFamily="18" charset="0"/>
              </a:rPr>
              <a:t>principles of natural justice </a:t>
            </a:r>
            <a:r>
              <a:rPr lang="en-US" sz="2800" dirty="0">
                <a:solidFill>
                  <a:schemeClr val="tx1">
                    <a:lumMod val="75000"/>
                    <a:lumOff val="25000"/>
                  </a:schemeClr>
                </a:solidFill>
                <a:latin typeface="Cambria" panose="02040503050406030204" pitchFamily="18" charset="0"/>
                <a:ea typeface="Cambria" panose="02040503050406030204" pitchFamily="18" charset="0"/>
              </a:rPr>
              <a:t>or due process may dictate that an </a:t>
            </a:r>
            <a:r>
              <a:rPr lang="en-US" sz="2800" dirty="0">
                <a:solidFill>
                  <a:srgbClr val="FF0000"/>
                </a:solidFill>
                <a:latin typeface="Cambria" panose="02040503050406030204" pitchFamily="18" charset="0"/>
                <a:ea typeface="Cambria" panose="02040503050406030204" pitchFamily="18" charset="0"/>
              </a:rPr>
              <a:t>affected party should have an opportunity to present their case before a decision is made.</a:t>
            </a:r>
            <a:endParaRPr lang="en-IN" sz="2800" dirty="0">
              <a:solidFill>
                <a:srgbClr val="FF0000"/>
              </a:solidFill>
              <a:latin typeface="Cambria" panose="02040503050406030204" pitchFamily="18" charset="0"/>
              <a:ea typeface="Cambria" panose="02040503050406030204" pitchFamily="18" charset="0"/>
            </a:endParaRPr>
          </a:p>
        </p:txBody>
      </p:sp>
      <p:sp>
        <p:nvSpPr>
          <p:cNvPr id="3" name="Footer Placeholder 3">
            <a:extLst>
              <a:ext uri="{FF2B5EF4-FFF2-40B4-BE49-F238E27FC236}">
                <a16:creationId xmlns:a16="http://schemas.microsoft.com/office/drawing/2014/main" id="{608E5DAA-C23B-9DB3-B397-ACC42AF5E613}"/>
              </a:ext>
            </a:extLst>
          </p:cNvPr>
          <p:cNvSpPr>
            <a:spLocks noGrp="1"/>
          </p:cNvSpPr>
          <p:nvPr>
            <p:ph type="ftr" sz="quarter" idx="11"/>
          </p:nvPr>
        </p:nvSpPr>
        <p:spPr>
          <a:xfrm>
            <a:off x="9060873" y="6314787"/>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
        <p:nvSpPr>
          <p:cNvPr id="7" name="Title 1">
            <a:extLst>
              <a:ext uri="{FF2B5EF4-FFF2-40B4-BE49-F238E27FC236}">
                <a16:creationId xmlns:a16="http://schemas.microsoft.com/office/drawing/2014/main" id="{A42458B6-956B-C370-9F50-E72F13B71EE8}"/>
              </a:ext>
            </a:extLst>
          </p:cNvPr>
          <p:cNvSpPr txBox="1">
            <a:spLocks/>
          </p:cNvSpPr>
          <p:nvPr/>
        </p:nvSpPr>
        <p:spPr>
          <a:xfrm>
            <a:off x="990600" y="515335"/>
            <a:ext cx="10746698" cy="1599640"/>
          </a:xfrm>
          <a:prstGeom prst="rect">
            <a:avLst/>
          </a:prstGeom>
        </p:spPr>
        <p:txBody>
          <a:bodyPr vert="horz" lIns="91440" tIns="45720" rIns="91440" bIns="45720" rtlCol="0" anchor="ctr">
            <a:noAutofit/>
          </a:bodyPr>
          <a:lstStyle>
            <a:defPPr>
              <a:defRPr lang="en-US"/>
            </a:defPPr>
            <a:lvl1pPr>
              <a:spcBef>
                <a:spcPct val="0"/>
              </a:spcBef>
              <a:buNone/>
              <a:defRPr sz="2400" b="1">
                <a:latin typeface="Cambria" panose="02040503050406030204" pitchFamily="18" charset="0"/>
                <a:ea typeface="+mj-ea"/>
                <a:cs typeface="+mj-cs"/>
              </a:defRPr>
            </a:lvl1pPr>
          </a:lstStyle>
          <a:p>
            <a:pPr marL="0" marR="0" lvl="0" indent="0" algn="just"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rPr>
              <a:t>Opportunity of hearing before rejecting a request for condonation of delay- Not Specifically mentioned in IT.</a:t>
            </a:r>
          </a:p>
        </p:txBody>
      </p:sp>
      <p:sp>
        <p:nvSpPr>
          <p:cNvPr id="6" name="Title 1">
            <a:extLst>
              <a:ext uri="{FF2B5EF4-FFF2-40B4-BE49-F238E27FC236}">
                <a16:creationId xmlns:a16="http://schemas.microsoft.com/office/drawing/2014/main" id="{A42458B6-956B-C370-9F50-E72F13B71EE8}"/>
              </a:ext>
            </a:extLst>
          </p:cNvPr>
          <p:cNvSpPr txBox="1">
            <a:spLocks/>
          </p:cNvSpPr>
          <p:nvPr/>
        </p:nvSpPr>
        <p:spPr>
          <a:xfrm>
            <a:off x="367146" y="238246"/>
            <a:ext cx="10210800" cy="5016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l">
              <a:defRPr/>
            </a:pPr>
            <a:r>
              <a:rPr lang="en-US" sz="2000" b="1" dirty="0">
                <a:solidFill>
                  <a:srgbClr val="FF0000"/>
                </a:solidFill>
                <a:latin typeface="Cambria" panose="02040503050406030204" pitchFamily="18" charset="0"/>
              </a:rPr>
              <a:t>6. </a:t>
            </a:r>
            <a:r>
              <a:rPr lang="en-US" sz="2000" b="1" dirty="0" err="1">
                <a:solidFill>
                  <a:srgbClr val="FF0000"/>
                </a:solidFill>
                <a:latin typeface="Cambria" panose="02040503050406030204" pitchFamily="18" charset="0"/>
              </a:rPr>
              <a:t>Condonation</a:t>
            </a:r>
            <a:r>
              <a:rPr lang="en-US" sz="2000" b="1" dirty="0">
                <a:solidFill>
                  <a:srgbClr val="FF0000"/>
                </a:solidFill>
                <a:latin typeface="Cambria" panose="02040503050406030204" pitchFamily="18" charset="0"/>
              </a:rPr>
              <a:t> of Delay(Contd.)</a:t>
            </a:r>
          </a:p>
        </p:txBody>
      </p:sp>
    </p:spTree>
    <p:extLst>
      <p:ext uri="{BB962C8B-B14F-4D97-AF65-F5344CB8AC3E}">
        <p14:creationId xmlns:p14="http://schemas.microsoft.com/office/powerpoint/2010/main" val="237544232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54636"/>
            <a:ext cx="10515600" cy="5622327"/>
          </a:xfrm>
        </p:spPr>
        <p:txBody>
          <a:bodyPr>
            <a:normAutofit/>
          </a:bodyPr>
          <a:lstStyle/>
          <a:p>
            <a:pPr>
              <a:buNone/>
            </a:pPr>
            <a:endParaRPr lang="en-US" sz="4000" b="1" dirty="0">
              <a:solidFill>
                <a:srgbClr val="FF0000"/>
              </a:solidFill>
              <a:latin typeface="Cambria" pitchFamily="18" charset="0"/>
            </a:endParaRPr>
          </a:p>
          <a:p>
            <a:pPr>
              <a:buNone/>
            </a:pPr>
            <a:endParaRPr lang="en-US" sz="4000" b="1" dirty="0">
              <a:solidFill>
                <a:srgbClr val="FF0000"/>
              </a:solidFill>
              <a:latin typeface="Cambria" pitchFamily="18" charset="0"/>
            </a:endParaRPr>
          </a:p>
          <a:p>
            <a:pPr algn="ctr">
              <a:buNone/>
            </a:pPr>
            <a:r>
              <a:rPr lang="en-US" sz="4000" b="1" dirty="0">
                <a:solidFill>
                  <a:srgbClr val="FF0000"/>
                </a:solidFill>
                <a:latin typeface="Cambria" pitchFamily="18" charset="0"/>
              </a:rPr>
              <a:t>7. FILING </a:t>
            </a:r>
          </a:p>
          <a:p>
            <a:pPr algn="ctr">
              <a:buNone/>
            </a:pPr>
            <a:r>
              <a:rPr lang="en-US" sz="4000" b="1" dirty="0">
                <a:solidFill>
                  <a:srgbClr val="FF0000"/>
                </a:solidFill>
                <a:latin typeface="Cambria" pitchFamily="18" charset="0"/>
              </a:rPr>
              <a:t>OF </a:t>
            </a:r>
          </a:p>
          <a:p>
            <a:pPr algn="ctr">
              <a:buNone/>
            </a:pPr>
            <a:r>
              <a:rPr lang="en-US" sz="4000" b="1" dirty="0">
                <a:solidFill>
                  <a:srgbClr val="FF0000"/>
                </a:solidFill>
                <a:latin typeface="Cambria" pitchFamily="18" charset="0"/>
              </a:rPr>
              <a:t>ADDITIONAL GROUND(s)</a:t>
            </a:r>
            <a:endParaRPr lang="en-US" sz="4000" dirty="0">
              <a:latin typeface="Cambria" pitchFamily="18" charset="0"/>
            </a:endParaRPr>
          </a:p>
        </p:txBody>
      </p:sp>
      <p:sp>
        <p:nvSpPr>
          <p:cNvPr id="5" name="Slide Number Placeholder 4"/>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1800" b="1" i="0" u="none" strike="noStrike" kern="1200" cap="none" spc="0" normalizeH="0" baseline="0" noProof="0" smtClean="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84</a:t>
            </a:fld>
            <a:endParaRPr kumimoji="0" lang="en-US" sz="18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89441229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2659" y="464695"/>
            <a:ext cx="6248286" cy="794477"/>
          </a:xfrm>
        </p:spPr>
        <p:txBody>
          <a:bodyPr>
            <a:noAutofit/>
          </a:bodyPr>
          <a:lstStyle/>
          <a:p>
            <a:pPr algn="l"/>
            <a:r>
              <a:rPr lang="en-US" sz="2400" b="1" dirty="0">
                <a:solidFill>
                  <a:srgbClr val="FF0000"/>
                </a:solidFill>
                <a:latin typeface="Cambria" panose="02040503050406030204" pitchFamily="18" charset="0"/>
              </a:rPr>
              <a:t>7. Filing of Additional Ground</a:t>
            </a:r>
            <a:endParaRPr lang="en-US" sz="2400" b="1" dirty="0">
              <a:solidFill>
                <a:srgbClr val="FF0000"/>
              </a:solidFill>
            </a:endParaRPr>
          </a:p>
        </p:txBody>
      </p:sp>
      <p:sp>
        <p:nvSpPr>
          <p:cNvPr id="3" name="Content Placeholder 2"/>
          <p:cNvSpPr>
            <a:spLocks noGrp="1"/>
          </p:cNvSpPr>
          <p:nvPr>
            <p:ph idx="1"/>
          </p:nvPr>
        </p:nvSpPr>
        <p:spPr>
          <a:xfrm>
            <a:off x="1740108" y="1337872"/>
            <a:ext cx="9412574" cy="4495800"/>
          </a:xfrm>
        </p:spPr>
        <p:txBody>
          <a:bodyPr>
            <a:normAutofit/>
          </a:bodyPr>
          <a:lstStyle/>
          <a:p>
            <a:pPr marL="457200" indent="-457200" algn="just">
              <a:lnSpc>
                <a:spcPct val="150000"/>
              </a:lnSpc>
              <a:buFont typeface="Wingdings" panose="05000000000000000000" pitchFamily="2" charset="2"/>
              <a:buChar char="Ø"/>
            </a:pPr>
            <a:r>
              <a:rPr lang="en-US" sz="3200" dirty="0">
                <a:solidFill>
                  <a:srgbClr val="FF0000"/>
                </a:solidFill>
                <a:latin typeface="Cambria" panose="02040503050406030204" pitchFamily="18" charset="0"/>
              </a:rPr>
              <a:t>The appellant may file additional grounds of appeal </a:t>
            </a:r>
            <a:r>
              <a:rPr lang="en-US" sz="3200" dirty="0">
                <a:latin typeface="Cambria" panose="02040503050406030204" pitchFamily="18" charset="0"/>
              </a:rPr>
              <a:t>to the CIT(A)/ JCIT(A), in such form, as may be specified, specifying therein the reason for omission of such grounds in the appeal filed by him;</a:t>
            </a:r>
          </a:p>
        </p:txBody>
      </p:sp>
      <p:sp>
        <p:nvSpPr>
          <p:cNvPr id="5" name="Slide Number Placeholder 4"/>
          <p:cNvSpPr>
            <a:spLocks noGrp="1"/>
          </p:cNvSpPr>
          <p:nvPr>
            <p:ph type="sldNum" sz="quarter" idx="12"/>
          </p:nvPr>
        </p:nvSpPr>
        <p:spPr/>
        <p:txBody>
          <a:bodyPr vert="horz" lIns="68580" tIns="34290" rIns="68580" bIns="34290" rtlCol="0" anchor="ctr"/>
          <a:lstStyle/>
          <a:p>
            <a:pPr marL="0" marR="0" lvl="0" indent="0" algn="r" defTabSz="6858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685800" rtl="0" eaLnBrk="1" fontAlgn="auto" latinLnBrk="0" hangingPunct="1">
                <a:lnSpc>
                  <a:spcPct val="100000"/>
                </a:lnSpc>
                <a:spcBef>
                  <a:spcPts val="0"/>
                </a:spcBef>
                <a:spcAft>
                  <a:spcPts val="0"/>
                </a:spcAft>
                <a:buClrTx/>
                <a:buSzTx/>
                <a:buFontTx/>
                <a:buNone/>
                <a:tabLst/>
                <a:defRPr/>
              </a:pPr>
              <a:t>85</a:t>
            </a:fld>
            <a:endPar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6" name="Footer Placeholder 3"/>
          <p:cNvSpPr>
            <a:spLocks noGrp="1"/>
          </p:cNvSpPr>
          <p:nvPr>
            <p:ph type="ftr" sz="quarter" idx="11"/>
          </p:nvPr>
        </p:nvSpPr>
        <p:spPr>
          <a:xfrm>
            <a:off x="8562109" y="6300933"/>
            <a:ext cx="1066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Tree>
    <p:extLst>
      <p:ext uri="{BB962C8B-B14F-4D97-AF65-F5344CB8AC3E}">
        <p14:creationId xmlns:p14="http://schemas.microsoft.com/office/powerpoint/2010/main" val="317534639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9055" y="539646"/>
            <a:ext cx="8964118" cy="659566"/>
          </a:xfrm>
        </p:spPr>
        <p:txBody>
          <a:bodyPr>
            <a:noAutofit/>
          </a:bodyPr>
          <a:lstStyle/>
          <a:p>
            <a:br>
              <a:rPr lang="en-US" sz="2000" b="1" dirty="0">
                <a:solidFill>
                  <a:srgbClr val="FF0000"/>
                </a:solidFill>
                <a:latin typeface="Cambria" panose="02040503050406030204" pitchFamily="18" charset="0"/>
              </a:rPr>
            </a:br>
            <a:r>
              <a:rPr lang="en-US" sz="2000" b="1" dirty="0">
                <a:solidFill>
                  <a:srgbClr val="FF0000"/>
                </a:solidFill>
                <a:latin typeface="Cambria" panose="02040503050406030204" pitchFamily="18" charset="0"/>
              </a:rPr>
              <a:t>7. Filing of Additional Ground(Contd.)</a:t>
            </a:r>
            <a:endParaRPr lang="en-US" sz="2000" b="1" dirty="0">
              <a:solidFill>
                <a:srgbClr val="FF0000"/>
              </a:solidFill>
            </a:endParaRPr>
          </a:p>
        </p:txBody>
      </p:sp>
      <p:sp>
        <p:nvSpPr>
          <p:cNvPr id="3" name="Content Placeholder 2"/>
          <p:cNvSpPr>
            <a:spLocks noGrp="1"/>
          </p:cNvSpPr>
          <p:nvPr>
            <p:ph idx="1"/>
          </p:nvPr>
        </p:nvSpPr>
        <p:spPr>
          <a:xfrm>
            <a:off x="1768839" y="1409075"/>
            <a:ext cx="8994099" cy="4534525"/>
          </a:xfrm>
        </p:spPr>
        <p:txBody>
          <a:bodyPr>
            <a:normAutofit/>
          </a:bodyPr>
          <a:lstStyle/>
          <a:p>
            <a:pPr marL="457200" indent="-457200" algn="just">
              <a:lnSpc>
                <a:spcPct val="150000"/>
              </a:lnSpc>
              <a:buClr>
                <a:srgbClr val="FF0000"/>
              </a:buClr>
              <a:buFont typeface="Wingdings" panose="05000000000000000000" pitchFamily="2" charset="2"/>
              <a:buChar char="Ø"/>
            </a:pPr>
            <a:r>
              <a:rPr lang="en-US" dirty="0">
                <a:solidFill>
                  <a:srgbClr val="FF0000"/>
                </a:solidFill>
                <a:latin typeface="Cambria" pitchFamily="18" charset="0"/>
              </a:rPr>
              <a:t>The CIT(A) may either admit or either the additional ground, for reasons to be recorded in writing in the appeal order passed.</a:t>
            </a:r>
          </a:p>
        </p:txBody>
      </p:sp>
      <p:sp>
        <p:nvSpPr>
          <p:cNvPr id="5" name="Slide Number Placeholder 4"/>
          <p:cNvSpPr>
            <a:spLocks noGrp="1"/>
          </p:cNvSpPr>
          <p:nvPr>
            <p:ph type="sldNum" sz="quarter" idx="12"/>
          </p:nvPr>
        </p:nvSpPr>
        <p:spPr/>
        <p:txBody>
          <a:bodyPr vert="horz" lIns="68580" tIns="34290" rIns="68580" bIns="34290" rtlCol="0" anchor="ctr"/>
          <a:lstStyle/>
          <a:p>
            <a:pPr marL="0" marR="0" lvl="0" indent="0" algn="r" defTabSz="6858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685800" rtl="0" eaLnBrk="1" fontAlgn="auto" latinLnBrk="0" hangingPunct="1">
                <a:lnSpc>
                  <a:spcPct val="100000"/>
                </a:lnSpc>
                <a:spcBef>
                  <a:spcPts val="0"/>
                </a:spcBef>
                <a:spcAft>
                  <a:spcPts val="0"/>
                </a:spcAft>
                <a:buClrTx/>
                <a:buSzTx/>
                <a:buFontTx/>
                <a:buNone/>
                <a:tabLst/>
                <a:defRPr/>
              </a:pPr>
              <a:t>86</a:t>
            </a:fld>
            <a:endPar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6" name="Footer Placeholder 3"/>
          <p:cNvSpPr>
            <a:spLocks noGrp="1"/>
          </p:cNvSpPr>
          <p:nvPr>
            <p:ph type="ftr" sz="quarter" idx="11"/>
          </p:nvPr>
        </p:nvSpPr>
        <p:spPr>
          <a:xfrm>
            <a:off x="8575963" y="6300933"/>
            <a:ext cx="10668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r>
              <a:rPr kumimoji="0" lang="en-US" sz="18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a:t>
            </a:r>
          </a:p>
        </p:txBody>
      </p:sp>
    </p:spTree>
    <p:extLst>
      <p:ext uri="{BB962C8B-B14F-4D97-AF65-F5344CB8AC3E}">
        <p14:creationId xmlns:p14="http://schemas.microsoft.com/office/powerpoint/2010/main" val="51683414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1371601"/>
            <a:ext cx="7772400" cy="3665538"/>
          </a:xfrm>
        </p:spPr>
        <p:txBody>
          <a:bodyPr>
            <a:noAutofit/>
          </a:bodyPr>
          <a:lstStyle/>
          <a:p>
            <a:pPr>
              <a:lnSpc>
                <a:spcPct val="150000"/>
              </a:lnSpc>
            </a:pPr>
            <a:r>
              <a:rPr lang="en-IN" sz="5000" b="1" dirty="0">
                <a:solidFill>
                  <a:srgbClr val="FF0000"/>
                </a:solidFill>
                <a:latin typeface="Cambria" panose="02040503050406030204" pitchFamily="18" charset="0"/>
              </a:rPr>
              <a:t>8. PRODUCTION </a:t>
            </a:r>
            <a:br>
              <a:rPr lang="en-IN" sz="5000" b="1" dirty="0">
                <a:solidFill>
                  <a:srgbClr val="FF0000"/>
                </a:solidFill>
                <a:latin typeface="Cambria" panose="02040503050406030204" pitchFamily="18" charset="0"/>
              </a:rPr>
            </a:br>
            <a:r>
              <a:rPr lang="en-IN" sz="5000" b="1" dirty="0">
                <a:solidFill>
                  <a:srgbClr val="FF0000"/>
                </a:solidFill>
                <a:latin typeface="Cambria" panose="02040503050406030204" pitchFamily="18" charset="0"/>
              </a:rPr>
              <a:t>OF</a:t>
            </a:r>
            <a:br>
              <a:rPr lang="en-IN" sz="5000" b="1" dirty="0">
                <a:solidFill>
                  <a:srgbClr val="FF0000"/>
                </a:solidFill>
                <a:latin typeface="Cambria" panose="02040503050406030204" pitchFamily="18" charset="0"/>
              </a:rPr>
            </a:br>
            <a:r>
              <a:rPr lang="en-IN" sz="5000" b="1" dirty="0">
                <a:solidFill>
                  <a:srgbClr val="FF0000"/>
                </a:solidFill>
                <a:latin typeface="Cambria" panose="02040503050406030204" pitchFamily="18" charset="0"/>
              </a:rPr>
              <a:t> ADDITIONAL EVIDENCE</a:t>
            </a:r>
            <a:endParaRPr lang="en-US" sz="5000" b="1" dirty="0"/>
          </a:p>
        </p:txBody>
      </p:sp>
      <p:sp>
        <p:nvSpPr>
          <p:cNvPr id="4" name="Slide Number Placeholder 3"/>
          <p:cNvSpPr>
            <a:spLocks noGrp="1"/>
          </p:cNvSpPr>
          <p:nvPr>
            <p:ph type="sldNum" sz="quarter" idx="12"/>
          </p:nvPr>
        </p:nvSpPr>
        <p:spPr/>
        <p:txBody>
          <a:bodyPr vert="horz" lIns="68580" tIns="34290" rIns="68580" bIns="34290" rtlCol="0" anchor="ctr"/>
          <a:lstStyle/>
          <a:p>
            <a:pPr marL="0" marR="0" lvl="0" indent="0" algn="r" defTabSz="6858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685800" rtl="0" eaLnBrk="1" fontAlgn="auto" latinLnBrk="0" hangingPunct="1">
                <a:lnSpc>
                  <a:spcPct val="100000"/>
                </a:lnSpc>
                <a:spcBef>
                  <a:spcPts val="0"/>
                </a:spcBef>
                <a:spcAft>
                  <a:spcPts val="0"/>
                </a:spcAft>
                <a:buClrTx/>
                <a:buSzTx/>
                <a:buFontTx/>
                <a:buNone/>
                <a:tabLst/>
                <a:defRPr/>
              </a:pPr>
              <a:t>87</a:t>
            </a:fld>
            <a:endPar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0486" y="850732"/>
            <a:ext cx="10725293" cy="5505619"/>
          </a:xfrm>
        </p:spPr>
        <p:txBody>
          <a:bodyPr>
            <a:noAutofit/>
          </a:bodyPr>
          <a:lstStyle/>
          <a:p>
            <a:pPr marL="722313" indent="-722313" algn="just">
              <a:lnSpc>
                <a:spcPct val="170000"/>
              </a:lnSpc>
              <a:buFont typeface="Wingdings" panose="05000000000000000000" pitchFamily="2" charset="2"/>
              <a:buChar char="Ø"/>
            </a:pPr>
            <a:r>
              <a:rPr lang="en-US" sz="3000" dirty="0">
                <a:solidFill>
                  <a:srgbClr val="FF0000"/>
                </a:solidFill>
                <a:latin typeface="Cambria" pitchFamily="18" charset="0"/>
              </a:rPr>
              <a:t>The Appellant may furnish additional evidence, </a:t>
            </a:r>
            <a:r>
              <a:rPr lang="en-US" sz="3000" dirty="0">
                <a:solidFill>
                  <a:schemeClr val="tx1">
                    <a:lumMod val="75000"/>
                    <a:lumOff val="25000"/>
                  </a:schemeClr>
                </a:solidFill>
                <a:latin typeface="Cambria" pitchFamily="18" charset="0"/>
              </a:rPr>
              <a:t>other than the evidence produced by him during the course of proceedings before the Assessing Officer,</a:t>
            </a:r>
            <a:r>
              <a:rPr lang="en-US" sz="3000" dirty="0">
                <a:solidFill>
                  <a:srgbClr val="FF0000"/>
                </a:solidFill>
                <a:latin typeface="Cambria" pitchFamily="18" charset="0"/>
              </a:rPr>
              <a:t> </a:t>
            </a:r>
            <a:r>
              <a:rPr lang="en-US" sz="3000" dirty="0">
                <a:solidFill>
                  <a:schemeClr val="tx1">
                    <a:lumMod val="75000"/>
                    <a:lumOff val="25000"/>
                  </a:schemeClr>
                </a:solidFill>
                <a:latin typeface="Cambria" pitchFamily="18" charset="0"/>
              </a:rPr>
              <a:t>before the CIT(A)/ JCIT(A), </a:t>
            </a:r>
            <a:r>
              <a:rPr lang="en-US" sz="3000" dirty="0">
                <a:solidFill>
                  <a:srgbClr val="FF0000"/>
                </a:solidFill>
                <a:latin typeface="Cambria" pitchFamily="18" charset="0"/>
              </a:rPr>
              <a:t>in such form, as may be specified, specifying therein as to how his case is covered by the exceptional circumstances specified in sub-rule (1) of Rule 192 of IT Rules 2026 </a:t>
            </a:r>
            <a:r>
              <a:rPr lang="en-US" sz="3000" dirty="0">
                <a:solidFill>
                  <a:srgbClr val="00B050"/>
                </a:solidFill>
                <a:latin typeface="Cambria" pitchFamily="18" charset="0"/>
              </a:rPr>
              <a:t>(sub-rule (1) of rule 46A of IT Rules 1962)</a:t>
            </a:r>
          </a:p>
        </p:txBody>
      </p:sp>
      <p:sp>
        <p:nvSpPr>
          <p:cNvPr id="5" name="Slide Number Placeholder 4"/>
          <p:cNvSpPr>
            <a:spLocks noGrp="1"/>
          </p:cNvSpPr>
          <p:nvPr>
            <p:ph type="sldNum" sz="quarter" idx="12"/>
          </p:nvPr>
        </p:nvSpPr>
        <p:spPr/>
        <p:txBody>
          <a:bodyPr vert="horz" lIns="68580" tIns="34290" rIns="68580" bIns="34290" rtlCol="0" anchor="ctr"/>
          <a:lstStyle/>
          <a:p>
            <a:pPr marL="0" marR="0" lvl="0" indent="0" algn="r" defTabSz="6858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685800" rtl="0" eaLnBrk="1" fontAlgn="auto" latinLnBrk="0" hangingPunct="1">
                <a:lnSpc>
                  <a:spcPct val="100000"/>
                </a:lnSpc>
                <a:spcBef>
                  <a:spcPts val="0"/>
                </a:spcBef>
                <a:spcAft>
                  <a:spcPts val="0"/>
                </a:spcAft>
                <a:buClrTx/>
                <a:buSzTx/>
                <a:buFontTx/>
                <a:buNone/>
                <a:tabLst/>
                <a:defRPr/>
              </a:pPr>
              <a:t>88</a:t>
            </a:fld>
            <a:endParaRPr kumimoji="0" lang="en-US"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8" name="Title 1">
            <a:extLst>
              <a:ext uri="{FF2B5EF4-FFF2-40B4-BE49-F238E27FC236}">
                <a16:creationId xmlns:a16="http://schemas.microsoft.com/office/drawing/2014/main" id="{03A11EE0-0DBF-4C4E-E53C-5FFA46C1C725}"/>
              </a:ext>
            </a:extLst>
          </p:cNvPr>
          <p:cNvSpPr txBox="1">
            <a:spLocks/>
          </p:cNvSpPr>
          <p:nvPr/>
        </p:nvSpPr>
        <p:spPr>
          <a:xfrm>
            <a:off x="990600" y="349082"/>
            <a:ext cx="10210800" cy="50165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IN" sz="2400" b="1" dirty="0">
                <a:solidFill>
                  <a:srgbClr val="FF0000"/>
                </a:solidFill>
                <a:latin typeface="Cambria" panose="02040503050406030204" pitchFamily="18" charset="0"/>
              </a:rPr>
              <a:t>8</a:t>
            </a:r>
            <a:r>
              <a:rPr kumimoji="0" lang="en-IN" sz="24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rPr>
              <a:t>. Production of </a:t>
            </a:r>
            <a:r>
              <a:rPr kumimoji="0" lang="en-IN" sz="28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rPr>
              <a:t>A</a:t>
            </a:r>
            <a:r>
              <a:rPr kumimoji="0" lang="en-IN" sz="24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rPr>
              <a:t>dd</a:t>
            </a:r>
            <a:r>
              <a:rPr kumimoji="0" lang="en-IN" sz="28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rPr>
              <a:t>itional</a:t>
            </a:r>
            <a:r>
              <a:rPr kumimoji="0" lang="en-IN" sz="24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rPr>
              <a:t> Evidence</a:t>
            </a:r>
            <a:endParaRPr kumimoji="0" lang="en-US" sz="24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endParaRPr>
          </a:p>
        </p:txBody>
      </p:sp>
      <p:sp>
        <p:nvSpPr>
          <p:cNvPr id="9" name="Footer Placeholder 3">
            <a:extLst>
              <a:ext uri="{FF2B5EF4-FFF2-40B4-BE49-F238E27FC236}">
                <a16:creationId xmlns:a16="http://schemas.microsoft.com/office/drawing/2014/main" id="{BB891522-B49B-455C-C11A-EA8434EFBC96}"/>
              </a:ext>
            </a:extLst>
          </p:cNvPr>
          <p:cNvSpPr>
            <a:spLocks noGrp="1"/>
          </p:cNvSpPr>
          <p:nvPr>
            <p:ph type="ftr" sz="quarter" idx="11"/>
          </p:nvPr>
        </p:nvSpPr>
        <p:spPr>
          <a:xfrm>
            <a:off x="8825346" y="6314788"/>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Tree>
    <p:extLst>
      <p:ext uri="{BB962C8B-B14F-4D97-AF65-F5344CB8AC3E}">
        <p14:creationId xmlns:p14="http://schemas.microsoft.com/office/powerpoint/2010/main" val="226832996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1416E-7A3F-4CFB-9821-52D34389998F}"/>
              </a:ext>
            </a:extLst>
          </p:cNvPr>
          <p:cNvSpPr>
            <a:spLocks noGrp="1"/>
          </p:cNvSpPr>
          <p:nvPr>
            <p:ph type="title"/>
          </p:nvPr>
        </p:nvSpPr>
        <p:spPr>
          <a:xfrm>
            <a:off x="992605" y="1117432"/>
            <a:ext cx="10208795" cy="3913773"/>
          </a:xfrm>
        </p:spPr>
        <p:txBody>
          <a:bodyPr>
            <a:noAutofit/>
          </a:bodyPr>
          <a:lstStyle/>
          <a:p>
            <a:pPr marL="722313" indent="-722313" algn="just">
              <a:lnSpc>
                <a:spcPct val="200000"/>
              </a:lnSpc>
              <a:buClr>
                <a:srgbClr val="FF0000"/>
              </a:buClr>
              <a:buFont typeface="Wingdings" panose="05000000000000000000" pitchFamily="2" charset="2"/>
              <a:buChar char="Ø"/>
            </a:pPr>
            <a:r>
              <a:rPr lang="en-US" sz="3200" dirty="0">
                <a:latin typeface="Cambria" panose="02040503050406030204" pitchFamily="18" charset="0"/>
                <a:ea typeface="Cambria" panose="02040503050406030204" pitchFamily="18" charset="0"/>
              </a:rPr>
              <a:t>If any </a:t>
            </a:r>
            <a:r>
              <a:rPr lang="en-US" sz="3200" b="1" dirty="0">
                <a:solidFill>
                  <a:srgbClr val="FF0000"/>
                </a:solidFill>
                <a:latin typeface="Cambria" panose="02040503050406030204" pitchFamily="18" charset="0"/>
                <a:ea typeface="Cambria" panose="02040503050406030204" pitchFamily="18" charset="0"/>
              </a:rPr>
              <a:t>evidence other than evidence submitted to the AO</a:t>
            </a:r>
            <a:r>
              <a:rPr lang="en-US" sz="3200" b="1" dirty="0">
                <a:solidFill>
                  <a:schemeClr val="accent5"/>
                </a:solidFill>
                <a:latin typeface="Cambria" panose="02040503050406030204" pitchFamily="18" charset="0"/>
                <a:ea typeface="Cambria" panose="02040503050406030204" pitchFamily="18" charset="0"/>
              </a:rPr>
              <a:t> </a:t>
            </a:r>
            <a:r>
              <a:rPr lang="en-US" sz="3200" dirty="0">
                <a:latin typeface="Cambria" panose="02040503050406030204" pitchFamily="18" charset="0"/>
                <a:ea typeface="Cambria" panose="02040503050406030204" pitchFamily="18" charset="0"/>
              </a:rPr>
              <a:t>is relied upon, then </a:t>
            </a:r>
            <a:r>
              <a:rPr lang="en-US" sz="3200" b="1" dirty="0">
                <a:solidFill>
                  <a:srgbClr val="FF0000"/>
                </a:solidFill>
                <a:latin typeface="Cambria" panose="02040503050406030204" pitchFamily="18" charset="0"/>
                <a:ea typeface="Cambria" panose="02040503050406030204" pitchFamily="18" charset="0"/>
              </a:rPr>
              <a:t>ensure that the additional documentary evidence is listed in the Form 99 of IT Act, 2025 </a:t>
            </a:r>
            <a:r>
              <a:rPr lang="en-US" sz="3200" b="1" dirty="0">
                <a:solidFill>
                  <a:srgbClr val="00B050"/>
                </a:solidFill>
                <a:latin typeface="Cambria" panose="02040503050406030204" pitchFamily="18" charset="0"/>
                <a:ea typeface="Cambria" panose="02040503050406030204" pitchFamily="18" charset="0"/>
              </a:rPr>
              <a:t>(Form 35 of IT Act, 1961)</a:t>
            </a:r>
            <a:r>
              <a:rPr lang="en-US" sz="3200" b="1" dirty="0">
                <a:solidFill>
                  <a:srgbClr val="FF0000"/>
                </a:solidFill>
                <a:latin typeface="Cambria" panose="02040503050406030204" pitchFamily="18" charset="0"/>
                <a:ea typeface="Cambria" panose="02040503050406030204" pitchFamily="18" charset="0"/>
              </a:rPr>
              <a:t>.</a:t>
            </a:r>
            <a:endParaRPr lang="en-IN" sz="3200" b="1" dirty="0">
              <a:solidFill>
                <a:srgbClr val="FF0000"/>
              </a:solidFill>
              <a:latin typeface="Cambria" panose="02040503050406030204" pitchFamily="18" charset="0"/>
              <a:ea typeface="Cambria" panose="02040503050406030204" pitchFamily="18" charset="0"/>
            </a:endParaRPr>
          </a:p>
        </p:txBody>
      </p:sp>
      <p:sp>
        <p:nvSpPr>
          <p:cNvPr id="3" name="Slide Number Placeholder 2"/>
          <p:cNvSpPr>
            <a:spLocks noGrp="1"/>
          </p:cNvSpPr>
          <p:nvPr>
            <p:ph type="sldNum" sz="quarter" idx="12"/>
          </p:nvPr>
        </p:nvSpPr>
        <p:spPr/>
        <p:txBody>
          <a:bodyPr vert="horz" lIns="68580" tIns="34290" rIns="68580" bIns="34290" rtlCol="0" anchor="ctr"/>
          <a:lstStyle/>
          <a:p>
            <a:pPr marL="0" marR="0" lvl="0" indent="0" algn="r" defTabSz="3429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342900" rtl="0" eaLnBrk="1" fontAlgn="auto" latinLnBrk="0" hangingPunct="1">
                <a:lnSpc>
                  <a:spcPct val="100000"/>
                </a:lnSpc>
                <a:spcBef>
                  <a:spcPts val="0"/>
                </a:spcBef>
                <a:spcAft>
                  <a:spcPts val="0"/>
                </a:spcAft>
                <a:buClrTx/>
                <a:buSzTx/>
                <a:buFontTx/>
                <a:buNone/>
                <a:tabLst/>
                <a:defRPr/>
              </a:pPr>
              <a:t>89</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4" name="Title 1">
            <a:extLst>
              <a:ext uri="{FF2B5EF4-FFF2-40B4-BE49-F238E27FC236}">
                <a16:creationId xmlns:a16="http://schemas.microsoft.com/office/drawing/2014/main" id="{3C4D8ECB-9BFB-D836-4715-5EC6AE16F1F9}"/>
              </a:ext>
            </a:extLst>
          </p:cNvPr>
          <p:cNvSpPr txBox="1">
            <a:spLocks/>
          </p:cNvSpPr>
          <p:nvPr/>
        </p:nvSpPr>
        <p:spPr>
          <a:xfrm>
            <a:off x="990600" y="349082"/>
            <a:ext cx="10210800" cy="5016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IN" sz="2000" b="1" dirty="0">
                <a:solidFill>
                  <a:srgbClr val="FF0000"/>
                </a:solidFill>
                <a:latin typeface="Cambria" panose="02040503050406030204" pitchFamily="18" charset="0"/>
              </a:rPr>
              <a:t>8</a:t>
            </a:r>
            <a:r>
              <a:rPr kumimoji="0" lang="en-IN" sz="20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rPr>
              <a:t>. Production of Additional Evidence(Contd.)</a:t>
            </a:r>
            <a:endParaRPr kumimoji="0" lang="en-US" sz="20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endParaRPr>
          </a:p>
        </p:txBody>
      </p:sp>
      <p:sp>
        <p:nvSpPr>
          <p:cNvPr id="5" name="Footer Placeholder 3">
            <a:extLst>
              <a:ext uri="{FF2B5EF4-FFF2-40B4-BE49-F238E27FC236}">
                <a16:creationId xmlns:a16="http://schemas.microsoft.com/office/drawing/2014/main" id="{0A1DC938-BCDA-5C27-9429-EEDA6D8DF097}"/>
              </a:ext>
            </a:extLst>
          </p:cNvPr>
          <p:cNvSpPr>
            <a:spLocks noGrp="1"/>
          </p:cNvSpPr>
          <p:nvPr>
            <p:ph type="ftr" sz="quarter" idx="11"/>
          </p:nvPr>
        </p:nvSpPr>
        <p:spPr>
          <a:xfrm>
            <a:off x="8936182" y="6314787"/>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Tree>
    <p:extLst>
      <p:ext uri="{BB962C8B-B14F-4D97-AF65-F5344CB8AC3E}">
        <p14:creationId xmlns:p14="http://schemas.microsoft.com/office/powerpoint/2010/main" val="293573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54908"/>
            <a:ext cx="10515600" cy="494270"/>
          </a:xfrm>
        </p:spPr>
        <p:txBody>
          <a:bodyPr>
            <a:noAutofit/>
          </a:bodyPr>
          <a:lstStyle/>
          <a:p>
            <a:r>
              <a:rPr lang="en-US" sz="2200" b="1" dirty="0">
                <a:solidFill>
                  <a:srgbClr val="FF0000"/>
                </a:solidFill>
                <a:latin typeface="Cambria" panose="02040503050406030204" pitchFamily="18" charset="0"/>
                <a:ea typeface="Cambria" panose="02040503050406030204" pitchFamily="18" charset="0"/>
              </a:rPr>
              <a:t>1. </a:t>
            </a:r>
            <a:r>
              <a:rPr lang="en-US" sz="2200" b="1" u="sng" dirty="0">
                <a:solidFill>
                  <a:srgbClr val="FF0000"/>
                </a:solidFill>
                <a:latin typeface="Cambria" panose="02040503050406030204" pitchFamily="18" charset="0"/>
                <a:ea typeface="Cambria" panose="02040503050406030204" pitchFamily="18" charset="0"/>
              </a:rPr>
              <a:t>Drafting and Filing of reply letter in response to notice u/s. 270(8) &amp; 270(9)</a:t>
            </a:r>
            <a:br>
              <a:rPr lang="en-US" sz="2200" b="1" u="sng" dirty="0">
                <a:solidFill>
                  <a:srgbClr val="FF0000"/>
                </a:solidFill>
                <a:latin typeface="Cambria" panose="02040503050406030204" pitchFamily="18" charset="0"/>
                <a:ea typeface="Cambria" panose="02040503050406030204" pitchFamily="18" charset="0"/>
              </a:rPr>
            </a:br>
            <a:r>
              <a:rPr lang="en-US" sz="2200" b="1" u="sng" dirty="0">
                <a:solidFill>
                  <a:srgbClr val="00B050"/>
                </a:solidFill>
                <a:latin typeface="Cambria" panose="02040503050406030204" pitchFamily="18" charset="0"/>
                <a:ea typeface="Cambria" panose="02040503050406030204" pitchFamily="18" charset="0"/>
              </a:rPr>
              <a:t>(143(2) of IT Act 1961)</a:t>
            </a:r>
            <a:r>
              <a:rPr lang="en-US" sz="2200" b="1" u="sng" dirty="0">
                <a:solidFill>
                  <a:srgbClr val="FF0000"/>
                </a:solidFill>
                <a:latin typeface="Cambria" panose="02040503050406030204" pitchFamily="18" charset="0"/>
                <a:ea typeface="Cambria" panose="02040503050406030204" pitchFamily="18" charset="0"/>
              </a:rPr>
              <a:t>(</a:t>
            </a:r>
            <a:r>
              <a:rPr lang="en-US" sz="2200" b="1" u="sng" dirty="0" err="1">
                <a:solidFill>
                  <a:srgbClr val="FF0000"/>
                </a:solidFill>
                <a:latin typeface="Cambria" panose="02040503050406030204" pitchFamily="18" charset="0"/>
                <a:ea typeface="Cambria" panose="02040503050406030204" pitchFamily="18" charset="0"/>
              </a:rPr>
              <a:t>contd</a:t>
            </a:r>
            <a:r>
              <a:rPr lang="en-US" sz="2200" b="1" u="sng" dirty="0">
                <a:solidFill>
                  <a:srgbClr val="FF0000"/>
                </a:solidFill>
                <a:latin typeface="Cambria" panose="02040503050406030204" pitchFamily="18" charset="0"/>
                <a:ea typeface="Cambria" panose="02040503050406030204" pitchFamily="18" charset="0"/>
              </a:rPr>
              <a:t>)</a:t>
            </a:r>
            <a:br>
              <a:rPr lang="en-IN" sz="2200" b="1" dirty="0">
                <a:solidFill>
                  <a:srgbClr val="FF0000"/>
                </a:solidFill>
                <a:latin typeface="Cambria" panose="02040503050406030204" pitchFamily="18" charset="0"/>
                <a:ea typeface="Cambria" panose="02040503050406030204" pitchFamily="18" charset="0"/>
              </a:rPr>
            </a:br>
            <a:endParaRPr lang="en-IN" sz="2200" dirty="0">
              <a:solidFill>
                <a:srgbClr val="FF0000"/>
              </a:solidFill>
            </a:endParaRPr>
          </a:p>
        </p:txBody>
      </p:sp>
      <p:sp>
        <p:nvSpPr>
          <p:cNvPr id="3" name="Content Placeholder 2"/>
          <p:cNvSpPr>
            <a:spLocks noGrp="1"/>
          </p:cNvSpPr>
          <p:nvPr>
            <p:ph idx="1"/>
          </p:nvPr>
        </p:nvSpPr>
        <p:spPr>
          <a:xfrm>
            <a:off x="838200" y="1149178"/>
            <a:ext cx="10515600" cy="5115698"/>
          </a:xfrm>
        </p:spPr>
        <p:txBody>
          <a:bodyPr>
            <a:normAutofit lnSpcReduction="10000"/>
          </a:bodyPr>
          <a:lstStyle/>
          <a:p>
            <a:pPr marL="0" lvl="0" indent="0" algn="just">
              <a:lnSpc>
                <a:spcPct val="200000"/>
              </a:lnSpc>
              <a:buNone/>
            </a:pPr>
            <a:r>
              <a:rPr lang="en-US" dirty="0">
                <a:latin typeface="Cambria" panose="02040503050406030204" pitchFamily="18" charset="0"/>
                <a:ea typeface="Cambria" panose="02040503050406030204" pitchFamily="18" charset="0"/>
              </a:rPr>
              <a:t>(iii) In the reply, it can be stated that the return of income filed u/s. </a:t>
            </a:r>
            <a:r>
              <a:rPr lang="en-US" dirty="0">
                <a:solidFill>
                  <a:srgbClr val="FF0000"/>
                </a:solidFill>
                <a:latin typeface="Cambria" panose="02040503050406030204" pitchFamily="18" charset="0"/>
                <a:ea typeface="Cambria" panose="02040503050406030204" pitchFamily="18" charset="0"/>
              </a:rPr>
              <a:t>263 of IT Act, 2025 </a:t>
            </a:r>
            <a:r>
              <a:rPr lang="en-US" dirty="0">
                <a:solidFill>
                  <a:srgbClr val="00B050"/>
                </a:solidFill>
                <a:latin typeface="Cambria" panose="02040503050406030204" pitchFamily="18" charset="0"/>
                <a:ea typeface="Cambria" panose="02040503050406030204" pitchFamily="18" charset="0"/>
              </a:rPr>
              <a:t>(Section 139 of IT Act, 1961)</a:t>
            </a:r>
            <a:r>
              <a:rPr lang="en-US" dirty="0">
                <a:latin typeface="Cambria" panose="02040503050406030204" pitchFamily="18" charset="0"/>
                <a:ea typeface="Cambria" panose="02040503050406030204" pitchFamily="18" charset="0"/>
              </a:rPr>
              <a:t> can be treated in compliance to notice u/s. </a:t>
            </a:r>
            <a:r>
              <a:rPr lang="en-US" dirty="0">
                <a:solidFill>
                  <a:srgbClr val="FF0000"/>
                </a:solidFill>
                <a:latin typeface="Cambria" panose="02040503050406030204" pitchFamily="18" charset="0"/>
                <a:ea typeface="Cambria" panose="02040503050406030204" pitchFamily="18" charset="0"/>
              </a:rPr>
              <a:t>270(8) &amp; 270(9) of IT Act, 2025</a:t>
            </a:r>
            <a:r>
              <a:rPr lang="en-US" dirty="0">
                <a:latin typeface="Cambria" panose="02040503050406030204" pitchFamily="18" charset="0"/>
                <a:ea typeface="Cambria" panose="02040503050406030204" pitchFamily="18" charset="0"/>
              </a:rPr>
              <a:t>       </a:t>
            </a:r>
            <a:r>
              <a:rPr lang="en-US" dirty="0">
                <a:solidFill>
                  <a:srgbClr val="00B050"/>
                </a:solidFill>
                <a:latin typeface="Cambria" panose="02040503050406030204" pitchFamily="18" charset="0"/>
                <a:ea typeface="Cambria" panose="02040503050406030204" pitchFamily="18" charset="0"/>
              </a:rPr>
              <a:t>(Section 143(2) of IT Act, 1961)</a:t>
            </a:r>
            <a:r>
              <a:rPr lang="en-US" dirty="0">
                <a:latin typeface="Cambria" panose="02040503050406030204" pitchFamily="18" charset="0"/>
                <a:ea typeface="Cambria" panose="02040503050406030204" pitchFamily="18" charset="0"/>
              </a:rPr>
              <a:t>.</a:t>
            </a:r>
            <a:endParaRPr lang="en-IN" dirty="0">
              <a:latin typeface="Cambria" panose="02040503050406030204" pitchFamily="18" charset="0"/>
              <a:ea typeface="Cambria" panose="02040503050406030204" pitchFamily="18" charset="0"/>
            </a:endParaRPr>
          </a:p>
          <a:p>
            <a:pPr marL="0" lvl="0" indent="0" algn="just">
              <a:lnSpc>
                <a:spcPct val="200000"/>
              </a:lnSpc>
              <a:buNone/>
            </a:pPr>
            <a:r>
              <a:rPr lang="en-US" dirty="0">
                <a:latin typeface="Cambria" panose="02040503050406030204" pitchFamily="18" charset="0"/>
                <a:ea typeface="Cambria" panose="02040503050406030204" pitchFamily="18" charset="0"/>
              </a:rPr>
              <a:t>(iv) </a:t>
            </a:r>
            <a:r>
              <a:rPr lang="en-US" dirty="0">
                <a:solidFill>
                  <a:srgbClr val="FF0000"/>
                </a:solidFill>
                <a:latin typeface="Cambria" panose="02040503050406030204" pitchFamily="18" charset="0"/>
                <a:ea typeface="Cambria" panose="02040503050406030204" pitchFamily="18" charset="0"/>
              </a:rPr>
              <a:t>The documentary evidences in support of the return of income are to be submitted.</a:t>
            </a:r>
            <a:endParaRPr lang="en-IN" dirty="0">
              <a:solidFill>
                <a:srgbClr val="FF0000"/>
              </a:solidFill>
              <a:latin typeface="Cambria" panose="02040503050406030204" pitchFamily="18" charset="0"/>
              <a:ea typeface="Cambria" panose="02040503050406030204" pitchFamily="18" charset="0"/>
            </a:endParaRPr>
          </a:p>
          <a:p>
            <a:pPr marL="0" lvl="0" indent="0" algn="just">
              <a:lnSpc>
                <a:spcPct val="200000"/>
              </a:lnSpc>
              <a:buNone/>
            </a:pPr>
            <a:endParaRPr lang="en-IN" dirty="0">
              <a:latin typeface="Cambria" panose="02040503050406030204" pitchFamily="18" charset="0"/>
              <a:ea typeface="Cambria" panose="02040503050406030204" pitchFamily="18" charset="0"/>
            </a:endParaRPr>
          </a:p>
        </p:txBody>
      </p:sp>
      <p:sp>
        <p:nvSpPr>
          <p:cNvPr id="6" name="Slide Number Placeholder 5"/>
          <p:cNvSpPr>
            <a:spLocks noGrp="1"/>
          </p:cNvSpPr>
          <p:nvPr>
            <p:ph type="sldNum" sz="quarter" idx="12"/>
          </p:nvPr>
        </p:nvSpPr>
        <p:spPr/>
        <p:txBody>
          <a:bodyPr/>
          <a:lstStyle/>
          <a:p>
            <a:fld id="{83F3B305-55B7-435F-ADBC-4B7BAC23C9E2}" type="slidenum">
              <a:rPr lang="en-IN" sz="2000" b="1" smtClean="0">
                <a:latin typeface="Cambria" panose="02040503050406030204" pitchFamily="18" charset="0"/>
                <a:ea typeface="Cambria" panose="02040503050406030204" pitchFamily="18" charset="0"/>
              </a:rPr>
              <a:pPr/>
              <a:t>9</a:t>
            </a:fld>
            <a:endParaRPr lang="en-IN" sz="20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65950687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vert="horz" lIns="68580" tIns="34290" rIns="68580" bIns="34290" rtlCol="0" anchor="ctr"/>
          <a:lstStyle/>
          <a:p>
            <a:pPr marL="0" marR="0" lvl="0" indent="0" algn="r" defTabSz="3429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342900" rtl="0" eaLnBrk="1" fontAlgn="auto" latinLnBrk="0" hangingPunct="1">
                <a:lnSpc>
                  <a:spcPct val="100000"/>
                </a:lnSpc>
                <a:spcBef>
                  <a:spcPts val="0"/>
                </a:spcBef>
                <a:spcAft>
                  <a:spcPts val="0"/>
                </a:spcAft>
                <a:buClrTx/>
                <a:buSzTx/>
                <a:buFontTx/>
                <a:buNone/>
                <a:tabLst/>
                <a:defRPr/>
              </a:pPr>
              <a:t>90</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9" name="TextBox 8">
            <a:extLst>
              <a:ext uri="{FF2B5EF4-FFF2-40B4-BE49-F238E27FC236}">
                <a16:creationId xmlns:a16="http://schemas.microsoft.com/office/drawing/2014/main" id="{AED53216-0B05-D150-50AA-B65C584A597C}"/>
              </a:ext>
            </a:extLst>
          </p:cNvPr>
          <p:cNvSpPr txBox="1"/>
          <p:nvPr/>
        </p:nvSpPr>
        <p:spPr>
          <a:xfrm>
            <a:off x="990599" y="716042"/>
            <a:ext cx="10344151" cy="5170407"/>
          </a:xfrm>
          <a:prstGeom prst="rect">
            <a:avLst/>
          </a:prstGeom>
        </p:spPr>
        <p:txBody>
          <a:bodyPr vert="horz" lIns="91440" tIns="45720" rIns="91440" bIns="45720" rtlCol="0">
            <a:noAutofit/>
          </a:bodyPr>
          <a:lstStyle>
            <a:lvl1pPr marL="342900" indent="-342900" algn="just">
              <a:lnSpc>
                <a:spcPct val="170000"/>
              </a:lnSpc>
              <a:spcBef>
                <a:spcPct val="20000"/>
              </a:spcBef>
              <a:buFont typeface="Wingdings" panose="05000000000000000000" pitchFamily="2" charset="2"/>
              <a:buChar char="Ø"/>
              <a:defRPr sz="3000">
                <a:solidFill>
                  <a:srgbClr val="FF0000"/>
                </a:solidFill>
                <a:latin typeface="Cambria" pitchFamily="18" charset="0"/>
              </a:defRPr>
            </a:lvl1pPr>
            <a:lvl2pPr marL="742950" indent="-285750">
              <a:spcBef>
                <a:spcPct val="20000"/>
              </a:spcBef>
              <a:buFont typeface="Arial" pitchFamily="34" charset="0"/>
              <a:buChar char="–"/>
              <a:defRPr sz="2800"/>
            </a:lvl2pPr>
            <a:lvl3pPr marL="1143000" indent="-228600">
              <a:spcBef>
                <a:spcPct val="20000"/>
              </a:spcBef>
              <a:buFont typeface="Arial" pitchFamily="34" charset="0"/>
              <a:buChar char="•"/>
              <a:defRPr sz="2400"/>
            </a:lvl3pPr>
            <a:lvl4pPr marL="1600200" indent="-228600">
              <a:spcBef>
                <a:spcPct val="20000"/>
              </a:spcBef>
              <a:buFont typeface="Arial" pitchFamily="34" charset="0"/>
              <a:buChar char="–"/>
              <a:defRPr sz="2000"/>
            </a:lvl4pPr>
            <a:lvl5pPr marL="2057400"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722313" marR="0" lvl="0" indent="-722313" algn="just" defTabSz="914400" rtl="0" eaLnBrk="1" fontAlgn="auto" latinLnBrk="0" hangingPunct="1">
              <a:lnSpc>
                <a:spcPct val="170000"/>
              </a:lnSpc>
              <a:spcBef>
                <a:spcPct val="20000"/>
              </a:spcBef>
              <a:spcAft>
                <a:spcPts val="0"/>
              </a:spcAft>
              <a:buClrTx/>
              <a:buSzTx/>
              <a:buFont typeface="Wingdings" panose="05000000000000000000" pitchFamily="2" charset="2"/>
              <a:buChar char="Ø"/>
              <a:tabLst/>
              <a:defRPr/>
            </a:pPr>
            <a:r>
              <a:rPr kumimoji="0" lang="en-US" sz="3200" b="0" i="0" u="none" strike="noStrike" kern="1200" cap="none" spc="0" normalizeH="0" baseline="0" noProof="0" dirty="0">
                <a:ln>
                  <a:noFill/>
                </a:ln>
                <a:solidFill>
                  <a:srgbClr val="FF0000"/>
                </a:solidFill>
                <a:effectLst/>
                <a:uLnTx/>
                <a:uFillTx/>
                <a:latin typeface="Cambria" pitchFamily="18" charset="0"/>
                <a:ea typeface="+mn-ea"/>
                <a:cs typeface="+mn-cs"/>
              </a:rPr>
              <a:t>The appellant shall not be entitled to produce before the CIT(A)/JCIT(A) any evidence, whether oral or documentary, other than the evidence produced by him during the course of proceedings before the Assessing Officer, except in the following circumstances, namely :—</a:t>
            </a:r>
          </a:p>
        </p:txBody>
      </p:sp>
      <p:sp>
        <p:nvSpPr>
          <p:cNvPr id="6" name="Title 1">
            <a:extLst>
              <a:ext uri="{FF2B5EF4-FFF2-40B4-BE49-F238E27FC236}">
                <a16:creationId xmlns:a16="http://schemas.microsoft.com/office/drawing/2014/main" id="{F30B6E31-9DA1-DDA1-2F61-E0D65882D8AE}"/>
              </a:ext>
            </a:extLst>
          </p:cNvPr>
          <p:cNvSpPr txBox="1">
            <a:spLocks/>
          </p:cNvSpPr>
          <p:nvPr/>
        </p:nvSpPr>
        <p:spPr>
          <a:xfrm>
            <a:off x="990600" y="349082"/>
            <a:ext cx="10210800" cy="5016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IN" sz="2000" b="1" dirty="0">
                <a:solidFill>
                  <a:srgbClr val="FF0000"/>
                </a:solidFill>
                <a:latin typeface="Cambria" panose="02040503050406030204" pitchFamily="18" charset="0"/>
              </a:rPr>
              <a:t>8</a:t>
            </a:r>
            <a:r>
              <a:rPr kumimoji="0" lang="en-IN" sz="20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rPr>
              <a:t>. Production of Additional Evidence(Contd.)</a:t>
            </a:r>
            <a:endParaRPr kumimoji="0" lang="en-US" sz="20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endParaRPr>
          </a:p>
        </p:txBody>
      </p:sp>
      <p:sp>
        <p:nvSpPr>
          <p:cNvPr id="7" name="Footer Placeholder 3">
            <a:extLst>
              <a:ext uri="{FF2B5EF4-FFF2-40B4-BE49-F238E27FC236}">
                <a16:creationId xmlns:a16="http://schemas.microsoft.com/office/drawing/2014/main" id="{EF02D3C9-7D5D-421C-A99E-B80B163F130C}"/>
              </a:ext>
            </a:extLst>
          </p:cNvPr>
          <p:cNvSpPr>
            <a:spLocks noGrp="1"/>
          </p:cNvSpPr>
          <p:nvPr>
            <p:ph type="ftr" sz="quarter" idx="11"/>
          </p:nvPr>
        </p:nvSpPr>
        <p:spPr>
          <a:xfrm>
            <a:off x="8922328" y="6287078"/>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Tree>
    <p:extLst>
      <p:ext uri="{BB962C8B-B14F-4D97-AF65-F5344CB8AC3E}">
        <p14:creationId xmlns:p14="http://schemas.microsoft.com/office/powerpoint/2010/main" val="18627394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91</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7" name="TextBox 6">
            <a:extLst>
              <a:ext uri="{FF2B5EF4-FFF2-40B4-BE49-F238E27FC236}">
                <a16:creationId xmlns:a16="http://schemas.microsoft.com/office/drawing/2014/main" id="{50048C5C-ED9B-FE8F-F8AC-63D2723D9CCA}"/>
              </a:ext>
            </a:extLst>
          </p:cNvPr>
          <p:cNvSpPr txBox="1"/>
          <p:nvPr/>
        </p:nvSpPr>
        <p:spPr>
          <a:xfrm>
            <a:off x="990600" y="850732"/>
            <a:ext cx="10439400" cy="4304510"/>
          </a:xfrm>
          <a:prstGeom prst="rect">
            <a:avLst/>
          </a:prstGeom>
        </p:spPr>
        <p:txBody>
          <a:bodyPr vert="horz" lIns="91440" tIns="45720" rIns="91440" bIns="45720" rtlCol="0">
            <a:normAutofit/>
          </a:bodyPr>
          <a:lstStyle>
            <a:defPPr>
              <a:defRPr lang="en-US"/>
            </a:defPPr>
            <a:lvl1pPr marL="342900" indent="-342900" algn="just">
              <a:lnSpc>
                <a:spcPct val="170000"/>
              </a:lnSpc>
              <a:spcBef>
                <a:spcPct val="20000"/>
              </a:spcBef>
              <a:buFont typeface="Wingdings" panose="05000000000000000000" pitchFamily="2" charset="2"/>
              <a:buChar char="Ø"/>
              <a:defRPr sz="3000">
                <a:solidFill>
                  <a:srgbClr val="FF0000"/>
                </a:solidFill>
                <a:latin typeface="Cambria" pitchFamily="18" charset="0"/>
              </a:defRPr>
            </a:lvl1pPr>
            <a:lvl2pPr marL="742950" indent="-285750">
              <a:spcBef>
                <a:spcPct val="20000"/>
              </a:spcBef>
              <a:buFont typeface="Arial" pitchFamily="34" charset="0"/>
              <a:buChar char="–"/>
              <a:defRPr sz="2800"/>
            </a:lvl2pPr>
            <a:lvl3pPr marL="1143000" indent="-228600">
              <a:spcBef>
                <a:spcPct val="20000"/>
              </a:spcBef>
              <a:buFont typeface="Arial" pitchFamily="34" charset="0"/>
              <a:buChar char="•"/>
              <a:defRPr sz="2400"/>
            </a:lvl3pPr>
            <a:lvl4pPr marL="1600200" indent="-228600">
              <a:spcBef>
                <a:spcPct val="20000"/>
              </a:spcBef>
              <a:buFont typeface="Arial" pitchFamily="34" charset="0"/>
              <a:buChar char="–"/>
              <a:defRPr sz="2000"/>
            </a:lvl4pPr>
            <a:lvl5pPr marL="2057400"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722313" marR="0" lvl="0" indent="-722313" algn="just" defTabSz="914400" rtl="0" eaLnBrk="1" fontAlgn="auto" latinLnBrk="0" hangingPunct="1">
              <a:lnSpc>
                <a:spcPct val="170000"/>
              </a:lnSpc>
              <a:spcBef>
                <a:spcPct val="20000"/>
              </a:spcBef>
              <a:spcAft>
                <a:spcPts val="0"/>
              </a:spcAft>
              <a:buClrTx/>
              <a:buSzTx/>
              <a:buFont typeface="Wingdings" panose="05000000000000000000" pitchFamily="2" charset="2"/>
              <a:buNone/>
              <a:tabLst/>
              <a:defRPr/>
            </a:pPr>
            <a:endParaRPr kumimoji="0" lang="en-US" sz="1200" b="0" i="0" u="none" strike="noStrike" kern="1200" cap="none" spc="0" normalizeH="0" baseline="0" noProof="0" dirty="0">
              <a:ln>
                <a:noFill/>
              </a:ln>
              <a:solidFill>
                <a:srgbClr val="FF0000"/>
              </a:solidFill>
              <a:effectLst/>
              <a:uLnTx/>
              <a:uFillTx/>
              <a:latin typeface="Cambria" pitchFamily="18" charset="0"/>
              <a:ea typeface="+mn-ea"/>
              <a:cs typeface="+mn-cs"/>
            </a:endParaRPr>
          </a:p>
          <a:p>
            <a:pPr marL="722313" marR="0" lvl="0" indent="-722313" algn="just" defTabSz="914400" rtl="0" eaLnBrk="1" fontAlgn="auto" latinLnBrk="0" hangingPunct="1">
              <a:lnSpc>
                <a:spcPct val="170000"/>
              </a:lnSpc>
              <a:spcBef>
                <a:spcPct val="20000"/>
              </a:spcBef>
              <a:spcAft>
                <a:spcPts val="0"/>
              </a:spcAft>
              <a:buClrTx/>
              <a:buSzTx/>
              <a:buFont typeface="Wingdings" panose="05000000000000000000" pitchFamily="2" charset="2"/>
              <a:buNone/>
              <a:tabLst/>
              <a:defRPr/>
            </a:pPr>
            <a:r>
              <a:rPr kumimoji="0" lang="en-US" sz="3200" b="0" i="0" u="none" strike="noStrike" kern="1200" cap="none" spc="0" normalizeH="0" baseline="0" noProof="0" dirty="0">
                <a:ln>
                  <a:noFill/>
                </a:ln>
                <a:solidFill>
                  <a:srgbClr val="FF0000"/>
                </a:solidFill>
                <a:effectLst/>
                <a:uLnTx/>
                <a:uFillTx/>
                <a:latin typeface="Cambria" pitchFamily="18" charset="0"/>
                <a:ea typeface="+mn-ea"/>
                <a:cs typeface="+mn-cs"/>
              </a:rPr>
              <a:t>(a) Where the Assessing Officer has refused to admit evidence which ought to have been admitted ; or</a:t>
            </a:r>
          </a:p>
        </p:txBody>
      </p:sp>
      <p:sp>
        <p:nvSpPr>
          <p:cNvPr id="3" name="Title 1">
            <a:extLst>
              <a:ext uri="{FF2B5EF4-FFF2-40B4-BE49-F238E27FC236}">
                <a16:creationId xmlns:a16="http://schemas.microsoft.com/office/drawing/2014/main" id="{B457D382-0B2E-B5BC-DC60-5B88074A87EA}"/>
              </a:ext>
            </a:extLst>
          </p:cNvPr>
          <p:cNvSpPr txBox="1">
            <a:spLocks/>
          </p:cNvSpPr>
          <p:nvPr/>
        </p:nvSpPr>
        <p:spPr>
          <a:xfrm>
            <a:off x="990600" y="349082"/>
            <a:ext cx="10210800" cy="5016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l">
              <a:defRPr/>
            </a:pPr>
            <a:r>
              <a:rPr lang="en-IN" sz="2000" b="1" dirty="0">
                <a:solidFill>
                  <a:srgbClr val="FF0000"/>
                </a:solidFill>
                <a:latin typeface="Cambria" panose="02040503050406030204" pitchFamily="18" charset="0"/>
              </a:rPr>
              <a:t>8. Production of Additional Evidence(Contd.)</a:t>
            </a:r>
            <a:endParaRPr lang="en-US" sz="2000" b="1" dirty="0">
              <a:solidFill>
                <a:srgbClr val="FF0000"/>
              </a:solidFill>
              <a:latin typeface="Cambria" panose="02040503050406030204" pitchFamily="18" charset="0"/>
            </a:endParaRPr>
          </a:p>
        </p:txBody>
      </p:sp>
      <p:sp>
        <p:nvSpPr>
          <p:cNvPr id="5" name="Footer Placeholder 3">
            <a:extLst>
              <a:ext uri="{FF2B5EF4-FFF2-40B4-BE49-F238E27FC236}">
                <a16:creationId xmlns:a16="http://schemas.microsoft.com/office/drawing/2014/main" id="{DB2AFC01-71AD-7ED8-84B7-241E16F677E5}"/>
              </a:ext>
            </a:extLst>
          </p:cNvPr>
          <p:cNvSpPr>
            <a:spLocks noGrp="1"/>
          </p:cNvSpPr>
          <p:nvPr>
            <p:ph type="ftr" sz="quarter" idx="11"/>
          </p:nvPr>
        </p:nvSpPr>
        <p:spPr>
          <a:xfrm>
            <a:off x="8534400" y="6356351"/>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Tree>
    <p:extLst>
      <p:ext uri="{BB962C8B-B14F-4D97-AF65-F5344CB8AC3E}">
        <p14:creationId xmlns:p14="http://schemas.microsoft.com/office/powerpoint/2010/main" val="412705728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vert="horz" lIns="68580" tIns="34290" rIns="68580" bIns="3429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914400" rtl="0" eaLnBrk="1" fontAlgn="auto" latinLnBrk="0" hangingPunct="1">
                <a:lnSpc>
                  <a:spcPct val="100000"/>
                </a:lnSpc>
                <a:spcBef>
                  <a:spcPts val="0"/>
                </a:spcBef>
                <a:spcAft>
                  <a:spcPts val="0"/>
                </a:spcAft>
                <a:buClrTx/>
                <a:buSzTx/>
                <a:buFontTx/>
                <a:buNone/>
                <a:tabLst/>
                <a:defRPr/>
              </a:pPr>
              <a:t>92</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7" name="TextBox 6">
            <a:extLst>
              <a:ext uri="{FF2B5EF4-FFF2-40B4-BE49-F238E27FC236}">
                <a16:creationId xmlns:a16="http://schemas.microsoft.com/office/drawing/2014/main" id="{50048C5C-ED9B-FE8F-F8AC-63D2723D9CCA}"/>
              </a:ext>
            </a:extLst>
          </p:cNvPr>
          <p:cNvSpPr txBox="1"/>
          <p:nvPr/>
        </p:nvSpPr>
        <p:spPr>
          <a:xfrm>
            <a:off x="990600" y="850732"/>
            <a:ext cx="10477500" cy="3587918"/>
          </a:xfrm>
          <a:prstGeom prst="rect">
            <a:avLst/>
          </a:prstGeom>
        </p:spPr>
        <p:txBody>
          <a:bodyPr vert="horz" lIns="91440" tIns="45720" rIns="91440" bIns="45720" rtlCol="0">
            <a:normAutofit/>
          </a:bodyPr>
          <a:lstStyle>
            <a:defPPr>
              <a:defRPr lang="en-US"/>
            </a:defPPr>
            <a:lvl1pPr marL="342900" indent="-342900" algn="just">
              <a:lnSpc>
                <a:spcPct val="170000"/>
              </a:lnSpc>
              <a:spcBef>
                <a:spcPct val="20000"/>
              </a:spcBef>
              <a:buFont typeface="Wingdings" panose="05000000000000000000" pitchFamily="2" charset="2"/>
              <a:buChar char="Ø"/>
              <a:defRPr sz="3000">
                <a:solidFill>
                  <a:srgbClr val="FF0000"/>
                </a:solidFill>
                <a:latin typeface="Cambria" pitchFamily="18" charset="0"/>
              </a:defRPr>
            </a:lvl1pPr>
            <a:lvl2pPr marL="742950" indent="-285750">
              <a:spcBef>
                <a:spcPct val="20000"/>
              </a:spcBef>
              <a:buFont typeface="Arial" pitchFamily="34" charset="0"/>
              <a:buChar char="–"/>
              <a:defRPr sz="2800"/>
            </a:lvl2pPr>
            <a:lvl3pPr marL="1143000" indent="-228600">
              <a:spcBef>
                <a:spcPct val="20000"/>
              </a:spcBef>
              <a:buFont typeface="Arial" pitchFamily="34" charset="0"/>
              <a:buChar char="•"/>
              <a:defRPr sz="2400"/>
            </a:lvl3pPr>
            <a:lvl4pPr marL="1600200" indent="-228600">
              <a:spcBef>
                <a:spcPct val="20000"/>
              </a:spcBef>
              <a:buFont typeface="Arial" pitchFamily="34" charset="0"/>
              <a:buChar char="–"/>
              <a:defRPr sz="2000"/>
            </a:lvl4pPr>
            <a:lvl5pPr marL="2057400"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722313" marR="0" lvl="0" indent="-722313" algn="just" defTabSz="914400" rtl="0" eaLnBrk="1" fontAlgn="auto" latinLnBrk="0" hangingPunct="1">
              <a:lnSpc>
                <a:spcPct val="170000"/>
              </a:lnSpc>
              <a:spcBef>
                <a:spcPct val="20000"/>
              </a:spcBef>
              <a:spcAft>
                <a:spcPts val="0"/>
              </a:spcAft>
              <a:buClrTx/>
              <a:buSzTx/>
              <a:buFont typeface="Wingdings" panose="05000000000000000000" pitchFamily="2" charset="2"/>
              <a:buNone/>
              <a:tabLst/>
              <a:defRPr/>
            </a:pPr>
            <a:endParaRPr kumimoji="0" lang="en-US" sz="1500" b="0" i="0" u="none" strike="noStrike" kern="1200" cap="none" spc="0" normalizeH="0" baseline="0" noProof="0" dirty="0">
              <a:ln>
                <a:noFill/>
              </a:ln>
              <a:solidFill>
                <a:srgbClr val="FF0000"/>
              </a:solidFill>
              <a:effectLst/>
              <a:uLnTx/>
              <a:uFillTx/>
              <a:latin typeface="Cambria" pitchFamily="18" charset="0"/>
              <a:ea typeface="+mn-ea"/>
              <a:cs typeface="+mn-cs"/>
            </a:endParaRPr>
          </a:p>
          <a:p>
            <a:pPr marL="722313" marR="0" lvl="0" indent="-722313" algn="just" defTabSz="914400" rtl="0" eaLnBrk="1" fontAlgn="auto" latinLnBrk="0" hangingPunct="1">
              <a:lnSpc>
                <a:spcPct val="170000"/>
              </a:lnSpc>
              <a:spcBef>
                <a:spcPct val="20000"/>
              </a:spcBef>
              <a:spcAft>
                <a:spcPts val="0"/>
              </a:spcAft>
              <a:buClrTx/>
              <a:buSzTx/>
              <a:buFont typeface="Wingdings" panose="05000000000000000000" pitchFamily="2" charset="2"/>
              <a:buNone/>
              <a:tabLst/>
              <a:defRPr/>
            </a:pPr>
            <a:r>
              <a:rPr kumimoji="0" lang="en-US" sz="3200" b="0" i="0" u="none" strike="noStrike" kern="1200" cap="none" spc="0" normalizeH="0" baseline="0" noProof="0" dirty="0">
                <a:ln>
                  <a:noFill/>
                </a:ln>
                <a:solidFill>
                  <a:srgbClr val="FF0000"/>
                </a:solidFill>
                <a:effectLst/>
                <a:uLnTx/>
                <a:uFillTx/>
                <a:latin typeface="Cambria" pitchFamily="18" charset="0"/>
                <a:ea typeface="+mn-ea"/>
                <a:cs typeface="+mn-cs"/>
              </a:rPr>
              <a:t>(b)	where the appellant was prevented by sufficient cause from producing the evidence which he was called upon to produce by the Assessing Officer ; or</a:t>
            </a:r>
          </a:p>
        </p:txBody>
      </p:sp>
      <p:sp>
        <p:nvSpPr>
          <p:cNvPr id="3" name="Title 1">
            <a:extLst>
              <a:ext uri="{FF2B5EF4-FFF2-40B4-BE49-F238E27FC236}">
                <a16:creationId xmlns:a16="http://schemas.microsoft.com/office/drawing/2014/main" id="{3B69A6D5-EE56-F583-A6CB-4C7DA4FB4F83}"/>
              </a:ext>
            </a:extLst>
          </p:cNvPr>
          <p:cNvSpPr txBox="1">
            <a:spLocks/>
          </p:cNvSpPr>
          <p:nvPr/>
        </p:nvSpPr>
        <p:spPr>
          <a:xfrm>
            <a:off x="990600" y="349082"/>
            <a:ext cx="10210800" cy="5016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l">
              <a:defRPr/>
            </a:pPr>
            <a:r>
              <a:rPr lang="en-IN" sz="2000" b="1" dirty="0">
                <a:solidFill>
                  <a:srgbClr val="FF0000"/>
                </a:solidFill>
                <a:latin typeface="Cambria" panose="02040503050406030204" pitchFamily="18" charset="0"/>
              </a:rPr>
              <a:t>8. Production of Additional Evidence(Contd.)</a:t>
            </a:r>
            <a:endParaRPr lang="en-US" sz="2000" b="1" dirty="0">
              <a:solidFill>
                <a:srgbClr val="FF0000"/>
              </a:solidFill>
              <a:latin typeface="Cambria" panose="02040503050406030204" pitchFamily="18" charset="0"/>
            </a:endParaRPr>
          </a:p>
        </p:txBody>
      </p:sp>
      <p:sp>
        <p:nvSpPr>
          <p:cNvPr id="5" name="Footer Placeholder 3">
            <a:extLst>
              <a:ext uri="{FF2B5EF4-FFF2-40B4-BE49-F238E27FC236}">
                <a16:creationId xmlns:a16="http://schemas.microsoft.com/office/drawing/2014/main" id="{2CE7BEF9-8538-7B1E-F04C-4AC24961B2C9}"/>
              </a:ext>
            </a:extLst>
          </p:cNvPr>
          <p:cNvSpPr>
            <a:spLocks noGrp="1"/>
          </p:cNvSpPr>
          <p:nvPr>
            <p:ph type="ftr" sz="quarter" idx="11"/>
          </p:nvPr>
        </p:nvSpPr>
        <p:spPr>
          <a:xfrm>
            <a:off x="8534400" y="6356351"/>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Tree>
    <p:extLst>
      <p:ext uri="{BB962C8B-B14F-4D97-AF65-F5344CB8AC3E}">
        <p14:creationId xmlns:p14="http://schemas.microsoft.com/office/powerpoint/2010/main" val="376637303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vert="horz" lIns="68580" tIns="34290" rIns="68580" bIns="34290" rtlCol="0" anchor="ctr"/>
          <a:lstStyle/>
          <a:p>
            <a:pPr marL="0" marR="0" lvl="0" indent="0" algn="r" defTabSz="3429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342900" rtl="0" eaLnBrk="1" fontAlgn="auto" latinLnBrk="0" hangingPunct="1">
                <a:lnSpc>
                  <a:spcPct val="100000"/>
                </a:lnSpc>
                <a:spcBef>
                  <a:spcPts val="0"/>
                </a:spcBef>
                <a:spcAft>
                  <a:spcPts val="0"/>
                </a:spcAft>
                <a:buClrTx/>
                <a:buSzTx/>
                <a:buFontTx/>
                <a:buNone/>
                <a:tabLst/>
                <a:defRPr/>
              </a:pPr>
              <a:t>93</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7" name="TextBox 6">
            <a:extLst>
              <a:ext uri="{FF2B5EF4-FFF2-40B4-BE49-F238E27FC236}">
                <a16:creationId xmlns:a16="http://schemas.microsoft.com/office/drawing/2014/main" id="{50048C5C-ED9B-FE8F-F8AC-63D2723D9CCA}"/>
              </a:ext>
            </a:extLst>
          </p:cNvPr>
          <p:cNvSpPr txBox="1"/>
          <p:nvPr/>
        </p:nvSpPr>
        <p:spPr>
          <a:xfrm>
            <a:off x="990600" y="850732"/>
            <a:ext cx="10363200" cy="3568868"/>
          </a:xfrm>
          <a:prstGeom prst="rect">
            <a:avLst/>
          </a:prstGeom>
        </p:spPr>
        <p:txBody>
          <a:bodyPr vert="horz" lIns="91440" tIns="45720" rIns="91440" bIns="45720" rtlCol="0">
            <a:normAutofit/>
          </a:bodyPr>
          <a:lstStyle>
            <a:defPPr>
              <a:defRPr lang="en-US"/>
            </a:defPPr>
            <a:lvl1pPr marL="342900" indent="-342900" algn="just">
              <a:lnSpc>
                <a:spcPct val="170000"/>
              </a:lnSpc>
              <a:spcBef>
                <a:spcPct val="20000"/>
              </a:spcBef>
              <a:buFont typeface="Wingdings" panose="05000000000000000000" pitchFamily="2" charset="2"/>
              <a:buChar char="Ø"/>
              <a:defRPr sz="3000">
                <a:solidFill>
                  <a:srgbClr val="FF0000"/>
                </a:solidFill>
                <a:latin typeface="Cambria" pitchFamily="18" charset="0"/>
              </a:defRPr>
            </a:lvl1pPr>
            <a:lvl2pPr marL="742950" indent="-285750">
              <a:spcBef>
                <a:spcPct val="20000"/>
              </a:spcBef>
              <a:buFont typeface="Arial" pitchFamily="34" charset="0"/>
              <a:buChar char="–"/>
              <a:defRPr sz="2800"/>
            </a:lvl2pPr>
            <a:lvl3pPr marL="1143000" indent="-228600">
              <a:spcBef>
                <a:spcPct val="20000"/>
              </a:spcBef>
              <a:buFont typeface="Arial" pitchFamily="34" charset="0"/>
              <a:buChar char="•"/>
              <a:defRPr sz="2400"/>
            </a:lvl3pPr>
            <a:lvl4pPr marL="1600200" indent="-228600">
              <a:spcBef>
                <a:spcPct val="20000"/>
              </a:spcBef>
              <a:buFont typeface="Arial" pitchFamily="34" charset="0"/>
              <a:buChar char="–"/>
              <a:defRPr sz="2000"/>
            </a:lvl4pPr>
            <a:lvl5pPr marL="2057400"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635000" marR="0" lvl="0" indent="-635000" algn="just" defTabSz="914400" rtl="0" eaLnBrk="1" fontAlgn="auto" latinLnBrk="0" hangingPunct="1">
              <a:lnSpc>
                <a:spcPct val="170000"/>
              </a:lnSpc>
              <a:spcBef>
                <a:spcPct val="20000"/>
              </a:spcBef>
              <a:spcAft>
                <a:spcPts val="0"/>
              </a:spcAft>
              <a:buClrTx/>
              <a:buSzTx/>
              <a:buFont typeface="Wingdings" panose="05000000000000000000" pitchFamily="2" charset="2"/>
              <a:buNone/>
              <a:tabLst/>
              <a:defRPr/>
            </a:pPr>
            <a:endParaRPr kumimoji="0" lang="en-US" sz="1300" b="0" i="0" u="none" strike="noStrike" kern="1200" cap="none" spc="0" normalizeH="0" baseline="0" noProof="0" dirty="0">
              <a:ln>
                <a:noFill/>
              </a:ln>
              <a:solidFill>
                <a:srgbClr val="FF0000"/>
              </a:solidFill>
              <a:effectLst/>
              <a:uLnTx/>
              <a:uFillTx/>
              <a:latin typeface="Cambria" pitchFamily="18" charset="0"/>
              <a:ea typeface="+mn-ea"/>
              <a:cs typeface="+mn-cs"/>
            </a:endParaRPr>
          </a:p>
          <a:p>
            <a:pPr marL="635000" marR="0" lvl="0" indent="-635000" algn="just" defTabSz="914400" rtl="0" eaLnBrk="1" fontAlgn="auto" latinLnBrk="0" hangingPunct="1">
              <a:lnSpc>
                <a:spcPct val="170000"/>
              </a:lnSpc>
              <a:spcBef>
                <a:spcPct val="20000"/>
              </a:spcBef>
              <a:spcAft>
                <a:spcPts val="0"/>
              </a:spcAft>
              <a:buClrTx/>
              <a:buSzTx/>
              <a:buFont typeface="Wingdings" panose="05000000000000000000" pitchFamily="2" charset="2"/>
              <a:buNone/>
              <a:tabLst/>
              <a:defRPr/>
            </a:pPr>
            <a:r>
              <a:rPr kumimoji="0" lang="en-US" sz="3000" b="0" i="0" u="none" strike="noStrike" kern="1200" cap="none" spc="0" normalizeH="0" baseline="0" noProof="0" dirty="0">
                <a:ln>
                  <a:noFill/>
                </a:ln>
                <a:solidFill>
                  <a:srgbClr val="FF0000"/>
                </a:solidFill>
                <a:effectLst/>
                <a:uLnTx/>
                <a:uFillTx/>
                <a:latin typeface="Cambria" pitchFamily="18" charset="0"/>
                <a:ea typeface="+mn-ea"/>
                <a:cs typeface="+mn-cs"/>
              </a:rPr>
              <a:t>(c)</a:t>
            </a:r>
            <a:r>
              <a:rPr kumimoji="0" lang="en-US" sz="3200" b="0" i="0" u="none" strike="noStrike" kern="1200" cap="none" spc="0" normalizeH="0" baseline="0" noProof="0" dirty="0">
                <a:ln>
                  <a:noFill/>
                </a:ln>
                <a:solidFill>
                  <a:srgbClr val="FF0000"/>
                </a:solidFill>
                <a:effectLst/>
                <a:uLnTx/>
                <a:uFillTx/>
                <a:latin typeface="Cambria" pitchFamily="18" charset="0"/>
                <a:ea typeface="+mn-ea"/>
                <a:cs typeface="+mn-cs"/>
              </a:rPr>
              <a:t>	where the appellant was prevented by sufficient cause from producing before the Assessing Officer any evidence which is relevant to any ground of appeal ; or</a:t>
            </a:r>
          </a:p>
        </p:txBody>
      </p:sp>
      <p:sp>
        <p:nvSpPr>
          <p:cNvPr id="3" name="Title 1">
            <a:extLst>
              <a:ext uri="{FF2B5EF4-FFF2-40B4-BE49-F238E27FC236}">
                <a16:creationId xmlns:a16="http://schemas.microsoft.com/office/drawing/2014/main" id="{9BB28A96-06F7-DA71-3023-11DD1E08B930}"/>
              </a:ext>
            </a:extLst>
          </p:cNvPr>
          <p:cNvSpPr txBox="1">
            <a:spLocks/>
          </p:cNvSpPr>
          <p:nvPr/>
        </p:nvSpPr>
        <p:spPr>
          <a:xfrm>
            <a:off x="990600" y="349082"/>
            <a:ext cx="10210800" cy="5016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l">
              <a:defRPr/>
            </a:pPr>
            <a:r>
              <a:rPr lang="en-IN" sz="2000" b="1" dirty="0">
                <a:solidFill>
                  <a:srgbClr val="FF0000"/>
                </a:solidFill>
                <a:latin typeface="Cambria" panose="02040503050406030204" pitchFamily="18" charset="0"/>
              </a:rPr>
              <a:t>8. Production of Additional Evidence(Contd.)</a:t>
            </a:r>
            <a:endParaRPr lang="en-US" sz="2000" b="1" dirty="0">
              <a:solidFill>
                <a:srgbClr val="FF0000"/>
              </a:solidFill>
              <a:latin typeface="Cambria" panose="02040503050406030204" pitchFamily="18" charset="0"/>
            </a:endParaRPr>
          </a:p>
        </p:txBody>
      </p:sp>
      <p:sp>
        <p:nvSpPr>
          <p:cNvPr id="5" name="Footer Placeholder 3">
            <a:extLst>
              <a:ext uri="{FF2B5EF4-FFF2-40B4-BE49-F238E27FC236}">
                <a16:creationId xmlns:a16="http://schemas.microsoft.com/office/drawing/2014/main" id="{1C99AACA-801C-7BCA-77B2-7FD95F2FECB4}"/>
              </a:ext>
            </a:extLst>
          </p:cNvPr>
          <p:cNvSpPr>
            <a:spLocks noGrp="1"/>
          </p:cNvSpPr>
          <p:nvPr>
            <p:ph type="ftr" sz="quarter" idx="11"/>
          </p:nvPr>
        </p:nvSpPr>
        <p:spPr>
          <a:xfrm>
            <a:off x="8714509" y="6300933"/>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Tree>
    <p:extLst>
      <p:ext uri="{BB962C8B-B14F-4D97-AF65-F5344CB8AC3E}">
        <p14:creationId xmlns:p14="http://schemas.microsoft.com/office/powerpoint/2010/main" val="190083669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vert="horz" lIns="68580" tIns="34290" rIns="68580" bIns="34290" rtlCol="0" anchor="ctr"/>
          <a:lstStyle/>
          <a:p>
            <a:pPr marL="0" marR="0" lvl="0" indent="0" algn="r" defTabSz="342900" rtl="0" eaLnBrk="1" fontAlgn="auto" latinLnBrk="0" hangingPunct="1">
              <a:lnSpc>
                <a:spcPct val="100000"/>
              </a:lnSpc>
              <a:spcBef>
                <a:spcPts val="0"/>
              </a:spcBef>
              <a:spcAft>
                <a:spcPts val="0"/>
              </a:spcAft>
              <a:buClrTx/>
              <a:buSzTx/>
              <a:buFontTx/>
              <a:buNone/>
              <a:tabLst/>
              <a:defRPr/>
            </a:pPr>
            <a:fld id="{77A5A0A8-EB0B-4570-BF8C-FED19A629A92}" type="slidenum">
              <a:rPr kumimoji="0" lang="en-IN"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342900" rtl="0" eaLnBrk="1" fontAlgn="auto" latinLnBrk="0" hangingPunct="1">
                <a:lnSpc>
                  <a:spcPct val="100000"/>
                </a:lnSpc>
                <a:spcBef>
                  <a:spcPts val="0"/>
                </a:spcBef>
                <a:spcAft>
                  <a:spcPts val="0"/>
                </a:spcAft>
                <a:buClrTx/>
                <a:buSzTx/>
                <a:buFontTx/>
                <a:buNone/>
                <a:tabLst/>
                <a:defRPr/>
              </a:pPr>
              <a:t>94</a:t>
            </a:fld>
            <a:endParaRPr kumimoji="0" lang="en-I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7" name="TextBox 6">
            <a:extLst>
              <a:ext uri="{FF2B5EF4-FFF2-40B4-BE49-F238E27FC236}">
                <a16:creationId xmlns:a16="http://schemas.microsoft.com/office/drawing/2014/main" id="{50048C5C-ED9B-FE8F-F8AC-63D2723D9CCA}"/>
              </a:ext>
            </a:extLst>
          </p:cNvPr>
          <p:cNvSpPr txBox="1"/>
          <p:nvPr/>
        </p:nvSpPr>
        <p:spPr>
          <a:xfrm>
            <a:off x="990599" y="850732"/>
            <a:ext cx="10134601" cy="4654718"/>
          </a:xfrm>
          <a:prstGeom prst="rect">
            <a:avLst/>
          </a:prstGeom>
        </p:spPr>
        <p:txBody>
          <a:bodyPr vert="horz" lIns="91440" tIns="45720" rIns="91440" bIns="45720" rtlCol="0">
            <a:normAutofit fontScale="62500" lnSpcReduction="20000"/>
          </a:bodyPr>
          <a:lstStyle>
            <a:defPPr>
              <a:defRPr lang="en-US"/>
            </a:defPPr>
            <a:lvl1pPr marL="342900" indent="-342900" algn="just">
              <a:lnSpc>
                <a:spcPct val="170000"/>
              </a:lnSpc>
              <a:spcBef>
                <a:spcPct val="20000"/>
              </a:spcBef>
              <a:buFont typeface="Wingdings" panose="05000000000000000000" pitchFamily="2" charset="2"/>
              <a:buChar char="Ø"/>
              <a:defRPr sz="3000">
                <a:solidFill>
                  <a:srgbClr val="FF0000"/>
                </a:solidFill>
                <a:latin typeface="Cambria" pitchFamily="18" charset="0"/>
              </a:defRPr>
            </a:lvl1pPr>
            <a:lvl2pPr marL="742950" indent="-285750">
              <a:spcBef>
                <a:spcPct val="20000"/>
              </a:spcBef>
              <a:buFont typeface="Arial" pitchFamily="34" charset="0"/>
              <a:buChar char="–"/>
              <a:defRPr sz="2800"/>
            </a:lvl2pPr>
            <a:lvl3pPr marL="1143000" indent="-228600">
              <a:spcBef>
                <a:spcPct val="20000"/>
              </a:spcBef>
              <a:buFont typeface="Arial" pitchFamily="34" charset="0"/>
              <a:buChar char="•"/>
              <a:defRPr sz="2400"/>
            </a:lvl3pPr>
            <a:lvl4pPr marL="1600200" indent="-228600">
              <a:spcBef>
                <a:spcPct val="20000"/>
              </a:spcBef>
              <a:buFont typeface="Arial" pitchFamily="34" charset="0"/>
              <a:buChar char="–"/>
              <a:defRPr sz="2000"/>
            </a:lvl4pPr>
            <a:lvl5pPr marL="2057400" indent="-228600">
              <a:spcBef>
                <a:spcPct val="20000"/>
              </a:spcBef>
              <a:buFont typeface="Arial" pitchFamily="34" charset="0"/>
              <a:buChar char="»"/>
              <a:defRPr sz="2000"/>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marL="722313" marR="0" lvl="0" indent="-722313" algn="just" defTabSz="914400" rtl="0" eaLnBrk="1" fontAlgn="auto" latinLnBrk="0" hangingPunct="1">
              <a:lnSpc>
                <a:spcPct val="170000"/>
              </a:lnSpc>
              <a:spcBef>
                <a:spcPct val="20000"/>
              </a:spcBef>
              <a:spcAft>
                <a:spcPts val="0"/>
              </a:spcAft>
              <a:buClrTx/>
              <a:buSzTx/>
              <a:buFont typeface="Wingdings" panose="05000000000000000000" pitchFamily="2" charset="2"/>
              <a:buNone/>
              <a:tabLst/>
              <a:defRPr/>
            </a:pPr>
            <a:endParaRPr kumimoji="0" lang="en-US" sz="3200" b="0" i="0" u="none" strike="noStrike" kern="1200" cap="none" spc="0" normalizeH="0" baseline="0" noProof="0" dirty="0">
              <a:ln>
                <a:noFill/>
              </a:ln>
              <a:solidFill>
                <a:srgbClr val="FF0000"/>
              </a:solidFill>
              <a:effectLst/>
              <a:uLnTx/>
              <a:uFillTx/>
              <a:latin typeface="Cambria" pitchFamily="18" charset="0"/>
              <a:ea typeface="+mn-ea"/>
              <a:cs typeface="+mn-cs"/>
            </a:endParaRPr>
          </a:p>
          <a:p>
            <a:pPr marL="722313" marR="0" lvl="0" indent="-722313" algn="just" defTabSz="914400" rtl="0" eaLnBrk="1" fontAlgn="auto" latinLnBrk="0" hangingPunct="1">
              <a:lnSpc>
                <a:spcPct val="170000"/>
              </a:lnSpc>
              <a:spcBef>
                <a:spcPct val="20000"/>
              </a:spcBef>
              <a:spcAft>
                <a:spcPts val="0"/>
              </a:spcAft>
              <a:buClrTx/>
              <a:buSzTx/>
              <a:buFont typeface="Wingdings" panose="05000000000000000000" pitchFamily="2" charset="2"/>
              <a:buNone/>
              <a:tabLst/>
              <a:defRPr/>
            </a:pPr>
            <a:r>
              <a:rPr kumimoji="0" lang="en-US" sz="5100" b="0" i="0" u="none" strike="noStrike" kern="1200" cap="none" spc="0" normalizeH="0" baseline="0" noProof="0" dirty="0">
                <a:ln>
                  <a:noFill/>
                </a:ln>
                <a:solidFill>
                  <a:srgbClr val="FF0000"/>
                </a:solidFill>
                <a:effectLst/>
                <a:uLnTx/>
                <a:uFillTx/>
                <a:latin typeface="Cambria" pitchFamily="18" charset="0"/>
                <a:ea typeface="+mn-ea"/>
                <a:cs typeface="+mn-cs"/>
              </a:rPr>
              <a:t>(d)	Where the Assessing Officer has made the order appealed against without giving sufficient opportunity to the appellant to adduce evidence relevant to any ground of appeal.</a:t>
            </a:r>
            <a:br>
              <a:rPr kumimoji="0" lang="en-US" sz="5100" b="0" i="0" u="none" strike="noStrike" kern="1200" cap="none" spc="0" normalizeH="0" baseline="0" noProof="0" dirty="0">
                <a:ln>
                  <a:noFill/>
                </a:ln>
                <a:solidFill>
                  <a:srgbClr val="FF0000"/>
                </a:solidFill>
                <a:effectLst/>
                <a:uLnTx/>
                <a:uFillTx/>
                <a:latin typeface="Cambria" pitchFamily="18" charset="0"/>
                <a:ea typeface="+mn-ea"/>
                <a:cs typeface="+mn-cs"/>
              </a:rPr>
            </a:br>
            <a:endParaRPr kumimoji="0" lang="en-US" sz="5100" b="0" i="0" u="none" strike="noStrike" kern="1200" cap="none" spc="0" normalizeH="0" baseline="0" noProof="0" dirty="0">
              <a:ln>
                <a:noFill/>
              </a:ln>
              <a:solidFill>
                <a:srgbClr val="FF0000"/>
              </a:solidFill>
              <a:effectLst/>
              <a:uLnTx/>
              <a:uFillTx/>
              <a:latin typeface="Cambria" pitchFamily="18" charset="0"/>
              <a:ea typeface="+mn-ea"/>
              <a:cs typeface="+mn-cs"/>
            </a:endParaRPr>
          </a:p>
        </p:txBody>
      </p:sp>
      <p:sp>
        <p:nvSpPr>
          <p:cNvPr id="3" name="Title 1">
            <a:extLst>
              <a:ext uri="{FF2B5EF4-FFF2-40B4-BE49-F238E27FC236}">
                <a16:creationId xmlns:a16="http://schemas.microsoft.com/office/drawing/2014/main" id="{8AD80FE1-46D6-5586-DA76-5A3473E22593}"/>
              </a:ext>
            </a:extLst>
          </p:cNvPr>
          <p:cNvSpPr txBox="1">
            <a:spLocks/>
          </p:cNvSpPr>
          <p:nvPr/>
        </p:nvSpPr>
        <p:spPr>
          <a:xfrm>
            <a:off x="990600" y="349082"/>
            <a:ext cx="10210800" cy="5016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l">
              <a:defRPr/>
            </a:pPr>
            <a:r>
              <a:rPr lang="en-IN" sz="2000" b="1" dirty="0">
                <a:solidFill>
                  <a:srgbClr val="FF0000"/>
                </a:solidFill>
                <a:latin typeface="Cambria" panose="02040503050406030204" pitchFamily="18" charset="0"/>
              </a:rPr>
              <a:t>8. Production of Additional Evidence(Contd.)</a:t>
            </a:r>
            <a:endParaRPr lang="en-US" sz="2000" b="1" dirty="0">
              <a:solidFill>
                <a:srgbClr val="FF0000"/>
              </a:solidFill>
              <a:latin typeface="Cambria" panose="02040503050406030204" pitchFamily="18" charset="0"/>
            </a:endParaRPr>
          </a:p>
        </p:txBody>
      </p:sp>
      <p:sp>
        <p:nvSpPr>
          <p:cNvPr id="5" name="Footer Placeholder 3">
            <a:extLst>
              <a:ext uri="{FF2B5EF4-FFF2-40B4-BE49-F238E27FC236}">
                <a16:creationId xmlns:a16="http://schemas.microsoft.com/office/drawing/2014/main" id="{305E95A1-BB5F-D5CC-ACA3-6A1C0B1030B6}"/>
              </a:ext>
            </a:extLst>
          </p:cNvPr>
          <p:cNvSpPr>
            <a:spLocks noGrp="1"/>
          </p:cNvSpPr>
          <p:nvPr>
            <p:ph type="ftr" sz="quarter" idx="11"/>
          </p:nvPr>
        </p:nvSpPr>
        <p:spPr>
          <a:xfrm>
            <a:off x="8797636" y="6300933"/>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Tree>
    <p:extLst>
      <p:ext uri="{BB962C8B-B14F-4D97-AF65-F5344CB8AC3E}">
        <p14:creationId xmlns:p14="http://schemas.microsoft.com/office/powerpoint/2010/main" val="282513404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2200" y="850732"/>
            <a:ext cx="10490200" cy="4572000"/>
          </a:xfrm>
        </p:spPr>
        <p:txBody>
          <a:bodyPr>
            <a:normAutofit/>
          </a:bodyPr>
          <a:lstStyle/>
          <a:p>
            <a:pPr marL="722313" indent="-722313" algn="just">
              <a:lnSpc>
                <a:spcPct val="150000"/>
              </a:lnSpc>
              <a:buFont typeface="Wingdings" panose="05000000000000000000" pitchFamily="2" charset="2"/>
              <a:buChar char="Ø"/>
            </a:pPr>
            <a:r>
              <a:rPr lang="en-US" dirty="0">
                <a:solidFill>
                  <a:srgbClr val="FF0000"/>
                </a:solidFill>
                <a:latin typeface="Cambria" panose="02040503050406030204" pitchFamily="18" charset="0"/>
              </a:rPr>
              <a:t>The CIT(A)/ JCIT(A) shall send the additional evidence to the Assessing Officer for furnishing a report </a:t>
            </a:r>
            <a:r>
              <a:rPr lang="en-US" dirty="0">
                <a:latin typeface="Cambria" panose="02040503050406030204" pitchFamily="18" charset="0"/>
              </a:rPr>
              <a:t>on the admissibility of additional evidence in accordance with </a:t>
            </a:r>
            <a:r>
              <a:rPr lang="en-US" dirty="0">
                <a:solidFill>
                  <a:srgbClr val="FF0000"/>
                </a:solidFill>
                <a:latin typeface="Cambria" panose="02040503050406030204" pitchFamily="18" charset="0"/>
              </a:rPr>
              <a:t>rule 192 of IT Rules, 2026</a:t>
            </a:r>
            <a:r>
              <a:rPr lang="en-US" dirty="0">
                <a:latin typeface="Cambria" panose="02040503050406030204" pitchFamily="18" charset="0"/>
              </a:rPr>
              <a:t> </a:t>
            </a:r>
            <a:r>
              <a:rPr lang="en-US" dirty="0">
                <a:solidFill>
                  <a:srgbClr val="00B050"/>
                </a:solidFill>
                <a:latin typeface="Cambria" panose="02040503050406030204" pitchFamily="18" charset="0"/>
              </a:rPr>
              <a:t>(Rule 46A of IT Rules, 1962)</a:t>
            </a:r>
          </a:p>
          <a:p>
            <a:pPr marL="722313" indent="-722313" algn="just">
              <a:lnSpc>
                <a:spcPct val="150000"/>
              </a:lnSpc>
              <a:buFont typeface="Wingdings" panose="05000000000000000000" pitchFamily="2" charset="2"/>
              <a:buChar char="Ø"/>
            </a:pPr>
            <a:r>
              <a:rPr lang="en-US" dirty="0">
                <a:solidFill>
                  <a:schemeClr val="tx2">
                    <a:lumMod val="60000"/>
                    <a:lumOff val="40000"/>
                  </a:schemeClr>
                </a:solidFill>
                <a:latin typeface="Cambria" panose="02040503050406030204" pitchFamily="18" charset="0"/>
              </a:rPr>
              <a:t>	Remand Report</a:t>
            </a:r>
          </a:p>
        </p:txBody>
      </p:sp>
      <p:sp>
        <p:nvSpPr>
          <p:cNvPr id="5" name="Slide Number Placeholder 4"/>
          <p:cNvSpPr>
            <a:spLocks noGrp="1"/>
          </p:cNvSpPr>
          <p:nvPr>
            <p:ph type="sldNum" sz="quarter" idx="12"/>
          </p:nvPr>
        </p:nvSpPr>
        <p:spPr/>
        <p:txBody>
          <a:bodyPr vert="horz" lIns="68580" tIns="34290" rIns="68580" bIns="34290" rtlCol="0" anchor="ctr"/>
          <a:lstStyle/>
          <a:p>
            <a:pPr marL="0" marR="0" lvl="0" indent="0" algn="r" defTabSz="6858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685800" rtl="0" eaLnBrk="1" fontAlgn="auto" latinLnBrk="0" hangingPunct="1">
                <a:lnSpc>
                  <a:spcPct val="100000"/>
                </a:lnSpc>
                <a:spcBef>
                  <a:spcPts val="0"/>
                </a:spcBef>
                <a:spcAft>
                  <a:spcPts val="0"/>
                </a:spcAft>
                <a:buClrTx/>
                <a:buSzTx/>
                <a:buFontTx/>
                <a:buNone/>
                <a:tabLst/>
                <a:defRPr/>
              </a:pPr>
              <a:t>95</a:t>
            </a:fld>
            <a:endPar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8" name="Title 1">
            <a:extLst>
              <a:ext uri="{FF2B5EF4-FFF2-40B4-BE49-F238E27FC236}">
                <a16:creationId xmlns:a16="http://schemas.microsoft.com/office/drawing/2014/main" id="{8E940DB1-BA95-543C-8191-E94CBD3B1F8F}"/>
              </a:ext>
            </a:extLst>
          </p:cNvPr>
          <p:cNvSpPr txBox="1">
            <a:spLocks/>
          </p:cNvSpPr>
          <p:nvPr/>
        </p:nvSpPr>
        <p:spPr>
          <a:xfrm>
            <a:off x="990600" y="349082"/>
            <a:ext cx="10210800" cy="5016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l">
              <a:defRPr/>
            </a:pPr>
            <a:r>
              <a:rPr lang="en-IN" sz="2000" b="1" dirty="0">
                <a:solidFill>
                  <a:srgbClr val="FF0000"/>
                </a:solidFill>
                <a:latin typeface="Cambria" panose="02040503050406030204" pitchFamily="18" charset="0"/>
              </a:rPr>
              <a:t>8. Production of Additional Evidence(Contd.)</a:t>
            </a:r>
            <a:endParaRPr lang="en-US" sz="2000" b="1" dirty="0">
              <a:solidFill>
                <a:srgbClr val="FF0000"/>
              </a:solidFill>
              <a:latin typeface="Cambria" panose="02040503050406030204" pitchFamily="18" charset="0"/>
            </a:endParaRPr>
          </a:p>
        </p:txBody>
      </p:sp>
      <p:sp>
        <p:nvSpPr>
          <p:cNvPr id="9" name="Footer Placeholder 3">
            <a:extLst>
              <a:ext uri="{FF2B5EF4-FFF2-40B4-BE49-F238E27FC236}">
                <a16:creationId xmlns:a16="http://schemas.microsoft.com/office/drawing/2014/main" id="{4890BA25-9FF1-EF81-9CEC-9B126EB3E39C}"/>
              </a:ext>
            </a:extLst>
          </p:cNvPr>
          <p:cNvSpPr>
            <a:spLocks noGrp="1"/>
          </p:cNvSpPr>
          <p:nvPr>
            <p:ph type="ftr" sz="quarter" idx="11"/>
          </p:nvPr>
        </p:nvSpPr>
        <p:spPr>
          <a:xfrm>
            <a:off x="8880763" y="6300933"/>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Tree>
    <p:extLst>
      <p:ext uri="{BB962C8B-B14F-4D97-AF65-F5344CB8AC3E}">
        <p14:creationId xmlns:p14="http://schemas.microsoft.com/office/powerpoint/2010/main" val="163402263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6905" y="838200"/>
            <a:ext cx="10475495" cy="5257800"/>
          </a:xfrm>
        </p:spPr>
        <p:txBody>
          <a:bodyPr>
            <a:noAutofit/>
          </a:bodyPr>
          <a:lstStyle/>
          <a:p>
            <a:pPr marL="722313" lvl="2" indent="-722313" algn="just">
              <a:lnSpc>
                <a:spcPct val="150000"/>
              </a:lnSpc>
              <a:buFont typeface="Wingdings" panose="05000000000000000000" pitchFamily="2" charset="2"/>
              <a:buChar char="v"/>
            </a:pPr>
            <a:r>
              <a:rPr lang="en-US" sz="3200" dirty="0">
                <a:solidFill>
                  <a:srgbClr val="FF0000"/>
                </a:solidFill>
                <a:latin typeface="Cambria" panose="02040503050406030204" pitchFamily="18" charset="0"/>
              </a:rPr>
              <a:t>The CIT(A)/ JCIT(A) may, after considering the additional evidence and the report</a:t>
            </a:r>
            <a:r>
              <a:rPr lang="en-US" sz="3200" dirty="0">
                <a:latin typeface="Cambria" panose="02040503050406030204" pitchFamily="18" charset="0"/>
              </a:rPr>
              <a:t>, if any, furnished by the Assessing Officer </a:t>
            </a:r>
            <a:r>
              <a:rPr lang="en-US" sz="3200" dirty="0">
                <a:solidFill>
                  <a:srgbClr val="FF0000"/>
                </a:solidFill>
                <a:latin typeface="Cambria" panose="02040503050406030204" pitchFamily="18" charset="0"/>
              </a:rPr>
              <a:t>admit or reject the additional evidence</a:t>
            </a:r>
            <a:r>
              <a:rPr lang="en-US" sz="3200" dirty="0">
                <a:latin typeface="Cambria" panose="02040503050406030204" pitchFamily="18" charset="0"/>
              </a:rPr>
              <a:t>, for reasons to be recorded in writing, and the same shall form a part of the appeal order passed.</a:t>
            </a:r>
          </a:p>
        </p:txBody>
      </p:sp>
      <p:sp>
        <p:nvSpPr>
          <p:cNvPr id="5" name="Slide Number Placeholder 4"/>
          <p:cNvSpPr>
            <a:spLocks noGrp="1"/>
          </p:cNvSpPr>
          <p:nvPr>
            <p:ph type="sldNum" sz="quarter" idx="12"/>
          </p:nvPr>
        </p:nvSpPr>
        <p:spPr/>
        <p:txBody>
          <a:bodyPr vert="horz" lIns="68580" tIns="34290" rIns="68580" bIns="34290" rtlCol="0" anchor="ctr"/>
          <a:lstStyle/>
          <a:p>
            <a:pPr marL="0" marR="0" lvl="0" indent="0" algn="r" defTabSz="6858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18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685800" rtl="0" eaLnBrk="1" fontAlgn="auto" latinLnBrk="0" hangingPunct="1">
                <a:lnSpc>
                  <a:spcPct val="100000"/>
                </a:lnSpc>
                <a:spcBef>
                  <a:spcPts val="0"/>
                </a:spcBef>
                <a:spcAft>
                  <a:spcPts val="0"/>
                </a:spcAft>
                <a:buClrTx/>
                <a:buSzTx/>
                <a:buFontTx/>
                <a:buNone/>
                <a:tabLst/>
                <a:defRPr/>
              </a:pPr>
              <a:t>96</a:t>
            </a:fld>
            <a:endParaRPr kumimoji="0" lang="en-US" sz="18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8" name="Title 1">
            <a:extLst>
              <a:ext uri="{FF2B5EF4-FFF2-40B4-BE49-F238E27FC236}">
                <a16:creationId xmlns:a16="http://schemas.microsoft.com/office/drawing/2014/main" id="{5E272A97-3ED6-E47D-AA1B-24868F1D2C5B}"/>
              </a:ext>
            </a:extLst>
          </p:cNvPr>
          <p:cNvSpPr txBox="1">
            <a:spLocks/>
          </p:cNvSpPr>
          <p:nvPr/>
        </p:nvSpPr>
        <p:spPr>
          <a:xfrm>
            <a:off x="990600" y="349082"/>
            <a:ext cx="10210800" cy="5016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l">
              <a:defRPr/>
            </a:pPr>
            <a:r>
              <a:rPr lang="en-IN" sz="2000" b="1" dirty="0">
                <a:solidFill>
                  <a:srgbClr val="FF0000"/>
                </a:solidFill>
                <a:latin typeface="Cambria" panose="02040503050406030204" pitchFamily="18" charset="0"/>
              </a:rPr>
              <a:t>8. Production of Additional Evidence(Contd.)</a:t>
            </a:r>
            <a:endParaRPr lang="en-US" sz="2000" b="1" dirty="0">
              <a:solidFill>
                <a:srgbClr val="FF0000"/>
              </a:solidFill>
              <a:latin typeface="Cambria" panose="02040503050406030204" pitchFamily="18" charset="0"/>
            </a:endParaRPr>
          </a:p>
        </p:txBody>
      </p:sp>
      <p:sp>
        <p:nvSpPr>
          <p:cNvPr id="9" name="Footer Placeholder 3">
            <a:extLst>
              <a:ext uri="{FF2B5EF4-FFF2-40B4-BE49-F238E27FC236}">
                <a16:creationId xmlns:a16="http://schemas.microsoft.com/office/drawing/2014/main" id="{B18F4754-DF60-64E5-7657-B6345E24956B}"/>
              </a:ext>
            </a:extLst>
          </p:cNvPr>
          <p:cNvSpPr>
            <a:spLocks noGrp="1"/>
          </p:cNvSpPr>
          <p:nvPr>
            <p:ph type="ftr" sz="quarter" idx="11"/>
          </p:nvPr>
        </p:nvSpPr>
        <p:spPr>
          <a:xfrm>
            <a:off x="8686800" y="6356351"/>
            <a:ext cx="9906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Tree>
    <p:extLst>
      <p:ext uri="{BB962C8B-B14F-4D97-AF65-F5344CB8AC3E}">
        <p14:creationId xmlns:p14="http://schemas.microsoft.com/office/powerpoint/2010/main" val="80735057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8722" y="835742"/>
            <a:ext cx="9509090" cy="5010422"/>
          </a:xfrm>
        </p:spPr>
        <p:txBody>
          <a:bodyPr>
            <a:noAutofit/>
          </a:bodyPr>
          <a:lstStyle/>
          <a:p>
            <a:pPr marL="0" indent="0" algn="ctr">
              <a:lnSpc>
                <a:spcPct val="150000"/>
              </a:lnSpc>
              <a:buNone/>
            </a:pPr>
            <a:r>
              <a:rPr lang="en-US" sz="4800" b="1" dirty="0">
                <a:solidFill>
                  <a:srgbClr val="FF0000"/>
                </a:solidFill>
                <a:latin typeface="Cambria" panose="02040503050406030204" pitchFamily="18" charset="0"/>
              </a:rPr>
              <a:t>9. Enhancement of an </a:t>
            </a:r>
          </a:p>
          <a:p>
            <a:pPr marL="0" indent="0" algn="ctr">
              <a:lnSpc>
                <a:spcPct val="150000"/>
              </a:lnSpc>
              <a:buNone/>
            </a:pPr>
            <a:r>
              <a:rPr lang="en-US" sz="4800" b="1" dirty="0">
                <a:solidFill>
                  <a:srgbClr val="FF0000"/>
                </a:solidFill>
                <a:latin typeface="Cambria" panose="02040503050406030204" pitchFamily="18" charset="0"/>
              </a:rPr>
              <a:t>assessment or a penalty </a:t>
            </a:r>
          </a:p>
          <a:p>
            <a:pPr marL="0" indent="0" algn="ctr">
              <a:lnSpc>
                <a:spcPct val="150000"/>
              </a:lnSpc>
              <a:buNone/>
            </a:pPr>
            <a:r>
              <a:rPr lang="en-US" sz="4800" b="1" dirty="0">
                <a:solidFill>
                  <a:srgbClr val="FF0000"/>
                </a:solidFill>
                <a:latin typeface="Cambria" panose="02040503050406030204" pitchFamily="18" charset="0"/>
              </a:rPr>
              <a:t>or reduction of </a:t>
            </a:r>
          </a:p>
          <a:p>
            <a:pPr marL="0" indent="0" algn="ctr">
              <a:lnSpc>
                <a:spcPct val="150000"/>
              </a:lnSpc>
              <a:buNone/>
            </a:pPr>
            <a:r>
              <a:rPr lang="en-US" sz="4800" b="1" dirty="0">
                <a:solidFill>
                  <a:srgbClr val="FF0000"/>
                </a:solidFill>
                <a:latin typeface="Cambria" panose="02040503050406030204" pitchFamily="18" charset="0"/>
              </a:rPr>
              <a:t>the amount of refund</a:t>
            </a:r>
            <a:endParaRPr lang="en-US" sz="4800" b="1" dirty="0">
              <a:latin typeface="Cambria" panose="02040503050406030204" pitchFamily="18" charset="0"/>
            </a:endParaRPr>
          </a:p>
        </p:txBody>
      </p:sp>
      <p:sp>
        <p:nvSpPr>
          <p:cNvPr id="5" name="Slide Number Placeholder 4"/>
          <p:cNvSpPr>
            <a:spLocks noGrp="1"/>
          </p:cNvSpPr>
          <p:nvPr>
            <p:ph type="sldNum" sz="quarter" idx="12"/>
          </p:nvPr>
        </p:nvSpPr>
        <p:spPr/>
        <p:txBody>
          <a:bodyPr vert="horz" lIns="68580" tIns="34290" rIns="68580" bIns="34290" rtlCol="0" anchor="ctr"/>
          <a:lstStyle/>
          <a:p>
            <a:pPr marL="0" marR="0" lvl="0" indent="0" algn="r" defTabSz="6858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2000" b="1" i="0" u="none" strike="noStrike" kern="1200" cap="none" spc="0" normalizeH="0" baseline="0" noProof="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685800" rtl="0" eaLnBrk="1" fontAlgn="auto" latinLnBrk="0" hangingPunct="1">
                <a:lnSpc>
                  <a:spcPct val="100000"/>
                </a:lnSpc>
                <a:spcBef>
                  <a:spcPts val="0"/>
                </a:spcBef>
                <a:spcAft>
                  <a:spcPts val="0"/>
                </a:spcAft>
                <a:buClrTx/>
                <a:buSzTx/>
                <a:buFontTx/>
                <a:buNone/>
                <a:tabLst/>
                <a:defRPr/>
              </a:pPr>
              <a:t>97</a:t>
            </a:fld>
            <a:endPar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118910997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838368"/>
            <a:ext cx="10363200" cy="4457532"/>
          </a:xfrm>
        </p:spPr>
        <p:txBody>
          <a:bodyPr>
            <a:noAutofit/>
          </a:bodyPr>
          <a:lstStyle/>
          <a:p>
            <a:pPr marL="723900" indent="-723900" algn="just">
              <a:lnSpc>
                <a:spcPct val="150000"/>
              </a:lnSpc>
              <a:buFont typeface="Wingdings" panose="05000000000000000000" pitchFamily="2" charset="2"/>
              <a:buChar char="Ø"/>
            </a:pPr>
            <a:r>
              <a:rPr lang="en-US" dirty="0">
                <a:solidFill>
                  <a:srgbClr val="FF0000"/>
                </a:solidFill>
                <a:latin typeface="Cambria" panose="02040503050406030204" pitchFamily="18" charset="0"/>
              </a:rPr>
              <a:t>Where the CIT(A)/ JCIT(A) intends to enhance an assessment or a penalty or reduce the amount of refund:-</a:t>
            </a:r>
          </a:p>
          <a:p>
            <a:pPr marL="1085850" lvl="1" indent="-361950" algn="just">
              <a:lnSpc>
                <a:spcPct val="150000"/>
              </a:lnSpc>
              <a:buFont typeface="Wingdings" panose="05000000000000000000" pitchFamily="2" charset="2"/>
              <a:buChar char="§"/>
            </a:pPr>
            <a:r>
              <a:rPr lang="en-US" sz="3200" dirty="0">
                <a:solidFill>
                  <a:srgbClr val="FF0000"/>
                </a:solidFill>
                <a:latin typeface="Cambria" panose="02040503050406030204" pitchFamily="18" charset="0"/>
              </a:rPr>
              <a:t>He shall prepare a show-cause notice containing the reasons for such enhancement </a:t>
            </a:r>
            <a:r>
              <a:rPr lang="en-US" sz="3200" dirty="0">
                <a:latin typeface="Cambria" panose="02040503050406030204" pitchFamily="18" charset="0"/>
              </a:rPr>
              <a:t>or reduction, as the case may be, </a:t>
            </a:r>
            <a:r>
              <a:rPr lang="en-US" sz="3200" dirty="0">
                <a:solidFill>
                  <a:srgbClr val="FF0000"/>
                </a:solidFill>
                <a:latin typeface="Cambria" panose="02040503050406030204" pitchFamily="18" charset="0"/>
              </a:rPr>
              <a:t>and shall, serve the notice upon the appellant</a:t>
            </a:r>
            <a:r>
              <a:rPr lang="en-US" sz="3200" dirty="0">
                <a:latin typeface="Cambria" panose="02040503050406030204" pitchFamily="18" charset="0"/>
              </a:rPr>
              <a:t>;</a:t>
            </a:r>
          </a:p>
        </p:txBody>
      </p:sp>
      <p:sp>
        <p:nvSpPr>
          <p:cNvPr id="5" name="Slide Number Placeholder 4"/>
          <p:cNvSpPr>
            <a:spLocks noGrp="1"/>
          </p:cNvSpPr>
          <p:nvPr>
            <p:ph type="sldNum" sz="quarter" idx="12"/>
          </p:nvPr>
        </p:nvSpPr>
        <p:spPr/>
        <p:txBody>
          <a:bodyPr vert="horz" lIns="68580" tIns="34290" rIns="68580" bIns="34290" rtlCol="0" anchor="ctr"/>
          <a:lstStyle/>
          <a:p>
            <a:pPr marL="0" marR="0" lvl="0" indent="0" algn="r" defTabSz="6858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2000" b="1" i="0" u="none" strike="noStrike" kern="1200" cap="none" spc="0" normalizeH="0" baseline="0" noProof="0" smtClean="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685800" rtl="0" eaLnBrk="1" fontAlgn="auto" latinLnBrk="0" hangingPunct="1">
                <a:lnSpc>
                  <a:spcPct val="100000"/>
                </a:lnSpc>
                <a:spcBef>
                  <a:spcPts val="0"/>
                </a:spcBef>
                <a:spcAft>
                  <a:spcPts val="0"/>
                </a:spcAft>
                <a:buClrTx/>
                <a:buSzTx/>
                <a:buFontTx/>
                <a:buNone/>
                <a:tabLst/>
                <a:defRPr/>
              </a:pPr>
              <a:t>98</a:t>
            </a:fld>
            <a:endPar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6" name="Footer Placeholder 3">
            <a:extLst>
              <a:ext uri="{FF2B5EF4-FFF2-40B4-BE49-F238E27FC236}">
                <a16:creationId xmlns:a16="http://schemas.microsoft.com/office/drawing/2014/main" id="{44882B1D-4049-9BB8-B083-CF1E34F080B3}"/>
              </a:ext>
            </a:extLst>
          </p:cNvPr>
          <p:cNvSpPr>
            <a:spLocks noGrp="1"/>
          </p:cNvSpPr>
          <p:nvPr>
            <p:ph type="ftr" sz="quarter" idx="11"/>
          </p:nvPr>
        </p:nvSpPr>
        <p:spPr>
          <a:xfrm>
            <a:off x="8853054" y="6314788"/>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
        <p:nvSpPr>
          <p:cNvPr id="10" name="Title 1">
            <a:extLst>
              <a:ext uri="{FF2B5EF4-FFF2-40B4-BE49-F238E27FC236}">
                <a16:creationId xmlns:a16="http://schemas.microsoft.com/office/drawing/2014/main" id="{1176BB06-73BE-A217-3B31-43B451BB9800}"/>
              </a:ext>
            </a:extLst>
          </p:cNvPr>
          <p:cNvSpPr txBox="1">
            <a:spLocks/>
          </p:cNvSpPr>
          <p:nvPr/>
        </p:nvSpPr>
        <p:spPr>
          <a:xfrm>
            <a:off x="990600" y="349082"/>
            <a:ext cx="10210800" cy="5016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000" b="1" dirty="0">
                <a:solidFill>
                  <a:srgbClr val="FF0000"/>
                </a:solidFill>
                <a:latin typeface="Cambria" panose="02040503050406030204" pitchFamily="18" charset="0"/>
              </a:rPr>
              <a:t>9</a:t>
            </a:r>
            <a:r>
              <a:rPr kumimoji="0" lang="en-US" sz="2000" b="1" i="0" u="none" strike="noStrike" kern="1200" cap="none" spc="0" normalizeH="0" baseline="0" noProof="0" dirty="0">
                <a:ln>
                  <a:noFill/>
                </a:ln>
                <a:solidFill>
                  <a:srgbClr val="FF0000"/>
                </a:solidFill>
                <a:effectLst/>
                <a:uLnTx/>
                <a:uFillTx/>
                <a:latin typeface="Cambria" panose="02040503050406030204" pitchFamily="18" charset="0"/>
                <a:ea typeface="+mj-ea"/>
                <a:cs typeface="+mj-cs"/>
              </a:rPr>
              <a:t>. Enhancement/ Reduction – Assessment/Penalty</a:t>
            </a:r>
          </a:p>
        </p:txBody>
      </p:sp>
    </p:spTree>
    <p:extLst>
      <p:ext uri="{BB962C8B-B14F-4D97-AF65-F5344CB8AC3E}">
        <p14:creationId xmlns:p14="http://schemas.microsoft.com/office/powerpoint/2010/main" val="46188973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295401"/>
            <a:ext cx="10363200" cy="4830763"/>
          </a:xfrm>
        </p:spPr>
        <p:txBody>
          <a:bodyPr>
            <a:normAutofit/>
          </a:bodyPr>
          <a:lstStyle/>
          <a:p>
            <a:pPr marL="895350" lvl="1" indent="-533400" algn="just">
              <a:lnSpc>
                <a:spcPct val="150000"/>
              </a:lnSpc>
              <a:buFont typeface="Wingdings" panose="05000000000000000000" pitchFamily="2" charset="2"/>
              <a:buChar char="§"/>
            </a:pPr>
            <a:r>
              <a:rPr lang="en-US" sz="3200" dirty="0">
                <a:solidFill>
                  <a:srgbClr val="FF0000"/>
                </a:solidFill>
                <a:latin typeface="Cambria" pitchFamily="18" charset="0"/>
              </a:rPr>
              <a:t>The appellant shall</a:t>
            </a:r>
            <a:r>
              <a:rPr lang="en-US" sz="3200" dirty="0">
                <a:latin typeface="Cambria" pitchFamily="18" charset="0"/>
              </a:rPr>
              <a:t>, within the date and time specified in the notice or such extended date and time as may be allowed on the basis of application made on his behalf, </a:t>
            </a:r>
            <a:r>
              <a:rPr lang="en-US" sz="3200" dirty="0">
                <a:solidFill>
                  <a:srgbClr val="FF0000"/>
                </a:solidFill>
                <a:latin typeface="Cambria" pitchFamily="18" charset="0"/>
              </a:rPr>
              <a:t>furnish his response to the CIT(A)/JCIT(A).</a:t>
            </a:r>
          </a:p>
        </p:txBody>
      </p:sp>
      <p:sp>
        <p:nvSpPr>
          <p:cNvPr id="5" name="Slide Number Placeholder 4"/>
          <p:cNvSpPr>
            <a:spLocks noGrp="1"/>
          </p:cNvSpPr>
          <p:nvPr>
            <p:ph type="sldNum" sz="quarter" idx="12"/>
          </p:nvPr>
        </p:nvSpPr>
        <p:spPr/>
        <p:txBody>
          <a:bodyPr vert="horz" lIns="68580" tIns="34290" rIns="68580" bIns="34290" rtlCol="0" anchor="ctr"/>
          <a:lstStyle/>
          <a:p>
            <a:pPr marL="0" marR="0" lvl="0" indent="0" algn="r" defTabSz="685800" rtl="0" eaLnBrk="1" fontAlgn="auto" latinLnBrk="0" hangingPunct="1">
              <a:lnSpc>
                <a:spcPct val="100000"/>
              </a:lnSpc>
              <a:spcBef>
                <a:spcPts val="0"/>
              </a:spcBef>
              <a:spcAft>
                <a:spcPts val="0"/>
              </a:spcAft>
              <a:buClrTx/>
              <a:buSzTx/>
              <a:buFontTx/>
              <a:buNone/>
              <a:tabLst/>
              <a:defRPr/>
            </a:pPr>
            <a:fld id="{B2A762FD-7ACE-4ED3-BCE6-47B41223EB32}" type="slidenum">
              <a:rPr kumimoji="0" lang="en-US" sz="2000" b="1" i="0" u="none" strike="noStrike" kern="1200" cap="none" spc="0" normalizeH="0" baseline="0" noProof="0" smtClean="0">
                <a:ln>
                  <a:noFill/>
                </a:ln>
                <a:solidFill>
                  <a:prstClr val="black"/>
                </a:solidFill>
                <a:effectLst/>
                <a:uLnTx/>
                <a:uFillTx/>
                <a:latin typeface="Cambria" panose="02040503050406030204" pitchFamily="18" charset="0"/>
                <a:ea typeface="Cambria" panose="02040503050406030204" pitchFamily="18" charset="0"/>
                <a:cs typeface="+mn-cs"/>
              </a:rPr>
              <a:pPr marL="0" marR="0" lvl="0" indent="0" algn="r" defTabSz="685800" rtl="0" eaLnBrk="1" fontAlgn="auto" latinLnBrk="0" hangingPunct="1">
                <a:lnSpc>
                  <a:spcPct val="100000"/>
                </a:lnSpc>
                <a:spcBef>
                  <a:spcPts val="0"/>
                </a:spcBef>
                <a:spcAft>
                  <a:spcPts val="0"/>
                </a:spcAft>
                <a:buClrTx/>
                <a:buSzTx/>
                <a:buFontTx/>
                <a:buNone/>
                <a:tabLst/>
                <a:defRPr/>
              </a:pPr>
              <a:t>99</a:t>
            </a:fld>
            <a:endPar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9" name="Footer Placeholder 3">
            <a:extLst>
              <a:ext uri="{FF2B5EF4-FFF2-40B4-BE49-F238E27FC236}">
                <a16:creationId xmlns:a16="http://schemas.microsoft.com/office/drawing/2014/main" id="{14ADAB52-55C4-F1C4-DBBF-669F1AAD3D4D}"/>
              </a:ext>
            </a:extLst>
          </p:cNvPr>
          <p:cNvSpPr>
            <a:spLocks noGrp="1"/>
          </p:cNvSpPr>
          <p:nvPr>
            <p:ph type="ftr" sz="quarter" idx="11"/>
          </p:nvPr>
        </p:nvSpPr>
        <p:spPr>
          <a:xfrm>
            <a:off x="8534400" y="6356351"/>
            <a:ext cx="129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Contd.</a:t>
            </a:r>
          </a:p>
        </p:txBody>
      </p:sp>
      <p:sp>
        <p:nvSpPr>
          <p:cNvPr id="10" name="Title 1">
            <a:extLst>
              <a:ext uri="{FF2B5EF4-FFF2-40B4-BE49-F238E27FC236}">
                <a16:creationId xmlns:a16="http://schemas.microsoft.com/office/drawing/2014/main" id="{914A6CAE-DB52-0ECA-B5B2-A3E10ECE51D6}"/>
              </a:ext>
            </a:extLst>
          </p:cNvPr>
          <p:cNvSpPr txBox="1">
            <a:spLocks/>
          </p:cNvSpPr>
          <p:nvPr/>
        </p:nvSpPr>
        <p:spPr>
          <a:xfrm>
            <a:off x="990600" y="349082"/>
            <a:ext cx="10210800" cy="50165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l">
              <a:defRPr/>
            </a:pPr>
            <a:r>
              <a:rPr lang="en-US" sz="2000" b="1" dirty="0">
                <a:solidFill>
                  <a:srgbClr val="FF0000"/>
                </a:solidFill>
                <a:latin typeface="Cambria" panose="02040503050406030204" pitchFamily="18" charset="0"/>
              </a:rPr>
              <a:t>9. Enhancement/ Reduction – Assessment/Penalty</a:t>
            </a:r>
            <a:r>
              <a:rPr lang="en-IN" sz="2000" b="1" dirty="0">
                <a:solidFill>
                  <a:srgbClr val="FF0000"/>
                </a:solidFill>
                <a:latin typeface="Cambria" panose="02040503050406030204" pitchFamily="18" charset="0"/>
              </a:rPr>
              <a:t>(Contd.)</a:t>
            </a:r>
            <a:endParaRPr lang="en-US" sz="2000" b="1" dirty="0">
              <a:solidFill>
                <a:srgbClr val="FF0000"/>
              </a:solidFill>
              <a:latin typeface="Cambria" panose="02040503050406030204" pitchFamily="18" charset="0"/>
            </a:endParaRPr>
          </a:p>
        </p:txBody>
      </p:sp>
    </p:spTree>
    <p:extLst>
      <p:ext uri="{BB962C8B-B14F-4D97-AF65-F5344CB8AC3E}">
        <p14:creationId xmlns:p14="http://schemas.microsoft.com/office/powerpoint/2010/main" val="201026227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5856</TotalTime>
  <Words>6393</Words>
  <Application>Microsoft Office PowerPoint</Application>
  <PresentationFormat>Widescreen</PresentationFormat>
  <Paragraphs>562</Paragraphs>
  <Slides>113</Slides>
  <Notes>17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113</vt:i4>
      </vt:variant>
    </vt:vector>
  </HeadingPairs>
  <TitlesOfParts>
    <vt:vector size="122" baseType="lpstr">
      <vt:lpstr>Arial</vt:lpstr>
      <vt:lpstr>Bookman Old Style</vt:lpstr>
      <vt:lpstr>Calibri</vt:lpstr>
      <vt:lpstr>Calibri Light</vt:lpstr>
      <vt:lpstr>Cambria</vt:lpstr>
      <vt:lpstr>Courier New</vt:lpstr>
      <vt:lpstr>Tahoma</vt:lpstr>
      <vt:lpstr>Wingdings</vt:lpstr>
      <vt:lpstr>1_Office Theme</vt:lpstr>
      <vt:lpstr>PowerPoint Presentation</vt:lpstr>
      <vt:lpstr>Organized by  The Hyderabad Branch of  SIRC of ICAI  On 19th June, 2026   Speaker: HARI AGARWAL, FCA </vt:lpstr>
      <vt:lpstr>PowerPoint Presentation</vt:lpstr>
      <vt:lpstr>PowerPoint Presentation</vt:lpstr>
      <vt:lpstr>PowerPoint Presentation</vt:lpstr>
      <vt:lpstr>PowerPoint Presentation</vt:lpstr>
      <vt:lpstr>PowerPoint Presentation</vt:lpstr>
      <vt:lpstr> 1. Drafting and Filing of reply letter in response to  notice u/s.270(8) &amp; 270(9) (143(2) of IT Act 1961) </vt:lpstr>
      <vt:lpstr>1. Drafting and Filing of reply letter in response to notice u/s. 270(8) &amp; 270(9) (143(2) of IT Act 1961)(contd) </vt:lpstr>
      <vt:lpstr>1. Drafting and Filing of reply letter in response to notice u/s. 270(8) &amp; 270(9) - (143(2) of IT Act 1961)(contd) </vt:lpstr>
      <vt:lpstr>PowerPoint Presentation</vt:lpstr>
      <vt:lpstr>2. Drafting and Filing of reply letters in response to notice u/s. 268(1), 268(2) &amp; 268(3) (Section 142(1) of IT Act, 1961). from time to time </vt:lpstr>
      <vt:lpstr>2. Drafting and Filing of reply letters in response to notice u/s.  268(1), 268(2) &amp; 268(3) (Section 142(1) of IT Act, 1961) from time to time (contd) </vt:lpstr>
      <vt:lpstr>2. Drafting and Filing of reply letters in response to notice u/s.  268(1), 268(2) &amp; 268(3) (Section 142(1) of IT Act, 1961) from time to time (contd) </vt:lpstr>
      <vt:lpstr>2. Drafting and Filing of reply letters in response to notice u/s.  268(1), 268(2) &amp; 268(3) (Section 142(1) of IT Act, 1961) from time to time (contd) </vt:lpstr>
      <vt:lpstr>2. Drafting and Filing of reply letters in response to  notice u/s. 268(1), 268(2) &amp; 268(3) (Section 142(1) of IT Act, 1961) from time to time (contd) </vt:lpstr>
      <vt:lpstr>2. Drafting and Filing of reply letters in response to notice u/s.  268(1), 268(2) &amp; 268(3) (Section 142(1) of IT Act, 1961) from time to time (contd) </vt:lpstr>
      <vt:lpstr>2. Drafting and Filing of reply letters in response to notice u/s.  268(1), 268(2) &amp; 268(3) (Section 142(1) of IT Act, 1961) from time to time (contd) </vt:lpstr>
      <vt:lpstr>2. Drafting and Filing of reply letters in response to notice u/s.  268(1), 268(2) &amp; 268(3) (Section 142(1) of IT Act, 1961) from time to time (contd) </vt:lpstr>
      <vt:lpstr>PowerPoint Presentation</vt:lpstr>
      <vt:lpstr>3. Drafting and Filing of adjournment Letters, if any: </vt:lpstr>
      <vt:lpstr>3. Drafting and Filing of adjournment Letters, if any (contd) </vt:lpstr>
      <vt:lpstr>PowerPoint Presentation</vt:lpstr>
      <vt:lpstr>4. Drafting and Filing of Reply letter in response to show cause notice cum draft assessment order, wherever required. </vt:lpstr>
      <vt:lpstr>4. Drafting and Filing of Reply letter in response to show cause notice cum draft assessment order, wherever required.(contd) </vt:lpstr>
      <vt:lpstr>PowerPoint Presentation</vt:lpstr>
      <vt:lpstr>5. Personal Representation before the Assessing Officer through  video conferencing, wherever required. </vt:lpstr>
      <vt:lpstr>5. Personal Representation before the Assessing Officer throughvideo conferencing, wherever required. (contd) </vt:lpstr>
      <vt:lpstr>5. Personal Representation before the Assessing Officer through video conferencing, wherever required. (contd) </vt:lpstr>
      <vt:lpstr>PowerPoint Presentation</vt:lpstr>
      <vt:lpstr>6. The scrutiny work before the Assessing Officer concludes with the Passing of Assessment Order. </vt:lpstr>
      <vt:lpstr>6. The scrutiny work before the Assessing Officer concludes with the Passing of Assessment Order.(contd) </vt:lpstr>
      <vt:lpstr>6. The scrutiny work before the Assessing Officer concludes with the Passing of Assessment Order.(contd)</vt:lpstr>
      <vt:lpstr>6. The scrutiny work before the Assessing Officer concludes with the Passing of Assessment Order.(contd) </vt:lpstr>
      <vt:lpstr>6. The scrutiny work before the Assessing Officer concludes with the Passing of Assessment Order.(contd) </vt:lpstr>
      <vt:lpstr>6. The scrutiny work before the Assessing Officer concludes with the Passing of Assessment Order.(contd) </vt:lpstr>
      <vt:lpstr>PowerPoint Presentation</vt:lpstr>
      <vt:lpstr>PowerPoint Presentation</vt:lpstr>
      <vt:lpstr>Remedies which can be followed after the completion of assessment proceedings: </vt:lpstr>
      <vt:lpstr>Remedies which can be followed after the completion of  assessment proceedings (contd) </vt:lpstr>
      <vt:lpstr>Remedies which can be followed after the completion of  assessment proceedings (contd) </vt:lpstr>
      <vt:lpstr>PowerPoint Presentation</vt:lpstr>
      <vt:lpstr>PowerPoint Presentation</vt:lpstr>
      <vt:lpstr>PowerPoint Presentation</vt:lpstr>
      <vt:lpstr>PowerPoint Presentation</vt:lpstr>
      <vt:lpstr>PowerPoint Presentation</vt:lpstr>
      <vt:lpstr>PowerPoint Presentation</vt:lpstr>
      <vt:lpstr>  1. Consider the pros and cons of filing the appeal(Contd.)   </vt:lpstr>
      <vt:lpstr>1. Consider the pros and cons of filing the appeal(Contd.)</vt:lpstr>
      <vt:lpstr>    Appeal against penalty can be filed even if appeal not filed against the assessment order.</vt:lpstr>
      <vt:lpstr>Writ Petitions:  Against Non-Appealable orders, Writ Petitions can be filed before jurisdictional High Court.</vt:lpstr>
      <vt:lpstr>PowerPoint Presentation</vt:lpstr>
      <vt:lpstr>3. Preparation &amp; Filing of Appeal</vt:lpstr>
      <vt:lpstr>3. Preparation &amp; Filing of Appeal (Contd.)</vt:lpstr>
      <vt:lpstr>PowerPoint Presentation</vt:lpstr>
      <vt:lpstr>PowerPoint Presentation</vt:lpstr>
      <vt:lpstr>PowerPoint Presentation</vt:lpstr>
      <vt:lpstr>3. Preparation &amp; Filing of Appeal (Contd.)</vt:lpstr>
      <vt:lpstr>PowerPoint Presentation</vt:lpstr>
      <vt:lpstr>PowerPoint Presentation</vt:lpstr>
      <vt:lpstr>PowerPoint Presentation</vt:lpstr>
      <vt:lpstr>PowerPoint Presentation</vt:lpstr>
      <vt:lpstr>PowerPoint Presentation</vt:lpstr>
      <vt:lpstr>PowerPoint Presentation</vt:lpstr>
      <vt:lpstr> Analysis of Assessment Order:- Check Validity of notices w.r.t.      - Date     - Time     - Period     - PAN     - Name     - Status of the Assessee     - Sign of AO     - Jurisdiction      - DIN     - Service of Notice     - Approval </vt:lpstr>
      <vt:lpstr> Analysis of Assessment Order:-                    Distinguish the cases mentioned by AO          on Law &amp;  Facts </vt:lpstr>
      <vt:lpstr> Most Important Points relating to searching &amp; refining case laws:      1.  Name of the Judge of High Court or             Supreme Court       2.  ITAT Member Wise      3. Before relying on the ITAT and Court  case         laws care must be taken as the same   may get     reversed in future </vt:lpstr>
      <vt:lpstr>Suggested Sequence for mentioning the case laws in Written Submissions  - Grounds of Appeal  - Reproduce the contention of AO from Assmt. Order  - Distinguish the contention of AO Specifically   - Make our Submissions with Clarity </vt:lpstr>
      <vt:lpstr>Suggested Sequence for mentioning the case laws in Written Submissions –Contd. - Cite Appropriate Case Laws        (i) Reproduce extract in Italics        (ii) Leave more margin both sides        (iii) Wherever emphasis is supplied mention that  - Use easily readable Font - 12-14 Size with 11/2 Space  - Specify para numbers properly  - Use only one side of paper </vt:lpstr>
      <vt:lpstr>Suggested Sequence for mentioning the case laws in Written Submissions –Contd.  In High Stake Cases  and Complicated Cases   - Obtain Written Opinion of Experts in the field,    - AR of Identical case   - Work as a team  </vt:lpstr>
      <vt:lpstr>Facts of the Case  are  Very Important</vt:lpstr>
      <vt:lpstr> Ensure active Email Address &amp; Mobile no. is entered in Form 99 as per IT Act, 2025 (Form 35 as per IT Act, 1961). The primary E-mail address and Mobile No. gets auto imported from the profile.</vt:lpstr>
      <vt:lpstr>PowerPoint Presentation</vt:lpstr>
      <vt:lpstr>5. POWERS OF CIT(A)/JCIT(A) u/s. 360 of IT Act, 2025  (Section  251 of IT Act, 1961)  </vt:lpstr>
      <vt:lpstr>PowerPoint Presentation</vt:lpstr>
      <vt:lpstr>PowerPoint Presentation</vt:lpstr>
      <vt:lpstr>PowerPoint Presentation</vt:lpstr>
      <vt:lpstr>6. CONDONATION OF DELAY</vt:lpstr>
      <vt:lpstr>PowerPoint Presentation</vt:lpstr>
      <vt:lpstr>PowerPoint Presentation</vt:lpstr>
      <vt:lpstr>PowerPoint Presentation</vt:lpstr>
      <vt:lpstr>In case of delay in filing the appeal, the appeal should be filed along with an application for condonation of delay explaining delay day-by-day [refer: Soorajmull Nagarmal v. Golden Fibre and Products AIR 1969 Cal 381] along with supporting evidence, if any, such as Affidavit, doctor’s certificate, etc. </vt:lpstr>
      <vt:lpstr>The requirement of providing an opportunity for a hearing before rejecting a request for condonation of delay can vary based on the legal system and the specific rules or procedures in place. In many jurisdictions, principles of natural justice or due process may dictate that an affected party should have an opportunity to present their case before a decision is made.</vt:lpstr>
      <vt:lpstr>PowerPoint Presentation</vt:lpstr>
      <vt:lpstr>7. Filing of Additional Ground</vt:lpstr>
      <vt:lpstr> 7. Filing of Additional Ground(Contd.)</vt:lpstr>
      <vt:lpstr>8. PRODUCTION  OF  ADDITIONAL EVIDENCE</vt:lpstr>
      <vt:lpstr>PowerPoint Presentation</vt:lpstr>
      <vt:lpstr>If any evidence other than evidence submitted to the AO is relied upon, then ensure that the additional documentary evidence is listed in the Form 99 of IT Act, 2025 (Form 35 of IT Act, 1961).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CIT(A) cannot discover new source of income.  [CIT v. Sardari Lal &amp; Co. [2001] 251 ITR 864/  [2002] 120 Taxman 595(Delhi)] </vt:lpstr>
      <vt:lpstr>PowerPoint Presentation</vt:lpstr>
      <vt:lpstr>CIT(A) has the power to reject assessee’s books even if it is accepted by AO. [CIT v. Mcmillan &amp; Co. [1958] 33 ITR 182(SC)] </vt:lpstr>
      <vt:lpstr>10. POWER TO  RECTIFY  APPELLATE ORDER</vt:lpstr>
      <vt:lpstr>PowerPoint Presentation</vt:lpstr>
      <vt:lpstr>11. PENALTY PROCEEDINGS</vt:lpstr>
      <vt:lpstr>PowerPoint Presentation</vt:lpstr>
      <vt:lpstr>12. NO PERSONAL APPEARANCE </vt:lpstr>
      <vt:lpstr>PowerPoint Presentation</vt:lpstr>
      <vt:lpstr>PowerPoint Presentation</vt:lpstr>
      <vt:lpstr>PowerPoint Presentation</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Vivek Agarwal</dc:creator>
  <cp:lastModifiedBy>Rahul Sharma</cp:lastModifiedBy>
  <cp:revision>808</cp:revision>
  <cp:lastPrinted>2023-12-14T07:03:50Z</cp:lastPrinted>
  <dcterms:created xsi:type="dcterms:W3CDTF">2023-12-11T07:34:38Z</dcterms:created>
  <dcterms:modified xsi:type="dcterms:W3CDTF">2026-06-19T07:04:24Z</dcterms:modified>
</cp:coreProperties>
</file>