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51"/>
  </p:notesMasterIdLst>
  <p:sldIdLst>
    <p:sldId id="256" r:id="rId2"/>
    <p:sldId id="273" r:id="rId3"/>
    <p:sldId id="257" r:id="rId4"/>
    <p:sldId id="270" r:id="rId5"/>
    <p:sldId id="271" r:id="rId6"/>
    <p:sldId id="272" r:id="rId7"/>
    <p:sldId id="264" r:id="rId8"/>
    <p:sldId id="265" r:id="rId9"/>
    <p:sldId id="266" r:id="rId10"/>
    <p:sldId id="267" r:id="rId11"/>
    <p:sldId id="269" r:id="rId12"/>
    <p:sldId id="275"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2" r:id="rId37"/>
    <p:sldId id="316" r:id="rId38"/>
    <p:sldId id="317" r:id="rId39"/>
    <p:sldId id="318" r:id="rId40"/>
    <p:sldId id="320" r:id="rId41"/>
    <p:sldId id="323" r:id="rId42"/>
    <p:sldId id="324" r:id="rId43"/>
    <p:sldId id="276" r:id="rId44"/>
    <p:sldId id="277" r:id="rId45"/>
    <p:sldId id="287" r:id="rId46"/>
    <p:sldId id="278" r:id="rId47"/>
    <p:sldId id="279" r:id="rId48"/>
    <p:sldId id="280" r:id="rId49"/>
    <p:sldId id="28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0C00BB8-04C6-426B-84BB-BAAC00979550}">
          <p14:sldIdLst>
            <p14:sldId id="256"/>
          </p14:sldIdLst>
        </p14:section>
        <p14:section name="Untitled Section" id="{815B5E0D-098B-4270-82A3-C60E52B53829}">
          <p14:sldIdLst>
            <p14:sldId id="273"/>
            <p14:sldId id="257"/>
            <p14:sldId id="270"/>
            <p14:sldId id="271"/>
            <p14:sldId id="272"/>
            <p14:sldId id="264"/>
            <p14:sldId id="265"/>
            <p14:sldId id="266"/>
            <p14:sldId id="267"/>
            <p14:sldId id="269"/>
            <p14:sldId id="275"/>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2"/>
            <p14:sldId id="316"/>
            <p14:sldId id="317"/>
            <p14:sldId id="318"/>
            <p14:sldId id="320"/>
            <p14:sldId id="323"/>
            <p14:sldId id="324"/>
            <p14:sldId id="276"/>
            <p14:sldId id="277"/>
            <p14:sldId id="287"/>
            <p14:sldId id="278"/>
            <p14:sldId id="279"/>
            <p14:sldId id="280"/>
            <p14:sldId id="28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62FDF5-FD07-4A18-9D65-7E75018D0B87}" v="68" dt="2024-08-08T03:17:32.1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4660"/>
  </p:normalViewPr>
  <p:slideViewPr>
    <p:cSldViewPr snapToGrid="0">
      <p:cViewPr varScale="1">
        <p:scale>
          <a:sx n="59" d="100"/>
          <a:sy n="59" d="100"/>
        </p:scale>
        <p:origin x="756"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F69D5B-EF0C-407A-978A-6DC86250FB73}" type="datetimeFigureOut">
              <a:rPr lang="en-IN" smtClean="0"/>
              <a:t>17-10-2025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3FB5A-A7A2-487B-9DB0-24A827A79075}" type="slidenum">
              <a:rPr lang="en-IN" smtClean="0"/>
              <a:t>‹#›</a:t>
            </a:fld>
            <a:endParaRPr lang="en-IN"/>
          </a:p>
        </p:txBody>
      </p:sp>
    </p:spTree>
    <p:extLst>
      <p:ext uri="{BB962C8B-B14F-4D97-AF65-F5344CB8AC3E}">
        <p14:creationId xmlns:p14="http://schemas.microsoft.com/office/powerpoint/2010/main" val="2488101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5</a:t>
            </a:fld>
            <a:endParaRPr lang="en-IN"/>
          </a:p>
        </p:txBody>
      </p:sp>
    </p:spTree>
    <p:extLst>
      <p:ext uri="{BB962C8B-B14F-4D97-AF65-F5344CB8AC3E}">
        <p14:creationId xmlns:p14="http://schemas.microsoft.com/office/powerpoint/2010/main" val="116304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6</a:t>
            </a:fld>
            <a:endParaRPr lang="en-IN"/>
          </a:p>
        </p:txBody>
      </p:sp>
    </p:spTree>
    <p:extLst>
      <p:ext uri="{BB962C8B-B14F-4D97-AF65-F5344CB8AC3E}">
        <p14:creationId xmlns:p14="http://schemas.microsoft.com/office/powerpoint/2010/main" val="2084705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9</a:t>
            </a:fld>
            <a:endParaRPr lang="en-IN"/>
          </a:p>
        </p:txBody>
      </p:sp>
    </p:spTree>
    <p:extLst>
      <p:ext uri="{BB962C8B-B14F-4D97-AF65-F5344CB8AC3E}">
        <p14:creationId xmlns:p14="http://schemas.microsoft.com/office/powerpoint/2010/main" val="4283943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11</a:t>
            </a:fld>
            <a:endParaRPr lang="en-IN"/>
          </a:p>
        </p:txBody>
      </p:sp>
    </p:spTree>
    <p:extLst>
      <p:ext uri="{BB962C8B-B14F-4D97-AF65-F5344CB8AC3E}">
        <p14:creationId xmlns:p14="http://schemas.microsoft.com/office/powerpoint/2010/main" val="3668237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33</a:t>
            </a:fld>
            <a:endParaRPr lang="en-IN"/>
          </a:p>
        </p:txBody>
      </p:sp>
    </p:spTree>
    <p:extLst>
      <p:ext uri="{BB962C8B-B14F-4D97-AF65-F5344CB8AC3E}">
        <p14:creationId xmlns:p14="http://schemas.microsoft.com/office/powerpoint/2010/main" val="2840803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A3FB5A-A7A2-487B-9DB0-24A827A79075}" type="slidenum">
              <a:rPr lang="en-IN" smtClean="0"/>
              <a:t>36</a:t>
            </a:fld>
            <a:endParaRPr lang="en-IN"/>
          </a:p>
        </p:txBody>
      </p:sp>
    </p:spTree>
    <p:extLst>
      <p:ext uri="{BB962C8B-B14F-4D97-AF65-F5344CB8AC3E}">
        <p14:creationId xmlns:p14="http://schemas.microsoft.com/office/powerpoint/2010/main" val="34481947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8D50FE-053E-4342-8C74-1B3D9F100DB7}" type="datetimeFigureOut">
              <a:rPr lang="en-IN" smtClean="0"/>
              <a:t>17-10-2025</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6A3DB9FE-E2EA-4114-B53F-ED13809D5424}"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330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D50FE-053E-4342-8C74-1B3D9F100DB7}"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3DB9FE-E2EA-4114-B53F-ED13809D5424}"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4397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D50FE-053E-4342-8C74-1B3D9F100DB7}"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3DB9FE-E2EA-4114-B53F-ED13809D5424}"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6736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8D50FE-053E-4342-8C74-1B3D9F100DB7}"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3DB9FE-E2EA-4114-B53F-ED13809D5424}"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55424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8D50FE-053E-4342-8C74-1B3D9F100DB7}" type="datetimeFigureOut">
              <a:rPr lang="en-IN" smtClean="0"/>
              <a:t>17-10-2025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A3DB9FE-E2EA-4114-B53F-ED13809D5424}"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50251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8D50FE-053E-4342-8C74-1B3D9F100DB7}" type="datetimeFigureOut">
              <a:rPr lang="en-IN" smtClean="0"/>
              <a:t>17-10-2025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A3DB9FE-E2EA-4114-B53F-ED13809D5424}"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064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8D50FE-053E-4342-8C74-1B3D9F100DB7}" type="datetimeFigureOut">
              <a:rPr lang="en-IN" smtClean="0"/>
              <a:t>17-10-2025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A3DB9FE-E2EA-4114-B53F-ED13809D5424}"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25593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8D50FE-053E-4342-8C74-1B3D9F100DB7}" type="datetimeFigureOut">
              <a:rPr lang="en-IN" smtClean="0"/>
              <a:t>17-10-2025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A3DB9FE-E2EA-4114-B53F-ED13809D5424}"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9341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8D50FE-053E-4342-8C74-1B3D9F100DB7}" type="datetimeFigureOut">
              <a:rPr lang="en-IN" smtClean="0"/>
              <a:t>17-10-2025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A3DB9FE-E2EA-4114-B53F-ED13809D5424}" type="slidenum">
              <a:rPr lang="en-IN" smtClean="0"/>
              <a:t>‹#›</a:t>
            </a:fld>
            <a:endParaRPr lang="en-IN"/>
          </a:p>
        </p:txBody>
      </p:sp>
    </p:spTree>
    <p:extLst>
      <p:ext uri="{BB962C8B-B14F-4D97-AF65-F5344CB8AC3E}">
        <p14:creationId xmlns:p14="http://schemas.microsoft.com/office/powerpoint/2010/main" val="1891969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C8D50FE-053E-4342-8C74-1B3D9F100DB7}" type="datetimeFigureOut">
              <a:rPr lang="en-IN" smtClean="0"/>
              <a:t>17-10-2025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A3DB9FE-E2EA-4114-B53F-ED13809D5424}"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12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C8D50FE-053E-4342-8C74-1B3D9F100DB7}" type="datetimeFigureOut">
              <a:rPr lang="en-IN" smtClean="0"/>
              <a:t>17-10-2025</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6A3DB9FE-E2EA-4114-B53F-ED13809D5424}"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8440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C8D50FE-053E-4342-8C74-1B3D9F100DB7}" type="datetimeFigureOut">
              <a:rPr lang="en-IN" smtClean="0"/>
              <a:t>17-10-2025</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A3DB9FE-E2EA-4114-B53F-ED13809D5424}"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16258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B3095-8DB4-1BE2-F9F0-0F507C595B0A}"/>
              </a:ext>
            </a:extLst>
          </p:cNvPr>
          <p:cNvSpPr>
            <a:spLocks noGrp="1"/>
          </p:cNvSpPr>
          <p:nvPr>
            <p:ph type="ctrTitle"/>
          </p:nvPr>
        </p:nvSpPr>
        <p:spPr>
          <a:xfrm>
            <a:off x="163286" y="1387929"/>
            <a:ext cx="12028713" cy="1955800"/>
          </a:xfrm>
        </p:spPr>
        <p:txBody>
          <a:bodyPr/>
          <a:lstStyle/>
          <a:p>
            <a:r>
              <a:rPr lang="en-IN" dirty="0">
                <a:solidFill>
                  <a:schemeClr val="accent2">
                    <a:lumMod val="50000"/>
                  </a:schemeClr>
                </a:solidFill>
                <a:latin typeface="Arial Black" panose="020B0A04020102020204" pitchFamily="34" charset="0"/>
              </a:rPr>
              <a:t>Tax Audit-important issues</a:t>
            </a:r>
          </a:p>
        </p:txBody>
      </p:sp>
      <p:sp>
        <p:nvSpPr>
          <p:cNvPr id="3" name="Subtitle 2">
            <a:extLst>
              <a:ext uri="{FF2B5EF4-FFF2-40B4-BE49-F238E27FC236}">
                <a16:creationId xmlns:a16="http://schemas.microsoft.com/office/drawing/2014/main" id="{EAF659B0-F032-802B-3EBF-53708C6F2204}"/>
              </a:ext>
            </a:extLst>
          </p:cNvPr>
          <p:cNvSpPr>
            <a:spLocks noGrp="1"/>
          </p:cNvSpPr>
          <p:nvPr>
            <p:ph type="subTitle" idx="1"/>
          </p:nvPr>
        </p:nvSpPr>
        <p:spPr>
          <a:xfrm>
            <a:off x="163286" y="3531204"/>
            <a:ext cx="12028712" cy="2640996"/>
          </a:xfrm>
        </p:spPr>
        <p:txBody>
          <a:bodyPr>
            <a:noAutofit/>
          </a:bodyPr>
          <a:lstStyle/>
          <a:p>
            <a:r>
              <a:rPr lang="en-IN" sz="2400" dirty="0">
                <a:solidFill>
                  <a:srgbClr val="002060"/>
                </a:solidFill>
                <a:latin typeface="Arial Black" panose="020B0A04020102020204" pitchFamily="34" charset="0"/>
              </a:rPr>
              <a:t>Compiled by </a:t>
            </a:r>
          </a:p>
          <a:p>
            <a:r>
              <a:rPr lang="en-IN" sz="2400" dirty="0">
                <a:solidFill>
                  <a:srgbClr val="002060"/>
                </a:solidFill>
                <a:latin typeface="Arial Black" panose="020B0A04020102020204" pitchFamily="34" charset="0"/>
              </a:rPr>
              <a:t>Ca Bhanu Narayan </a:t>
            </a:r>
            <a:r>
              <a:rPr lang="en-IN" sz="2400" dirty="0" err="1">
                <a:solidFill>
                  <a:srgbClr val="002060"/>
                </a:solidFill>
                <a:latin typeface="Arial Black" panose="020B0A04020102020204" pitchFamily="34" charset="0"/>
              </a:rPr>
              <a:t>rao</a:t>
            </a:r>
            <a:r>
              <a:rPr lang="en-IN" sz="2400" dirty="0">
                <a:solidFill>
                  <a:srgbClr val="002060"/>
                </a:solidFill>
                <a:latin typeface="Arial Black" panose="020B0A04020102020204" pitchFamily="34" charset="0"/>
              </a:rPr>
              <a:t> </a:t>
            </a:r>
            <a:r>
              <a:rPr lang="en-IN" sz="2400" dirty="0" err="1">
                <a:solidFill>
                  <a:srgbClr val="002060"/>
                </a:solidFill>
                <a:latin typeface="Arial Black" panose="020B0A04020102020204" pitchFamily="34" charset="0"/>
              </a:rPr>
              <a:t>y.v</a:t>
            </a:r>
            <a:r>
              <a:rPr lang="en-IN" sz="2400" dirty="0">
                <a:solidFill>
                  <a:srgbClr val="002060"/>
                </a:solidFill>
                <a:latin typeface="Arial Black" panose="020B0A04020102020204" pitchFamily="34" charset="0"/>
              </a:rPr>
              <a:t>.</a:t>
            </a:r>
          </a:p>
          <a:p>
            <a:r>
              <a:rPr lang="en-IN" sz="2400" dirty="0">
                <a:solidFill>
                  <a:srgbClr val="002060"/>
                </a:solidFill>
                <a:latin typeface="Arial Black" panose="020B0A04020102020204" pitchFamily="34" charset="0"/>
              </a:rPr>
              <a:t>Hyderabad.</a:t>
            </a:r>
          </a:p>
          <a:p>
            <a:endParaRPr lang="en-IN" sz="2400" dirty="0">
              <a:latin typeface="Arial Black" panose="020B0A04020102020204" pitchFamily="34" charset="0"/>
            </a:endParaRPr>
          </a:p>
        </p:txBody>
      </p:sp>
    </p:spTree>
    <p:extLst>
      <p:ext uri="{BB962C8B-B14F-4D97-AF65-F5344CB8AC3E}">
        <p14:creationId xmlns:p14="http://schemas.microsoft.com/office/powerpoint/2010/main" val="1069574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DAB5D-D970-54F6-B895-F24EED150E4E}"/>
              </a:ext>
            </a:extLst>
          </p:cNvPr>
          <p:cNvSpPr>
            <a:spLocks noGrp="1"/>
          </p:cNvSpPr>
          <p:nvPr>
            <p:ph type="title"/>
          </p:nvPr>
        </p:nvSpPr>
        <p:spPr>
          <a:xfrm>
            <a:off x="326164" y="131280"/>
            <a:ext cx="9603275" cy="511816"/>
          </a:xfrm>
        </p:spPr>
        <p:txBody>
          <a:bodyPr>
            <a:noAutofit/>
          </a:bodyPr>
          <a:lstStyle/>
          <a:p>
            <a:r>
              <a:rPr lang="en-IN" sz="3600" dirty="0">
                <a:latin typeface="Arial Black" panose="020B0A04020102020204" pitchFamily="34" charset="0"/>
              </a:rPr>
              <a:t>Case study</a:t>
            </a:r>
          </a:p>
        </p:txBody>
      </p:sp>
      <p:sp>
        <p:nvSpPr>
          <p:cNvPr id="3" name="Content Placeholder 2">
            <a:extLst>
              <a:ext uri="{FF2B5EF4-FFF2-40B4-BE49-F238E27FC236}">
                <a16:creationId xmlns:a16="http://schemas.microsoft.com/office/drawing/2014/main" id="{A66FA849-BA3D-4948-A751-1AC07CFE6272}"/>
              </a:ext>
            </a:extLst>
          </p:cNvPr>
          <p:cNvSpPr>
            <a:spLocks noGrp="1"/>
          </p:cNvSpPr>
          <p:nvPr>
            <p:ph idx="1"/>
          </p:nvPr>
        </p:nvSpPr>
        <p:spPr>
          <a:xfrm>
            <a:off x="200966" y="823964"/>
            <a:ext cx="11991033" cy="5285433"/>
          </a:xfrm>
        </p:spPr>
        <p:txBody>
          <a:bodyPr>
            <a:normAutofit fontScale="92500" lnSpcReduction="10000"/>
          </a:bodyPr>
          <a:lstStyle/>
          <a:p>
            <a:r>
              <a:rPr lang="en-US" sz="3000" dirty="0">
                <a:latin typeface="Arial Black" panose="020B0A04020102020204" pitchFamily="34" charset="0"/>
              </a:rPr>
              <a:t>44AB(a)</a:t>
            </a:r>
          </a:p>
          <a:p>
            <a:r>
              <a:rPr lang="en-US" sz="2200" b="1" dirty="0">
                <a:solidFill>
                  <a:srgbClr val="C00000"/>
                </a:solidFill>
                <a:latin typeface="Arial Black" panose="020B0A04020102020204" pitchFamily="34" charset="0"/>
              </a:rPr>
              <a:t>Payments: </a:t>
            </a:r>
            <a:r>
              <a:rPr lang="en-US" sz="2200" b="1" dirty="0">
                <a:latin typeface="Arial Black" panose="020B0A04020102020204" pitchFamily="34" charset="0"/>
              </a:rPr>
              <a:t>all by banking channels.</a:t>
            </a:r>
          </a:p>
          <a:p>
            <a:r>
              <a:rPr lang="en-US" sz="2200" b="1" dirty="0">
                <a:solidFill>
                  <a:srgbClr val="C00000"/>
                </a:solidFill>
                <a:latin typeface="Arial Black" panose="020B0A04020102020204" pitchFamily="34" charset="0"/>
              </a:rPr>
              <a:t>Receipts: </a:t>
            </a:r>
          </a:p>
          <a:p>
            <a:r>
              <a:rPr lang="en-US" sz="2200" b="1" dirty="0">
                <a:latin typeface="Arial Black" panose="020B0A04020102020204" pitchFamily="34" charset="0"/>
              </a:rPr>
              <a:t>Rs. 6 Cr sales, out of which Rs. 20 Lacs in Cash </a:t>
            </a:r>
          </a:p>
          <a:p>
            <a:r>
              <a:rPr lang="en-US" sz="2200" b="1" dirty="0">
                <a:latin typeface="Arial Black" panose="020B0A04020102020204" pitchFamily="34" charset="0"/>
              </a:rPr>
              <a:t>Proprietor introduces capital – Rs. 25 Lacs in cash </a:t>
            </a:r>
          </a:p>
          <a:p>
            <a:r>
              <a:rPr lang="en-US" sz="2200" b="1" dirty="0">
                <a:latin typeface="Arial Black" panose="020B0A04020102020204" pitchFamily="34" charset="0"/>
              </a:rPr>
              <a:t>Loans received– Rs. 50 Lacs by NEFT </a:t>
            </a:r>
          </a:p>
          <a:p>
            <a:r>
              <a:rPr lang="en-US" sz="2200" b="1" dirty="0">
                <a:solidFill>
                  <a:srgbClr val="C00000"/>
                </a:solidFill>
                <a:latin typeface="Arial Black" panose="020B0A04020102020204" pitchFamily="34" charset="0"/>
              </a:rPr>
              <a:t>Is tax audit u/s 44AB required? </a:t>
            </a:r>
          </a:p>
          <a:p>
            <a:r>
              <a:rPr lang="en-US" sz="2200" b="1" dirty="0">
                <a:latin typeface="Arial Black" panose="020B0A04020102020204" pitchFamily="34" charset="0"/>
              </a:rPr>
              <a:t>Yes, as total receipts – Rs. 675 L ; cash – Rs. 45 L </a:t>
            </a:r>
          </a:p>
          <a:p>
            <a:r>
              <a:rPr lang="en-US" sz="2200" b="1" dirty="0">
                <a:solidFill>
                  <a:srgbClr val="C00000"/>
                </a:solidFill>
                <a:latin typeface="Arial Black" panose="020B0A04020102020204" pitchFamily="34" charset="0"/>
              </a:rPr>
              <a:t>Is it mandatory or optional?? </a:t>
            </a:r>
          </a:p>
          <a:p>
            <a:r>
              <a:rPr lang="en-US" sz="2200" b="1" dirty="0">
                <a:latin typeface="Arial Black" panose="020B0A04020102020204" pitchFamily="34" charset="0"/>
              </a:rPr>
              <a:t>Mandatory - Part I (1) of 2nd schedule </a:t>
            </a:r>
          </a:p>
          <a:p>
            <a:r>
              <a:rPr lang="en-US" sz="2200" b="1" dirty="0">
                <a:solidFill>
                  <a:srgbClr val="002060"/>
                </a:solidFill>
                <a:latin typeface="Arial Black" panose="020B0A04020102020204" pitchFamily="34" charset="0"/>
              </a:rPr>
              <a:t>Note: </a:t>
            </a:r>
            <a:r>
              <a:rPr lang="en-US" sz="2200" b="1" dirty="0">
                <a:solidFill>
                  <a:srgbClr val="FF0000"/>
                </a:solidFill>
                <a:latin typeface="Arial Black" panose="020B0A04020102020204" pitchFamily="34" charset="0"/>
              </a:rPr>
              <a:t>Non -A/c Payee Cheque/ Draft = Cash</a:t>
            </a:r>
            <a:endParaRPr lang="en-IN" sz="2200" b="1"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2810117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2F4A7-7752-ACD8-7678-31C96A000530}"/>
              </a:ext>
            </a:extLst>
          </p:cNvPr>
          <p:cNvSpPr>
            <a:spLocks noGrp="1"/>
          </p:cNvSpPr>
          <p:nvPr>
            <p:ph type="title"/>
          </p:nvPr>
        </p:nvSpPr>
        <p:spPr>
          <a:xfrm>
            <a:off x="602901" y="365125"/>
            <a:ext cx="11083331" cy="1325563"/>
          </a:xfrm>
        </p:spPr>
        <p:txBody>
          <a:bodyPr>
            <a:normAutofit/>
          </a:bodyPr>
          <a:lstStyle/>
          <a:p>
            <a:r>
              <a:rPr lang="en-IN" b="1" dirty="0">
                <a:latin typeface="Arial Black" panose="020B0A04020102020204" pitchFamily="34" charset="0"/>
              </a:rPr>
              <a:t>PRESUMPTIVE INCOMES &amp; AUDIT</a:t>
            </a:r>
          </a:p>
        </p:txBody>
      </p:sp>
      <p:graphicFrame>
        <p:nvGraphicFramePr>
          <p:cNvPr id="4" name="Content Placeholder 3">
            <a:extLst>
              <a:ext uri="{FF2B5EF4-FFF2-40B4-BE49-F238E27FC236}">
                <a16:creationId xmlns:a16="http://schemas.microsoft.com/office/drawing/2014/main" id="{897D512A-D963-E024-3425-A084A905B9E9}"/>
              </a:ext>
            </a:extLst>
          </p:cNvPr>
          <p:cNvGraphicFramePr>
            <a:graphicFrameLocks noGrp="1"/>
          </p:cNvGraphicFramePr>
          <p:nvPr>
            <p:ph idx="1"/>
            <p:extLst>
              <p:ext uri="{D42A27DB-BD31-4B8C-83A1-F6EECF244321}">
                <p14:modId xmlns:p14="http://schemas.microsoft.com/office/powerpoint/2010/main" val="3035227920"/>
              </p:ext>
            </p:extLst>
          </p:nvPr>
        </p:nvGraphicFramePr>
        <p:xfrm>
          <a:off x="33495" y="2156209"/>
          <a:ext cx="11652737" cy="4052012"/>
        </p:xfrm>
        <a:graphic>
          <a:graphicData uri="http://schemas.openxmlformats.org/drawingml/2006/table">
            <a:tbl>
              <a:tblPr firstRow="1" bandRow="1">
                <a:tableStyleId>{5C22544A-7EE6-4342-B048-85BDC9FD1C3A}</a:tableStyleId>
              </a:tblPr>
              <a:tblGrid>
                <a:gridCol w="799880">
                  <a:extLst>
                    <a:ext uri="{9D8B030D-6E8A-4147-A177-3AD203B41FA5}">
                      <a16:colId xmlns:a16="http://schemas.microsoft.com/office/drawing/2014/main" val="2036865461"/>
                    </a:ext>
                  </a:extLst>
                </a:gridCol>
                <a:gridCol w="1246634">
                  <a:extLst>
                    <a:ext uri="{9D8B030D-6E8A-4147-A177-3AD203B41FA5}">
                      <a16:colId xmlns:a16="http://schemas.microsoft.com/office/drawing/2014/main" val="3899326002"/>
                    </a:ext>
                  </a:extLst>
                </a:gridCol>
                <a:gridCol w="1748413">
                  <a:extLst>
                    <a:ext uri="{9D8B030D-6E8A-4147-A177-3AD203B41FA5}">
                      <a16:colId xmlns:a16="http://schemas.microsoft.com/office/drawing/2014/main" val="369939121"/>
                    </a:ext>
                  </a:extLst>
                </a:gridCol>
                <a:gridCol w="3454502">
                  <a:extLst>
                    <a:ext uri="{9D8B030D-6E8A-4147-A177-3AD203B41FA5}">
                      <a16:colId xmlns:a16="http://schemas.microsoft.com/office/drawing/2014/main" val="2146974284"/>
                    </a:ext>
                  </a:extLst>
                </a:gridCol>
                <a:gridCol w="1806652">
                  <a:extLst>
                    <a:ext uri="{9D8B030D-6E8A-4147-A177-3AD203B41FA5}">
                      <a16:colId xmlns:a16="http://schemas.microsoft.com/office/drawing/2014/main" val="3890055720"/>
                    </a:ext>
                  </a:extLst>
                </a:gridCol>
                <a:gridCol w="2596656">
                  <a:extLst>
                    <a:ext uri="{9D8B030D-6E8A-4147-A177-3AD203B41FA5}">
                      <a16:colId xmlns:a16="http://schemas.microsoft.com/office/drawing/2014/main" val="2947715314"/>
                    </a:ext>
                  </a:extLst>
                </a:gridCol>
              </a:tblGrid>
              <a:tr h="834238">
                <a:tc>
                  <a:txBody>
                    <a:bodyPr/>
                    <a:lstStyle/>
                    <a:p>
                      <a:r>
                        <a:rPr lang="en-US" sz="2000" b="1" dirty="0">
                          <a:latin typeface="Arial Black" panose="020B0A04020102020204" pitchFamily="34" charset="0"/>
                        </a:rPr>
                        <a:t>S. No.</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Section</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Nature of Activity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Less than Deemed Profits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Provisions for Audit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Audit Provision </a:t>
                      </a:r>
                      <a:endParaRPr lang="en-IN" sz="2000" b="1" dirty="0">
                        <a:latin typeface="Arial Black" panose="020B0A04020102020204" pitchFamily="34" charset="0"/>
                      </a:endParaRPr>
                    </a:p>
                  </a:txBody>
                  <a:tcPr/>
                </a:tc>
                <a:extLst>
                  <a:ext uri="{0D108BD9-81ED-4DB2-BD59-A6C34878D82A}">
                    <a16:rowId xmlns:a16="http://schemas.microsoft.com/office/drawing/2014/main" val="4154664789"/>
                  </a:ext>
                </a:extLst>
              </a:tr>
              <a:tr h="1906829">
                <a:tc>
                  <a:txBody>
                    <a:bodyPr/>
                    <a:lstStyle/>
                    <a:p>
                      <a:r>
                        <a:rPr lang="en-US" sz="2000" b="1" dirty="0">
                          <a:latin typeface="Arial Black" panose="020B0A04020102020204" pitchFamily="34" charset="0"/>
                        </a:rPr>
                        <a:t>1</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44AD</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Business</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If availed 44AD &amp; not availed in any of next 5 years, then for next 5 years - Audit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44AD(4)/ (5)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44AB(e) </a:t>
                      </a:r>
                      <a:endParaRPr lang="en-IN" sz="2000" b="1" dirty="0">
                        <a:latin typeface="Arial Black" panose="020B0A04020102020204" pitchFamily="34" charset="0"/>
                      </a:endParaRPr>
                    </a:p>
                  </a:txBody>
                  <a:tcPr/>
                </a:tc>
                <a:extLst>
                  <a:ext uri="{0D108BD9-81ED-4DB2-BD59-A6C34878D82A}">
                    <a16:rowId xmlns:a16="http://schemas.microsoft.com/office/drawing/2014/main" val="395473308"/>
                  </a:ext>
                </a:extLst>
              </a:tr>
              <a:tr h="476707">
                <a:tc>
                  <a:txBody>
                    <a:bodyPr/>
                    <a:lstStyle/>
                    <a:p>
                      <a:r>
                        <a:rPr lang="en-US" sz="2000" b="1" dirty="0">
                          <a:latin typeface="Arial Black" panose="020B0A04020102020204" pitchFamily="34" charset="0"/>
                        </a:rPr>
                        <a:t>2</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44ADA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Profession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Audit</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44ADA(4)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44AB(d) </a:t>
                      </a:r>
                      <a:endParaRPr lang="en-IN" sz="2000" b="1" dirty="0">
                        <a:latin typeface="Arial Black" panose="020B0A04020102020204" pitchFamily="34" charset="0"/>
                      </a:endParaRPr>
                    </a:p>
                  </a:txBody>
                  <a:tcPr/>
                </a:tc>
                <a:extLst>
                  <a:ext uri="{0D108BD9-81ED-4DB2-BD59-A6C34878D82A}">
                    <a16:rowId xmlns:a16="http://schemas.microsoft.com/office/drawing/2014/main" val="1244698475"/>
                  </a:ext>
                </a:extLst>
              </a:tr>
              <a:tr h="834238">
                <a:tc>
                  <a:txBody>
                    <a:bodyPr/>
                    <a:lstStyle/>
                    <a:p>
                      <a:r>
                        <a:rPr lang="en-US" sz="2000" b="1" dirty="0">
                          <a:latin typeface="Arial Black" panose="020B0A04020102020204" pitchFamily="34" charset="0"/>
                        </a:rPr>
                        <a:t>3</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44AE</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Goods Carriage </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Audit</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44AE(7)</a:t>
                      </a:r>
                      <a:endParaRPr lang="en-IN" sz="2000" b="1" dirty="0">
                        <a:latin typeface="Arial Black" panose="020B0A04020102020204" pitchFamily="34" charset="0"/>
                      </a:endParaRPr>
                    </a:p>
                  </a:txBody>
                  <a:tcPr/>
                </a:tc>
                <a:tc>
                  <a:txBody>
                    <a:bodyPr/>
                    <a:lstStyle/>
                    <a:p>
                      <a:r>
                        <a:rPr lang="en-US" sz="2000" b="1" dirty="0">
                          <a:latin typeface="Arial Black" panose="020B0A04020102020204" pitchFamily="34" charset="0"/>
                        </a:rPr>
                        <a:t>44AB(c) </a:t>
                      </a:r>
                      <a:endParaRPr lang="en-IN" sz="2000" b="1" dirty="0">
                        <a:latin typeface="Arial Black" panose="020B0A04020102020204" pitchFamily="34" charset="0"/>
                      </a:endParaRPr>
                    </a:p>
                  </a:txBody>
                  <a:tcPr/>
                </a:tc>
                <a:extLst>
                  <a:ext uri="{0D108BD9-81ED-4DB2-BD59-A6C34878D82A}">
                    <a16:rowId xmlns:a16="http://schemas.microsoft.com/office/drawing/2014/main" val="4293864986"/>
                  </a:ext>
                </a:extLst>
              </a:tr>
            </a:tbl>
          </a:graphicData>
        </a:graphic>
      </p:graphicFrame>
    </p:spTree>
    <p:extLst>
      <p:ext uri="{BB962C8B-B14F-4D97-AF65-F5344CB8AC3E}">
        <p14:creationId xmlns:p14="http://schemas.microsoft.com/office/powerpoint/2010/main" val="3946982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6FCE6-93BA-E332-2485-53F5D786D883}"/>
              </a:ext>
            </a:extLst>
          </p:cNvPr>
          <p:cNvSpPr>
            <a:spLocks noGrp="1"/>
          </p:cNvSpPr>
          <p:nvPr>
            <p:ph type="title"/>
          </p:nvPr>
        </p:nvSpPr>
        <p:spPr>
          <a:xfrm>
            <a:off x="196645" y="304801"/>
            <a:ext cx="11867536" cy="1548954"/>
          </a:xfrm>
        </p:spPr>
        <p:txBody>
          <a:bodyPr>
            <a:normAutofit/>
          </a:bodyPr>
          <a:lstStyle/>
          <a:p>
            <a:r>
              <a:rPr lang="en-US" dirty="0">
                <a:latin typeface="Arial Black" panose="020B0A04020102020204" pitchFamily="34" charset="0"/>
              </a:rPr>
              <a:t>Aggregate of all amounts received / payments should be less than 5 % - what all included?</a:t>
            </a:r>
            <a:endParaRPr lang="en-IN" dirty="0">
              <a:latin typeface="Arial Black" panose="020B0A04020102020204" pitchFamily="34" charset="0"/>
            </a:endParaRPr>
          </a:p>
        </p:txBody>
      </p:sp>
      <p:sp>
        <p:nvSpPr>
          <p:cNvPr id="3" name="Content Placeholder 2">
            <a:extLst>
              <a:ext uri="{FF2B5EF4-FFF2-40B4-BE49-F238E27FC236}">
                <a16:creationId xmlns:a16="http://schemas.microsoft.com/office/drawing/2014/main" id="{2C008C1B-0C54-06ED-F0E1-360E838FC2B5}"/>
              </a:ext>
            </a:extLst>
          </p:cNvPr>
          <p:cNvSpPr>
            <a:spLocks noGrp="1"/>
          </p:cNvSpPr>
          <p:nvPr>
            <p:ph idx="1"/>
          </p:nvPr>
        </p:nvSpPr>
        <p:spPr>
          <a:xfrm>
            <a:off x="108155" y="1946787"/>
            <a:ext cx="11956026" cy="4119715"/>
          </a:xfrm>
        </p:spPr>
        <p:txBody>
          <a:bodyPr>
            <a:normAutofit/>
          </a:bodyPr>
          <a:lstStyle/>
          <a:p>
            <a:r>
              <a:rPr lang="en-US" sz="2600" u="sng" dirty="0">
                <a:effectLst>
                  <a:outerShdw blurRad="38100" dist="38100" dir="2700000" algn="tl">
                    <a:srgbClr val="000000">
                      <a:alpha val="43137"/>
                    </a:srgbClr>
                  </a:outerShdw>
                </a:effectLst>
                <a:latin typeface="Arial Black" panose="020B0A04020102020204" pitchFamily="34" charset="0"/>
              </a:rPr>
              <a:t>APPLICABILITY OF AUDIT - CASH RECEIPT / PAYMENTS</a:t>
            </a:r>
          </a:p>
          <a:p>
            <a:r>
              <a:rPr lang="en-US" sz="2600" dirty="0">
                <a:latin typeface="Arial Black" panose="020B0A04020102020204" pitchFamily="34" charset="0"/>
              </a:rPr>
              <a:t> </a:t>
            </a:r>
            <a:r>
              <a:rPr lang="en-US" sz="2600" dirty="0">
                <a:solidFill>
                  <a:schemeClr val="accent1">
                    <a:lumMod val="75000"/>
                  </a:schemeClr>
                </a:solidFill>
                <a:latin typeface="Arial Black" panose="020B0A04020102020204" pitchFamily="34" charset="0"/>
              </a:rPr>
              <a:t>Receipt Payment Trading Receipts (cash Sales, receipt from debtors, etc.)</a:t>
            </a:r>
          </a:p>
          <a:p>
            <a:r>
              <a:rPr lang="en-US" sz="2600" dirty="0">
                <a:latin typeface="Arial Black" panose="020B0A04020102020204" pitchFamily="34" charset="0"/>
              </a:rPr>
              <a:t> </a:t>
            </a:r>
            <a:r>
              <a:rPr lang="en-US" sz="2600" dirty="0">
                <a:solidFill>
                  <a:srgbClr val="002060"/>
                </a:solidFill>
                <a:latin typeface="Arial Black" panose="020B0A04020102020204" pitchFamily="34" charset="0"/>
              </a:rPr>
              <a:t>Trading Payments (Cash Purchase, payment to creditors, etc.) </a:t>
            </a:r>
          </a:p>
          <a:p>
            <a:r>
              <a:rPr lang="en-US" sz="2600" dirty="0">
                <a:solidFill>
                  <a:srgbClr val="00B050"/>
                </a:solidFill>
                <a:latin typeface="Arial Black" panose="020B0A04020102020204" pitchFamily="34" charset="0"/>
              </a:rPr>
              <a:t>Loan accepted during the year/ Loan given during the year.</a:t>
            </a:r>
          </a:p>
          <a:p>
            <a:r>
              <a:rPr lang="en-US" sz="2600" dirty="0">
                <a:latin typeface="Arial Black" panose="020B0A04020102020204" pitchFamily="34" charset="0"/>
              </a:rPr>
              <a:t> </a:t>
            </a:r>
            <a:r>
              <a:rPr lang="en-US" sz="2600" dirty="0">
                <a:solidFill>
                  <a:schemeClr val="accent3">
                    <a:lumMod val="50000"/>
                  </a:schemeClr>
                </a:solidFill>
                <a:latin typeface="Arial Black" panose="020B0A04020102020204" pitchFamily="34" charset="0"/>
              </a:rPr>
              <a:t>Sale proceeds of Capital Assets/ Purchase of Capital Assets. </a:t>
            </a:r>
          </a:p>
          <a:p>
            <a:r>
              <a:rPr lang="en-US" sz="2600" dirty="0">
                <a:solidFill>
                  <a:srgbClr val="FF0000"/>
                </a:solidFill>
                <a:latin typeface="Arial Black" panose="020B0A04020102020204" pitchFamily="34" charset="0"/>
              </a:rPr>
              <a:t>Reimbursement / Amount contributed / withdrawn by Partners. </a:t>
            </a:r>
            <a:endParaRPr lang="en-IN" sz="2600" dirty="0">
              <a:solidFill>
                <a:srgbClr val="FF0000"/>
              </a:solidFill>
              <a:latin typeface="Arial Black" panose="020B0A04020102020204" pitchFamily="34" charset="0"/>
            </a:endParaRPr>
          </a:p>
        </p:txBody>
      </p:sp>
    </p:spTree>
    <p:extLst>
      <p:ext uri="{BB962C8B-B14F-4D97-AF65-F5344CB8AC3E}">
        <p14:creationId xmlns:p14="http://schemas.microsoft.com/office/powerpoint/2010/main" val="714385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E602E-D90E-A4DA-8D0F-0922082C073F}"/>
              </a:ext>
            </a:extLst>
          </p:cNvPr>
          <p:cNvSpPr>
            <a:spLocks noGrp="1"/>
          </p:cNvSpPr>
          <p:nvPr>
            <p:ph type="title"/>
          </p:nvPr>
        </p:nvSpPr>
        <p:spPr>
          <a:xfrm>
            <a:off x="137653" y="127819"/>
            <a:ext cx="11946192" cy="727587"/>
          </a:xfrm>
        </p:spPr>
        <p:txBody>
          <a:bodyPr>
            <a:normAutofit/>
          </a:bodyPr>
          <a:lstStyle/>
          <a:p>
            <a:r>
              <a:rPr lang="en-US" sz="3000" dirty="0">
                <a:latin typeface="Arial Black" panose="020B0A04020102020204" pitchFamily="34" charset="0"/>
              </a:rPr>
              <a:t>Optional regime of taxation for all assessee</a:t>
            </a:r>
            <a:endParaRPr lang="en-IN" sz="30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F36BE38-8222-15D1-50F3-80365AD186A7}"/>
              </a:ext>
            </a:extLst>
          </p:cNvPr>
          <p:cNvSpPr>
            <a:spLocks noGrp="1"/>
          </p:cNvSpPr>
          <p:nvPr>
            <p:ph idx="1"/>
          </p:nvPr>
        </p:nvSpPr>
        <p:spPr>
          <a:xfrm>
            <a:off x="137653" y="855406"/>
            <a:ext cx="11946192" cy="5220929"/>
          </a:xfrm>
        </p:spPr>
        <p:txBody>
          <a:bodyPr>
            <a:noAutofit/>
          </a:bodyPr>
          <a:lstStyle/>
          <a:p>
            <a:r>
              <a:rPr lang="en-US" sz="2400" dirty="0">
                <a:latin typeface="Arial Black" panose="020B0A04020102020204" pitchFamily="34" charset="0"/>
              </a:rPr>
              <a:t>For taxpayers having business income option to be exercised on or before due date u/s 139(1) and once exercised the option to apply for subsequent years. </a:t>
            </a:r>
          </a:p>
          <a:p>
            <a:r>
              <a:rPr lang="en-US" sz="2400" dirty="0">
                <a:latin typeface="Arial Black" panose="020B0A04020102020204" pitchFamily="34" charset="0"/>
              </a:rPr>
              <a:t>115BAA – Cannot be withdrawn subsequently.</a:t>
            </a:r>
          </a:p>
          <a:p>
            <a:r>
              <a:rPr lang="en-US" sz="2400" dirty="0">
                <a:latin typeface="Arial Black" panose="020B0A04020102020204" pitchFamily="34" charset="0"/>
              </a:rPr>
              <a:t> 115BAB – To be exercised in the first year. </a:t>
            </a:r>
          </a:p>
          <a:p>
            <a:r>
              <a:rPr lang="en-US" sz="2400" dirty="0">
                <a:latin typeface="Arial Black" panose="020B0A04020102020204" pitchFamily="34" charset="0"/>
              </a:rPr>
              <a:t>115BAC - Can be withdrawn only once in a subsequent year. ▪ Once withdrawn not eligible to re-exercise option under section 115BAC unless business income ceases to exist </a:t>
            </a:r>
          </a:p>
          <a:p>
            <a:r>
              <a:rPr lang="en-US" sz="2400" dirty="0">
                <a:latin typeface="Arial Black" panose="020B0A04020102020204" pitchFamily="34" charset="0"/>
              </a:rPr>
              <a:t>Form 10IC / 10-IE to be filed before the date of filing the return of income.</a:t>
            </a:r>
            <a:endParaRPr lang="en-IN" sz="2400" dirty="0">
              <a:latin typeface="Arial Black" panose="020B0A04020102020204" pitchFamily="34" charset="0"/>
            </a:endParaRPr>
          </a:p>
        </p:txBody>
      </p:sp>
    </p:spTree>
    <p:extLst>
      <p:ext uri="{BB962C8B-B14F-4D97-AF65-F5344CB8AC3E}">
        <p14:creationId xmlns:p14="http://schemas.microsoft.com/office/powerpoint/2010/main" val="627943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C8758-6C2C-0FFD-94E6-08B9F1038713}"/>
              </a:ext>
            </a:extLst>
          </p:cNvPr>
          <p:cNvSpPr>
            <a:spLocks noGrp="1"/>
          </p:cNvSpPr>
          <p:nvPr>
            <p:ph type="title"/>
          </p:nvPr>
        </p:nvSpPr>
        <p:spPr>
          <a:xfrm>
            <a:off x="275303" y="157317"/>
            <a:ext cx="11769213" cy="648928"/>
          </a:xfrm>
        </p:spPr>
        <p:txBody>
          <a:bodyPr>
            <a:noAutofit/>
          </a:bodyPr>
          <a:lstStyle/>
          <a:p>
            <a:r>
              <a:rPr lang="en-US" sz="3600" dirty="0">
                <a:latin typeface="Arial Black" panose="020B0A04020102020204" pitchFamily="34" charset="0"/>
              </a:rPr>
              <a:t>Clause 18 – DEPRECIATION ON GOODWILL </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D2B0F1F-2D7F-7EF3-F3F7-C43489DB78EB}"/>
              </a:ext>
            </a:extLst>
          </p:cNvPr>
          <p:cNvSpPr>
            <a:spLocks noGrp="1"/>
          </p:cNvSpPr>
          <p:nvPr>
            <p:ph idx="1"/>
          </p:nvPr>
        </p:nvSpPr>
        <p:spPr>
          <a:xfrm>
            <a:off x="275302" y="993059"/>
            <a:ext cx="11769213" cy="5053780"/>
          </a:xfrm>
        </p:spPr>
        <p:txBody>
          <a:bodyPr>
            <a:normAutofit fontScale="92500" lnSpcReduction="10000"/>
          </a:bodyPr>
          <a:lstStyle/>
          <a:p>
            <a:r>
              <a:rPr lang="en-US" sz="2400" dirty="0">
                <a:latin typeface="Arial Black" panose="020B0A04020102020204" pitchFamily="34" charset="0"/>
              </a:rPr>
              <a:t>Finance Act 2021 specifically exclude goodwill of business or profession from being eligible for depreciation from AY 2021-22 (retrospective in nature).</a:t>
            </a:r>
          </a:p>
          <a:p>
            <a:r>
              <a:rPr lang="en-US" sz="2400" dirty="0">
                <a:latin typeface="Arial Black" panose="020B0A04020102020204" pitchFamily="34" charset="0"/>
              </a:rPr>
              <a:t>Amendment to following Section S. 2(11) - Expression ‘intangible asset’ will include assets such as know-how, brand, copyright etc. not being goodwill irrespective of the mode of acquisition of goodwill. </a:t>
            </a:r>
          </a:p>
          <a:p>
            <a:r>
              <a:rPr lang="en-US" sz="2400" dirty="0">
                <a:latin typeface="Arial Black" panose="020B0A04020102020204" pitchFamily="34" charset="0"/>
              </a:rPr>
              <a:t>S. 32(1)(ii) and Explanation 3 to s. 32 - Goodwill remains a capital asset but not a depreciable asset.</a:t>
            </a:r>
          </a:p>
          <a:p>
            <a:r>
              <a:rPr lang="en-US" sz="2400" dirty="0">
                <a:latin typeface="Arial Black" panose="020B0A04020102020204" pitchFamily="34" charset="0"/>
              </a:rPr>
              <a:t> S. 43(6) – Written down value of block to be adjusted on account of acquisition of goodwill.</a:t>
            </a:r>
          </a:p>
          <a:p>
            <a:r>
              <a:rPr lang="en-US" sz="2400" dirty="0">
                <a:latin typeface="Arial Black" panose="020B0A04020102020204" pitchFamily="34" charset="0"/>
              </a:rPr>
              <a:t> Rule 8AC notified providing mechanics for adjustment of WDV on account of goodwill amendment</a:t>
            </a:r>
            <a:endParaRPr lang="en-IN" sz="2400" dirty="0">
              <a:latin typeface="Arial Black" panose="020B0A04020102020204" pitchFamily="34" charset="0"/>
            </a:endParaRPr>
          </a:p>
        </p:txBody>
      </p:sp>
    </p:spTree>
    <p:extLst>
      <p:ext uri="{BB962C8B-B14F-4D97-AF65-F5344CB8AC3E}">
        <p14:creationId xmlns:p14="http://schemas.microsoft.com/office/powerpoint/2010/main" val="264703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E3780-1D39-6F8E-C634-FB37FEF03EFA}"/>
              </a:ext>
            </a:extLst>
          </p:cNvPr>
          <p:cNvSpPr>
            <a:spLocks noGrp="1"/>
          </p:cNvSpPr>
          <p:nvPr>
            <p:ph type="title"/>
          </p:nvPr>
        </p:nvSpPr>
        <p:spPr>
          <a:xfrm>
            <a:off x="1150375" y="280220"/>
            <a:ext cx="10799216" cy="845573"/>
          </a:xfrm>
        </p:spPr>
        <p:txBody>
          <a:bodyPr>
            <a:normAutofit/>
          </a:bodyPr>
          <a:lstStyle/>
          <a:p>
            <a:r>
              <a:rPr lang="en-IN" sz="4000" dirty="0">
                <a:latin typeface="Arial Black" panose="020B0A04020102020204" pitchFamily="34" charset="0"/>
              </a:rPr>
              <a:t>CLAUSE 18 – DEPRECIATION </a:t>
            </a:r>
          </a:p>
        </p:txBody>
      </p:sp>
      <p:sp>
        <p:nvSpPr>
          <p:cNvPr id="3" name="Content Placeholder 2">
            <a:extLst>
              <a:ext uri="{FF2B5EF4-FFF2-40B4-BE49-F238E27FC236}">
                <a16:creationId xmlns:a16="http://schemas.microsoft.com/office/drawing/2014/main" id="{FBF7A02B-F9B6-64ED-7CFB-5080A91DAFCE}"/>
              </a:ext>
            </a:extLst>
          </p:cNvPr>
          <p:cNvSpPr>
            <a:spLocks noGrp="1"/>
          </p:cNvSpPr>
          <p:nvPr>
            <p:ph idx="1"/>
          </p:nvPr>
        </p:nvSpPr>
        <p:spPr>
          <a:xfrm>
            <a:off x="0" y="1327354"/>
            <a:ext cx="12191999" cy="4827639"/>
          </a:xfrm>
        </p:spPr>
        <p:txBody>
          <a:bodyPr>
            <a:normAutofit fontScale="85000" lnSpcReduction="10000"/>
          </a:bodyPr>
          <a:lstStyle/>
          <a:p>
            <a:pPr algn="just"/>
            <a:r>
              <a:rPr lang="en-US" sz="2400" dirty="0">
                <a:latin typeface="Arial Black" panose="020B0A04020102020204" pitchFamily="34" charset="0"/>
              </a:rPr>
              <a:t>Proper classification based on legal precedents – important to claim depreciation. </a:t>
            </a:r>
          </a:p>
          <a:p>
            <a:pPr algn="just"/>
            <a:r>
              <a:rPr lang="en-US" sz="2400" dirty="0">
                <a:latin typeface="Arial Black" panose="020B0A04020102020204" pitchFamily="34" charset="0"/>
              </a:rPr>
              <a:t> Rate of Depreciation on Computer peripherals </a:t>
            </a:r>
          </a:p>
          <a:p>
            <a:pPr algn="just"/>
            <a:r>
              <a:rPr lang="en-US" sz="2400" dirty="0">
                <a:latin typeface="Arial Black" panose="020B0A04020102020204" pitchFamily="34" charset="0"/>
              </a:rPr>
              <a:t>Assets used partly for Business purpose, deduction restricted to proportionate part. </a:t>
            </a:r>
          </a:p>
          <a:p>
            <a:pPr algn="just"/>
            <a:r>
              <a:rPr lang="en-US" sz="2400" dirty="0">
                <a:latin typeface="Arial Black" panose="020B0A04020102020204" pitchFamily="34" charset="0"/>
              </a:rPr>
              <a:t>In respect of succession of business (business transfer) – proportionate depreciation up to the date of succession in hands of transferor and balance in hands of transferee </a:t>
            </a:r>
          </a:p>
          <a:p>
            <a:pPr algn="just"/>
            <a:r>
              <a:rPr lang="en-US" sz="2400" dirty="0">
                <a:latin typeface="Arial Black" panose="020B0A04020102020204" pitchFamily="34" charset="0"/>
              </a:rPr>
              <a:t>Ascertainment of actual cost – S. 43(1).</a:t>
            </a:r>
          </a:p>
          <a:p>
            <a:pPr algn="just"/>
            <a:r>
              <a:rPr lang="en-US" sz="2400" dirty="0">
                <a:latin typeface="Arial Black" panose="020B0A04020102020204" pitchFamily="34" charset="0"/>
              </a:rPr>
              <a:t>Capitalization of interest – Proviso to S. 36(1)(iii) / Explanation 8 to S. 43(1).</a:t>
            </a:r>
          </a:p>
          <a:p>
            <a:pPr algn="just"/>
            <a:r>
              <a:rPr lang="en-US" sz="2400" dirty="0">
                <a:latin typeface="Arial Black" panose="020B0A04020102020204" pitchFamily="34" charset="0"/>
              </a:rPr>
              <a:t>Foreign Currency adjustments – S. 43A.</a:t>
            </a:r>
          </a:p>
          <a:p>
            <a:pPr algn="just"/>
            <a:r>
              <a:rPr lang="en-US" sz="2400" dirty="0">
                <a:latin typeface="Arial Black" panose="020B0A04020102020204" pitchFamily="34" charset="0"/>
              </a:rPr>
              <a:t>Impact of ICDS – Exchange difference on monetary items</a:t>
            </a:r>
            <a:endParaRPr lang="en-IN" sz="2400" dirty="0">
              <a:latin typeface="Arial Black" panose="020B0A04020102020204" pitchFamily="34" charset="0"/>
            </a:endParaRPr>
          </a:p>
        </p:txBody>
      </p:sp>
    </p:spTree>
    <p:extLst>
      <p:ext uri="{BB962C8B-B14F-4D97-AF65-F5344CB8AC3E}">
        <p14:creationId xmlns:p14="http://schemas.microsoft.com/office/powerpoint/2010/main" val="1812657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4B91D-BD21-8B29-CABC-9C8282125DAB}"/>
              </a:ext>
            </a:extLst>
          </p:cNvPr>
          <p:cNvSpPr>
            <a:spLocks noGrp="1"/>
          </p:cNvSpPr>
          <p:nvPr>
            <p:ph type="title"/>
          </p:nvPr>
        </p:nvSpPr>
        <p:spPr>
          <a:xfrm>
            <a:off x="196645" y="88491"/>
            <a:ext cx="10858209" cy="668593"/>
          </a:xfrm>
        </p:spPr>
        <p:txBody>
          <a:bodyPr/>
          <a:lstStyle/>
          <a:p>
            <a:r>
              <a:rPr lang="en-IN" sz="3200" dirty="0">
                <a:latin typeface="Arial Black" panose="020B0A04020102020204" pitchFamily="34" charset="0"/>
              </a:rPr>
              <a:t>CLAUSE 18 – DEPRECIATION </a:t>
            </a:r>
            <a:endParaRPr lang="en-IN" dirty="0"/>
          </a:p>
        </p:txBody>
      </p:sp>
      <p:sp>
        <p:nvSpPr>
          <p:cNvPr id="3" name="Content Placeholder 2">
            <a:extLst>
              <a:ext uri="{FF2B5EF4-FFF2-40B4-BE49-F238E27FC236}">
                <a16:creationId xmlns:a16="http://schemas.microsoft.com/office/drawing/2014/main" id="{CAF7E48A-BC3F-1A3C-AD9F-CD6939D0B9DC}"/>
              </a:ext>
            </a:extLst>
          </p:cNvPr>
          <p:cNvSpPr>
            <a:spLocks noGrp="1"/>
          </p:cNvSpPr>
          <p:nvPr>
            <p:ph idx="1"/>
          </p:nvPr>
        </p:nvSpPr>
        <p:spPr>
          <a:xfrm>
            <a:off x="196645" y="865239"/>
            <a:ext cx="11926529" cy="5201263"/>
          </a:xfrm>
        </p:spPr>
        <p:txBody>
          <a:bodyPr>
            <a:noAutofit/>
          </a:bodyPr>
          <a:lstStyle/>
          <a:p>
            <a:pPr algn="just"/>
            <a:r>
              <a:rPr lang="en-IN" sz="2400" dirty="0">
                <a:latin typeface="Arial Black" panose="020B0A04020102020204" pitchFamily="34" charset="0"/>
              </a:rPr>
              <a:t>Subsidies and assistance received from Government </a:t>
            </a:r>
          </a:p>
          <a:p>
            <a:pPr algn="just"/>
            <a:r>
              <a:rPr lang="en-IN" sz="2400" dirty="0">
                <a:latin typeface="Arial Black" panose="020B0A04020102020204" pitchFamily="34" charset="0"/>
              </a:rPr>
              <a:t> Adjustment to the cost of assets – amendment to section 2(24)(xviii) </a:t>
            </a:r>
          </a:p>
          <a:p>
            <a:pPr algn="just"/>
            <a:r>
              <a:rPr lang="en-IN" sz="2400" dirty="0">
                <a:latin typeface="Arial Black" panose="020B0A04020102020204" pitchFamily="34" charset="0"/>
              </a:rPr>
              <a:t> Asset used for business – active as well as passive use </a:t>
            </a:r>
          </a:p>
          <a:p>
            <a:pPr algn="just"/>
            <a:r>
              <a:rPr lang="en-IN" sz="2400" dirty="0" err="1">
                <a:latin typeface="Arial Black" panose="020B0A04020102020204" pitchFamily="34" charset="0"/>
              </a:rPr>
              <a:t>Nirma</a:t>
            </a:r>
            <a:r>
              <a:rPr lang="en-IN" sz="2400" dirty="0">
                <a:latin typeface="Arial Black" panose="020B0A04020102020204" pitchFamily="34" charset="0"/>
              </a:rPr>
              <a:t> Credit &amp; Capital Ltd. (2008) 220 CTR 537 (SC)</a:t>
            </a:r>
          </a:p>
          <a:p>
            <a:pPr algn="just"/>
            <a:r>
              <a:rPr lang="en-IN" sz="2400" dirty="0">
                <a:latin typeface="Arial Black" panose="020B0A04020102020204" pitchFamily="34" charset="0"/>
              </a:rPr>
              <a:t>Asset registered in name of Partners / Director ✓ CIT Vs. </a:t>
            </a:r>
            <a:r>
              <a:rPr lang="en-IN" sz="2400" dirty="0" err="1">
                <a:latin typeface="Arial Black" panose="020B0A04020102020204" pitchFamily="34" charset="0"/>
              </a:rPr>
              <a:t>Aravali</a:t>
            </a:r>
            <a:r>
              <a:rPr lang="en-IN" sz="2400" dirty="0">
                <a:latin typeface="Arial Black" panose="020B0A04020102020204" pitchFamily="34" charset="0"/>
              </a:rPr>
              <a:t> </a:t>
            </a:r>
            <a:r>
              <a:rPr lang="en-IN" sz="2400" dirty="0" err="1">
                <a:latin typeface="Arial Black" panose="020B0A04020102020204" pitchFamily="34" charset="0"/>
              </a:rPr>
              <a:t>Finlease</a:t>
            </a:r>
            <a:r>
              <a:rPr lang="en-IN" sz="2400" dirty="0">
                <a:latin typeface="Arial Black" panose="020B0A04020102020204" pitchFamily="34" charset="0"/>
              </a:rPr>
              <a:t> Ltd. 341 ITR 282 (Guj) </a:t>
            </a:r>
          </a:p>
          <a:p>
            <a:pPr algn="just"/>
            <a:r>
              <a:rPr lang="en-IN" sz="2400" dirty="0">
                <a:latin typeface="Arial Black" panose="020B0A04020102020204" pitchFamily="34" charset="0"/>
              </a:rPr>
              <a:t>Depreciation on Intangibles  </a:t>
            </a:r>
          </a:p>
          <a:p>
            <a:pPr algn="just"/>
            <a:r>
              <a:rPr lang="en-IN" sz="2400" dirty="0">
                <a:latin typeface="Arial Black" panose="020B0A04020102020204" pitchFamily="34" charset="0"/>
              </a:rPr>
              <a:t>Non Compete Fees - </a:t>
            </a:r>
            <a:r>
              <a:rPr lang="en-IN" sz="2400" dirty="0" err="1">
                <a:latin typeface="Arial Black" panose="020B0A04020102020204" pitchFamily="34" charset="0"/>
              </a:rPr>
              <a:t>Medicorp</a:t>
            </a:r>
            <a:r>
              <a:rPr lang="en-IN" sz="2400" dirty="0">
                <a:latin typeface="Arial Black" panose="020B0A04020102020204" pitchFamily="34" charset="0"/>
              </a:rPr>
              <a:t> Technologies – (2009) 30 SOT 506 (Mad)</a:t>
            </a:r>
          </a:p>
        </p:txBody>
      </p:sp>
    </p:spTree>
    <p:extLst>
      <p:ext uri="{BB962C8B-B14F-4D97-AF65-F5344CB8AC3E}">
        <p14:creationId xmlns:p14="http://schemas.microsoft.com/office/powerpoint/2010/main" val="155841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49C46-069B-A85E-A3D2-97D9BC56FFF5}"/>
              </a:ext>
            </a:extLst>
          </p:cNvPr>
          <p:cNvSpPr>
            <a:spLocks noGrp="1"/>
          </p:cNvSpPr>
          <p:nvPr>
            <p:ph type="title"/>
          </p:nvPr>
        </p:nvSpPr>
        <p:spPr>
          <a:xfrm>
            <a:off x="176981" y="78659"/>
            <a:ext cx="11906864" cy="521109"/>
          </a:xfrm>
        </p:spPr>
        <p:txBody>
          <a:bodyPr>
            <a:noAutofit/>
          </a:bodyPr>
          <a:lstStyle/>
          <a:p>
            <a:r>
              <a:rPr lang="en-US" sz="4000" dirty="0">
                <a:latin typeface="Arial Black" panose="020B0A04020102020204" pitchFamily="34" charset="0"/>
              </a:rPr>
              <a:t>CLAUSE 20 – EMPLOYEE CONTRIBUTION TO FUNDS </a:t>
            </a:r>
            <a:endParaRPr lang="en-IN" sz="40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17AD4384-05B9-8533-D379-7A7A82CB30F3}"/>
              </a:ext>
            </a:extLst>
          </p:cNvPr>
          <p:cNvSpPr>
            <a:spLocks noGrp="1"/>
          </p:cNvSpPr>
          <p:nvPr>
            <p:ph idx="1"/>
          </p:nvPr>
        </p:nvSpPr>
        <p:spPr>
          <a:xfrm>
            <a:off x="176981" y="1288026"/>
            <a:ext cx="11906864" cy="4807974"/>
          </a:xfrm>
        </p:spPr>
        <p:txBody>
          <a:bodyPr/>
          <a:lstStyle/>
          <a:p>
            <a:r>
              <a:rPr lang="en-US" dirty="0">
                <a:latin typeface="Arial Black" panose="020B0A04020102020204" pitchFamily="34" charset="0"/>
              </a:rPr>
              <a:t>S.2(24)(x) – Contribution received from employee. </a:t>
            </a:r>
          </a:p>
          <a:p>
            <a:r>
              <a:rPr lang="en-US" dirty="0">
                <a:latin typeface="Arial Black" panose="020B0A04020102020204" pitchFamily="34" charset="0"/>
              </a:rPr>
              <a:t> S. 36(</a:t>
            </a:r>
            <a:r>
              <a:rPr lang="en-US" dirty="0" err="1">
                <a:latin typeface="Arial Black" panose="020B0A04020102020204" pitchFamily="34" charset="0"/>
              </a:rPr>
              <a:t>i</a:t>
            </a:r>
            <a:r>
              <a:rPr lang="en-US" dirty="0">
                <a:latin typeface="Arial Black" panose="020B0A04020102020204" pitchFamily="34" charset="0"/>
              </a:rPr>
              <a:t>)(</a:t>
            </a:r>
            <a:r>
              <a:rPr lang="en-US" dirty="0" err="1">
                <a:latin typeface="Arial Black" panose="020B0A04020102020204" pitchFamily="34" charset="0"/>
              </a:rPr>
              <a:t>va</a:t>
            </a:r>
            <a:r>
              <a:rPr lang="en-US" dirty="0">
                <a:latin typeface="Arial Black" panose="020B0A04020102020204" pitchFamily="34" charset="0"/>
              </a:rPr>
              <a:t>) – </a:t>
            </a:r>
            <a:r>
              <a:rPr lang="en-US" sz="2400" dirty="0">
                <a:latin typeface="Arial Black" panose="020B0A04020102020204" pitchFamily="34" charset="0"/>
              </a:rPr>
              <a:t>allowable</a:t>
            </a:r>
            <a:r>
              <a:rPr lang="en-US" dirty="0">
                <a:latin typeface="Arial Black" panose="020B0A04020102020204" pitchFamily="34" charset="0"/>
              </a:rPr>
              <a:t> as expenditure if paid within due date .</a:t>
            </a:r>
          </a:p>
          <a:p>
            <a:r>
              <a:rPr lang="en-US" dirty="0">
                <a:latin typeface="Arial Black" panose="020B0A04020102020204" pitchFamily="34" charset="0"/>
              </a:rPr>
              <a:t> Due date as prescribed under respective laws </a:t>
            </a:r>
          </a:p>
          <a:p>
            <a:r>
              <a:rPr lang="en-US" dirty="0">
                <a:latin typeface="Arial Black" panose="020B0A04020102020204" pitchFamily="34" charset="0"/>
              </a:rPr>
              <a:t>Section 36(1)(</a:t>
            </a:r>
            <a:r>
              <a:rPr lang="en-US" dirty="0" err="1">
                <a:latin typeface="Arial Black" panose="020B0A04020102020204" pitchFamily="34" charset="0"/>
              </a:rPr>
              <a:t>va</a:t>
            </a:r>
            <a:r>
              <a:rPr lang="en-US" dirty="0">
                <a:latin typeface="Arial Black" panose="020B0A04020102020204" pitchFamily="34" charset="0"/>
              </a:rPr>
              <a:t>) and section 43B amended by Finance Act 2021 w.e.f. AY 2021-22 contribution to be disallowed even if deposited late but before the due date of filing the return of income resulting in permanent disallowance ➢ Supreme Court ruling in Checkmate Services TS 791 SC 2022 .</a:t>
            </a:r>
          </a:p>
          <a:p>
            <a:r>
              <a:rPr lang="en-US" dirty="0">
                <a:latin typeface="Arial Black" panose="020B0A04020102020204" pitchFamily="34" charset="0"/>
              </a:rPr>
              <a:t>Whether delay in payment due to technical glitch result in disallowance ? </a:t>
            </a:r>
          </a:p>
          <a:p>
            <a:r>
              <a:rPr lang="en-US" dirty="0">
                <a:latin typeface="Arial Black" panose="020B0A04020102020204" pitchFamily="34" charset="0"/>
              </a:rPr>
              <a:t>Delay on account of non obtaining / allotment of registration number needs to be disallowed ?</a:t>
            </a:r>
            <a:endParaRPr lang="en-IN" dirty="0">
              <a:latin typeface="Arial Black" panose="020B0A04020102020204" pitchFamily="34" charset="0"/>
            </a:endParaRPr>
          </a:p>
        </p:txBody>
      </p:sp>
    </p:spTree>
    <p:extLst>
      <p:ext uri="{BB962C8B-B14F-4D97-AF65-F5344CB8AC3E}">
        <p14:creationId xmlns:p14="http://schemas.microsoft.com/office/powerpoint/2010/main" val="3949716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24E9A-8096-406C-32CF-FB74E71F14C7}"/>
              </a:ext>
            </a:extLst>
          </p:cNvPr>
          <p:cNvSpPr>
            <a:spLocks noGrp="1"/>
          </p:cNvSpPr>
          <p:nvPr>
            <p:ph type="title"/>
          </p:nvPr>
        </p:nvSpPr>
        <p:spPr>
          <a:xfrm>
            <a:off x="147485" y="167149"/>
            <a:ext cx="10907370" cy="973393"/>
          </a:xfrm>
        </p:spPr>
        <p:txBody>
          <a:bodyPr/>
          <a:lstStyle/>
          <a:p>
            <a:r>
              <a:rPr lang="en-US" dirty="0">
                <a:latin typeface="Arial Black" panose="020B0A04020102020204" pitchFamily="34" charset="0"/>
              </a:rPr>
              <a:t>CLAUSE 21 – CONTRIBUTION TO EMPLOYEE FUND – </a:t>
            </a:r>
            <a:r>
              <a:rPr lang="en-US" dirty="0">
                <a:latin typeface="Arial Black" panose="020B0A04020102020204" pitchFamily="34" charset="0"/>
                <a:cs typeface="Arial" panose="020B0604020202020204" pitchFamily="34" charset="0"/>
              </a:rPr>
              <a:t>40(</a:t>
            </a:r>
            <a:r>
              <a:rPr lang="en-US" cap="none" dirty="0">
                <a:latin typeface="Arial Black" panose="020B0A04020102020204" pitchFamily="34" charset="0"/>
                <a:cs typeface="Arial" panose="020B0604020202020204" pitchFamily="34" charset="0"/>
              </a:rPr>
              <a:t>a)(iv</a:t>
            </a:r>
            <a:r>
              <a:rPr lang="en-US" dirty="0">
                <a:latin typeface="Arial Black" panose="020B0A04020102020204" pitchFamily="34" charset="0"/>
                <a:cs typeface="Arial" panose="020B0604020202020204" pitchFamily="34" charset="0"/>
              </a:rPr>
              <a:t>) </a:t>
            </a:r>
            <a:endParaRPr lang="en-IN" dirty="0">
              <a:latin typeface="Arial Black" panose="020B0A040201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9114B51-B385-E724-3354-1490F9A934C5}"/>
              </a:ext>
            </a:extLst>
          </p:cNvPr>
          <p:cNvSpPr>
            <a:spLocks noGrp="1"/>
          </p:cNvSpPr>
          <p:nvPr>
            <p:ph idx="1"/>
          </p:nvPr>
        </p:nvSpPr>
        <p:spPr>
          <a:xfrm>
            <a:off x="73742" y="1305232"/>
            <a:ext cx="12044515" cy="4247536"/>
          </a:xfrm>
        </p:spPr>
        <p:txBody>
          <a:bodyPr>
            <a:noAutofit/>
          </a:bodyPr>
          <a:lstStyle/>
          <a:p>
            <a:pPr algn="just"/>
            <a:r>
              <a:rPr lang="en-US" sz="2200" dirty="0">
                <a:latin typeface="Arial Black" panose="020B0A04020102020204" pitchFamily="34" charset="0"/>
              </a:rPr>
              <a:t>Payment to provident fund or other fund for benefit of the employees is to be disallowed, unless the assessee has made effective arrangements to secure TDS from payments made from such fund which is chargeable under the head salaries.</a:t>
            </a:r>
          </a:p>
          <a:p>
            <a:pPr algn="just"/>
            <a:r>
              <a:rPr lang="en-US" sz="2200" dirty="0">
                <a:latin typeface="Arial Black" panose="020B0A04020102020204" pitchFamily="34" charset="0"/>
              </a:rPr>
              <a:t> Advisable to examine PF Trust Deed/ obtain representation to ensure that there are adequate provisions for TDS on payments made out of PF fund – particularly in view of the fact that provisions relating to exemption of PF contribution have undergone significant change due to amendment in section 17 (employer’s contribution to PF, superannuation fund and NPS in excess of INR 750,000 and interest accruing thereon) and 10(11)/10(12) (interest on employees’ contribution to PF in excess of INR 250,000)</a:t>
            </a:r>
            <a:endParaRPr lang="en-IN" sz="2200" dirty="0">
              <a:latin typeface="Arial Black" panose="020B0A04020102020204" pitchFamily="34" charset="0"/>
            </a:endParaRPr>
          </a:p>
        </p:txBody>
      </p:sp>
    </p:spTree>
    <p:extLst>
      <p:ext uri="{BB962C8B-B14F-4D97-AF65-F5344CB8AC3E}">
        <p14:creationId xmlns:p14="http://schemas.microsoft.com/office/powerpoint/2010/main" val="99999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A5461-A324-9350-F247-6460C06AA09D}"/>
              </a:ext>
            </a:extLst>
          </p:cNvPr>
          <p:cNvSpPr>
            <a:spLocks noGrp="1"/>
          </p:cNvSpPr>
          <p:nvPr>
            <p:ph type="title"/>
          </p:nvPr>
        </p:nvSpPr>
        <p:spPr>
          <a:xfrm>
            <a:off x="652147" y="206479"/>
            <a:ext cx="10887706" cy="835741"/>
          </a:xfrm>
        </p:spPr>
        <p:txBody>
          <a:bodyPr>
            <a:normAutofit/>
          </a:bodyPr>
          <a:lstStyle/>
          <a:p>
            <a:pPr algn="ctr"/>
            <a:r>
              <a:rPr lang="en-US" sz="3600" dirty="0">
                <a:latin typeface="Arial Black" panose="020B0A04020102020204" pitchFamily="34" charset="0"/>
              </a:rPr>
              <a:t>CLAUSE 21 – FINE / PENALTIES / OFFENCE</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F975580-1F4E-F7C2-9D9D-994C42036615}"/>
              </a:ext>
            </a:extLst>
          </p:cNvPr>
          <p:cNvSpPr>
            <a:spLocks noGrp="1"/>
          </p:cNvSpPr>
          <p:nvPr>
            <p:ph idx="1"/>
          </p:nvPr>
        </p:nvSpPr>
        <p:spPr>
          <a:xfrm>
            <a:off x="304801" y="884904"/>
            <a:ext cx="11720050" cy="4581442"/>
          </a:xfrm>
        </p:spPr>
        <p:txBody>
          <a:bodyPr>
            <a:noAutofit/>
          </a:bodyPr>
          <a:lstStyle/>
          <a:p>
            <a:r>
              <a:rPr lang="en-US" sz="2400" dirty="0">
                <a:latin typeface="Arial Black" panose="020B0A04020102020204" pitchFamily="34" charset="0"/>
              </a:rPr>
              <a:t>Explanation 3 to S. 37(1) </a:t>
            </a:r>
          </a:p>
          <a:p>
            <a:r>
              <a:rPr lang="en-US" sz="2400" dirty="0" err="1">
                <a:latin typeface="Arial Black" panose="020B0A04020102020204" pitchFamily="34" charset="0"/>
              </a:rPr>
              <a:t>i</a:t>
            </a:r>
            <a:r>
              <a:rPr lang="en-US" sz="2400" dirty="0">
                <a:latin typeface="Arial Black" panose="020B0A04020102020204" pitchFamily="34" charset="0"/>
              </a:rPr>
              <a:t>. for any purpose which is an offence under, or which is prohibited by, any law for the time being in force, in India or outside India; or</a:t>
            </a:r>
          </a:p>
          <a:p>
            <a:r>
              <a:rPr lang="en-US" sz="2400" dirty="0">
                <a:latin typeface="Arial Black" panose="020B0A04020102020204" pitchFamily="34" charset="0"/>
              </a:rPr>
              <a:t> ii. to provide any benefit or perquisite, in whatever form, to a person, whether or not carrying on a business or a profession, and acceptance of such benefit or perquisite by such person is in violation of any law or rule or regulation or guideline, for the time being in force, governing the conduct of such person; or</a:t>
            </a:r>
          </a:p>
          <a:p>
            <a:r>
              <a:rPr lang="en-US" sz="2400" dirty="0">
                <a:latin typeface="Arial Black" panose="020B0A04020102020204" pitchFamily="34" charset="0"/>
              </a:rPr>
              <a:t> iii. to compound an offence under any law for the time being in force, in India or outside India</a:t>
            </a:r>
            <a:endParaRPr lang="en-IN" sz="2400" dirty="0">
              <a:latin typeface="Arial Black" panose="020B0A04020102020204" pitchFamily="34" charset="0"/>
            </a:endParaRPr>
          </a:p>
        </p:txBody>
      </p:sp>
    </p:spTree>
    <p:extLst>
      <p:ext uri="{BB962C8B-B14F-4D97-AF65-F5344CB8AC3E}">
        <p14:creationId xmlns:p14="http://schemas.microsoft.com/office/powerpoint/2010/main" val="1988070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EEE69-ECAA-EC8D-87B0-7F7C1F3F229F}"/>
              </a:ext>
            </a:extLst>
          </p:cNvPr>
          <p:cNvSpPr>
            <a:spLocks noGrp="1"/>
          </p:cNvSpPr>
          <p:nvPr>
            <p:ph type="title"/>
          </p:nvPr>
        </p:nvSpPr>
        <p:spPr/>
        <p:txBody>
          <a:bodyPr>
            <a:normAutofit/>
          </a:bodyPr>
          <a:lstStyle/>
          <a:p>
            <a:r>
              <a:rPr lang="en-IN" sz="4000" dirty="0">
                <a:latin typeface="Arial Black" panose="020B0A04020102020204" pitchFamily="34" charset="0"/>
              </a:rPr>
              <a:t>Objectives of tax audit</a:t>
            </a:r>
          </a:p>
        </p:txBody>
      </p:sp>
      <p:sp>
        <p:nvSpPr>
          <p:cNvPr id="3" name="Content Placeholder 2">
            <a:extLst>
              <a:ext uri="{FF2B5EF4-FFF2-40B4-BE49-F238E27FC236}">
                <a16:creationId xmlns:a16="http://schemas.microsoft.com/office/drawing/2014/main" id="{C36465A2-F743-593C-731D-BC50956146F6}"/>
              </a:ext>
            </a:extLst>
          </p:cNvPr>
          <p:cNvSpPr>
            <a:spLocks noGrp="1"/>
          </p:cNvSpPr>
          <p:nvPr>
            <p:ph idx="1"/>
          </p:nvPr>
        </p:nvSpPr>
        <p:spPr/>
        <p:txBody>
          <a:bodyPr/>
          <a:lstStyle/>
          <a:p>
            <a:pPr marL="457200" indent="-457200">
              <a:buFont typeface="Arial" panose="020B0604020202020204" pitchFamily="34" charset="0"/>
              <a:buChar char="•"/>
            </a:pPr>
            <a:r>
              <a:rPr lang="en-US" sz="2400" dirty="0">
                <a:latin typeface="Arial Black" panose="020B0A04020102020204" pitchFamily="34" charset="0"/>
              </a:rPr>
              <a:t>Section 44AB of the Income-tax Act, 1961.</a:t>
            </a:r>
          </a:p>
          <a:p>
            <a:pPr marL="457200" indent="-457200">
              <a:buFont typeface="Arial" panose="020B0604020202020204" pitchFamily="34" charset="0"/>
              <a:buChar char="•"/>
            </a:pPr>
            <a:r>
              <a:rPr lang="en-US" sz="2400" dirty="0">
                <a:latin typeface="Arial Black" panose="020B0A04020102020204" pitchFamily="34" charset="0"/>
              </a:rPr>
              <a:t> Objective - Assist AO in computing total income and complete assessments. </a:t>
            </a:r>
          </a:p>
          <a:p>
            <a:pPr marL="457200" indent="-457200">
              <a:buFont typeface="Arial" panose="020B0604020202020204" pitchFamily="34" charset="0"/>
              <a:buChar char="•"/>
            </a:pPr>
            <a:r>
              <a:rPr lang="en-US" sz="2400" dirty="0">
                <a:latin typeface="Arial Black" panose="020B0A04020102020204" pitchFamily="34" charset="0"/>
              </a:rPr>
              <a:t> Also applicable to Non resident (for India related operations). </a:t>
            </a:r>
          </a:p>
          <a:p>
            <a:pPr marL="457200" indent="-457200">
              <a:buFont typeface="Arial" panose="020B0604020202020204" pitchFamily="34" charset="0"/>
              <a:buChar char="•"/>
            </a:pPr>
            <a:r>
              <a:rPr lang="en-US" sz="2400" dirty="0">
                <a:latin typeface="Arial Black" panose="020B0A04020102020204" pitchFamily="34" charset="0"/>
              </a:rPr>
              <a:t>True and Fair v/s True and Correct. </a:t>
            </a:r>
            <a:endParaRPr lang="en-IN" sz="2400" dirty="0">
              <a:latin typeface="Arial Black" panose="020B0A04020102020204" pitchFamily="34" charset="0"/>
            </a:endParaRPr>
          </a:p>
          <a:p>
            <a:endParaRPr lang="en-IN" dirty="0"/>
          </a:p>
        </p:txBody>
      </p:sp>
    </p:spTree>
    <p:extLst>
      <p:ext uri="{BB962C8B-B14F-4D97-AF65-F5344CB8AC3E}">
        <p14:creationId xmlns:p14="http://schemas.microsoft.com/office/powerpoint/2010/main" val="301639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C30CE-CC3F-B65C-3E15-8F38830C9CE6}"/>
              </a:ext>
            </a:extLst>
          </p:cNvPr>
          <p:cNvSpPr>
            <a:spLocks noGrp="1"/>
          </p:cNvSpPr>
          <p:nvPr>
            <p:ph type="title"/>
          </p:nvPr>
        </p:nvSpPr>
        <p:spPr>
          <a:xfrm>
            <a:off x="245806" y="285135"/>
            <a:ext cx="10809049" cy="629265"/>
          </a:xfrm>
        </p:spPr>
        <p:txBody>
          <a:bodyPr/>
          <a:lstStyle/>
          <a:p>
            <a:r>
              <a:rPr lang="en-US" sz="3200" dirty="0">
                <a:latin typeface="Arial Black" panose="020B0A04020102020204" pitchFamily="34" charset="0"/>
              </a:rPr>
              <a:t>CLAUSE 21 – FINE / PENALTIES / OFFENCE</a:t>
            </a:r>
            <a:endParaRPr lang="en-IN" dirty="0"/>
          </a:p>
        </p:txBody>
      </p:sp>
      <p:sp>
        <p:nvSpPr>
          <p:cNvPr id="3" name="Content Placeholder 2">
            <a:extLst>
              <a:ext uri="{FF2B5EF4-FFF2-40B4-BE49-F238E27FC236}">
                <a16:creationId xmlns:a16="http://schemas.microsoft.com/office/drawing/2014/main" id="{6F6310E5-D2EE-1432-7E25-2F972F67ECD8}"/>
              </a:ext>
            </a:extLst>
          </p:cNvPr>
          <p:cNvSpPr>
            <a:spLocks noGrp="1"/>
          </p:cNvSpPr>
          <p:nvPr>
            <p:ph idx="1"/>
          </p:nvPr>
        </p:nvSpPr>
        <p:spPr>
          <a:xfrm>
            <a:off x="353961" y="1160206"/>
            <a:ext cx="11720052" cy="4935794"/>
          </a:xfrm>
        </p:spPr>
        <p:txBody>
          <a:bodyPr>
            <a:noAutofit/>
          </a:bodyPr>
          <a:lstStyle/>
          <a:p>
            <a:r>
              <a:rPr lang="en-IN" sz="2400" dirty="0">
                <a:solidFill>
                  <a:srgbClr val="FF0000"/>
                </a:solidFill>
                <a:latin typeface="Arial Black" panose="020B0A04020102020204" pitchFamily="34" charset="0"/>
              </a:rPr>
              <a:t>Clause (</a:t>
            </a:r>
            <a:r>
              <a:rPr lang="en-IN" sz="2400" dirty="0" err="1">
                <a:solidFill>
                  <a:srgbClr val="FF0000"/>
                </a:solidFill>
                <a:latin typeface="Arial Black" panose="020B0A04020102020204" pitchFamily="34" charset="0"/>
              </a:rPr>
              <a:t>i</a:t>
            </a:r>
            <a:r>
              <a:rPr lang="en-IN" sz="2400" dirty="0">
                <a:solidFill>
                  <a:srgbClr val="FF0000"/>
                </a:solidFill>
                <a:latin typeface="Arial Black" panose="020B0A04020102020204" pitchFamily="34" charset="0"/>
              </a:rPr>
              <a:t>) </a:t>
            </a:r>
          </a:p>
          <a:p>
            <a:r>
              <a:rPr lang="en-IN" sz="2400" dirty="0">
                <a:latin typeface="Arial Black" panose="020B0A04020102020204" pitchFamily="34" charset="0"/>
              </a:rPr>
              <a:t>Mahalakshmi Sugar Mills Co. Ltd. vs CIT (123 ITR 429) – Distinction in Nature of Penalty ▪ Compensatory – deductible ▪ Penal – non deductible.</a:t>
            </a:r>
          </a:p>
          <a:p>
            <a:r>
              <a:rPr lang="en-IN" sz="2400" dirty="0">
                <a:latin typeface="Arial Black" panose="020B0A04020102020204" pitchFamily="34" charset="0"/>
              </a:rPr>
              <a:t> Overrides ruling which held that fine / penalties paid under foreign law were deductible expenditure. </a:t>
            </a:r>
          </a:p>
          <a:p>
            <a:r>
              <a:rPr lang="en-IN" sz="2400" dirty="0">
                <a:solidFill>
                  <a:srgbClr val="FF0000"/>
                </a:solidFill>
                <a:latin typeface="Arial Black" panose="020B0A04020102020204" pitchFamily="34" charset="0"/>
              </a:rPr>
              <a:t>Clause (ii) </a:t>
            </a:r>
          </a:p>
          <a:p>
            <a:r>
              <a:rPr lang="en-IN" sz="2400" dirty="0">
                <a:latin typeface="Arial Black" panose="020B0A04020102020204" pitchFamily="34" charset="0"/>
              </a:rPr>
              <a:t> Apex Laboratories (P.) Ltd. -[2022] 135 taxmann.com 286 (SC) </a:t>
            </a:r>
          </a:p>
          <a:p>
            <a:r>
              <a:rPr lang="en-IN" sz="2400" dirty="0">
                <a:latin typeface="Arial Black" panose="020B0A04020102020204" pitchFamily="34" charset="0"/>
              </a:rPr>
              <a:t>CBDT Circular No. 5/2012- Freebees provided in violation of Indian Medical Council Regulation, 2002 (IMC) – inadmissible u/s 37(1)</a:t>
            </a:r>
          </a:p>
        </p:txBody>
      </p:sp>
    </p:spTree>
    <p:extLst>
      <p:ext uri="{BB962C8B-B14F-4D97-AF65-F5344CB8AC3E}">
        <p14:creationId xmlns:p14="http://schemas.microsoft.com/office/powerpoint/2010/main" val="2296019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C7924-4915-F159-F3A3-B9892A6B9E84}"/>
              </a:ext>
            </a:extLst>
          </p:cNvPr>
          <p:cNvSpPr>
            <a:spLocks noGrp="1"/>
          </p:cNvSpPr>
          <p:nvPr>
            <p:ph type="title"/>
          </p:nvPr>
        </p:nvSpPr>
        <p:spPr>
          <a:xfrm>
            <a:off x="255639" y="117988"/>
            <a:ext cx="10799216" cy="766916"/>
          </a:xfrm>
        </p:spPr>
        <p:txBody>
          <a:bodyPr/>
          <a:lstStyle/>
          <a:p>
            <a:r>
              <a:rPr lang="en-US" sz="3200" dirty="0">
                <a:latin typeface="Arial Black" panose="020B0A04020102020204" pitchFamily="34" charset="0"/>
              </a:rPr>
              <a:t>CLAUSE 21 – FINE / PENALTIES / OFFENCE</a:t>
            </a:r>
            <a:endParaRPr lang="en-IN" dirty="0"/>
          </a:p>
        </p:txBody>
      </p:sp>
      <p:sp>
        <p:nvSpPr>
          <p:cNvPr id="3" name="Content Placeholder 2">
            <a:extLst>
              <a:ext uri="{FF2B5EF4-FFF2-40B4-BE49-F238E27FC236}">
                <a16:creationId xmlns:a16="http://schemas.microsoft.com/office/drawing/2014/main" id="{22691EBF-8825-00F6-3C9D-FD25B8D1AEFD}"/>
              </a:ext>
            </a:extLst>
          </p:cNvPr>
          <p:cNvSpPr>
            <a:spLocks noGrp="1"/>
          </p:cNvSpPr>
          <p:nvPr>
            <p:ph idx="1"/>
          </p:nvPr>
        </p:nvSpPr>
        <p:spPr>
          <a:xfrm>
            <a:off x="255639" y="688258"/>
            <a:ext cx="11759380" cy="5388077"/>
          </a:xfrm>
        </p:spPr>
        <p:txBody>
          <a:bodyPr>
            <a:noAutofit/>
          </a:bodyPr>
          <a:lstStyle/>
          <a:p>
            <a:pPr algn="just"/>
            <a:r>
              <a:rPr lang="en-US" sz="2200" dirty="0">
                <a:solidFill>
                  <a:srgbClr val="FF0000"/>
                </a:solidFill>
                <a:latin typeface="Arial Black" panose="020B0A04020102020204" pitchFamily="34" charset="0"/>
              </a:rPr>
              <a:t>Clause (iii) </a:t>
            </a:r>
          </a:p>
          <a:p>
            <a:pPr algn="just"/>
            <a:r>
              <a:rPr lang="en-US" sz="2200" dirty="0">
                <a:latin typeface="Arial Black" panose="020B0A04020102020204" pitchFamily="34" charset="0"/>
              </a:rPr>
              <a:t> </a:t>
            </a:r>
            <a:r>
              <a:rPr lang="en-US" sz="1800" dirty="0">
                <a:latin typeface="Arial Black" panose="020B0A04020102020204" pitchFamily="34" charset="0"/>
              </a:rPr>
              <a:t>Existence of an offence or Admission of guilt required?</a:t>
            </a:r>
          </a:p>
          <a:p>
            <a:pPr algn="just"/>
            <a:r>
              <a:rPr lang="en-US" sz="1800" dirty="0">
                <a:latin typeface="Arial Black" panose="020B0A04020102020204" pitchFamily="34" charset="0"/>
              </a:rPr>
              <a:t> “compound an offence” v. “compounding fees” </a:t>
            </a:r>
          </a:p>
          <a:p>
            <a:pPr algn="just"/>
            <a:r>
              <a:rPr lang="en-US" sz="1800" dirty="0">
                <a:latin typeface="Arial Black" panose="020B0A04020102020204" pitchFamily="34" charset="0"/>
              </a:rPr>
              <a:t> Many authorities and legislations have a different approach towards compounding. </a:t>
            </a:r>
          </a:p>
          <a:p>
            <a:pPr algn="just"/>
            <a:r>
              <a:rPr lang="en-US" sz="1800" dirty="0">
                <a:latin typeface="Arial Black" panose="020B0A04020102020204" pitchFamily="34" charset="0"/>
              </a:rPr>
              <a:t>Sometimes payments made to buy peace without admitting to the offence. </a:t>
            </a:r>
          </a:p>
          <a:p>
            <a:pPr algn="just"/>
            <a:r>
              <a:rPr lang="en-US" sz="1800" dirty="0">
                <a:latin typeface="Arial Black" panose="020B0A04020102020204" pitchFamily="34" charset="0"/>
              </a:rPr>
              <a:t>EON Hadapsar Infrastructure (P.) Ltd. 159 ITD 532 (Mum ITAT):Compounding fee paid as per RBI direction for some technical violations without committing any offence, is an allowable business expenditure.</a:t>
            </a:r>
          </a:p>
          <a:p>
            <a:pPr algn="just"/>
            <a:r>
              <a:rPr lang="en-US" sz="1800" dirty="0">
                <a:latin typeface="Arial Black" panose="020B0A04020102020204" pitchFamily="34" charset="0"/>
              </a:rPr>
              <a:t>Reliance Shares &amp; Stockbrokers (P.) Ltd. 67 SOT 73 (Mum ITAT), Anil </a:t>
            </a:r>
            <a:r>
              <a:rPr lang="en-US" sz="1800" dirty="0" err="1">
                <a:latin typeface="Arial Black" panose="020B0A04020102020204" pitchFamily="34" charset="0"/>
              </a:rPr>
              <a:t>Dhirajlal</a:t>
            </a:r>
            <a:r>
              <a:rPr lang="en-US" sz="1800" dirty="0">
                <a:latin typeface="Arial Black" panose="020B0A04020102020204" pitchFamily="34" charset="0"/>
              </a:rPr>
              <a:t> Ambani 171 ITD 144 (Mum ITAT):There is no reason to believe or infer that consent application without admitting guilt amounts to evidence of an offence having been committed.</a:t>
            </a:r>
          </a:p>
          <a:p>
            <a:pPr algn="just"/>
            <a:r>
              <a:rPr lang="en-US" sz="1800" dirty="0">
                <a:latin typeface="Arial Black" panose="020B0A04020102020204" pitchFamily="34" charset="0"/>
              </a:rPr>
              <a:t>Sun Pharmaceutical Limited - ITANo.360/AHD/2017 - (</a:t>
            </a:r>
            <a:r>
              <a:rPr lang="en-US" sz="1800" dirty="0" err="1">
                <a:latin typeface="Arial Black" panose="020B0A04020102020204" pitchFamily="34" charset="0"/>
              </a:rPr>
              <a:t>Ahmd</a:t>
            </a:r>
            <a:r>
              <a:rPr lang="en-US" sz="1800" dirty="0">
                <a:latin typeface="Arial Black" panose="020B0A04020102020204" pitchFamily="34" charset="0"/>
              </a:rPr>
              <a:t> ITAT) held that settlement payment without admitting guilt does not constitute an offence 26th August, 2023.</a:t>
            </a:r>
            <a:endParaRPr lang="en-IN" sz="1800" dirty="0">
              <a:latin typeface="Arial Black" panose="020B0A04020102020204" pitchFamily="34" charset="0"/>
            </a:endParaRPr>
          </a:p>
        </p:txBody>
      </p:sp>
    </p:spTree>
    <p:extLst>
      <p:ext uri="{BB962C8B-B14F-4D97-AF65-F5344CB8AC3E}">
        <p14:creationId xmlns:p14="http://schemas.microsoft.com/office/powerpoint/2010/main" val="1080461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E0C43-D5CF-9CFA-2669-422D80F9215C}"/>
              </a:ext>
            </a:extLst>
          </p:cNvPr>
          <p:cNvSpPr>
            <a:spLocks noGrp="1"/>
          </p:cNvSpPr>
          <p:nvPr>
            <p:ph type="title"/>
          </p:nvPr>
        </p:nvSpPr>
        <p:spPr>
          <a:xfrm>
            <a:off x="256680" y="220981"/>
            <a:ext cx="11523839" cy="1196339"/>
          </a:xfrm>
        </p:spPr>
        <p:txBody>
          <a:bodyPr>
            <a:noAutofit/>
          </a:bodyPr>
          <a:lstStyle/>
          <a:p>
            <a:r>
              <a:rPr lang="en-US" sz="4000" dirty="0">
                <a:latin typeface="Arial Black" panose="020B0A04020102020204" pitchFamily="34" charset="0"/>
              </a:rPr>
              <a:t>CLAUSE 21 – FINE / PENALTIES / OFFENCE</a:t>
            </a:r>
            <a:endParaRPr lang="en-IN" sz="4000" dirty="0">
              <a:latin typeface="Arial Black" panose="020B0A04020102020204" pitchFamily="34" charset="0"/>
            </a:endParaRPr>
          </a:p>
        </p:txBody>
      </p:sp>
      <p:graphicFrame>
        <p:nvGraphicFramePr>
          <p:cNvPr id="4" name="Content Placeholder 3">
            <a:extLst>
              <a:ext uri="{FF2B5EF4-FFF2-40B4-BE49-F238E27FC236}">
                <a16:creationId xmlns:a16="http://schemas.microsoft.com/office/drawing/2014/main" id="{D51F4D26-2613-B77C-4CD8-D3F0133E22B4}"/>
              </a:ext>
            </a:extLst>
          </p:cNvPr>
          <p:cNvGraphicFramePr>
            <a:graphicFrameLocks noGrp="1"/>
          </p:cNvGraphicFramePr>
          <p:nvPr>
            <p:ph idx="1"/>
            <p:extLst>
              <p:ext uri="{D42A27DB-BD31-4B8C-83A1-F6EECF244321}">
                <p14:modId xmlns:p14="http://schemas.microsoft.com/office/powerpoint/2010/main" val="3510770986"/>
              </p:ext>
            </p:extLst>
          </p:nvPr>
        </p:nvGraphicFramePr>
        <p:xfrm>
          <a:off x="257176" y="1933575"/>
          <a:ext cx="10798174" cy="3971146"/>
        </p:xfrm>
        <a:graphic>
          <a:graphicData uri="http://schemas.openxmlformats.org/drawingml/2006/table">
            <a:tbl>
              <a:tblPr firstRow="1" bandRow="1">
                <a:tableStyleId>{5C22544A-7EE6-4342-B048-85BDC9FD1C3A}</a:tableStyleId>
              </a:tblPr>
              <a:tblGrid>
                <a:gridCol w="3248024">
                  <a:extLst>
                    <a:ext uri="{9D8B030D-6E8A-4147-A177-3AD203B41FA5}">
                      <a16:colId xmlns:a16="http://schemas.microsoft.com/office/drawing/2014/main" val="3819825014"/>
                    </a:ext>
                  </a:extLst>
                </a:gridCol>
                <a:gridCol w="4160520">
                  <a:extLst>
                    <a:ext uri="{9D8B030D-6E8A-4147-A177-3AD203B41FA5}">
                      <a16:colId xmlns:a16="http://schemas.microsoft.com/office/drawing/2014/main" val="4233864441"/>
                    </a:ext>
                  </a:extLst>
                </a:gridCol>
                <a:gridCol w="3389630">
                  <a:extLst>
                    <a:ext uri="{9D8B030D-6E8A-4147-A177-3AD203B41FA5}">
                      <a16:colId xmlns:a16="http://schemas.microsoft.com/office/drawing/2014/main" val="1983852072"/>
                    </a:ext>
                  </a:extLst>
                </a:gridCol>
              </a:tblGrid>
              <a:tr h="641985">
                <a:tc>
                  <a:txBody>
                    <a:bodyPr/>
                    <a:lstStyle/>
                    <a:p>
                      <a:r>
                        <a:rPr lang="en-IN" sz="2000" dirty="0">
                          <a:latin typeface="Arial Black" panose="020B0A04020102020204" pitchFamily="34" charset="0"/>
                        </a:rPr>
                        <a:t>Law / Act / Regulation</a:t>
                      </a:r>
                    </a:p>
                  </a:txBody>
                  <a:tcPr/>
                </a:tc>
                <a:tc>
                  <a:txBody>
                    <a:bodyPr/>
                    <a:lstStyle/>
                    <a:p>
                      <a:r>
                        <a:rPr lang="en-IN" sz="2000" dirty="0">
                          <a:latin typeface="Arial Black" panose="020B0A04020102020204" pitchFamily="34" charset="0"/>
                        </a:rPr>
                        <a:t>Particulars</a:t>
                      </a:r>
                    </a:p>
                  </a:txBody>
                  <a:tcPr/>
                </a:tc>
                <a:tc>
                  <a:txBody>
                    <a:bodyPr/>
                    <a:lstStyle/>
                    <a:p>
                      <a:r>
                        <a:rPr lang="en-IN" sz="2000" dirty="0">
                          <a:latin typeface="Arial Black" panose="020B0A04020102020204" pitchFamily="34" charset="0"/>
                        </a:rPr>
                        <a:t>Allowable / Disallowable </a:t>
                      </a:r>
                    </a:p>
                  </a:txBody>
                  <a:tcPr/>
                </a:tc>
                <a:extLst>
                  <a:ext uri="{0D108BD9-81ED-4DB2-BD59-A6C34878D82A}">
                    <a16:rowId xmlns:a16="http://schemas.microsoft.com/office/drawing/2014/main" val="2205640352"/>
                  </a:ext>
                </a:extLst>
              </a:tr>
              <a:tr h="374506">
                <a:tc>
                  <a:txBody>
                    <a:bodyPr/>
                    <a:lstStyle/>
                    <a:p>
                      <a:r>
                        <a:rPr lang="en-IN" sz="2000" dirty="0">
                          <a:latin typeface="Arial Black" panose="020B0A04020102020204" pitchFamily="34" charset="0"/>
                        </a:rPr>
                        <a:t>Income Tax </a:t>
                      </a:r>
                    </a:p>
                  </a:txBody>
                  <a:tcPr/>
                </a:tc>
                <a:tc>
                  <a:txBody>
                    <a:bodyPr/>
                    <a:lstStyle/>
                    <a:p>
                      <a:r>
                        <a:rPr lang="en-IN" sz="2000" dirty="0">
                          <a:latin typeface="Arial Black" panose="020B0A04020102020204" pitchFamily="34" charset="0"/>
                        </a:rPr>
                        <a:t>Interest on TDS </a:t>
                      </a:r>
                    </a:p>
                  </a:txBody>
                  <a:tcPr/>
                </a:tc>
                <a:tc>
                  <a:txBody>
                    <a:bodyPr/>
                    <a:lstStyle/>
                    <a:p>
                      <a:pPr algn="ctr"/>
                      <a:r>
                        <a:rPr lang="en-IN" sz="2000" dirty="0">
                          <a:latin typeface="Arial Black" panose="020B0A04020102020204" pitchFamily="34" charset="0"/>
                        </a:rPr>
                        <a:t>?</a:t>
                      </a:r>
                    </a:p>
                  </a:txBody>
                  <a:tcPr/>
                </a:tc>
                <a:extLst>
                  <a:ext uri="{0D108BD9-81ED-4DB2-BD59-A6C34878D82A}">
                    <a16:rowId xmlns:a16="http://schemas.microsoft.com/office/drawing/2014/main" val="2215834605"/>
                  </a:ext>
                </a:extLst>
              </a:tr>
              <a:tr h="374506">
                <a:tc>
                  <a:txBody>
                    <a:bodyPr/>
                    <a:lstStyle/>
                    <a:p>
                      <a:r>
                        <a:rPr lang="en-IN" sz="2000" dirty="0">
                          <a:latin typeface="Arial Black" panose="020B0A04020102020204" pitchFamily="34" charset="0"/>
                        </a:rPr>
                        <a:t>Income Tax</a:t>
                      </a:r>
                    </a:p>
                  </a:txBody>
                  <a:tcPr/>
                </a:tc>
                <a:tc>
                  <a:txBody>
                    <a:bodyPr/>
                    <a:lstStyle/>
                    <a:p>
                      <a:r>
                        <a:rPr lang="en-IN" sz="2000" dirty="0">
                          <a:latin typeface="Arial Black" panose="020B0A04020102020204" pitchFamily="34" charset="0"/>
                        </a:rPr>
                        <a:t>TDS Late Fee u/s 234 E </a:t>
                      </a:r>
                    </a:p>
                  </a:txBody>
                  <a:tcPr/>
                </a:tc>
                <a:tc>
                  <a:txBody>
                    <a:bodyPr/>
                    <a:lstStyle/>
                    <a:p>
                      <a:pPr algn="ctr"/>
                      <a:r>
                        <a:rPr lang="en-IN" sz="2000" dirty="0">
                          <a:latin typeface="Arial Black" panose="020B0A04020102020204" pitchFamily="34" charset="0"/>
                        </a:rPr>
                        <a:t>?</a:t>
                      </a:r>
                    </a:p>
                  </a:txBody>
                  <a:tcPr/>
                </a:tc>
                <a:extLst>
                  <a:ext uri="{0D108BD9-81ED-4DB2-BD59-A6C34878D82A}">
                    <a16:rowId xmlns:a16="http://schemas.microsoft.com/office/drawing/2014/main" val="1815763316"/>
                  </a:ext>
                </a:extLst>
              </a:tr>
              <a:tr h="374506">
                <a:tc>
                  <a:txBody>
                    <a:bodyPr/>
                    <a:lstStyle/>
                    <a:p>
                      <a:r>
                        <a:rPr lang="en-IN" sz="2000" dirty="0">
                          <a:latin typeface="Arial Black" panose="020B0A04020102020204" pitchFamily="34" charset="0"/>
                        </a:rPr>
                        <a:t>GST</a:t>
                      </a:r>
                    </a:p>
                  </a:txBody>
                  <a:tcPr/>
                </a:tc>
                <a:tc>
                  <a:txBody>
                    <a:bodyPr/>
                    <a:lstStyle/>
                    <a:p>
                      <a:r>
                        <a:rPr lang="en-IN" sz="2000" dirty="0">
                          <a:latin typeface="Arial Black" panose="020B0A04020102020204" pitchFamily="34" charset="0"/>
                        </a:rPr>
                        <a:t>Penalty for late furnishing of GST returns </a:t>
                      </a:r>
                    </a:p>
                  </a:txBody>
                  <a:tcPr/>
                </a:tc>
                <a:tc>
                  <a:txBody>
                    <a:bodyPr/>
                    <a:lstStyle/>
                    <a:p>
                      <a:pPr algn="ctr"/>
                      <a:r>
                        <a:rPr lang="en-IN" sz="2000" dirty="0">
                          <a:latin typeface="Arial Black" panose="020B0A04020102020204" pitchFamily="34" charset="0"/>
                        </a:rPr>
                        <a:t>?</a:t>
                      </a:r>
                    </a:p>
                  </a:txBody>
                  <a:tcPr/>
                </a:tc>
                <a:extLst>
                  <a:ext uri="{0D108BD9-81ED-4DB2-BD59-A6C34878D82A}">
                    <a16:rowId xmlns:a16="http://schemas.microsoft.com/office/drawing/2014/main" val="1110376080"/>
                  </a:ext>
                </a:extLst>
              </a:tr>
              <a:tr h="374506">
                <a:tc>
                  <a:txBody>
                    <a:bodyPr/>
                    <a:lstStyle/>
                    <a:p>
                      <a:r>
                        <a:rPr lang="en-IN" sz="2000" dirty="0">
                          <a:latin typeface="Arial Black" panose="020B0A04020102020204" pitchFamily="34" charset="0"/>
                        </a:rPr>
                        <a:t>FEMA</a:t>
                      </a:r>
                    </a:p>
                  </a:txBody>
                  <a:tcPr/>
                </a:tc>
                <a:tc>
                  <a:txBody>
                    <a:bodyPr/>
                    <a:lstStyle/>
                    <a:p>
                      <a:r>
                        <a:rPr lang="en-IN" sz="2000" dirty="0">
                          <a:latin typeface="Arial Black" panose="020B0A04020102020204" pitchFamily="34" charset="0"/>
                        </a:rPr>
                        <a:t>Late submission of Form FC-GPR </a:t>
                      </a:r>
                    </a:p>
                  </a:txBody>
                  <a:tcPr/>
                </a:tc>
                <a:tc>
                  <a:txBody>
                    <a:bodyPr/>
                    <a:lstStyle/>
                    <a:p>
                      <a:pPr algn="ctr"/>
                      <a:r>
                        <a:rPr lang="en-IN" sz="2000" dirty="0">
                          <a:latin typeface="Arial Black" panose="020B0A04020102020204" pitchFamily="34" charset="0"/>
                        </a:rPr>
                        <a:t>? </a:t>
                      </a:r>
                    </a:p>
                  </a:txBody>
                  <a:tcPr/>
                </a:tc>
                <a:extLst>
                  <a:ext uri="{0D108BD9-81ED-4DB2-BD59-A6C34878D82A}">
                    <a16:rowId xmlns:a16="http://schemas.microsoft.com/office/drawing/2014/main" val="1274189932"/>
                  </a:ext>
                </a:extLst>
              </a:tr>
              <a:tr h="374506">
                <a:tc>
                  <a:txBody>
                    <a:bodyPr/>
                    <a:lstStyle/>
                    <a:p>
                      <a:r>
                        <a:rPr lang="en-IN" sz="2000" dirty="0">
                          <a:latin typeface="Arial Black" panose="020B0A04020102020204" pitchFamily="34" charset="0"/>
                        </a:rPr>
                        <a:t>FEMA</a:t>
                      </a:r>
                    </a:p>
                  </a:txBody>
                  <a:tcPr/>
                </a:tc>
                <a:tc>
                  <a:txBody>
                    <a:bodyPr/>
                    <a:lstStyle/>
                    <a:p>
                      <a:r>
                        <a:rPr lang="en-IN" sz="2000" dirty="0">
                          <a:latin typeface="Arial Black" panose="020B0A04020102020204" pitchFamily="34" charset="0"/>
                        </a:rPr>
                        <a:t>Compounding fees paid for regularising ECB defaults</a:t>
                      </a:r>
                    </a:p>
                  </a:txBody>
                  <a:tcPr/>
                </a:tc>
                <a:tc>
                  <a:txBody>
                    <a:bodyPr/>
                    <a:lstStyle/>
                    <a:p>
                      <a:pPr algn="ctr"/>
                      <a:r>
                        <a:rPr lang="en-IN" sz="2000" dirty="0">
                          <a:latin typeface="Arial Black" panose="020B0A04020102020204" pitchFamily="34" charset="0"/>
                        </a:rPr>
                        <a:t>? </a:t>
                      </a:r>
                    </a:p>
                  </a:txBody>
                  <a:tcPr/>
                </a:tc>
                <a:extLst>
                  <a:ext uri="{0D108BD9-81ED-4DB2-BD59-A6C34878D82A}">
                    <a16:rowId xmlns:a16="http://schemas.microsoft.com/office/drawing/2014/main" val="3676511806"/>
                  </a:ext>
                </a:extLst>
              </a:tr>
              <a:tr h="374506">
                <a:tc>
                  <a:txBody>
                    <a:bodyPr/>
                    <a:lstStyle/>
                    <a:p>
                      <a:endParaRPr lang="en-IN"/>
                    </a:p>
                  </a:txBody>
                  <a:tcPr/>
                </a:tc>
                <a:tc>
                  <a:txBody>
                    <a:bodyPr/>
                    <a:lstStyle/>
                    <a:p>
                      <a:endParaRPr lang="en-IN"/>
                    </a:p>
                  </a:txBody>
                  <a:tcPr/>
                </a:tc>
                <a:tc>
                  <a:txBody>
                    <a:bodyPr/>
                    <a:lstStyle/>
                    <a:p>
                      <a:endParaRPr lang="en-IN" dirty="0"/>
                    </a:p>
                  </a:txBody>
                  <a:tcPr/>
                </a:tc>
                <a:extLst>
                  <a:ext uri="{0D108BD9-81ED-4DB2-BD59-A6C34878D82A}">
                    <a16:rowId xmlns:a16="http://schemas.microsoft.com/office/drawing/2014/main" val="620950358"/>
                  </a:ext>
                </a:extLst>
              </a:tr>
            </a:tbl>
          </a:graphicData>
        </a:graphic>
      </p:graphicFrame>
    </p:spTree>
    <p:extLst>
      <p:ext uri="{BB962C8B-B14F-4D97-AF65-F5344CB8AC3E}">
        <p14:creationId xmlns:p14="http://schemas.microsoft.com/office/powerpoint/2010/main" val="3821877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5DDA5-835B-75D7-40C9-919309156EE1}"/>
              </a:ext>
            </a:extLst>
          </p:cNvPr>
          <p:cNvSpPr>
            <a:spLocks noGrp="1"/>
          </p:cNvSpPr>
          <p:nvPr>
            <p:ph type="title"/>
          </p:nvPr>
        </p:nvSpPr>
        <p:spPr>
          <a:xfrm>
            <a:off x="412955" y="250723"/>
            <a:ext cx="10933471" cy="1002890"/>
          </a:xfrm>
        </p:spPr>
        <p:txBody>
          <a:bodyPr>
            <a:noAutofit/>
          </a:bodyPr>
          <a:lstStyle/>
          <a:p>
            <a:r>
              <a:rPr lang="en-US" sz="3600" dirty="0">
                <a:latin typeface="Arial Black" panose="020B0A04020102020204" pitchFamily="34" charset="0"/>
              </a:rPr>
              <a:t>CLAUSE 21 – TDS DISALLOWANCE – 40(</a:t>
            </a:r>
            <a:r>
              <a:rPr lang="en-US" sz="3600" cap="none" dirty="0">
                <a:latin typeface="Arial Black" panose="020B0A04020102020204" pitchFamily="34" charset="0"/>
              </a:rPr>
              <a:t>a)(</a:t>
            </a:r>
            <a:r>
              <a:rPr lang="en-US" sz="3600" cap="none" dirty="0" err="1">
                <a:latin typeface="Arial Black" panose="020B0A04020102020204" pitchFamily="34" charset="0"/>
              </a:rPr>
              <a:t>i</a:t>
            </a:r>
            <a:r>
              <a:rPr lang="en-US" sz="3600" cap="none" dirty="0">
                <a:latin typeface="Arial Black" panose="020B0A04020102020204" pitchFamily="34" charset="0"/>
              </a:rPr>
              <a:t>)/(</a:t>
            </a:r>
            <a:r>
              <a:rPr lang="en-US" sz="3600" cap="none" dirty="0" err="1">
                <a:latin typeface="Arial Black" panose="020B0A04020102020204" pitchFamily="34" charset="0"/>
              </a:rPr>
              <a:t>ia</a:t>
            </a:r>
            <a:r>
              <a:rPr lang="en-US" sz="3600" cap="none" dirty="0">
                <a:latin typeface="Arial Black" panose="020B0A04020102020204" pitchFamily="34" charset="0"/>
              </a:rPr>
              <a:t>)/(</a:t>
            </a:r>
            <a:r>
              <a:rPr lang="en-US" sz="3600" cap="none" dirty="0" err="1">
                <a:latin typeface="Arial Black" panose="020B0A04020102020204" pitchFamily="34" charset="0"/>
              </a:rPr>
              <a:t>ib</a:t>
            </a:r>
            <a:r>
              <a:rPr lang="en-US" sz="3600" dirty="0">
                <a:latin typeface="Arial Black" panose="020B0A04020102020204" pitchFamily="34" charset="0"/>
              </a:rPr>
              <a:t>)</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6002C8A-186A-2A73-CCDE-CCA3A71D4766}"/>
              </a:ext>
            </a:extLst>
          </p:cNvPr>
          <p:cNvSpPr>
            <a:spLocks noGrp="1"/>
          </p:cNvSpPr>
          <p:nvPr>
            <p:ph idx="1"/>
          </p:nvPr>
        </p:nvSpPr>
        <p:spPr>
          <a:xfrm>
            <a:off x="344129" y="1445342"/>
            <a:ext cx="11749548" cy="4660490"/>
          </a:xfrm>
        </p:spPr>
        <p:txBody>
          <a:bodyPr>
            <a:normAutofit/>
          </a:bodyPr>
          <a:lstStyle/>
          <a:p>
            <a:r>
              <a:rPr lang="en-IN" sz="2400" dirty="0">
                <a:latin typeface="Arial Black" panose="020B0A04020102020204" pitchFamily="34" charset="0"/>
              </a:rPr>
              <a:t>TDS on Provisions - If payee not identifiable – no disallowance </a:t>
            </a:r>
          </a:p>
          <a:p>
            <a:r>
              <a:rPr lang="en-IN" sz="2400" dirty="0">
                <a:latin typeface="Arial Black" panose="020B0A04020102020204" pitchFamily="34" charset="0"/>
              </a:rPr>
              <a:t> Pfizer Ltd - ITA No. 1667/Mum/2010 &amp; IDBI 107 ITD 45 (Mum) ✓ Inter Globe Aviation Limited – ITA No. 5347/Del/2012</a:t>
            </a:r>
            <a:r>
              <a:rPr lang="en-US" sz="2400" dirty="0">
                <a:latin typeface="Arial Black" panose="020B0A04020102020204" pitchFamily="34" charset="0"/>
              </a:rPr>
              <a:t> </a:t>
            </a:r>
          </a:p>
          <a:p>
            <a:r>
              <a:rPr lang="en-US" sz="2400" dirty="0">
                <a:latin typeface="Arial Black" panose="020B0A04020102020204" pitchFamily="34" charset="0"/>
              </a:rPr>
              <a:t>Estimated provision to account for expense on pending obligation under a contract which is substantially complete </a:t>
            </a:r>
          </a:p>
          <a:p>
            <a:r>
              <a:rPr lang="en-US" sz="2400" dirty="0">
                <a:latin typeface="Arial Black" panose="020B0A04020102020204" pitchFamily="34" charset="0"/>
              </a:rPr>
              <a:t>Payee Known-No </a:t>
            </a:r>
          </a:p>
          <a:p>
            <a:r>
              <a:rPr lang="en-US" sz="2400" dirty="0">
                <a:latin typeface="Arial Black" panose="020B0A04020102020204" pitchFamily="34" charset="0"/>
              </a:rPr>
              <a:t>Section-194C </a:t>
            </a:r>
          </a:p>
          <a:p>
            <a:r>
              <a:rPr lang="en-US" sz="2400" dirty="0">
                <a:latin typeface="Arial Black" panose="020B0A04020102020204" pitchFamily="34" charset="0"/>
              </a:rPr>
              <a:t>TDS to be done-No </a:t>
            </a:r>
            <a:endParaRPr lang="en-IN" sz="2400" dirty="0">
              <a:latin typeface="Arial Black" panose="020B0A04020102020204" pitchFamily="34" charset="0"/>
            </a:endParaRPr>
          </a:p>
        </p:txBody>
      </p:sp>
    </p:spTree>
    <p:extLst>
      <p:ext uri="{BB962C8B-B14F-4D97-AF65-F5344CB8AC3E}">
        <p14:creationId xmlns:p14="http://schemas.microsoft.com/office/powerpoint/2010/main" val="1391408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6DB49-6724-FCB4-B974-94C8DE96EC68}"/>
              </a:ext>
            </a:extLst>
          </p:cNvPr>
          <p:cNvSpPr>
            <a:spLocks noGrp="1"/>
          </p:cNvSpPr>
          <p:nvPr>
            <p:ph type="title"/>
          </p:nvPr>
        </p:nvSpPr>
        <p:spPr>
          <a:xfrm>
            <a:off x="98323" y="117987"/>
            <a:ext cx="11906864" cy="943897"/>
          </a:xfrm>
        </p:spPr>
        <p:txBody>
          <a:bodyPr>
            <a:noAutofit/>
          </a:bodyPr>
          <a:lstStyle/>
          <a:p>
            <a:r>
              <a:rPr lang="en-US" sz="3600" dirty="0">
                <a:latin typeface="Arial Black" panose="020B0A04020102020204" pitchFamily="34" charset="0"/>
              </a:rPr>
              <a:t>CLAUSE 21 – TDS DISALLOWANCE – 40(</a:t>
            </a:r>
            <a:r>
              <a:rPr lang="en-US" sz="3600" cap="none" dirty="0">
                <a:latin typeface="Arial Black" panose="020B0A04020102020204" pitchFamily="34" charset="0"/>
              </a:rPr>
              <a:t>a)(</a:t>
            </a:r>
            <a:r>
              <a:rPr lang="en-US" sz="3600" cap="none" dirty="0" err="1">
                <a:latin typeface="Arial Black" panose="020B0A04020102020204" pitchFamily="34" charset="0"/>
              </a:rPr>
              <a:t>i</a:t>
            </a:r>
            <a:r>
              <a:rPr lang="en-US" sz="3600" cap="none" dirty="0">
                <a:latin typeface="Arial Black" panose="020B0A04020102020204" pitchFamily="34" charset="0"/>
              </a:rPr>
              <a:t>)/(</a:t>
            </a:r>
            <a:r>
              <a:rPr lang="en-US" sz="3600" cap="none" dirty="0" err="1">
                <a:latin typeface="Arial Black" panose="020B0A04020102020204" pitchFamily="34" charset="0"/>
              </a:rPr>
              <a:t>ia</a:t>
            </a:r>
            <a:r>
              <a:rPr lang="en-US" sz="3600" cap="none" dirty="0">
                <a:latin typeface="Arial Black" panose="020B0A04020102020204" pitchFamily="34" charset="0"/>
              </a:rPr>
              <a:t>)/(</a:t>
            </a:r>
            <a:r>
              <a:rPr lang="en-US" sz="3600" cap="none" dirty="0" err="1">
                <a:latin typeface="Arial Black" panose="020B0A04020102020204" pitchFamily="34" charset="0"/>
              </a:rPr>
              <a:t>ib</a:t>
            </a:r>
            <a:r>
              <a:rPr lang="en-US" sz="3600" dirty="0">
                <a:latin typeface="Arial Black" panose="020B0A04020102020204" pitchFamily="34" charset="0"/>
              </a:rPr>
              <a:t>)</a:t>
            </a:r>
            <a:endParaRPr lang="en-IN" sz="3600" dirty="0"/>
          </a:p>
        </p:txBody>
      </p:sp>
      <p:sp>
        <p:nvSpPr>
          <p:cNvPr id="3" name="Content Placeholder 2">
            <a:extLst>
              <a:ext uri="{FF2B5EF4-FFF2-40B4-BE49-F238E27FC236}">
                <a16:creationId xmlns:a16="http://schemas.microsoft.com/office/drawing/2014/main" id="{1BBBA97C-FC0F-861C-9A39-9D5D9E3DFFD8}"/>
              </a:ext>
            </a:extLst>
          </p:cNvPr>
          <p:cNvSpPr>
            <a:spLocks noGrp="1"/>
          </p:cNvSpPr>
          <p:nvPr>
            <p:ph idx="1"/>
          </p:nvPr>
        </p:nvSpPr>
        <p:spPr>
          <a:xfrm>
            <a:off x="285135" y="1248698"/>
            <a:ext cx="11720052" cy="4906296"/>
          </a:xfrm>
        </p:spPr>
        <p:txBody>
          <a:bodyPr>
            <a:normAutofit fontScale="92500" lnSpcReduction="10000"/>
          </a:bodyPr>
          <a:lstStyle/>
          <a:p>
            <a:pPr algn="just"/>
            <a:r>
              <a:rPr lang="en-IN" sz="2800" dirty="0">
                <a:latin typeface="Arial Black" panose="020B0A04020102020204" pitchFamily="34" charset="0"/>
              </a:rPr>
              <a:t>TDS deduction on payment basis – Non-resident – Disallowance ?</a:t>
            </a:r>
          </a:p>
          <a:p>
            <a:pPr algn="just"/>
            <a:r>
              <a:rPr lang="en-IN" sz="2800" dirty="0">
                <a:latin typeface="Arial Black" panose="020B0A04020102020204" pitchFamily="34" charset="0"/>
              </a:rPr>
              <a:t>No TDS on reimbursement of expenses </a:t>
            </a:r>
          </a:p>
          <a:p>
            <a:pPr algn="just">
              <a:buFont typeface="Wingdings" panose="05000000000000000000" pitchFamily="2" charset="2"/>
              <a:buChar char="v"/>
            </a:pPr>
            <a:r>
              <a:rPr lang="en-IN" sz="2800" dirty="0">
                <a:solidFill>
                  <a:srgbClr val="0070C0"/>
                </a:solidFill>
                <a:latin typeface="Arial Black" panose="020B0A04020102020204" pitchFamily="34" charset="0"/>
              </a:rPr>
              <a:t>DLF Commercial Project Corporation 379 ITR 538 (Del).</a:t>
            </a:r>
          </a:p>
          <a:p>
            <a:pPr algn="just"/>
            <a:r>
              <a:rPr lang="en-IN" sz="2800" dirty="0">
                <a:latin typeface="Arial Black" panose="020B0A04020102020204" pitchFamily="34" charset="0"/>
              </a:rPr>
              <a:t>Deduction of TDS at lesser rate – Whether disallowance required.</a:t>
            </a:r>
          </a:p>
          <a:p>
            <a:pPr algn="just">
              <a:buFont typeface="Wingdings" panose="05000000000000000000" pitchFamily="2" charset="2"/>
              <a:buChar char="v"/>
            </a:pPr>
            <a:r>
              <a:rPr lang="en-IN" sz="2800" dirty="0" err="1">
                <a:solidFill>
                  <a:schemeClr val="accent2">
                    <a:lumMod val="50000"/>
                  </a:schemeClr>
                </a:solidFill>
                <a:latin typeface="Arial Black" panose="020B0A04020102020204" pitchFamily="34" charset="0"/>
              </a:rPr>
              <a:t>Chandabhoy</a:t>
            </a:r>
            <a:r>
              <a:rPr lang="en-IN" sz="2800" dirty="0">
                <a:solidFill>
                  <a:schemeClr val="accent2">
                    <a:lumMod val="50000"/>
                  </a:schemeClr>
                </a:solidFill>
                <a:latin typeface="Arial Black" panose="020B0A04020102020204" pitchFamily="34" charset="0"/>
              </a:rPr>
              <a:t> and </a:t>
            </a:r>
            <a:r>
              <a:rPr lang="en-IN" sz="2800" dirty="0" err="1">
                <a:solidFill>
                  <a:schemeClr val="accent2">
                    <a:lumMod val="50000"/>
                  </a:schemeClr>
                </a:solidFill>
                <a:latin typeface="Arial Black" panose="020B0A04020102020204" pitchFamily="34" charset="0"/>
              </a:rPr>
              <a:t>Jassobhoy</a:t>
            </a:r>
            <a:r>
              <a:rPr lang="en-IN" sz="2800" dirty="0">
                <a:solidFill>
                  <a:schemeClr val="accent2">
                    <a:lumMod val="50000"/>
                  </a:schemeClr>
                </a:solidFill>
                <a:latin typeface="Arial Black" panose="020B0A04020102020204" pitchFamily="34" charset="0"/>
              </a:rPr>
              <a:t> 49 SOT 448 (Mum.) </a:t>
            </a:r>
          </a:p>
          <a:p>
            <a:pPr algn="just"/>
            <a:r>
              <a:rPr lang="en-IN" sz="2800" dirty="0">
                <a:latin typeface="Arial Black" panose="020B0A04020102020204" pitchFamily="34" charset="0"/>
              </a:rPr>
              <a:t>Second proviso – If tax paid by the recipient – No disallowance to be made – Form 26A – Interest liability u/s 201</a:t>
            </a:r>
          </a:p>
        </p:txBody>
      </p:sp>
    </p:spTree>
    <p:extLst>
      <p:ext uri="{BB962C8B-B14F-4D97-AF65-F5344CB8AC3E}">
        <p14:creationId xmlns:p14="http://schemas.microsoft.com/office/powerpoint/2010/main" val="2222112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25810-C218-FA4C-894F-45F199EE833D}"/>
              </a:ext>
            </a:extLst>
          </p:cNvPr>
          <p:cNvSpPr>
            <a:spLocks noGrp="1"/>
          </p:cNvSpPr>
          <p:nvPr>
            <p:ph type="title"/>
          </p:nvPr>
        </p:nvSpPr>
        <p:spPr>
          <a:xfrm>
            <a:off x="400821" y="342421"/>
            <a:ext cx="9603275" cy="620106"/>
          </a:xfrm>
        </p:spPr>
        <p:txBody>
          <a:bodyPr>
            <a:normAutofit/>
          </a:bodyPr>
          <a:lstStyle/>
          <a:p>
            <a:r>
              <a:rPr lang="en-IN" sz="3600" dirty="0">
                <a:latin typeface="Arial Black" panose="020B0A04020102020204" pitchFamily="34" charset="0"/>
              </a:rPr>
              <a:t>CLAUSE 21 – CAPITAL EXPENDITURE</a:t>
            </a:r>
          </a:p>
        </p:txBody>
      </p:sp>
      <p:sp>
        <p:nvSpPr>
          <p:cNvPr id="3" name="Content Placeholder 2">
            <a:extLst>
              <a:ext uri="{FF2B5EF4-FFF2-40B4-BE49-F238E27FC236}">
                <a16:creationId xmlns:a16="http://schemas.microsoft.com/office/drawing/2014/main" id="{85CBE84C-1CAD-E542-725D-BD996F7A0521}"/>
              </a:ext>
            </a:extLst>
          </p:cNvPr>
          <p:cNvSpPr>
            <a:spLocks noGrp="1"/>
          </p:cNvSpPr>
          <p:nvPr>
            <p:ph idx="1"/>
          </p:nvPr>
        </p:nvSpPr>
        <p:spPr>
          <a:xfrm>
            <a:off x="280737" y="962528"/>
            <a:ext cx="11911262" cy="5109410"/>
          </a:xfrm>
        </p:spPr>
        <p:txBody>
          <a:bodyPr>
            <a:normAutofit fontScale="92500" lnSpcReduction="10000"/>
          </a:bodyPr>
          <a:lstStyle/>
          <a:p>
            <a:r>
              <a:rPr lang="en-US" sz="2400" dirty="0">
                <a:latin typeface="Arial Black" panose="020B0A04020102020204" pitchFamily="34" charset="0"/>
              </a:rPr>
              <a:t>Few tests whether expenses capital / revenue in nature – Ref. GN of ICAI. </a:t>
            </a:r>
          </a:p>
          <a:p>
            <a:r>
              <a:rPr lang="en-US" sz="2400" dirty="0">
                <a:latin typeface="Arial Black" panose="020B0A04020102020204" pitchFamily="34" charset="0"/>
              </a:rPr>
              <a:t>Whether it brings into existence an asset or advantage of enduring benefit?</a:t>
            </a:r>
          </a:p>
          <a:p>
            <a:r>
              <a:rPr lang="en-US" sz="2400" dirty="0">
                <a:latin typeface="Arial Black" panose="020B0A04020102020204" pitchFamily="34" charset="0"/>
              </a:rPr>
              <a:t> Capital field v/s Revenue field </a:t>
            </a:r>
          </a:p>
          <a:p>
            <a:r>
              <a:rPr lang="en-US" sz="2400" dirty="0">
                <a:latin typeface="Arial Black" panose="020B0A04020102020204" pitchFamily="34" charset="0"/>
              </a:rPr>
              <a:t>Whether it is referable to fixed capital or fixed assets in contrast to circulating capital or current assets?</a:t>
            </a:r>
          </a:p>
          <a:p>
            <a:r>
              <a:rPr lang="en-US" sz="2400" dirty="0">
                <a:latin typeface="Arial Black" panose="020B0A04020102020204" pitchFamily="34" charset="0"/>
              </a:rPr>
              <a:t>Construction Expenditure incurred on an abandoned project is allowable as revenue expenditure.</a:t>
            </a:r>
          </a:p>
          <a:p>
            <a:pPr>
              <a:buFont typeface="Wingdings" panose="05000000000000000000" pitchFamily="2" charset="2"/>
              <a:buChar char="v"/>
            </a:pPr>
            <a:r>
              <a:rPr lang="en-US" sz="2400" dirty="0">
                <a:latin typeface="Arial Black" panose="020B0A04020102020204" pitchFamily="34" charset="0"/>
              </a:rPr>
              <a:t> </a:t>
            </a:r>
            <a:r>
              <a:rPr lang="en-US" sz="2400" dirty="0" err="1">
                <a:solidFill>
                  <a:srgbClr val="0070C0"/>
                </a:solidFill>
                <a:latin typeface="Arial Black" panose="020B0A04020102020204" pitchFamily="34" charset="0"/>
              </a:rPr>
              <a:t>Binani</a:t>
            </a:r>
            <a:r>
              <a:rPr lang="en-US" sz="2400" dirty="0">
                <a:solidFill>
                  <a:srgbClr val="0070C0"/>
                </a:solidFill>
                <a:latin typeface="Arial Black" panose="020B0A04020102020204" pitchFamily="34" charset="0"/>
              </a:rPr>
              <a:t> Cement Ltd. Vs. ACIT 380 ITR 116 (Cal.) - No asset is created.</a:t>
            </a:r>
          </a:p>
          <a:p>
            <a:r>
              <a:rPr lang="en-US" sz="2400" dirty="0">
                <a:latin typeface="Arial Black" panose="020B0A04020102020204" pitchFamily="34" charset="0"/>
              </a:rPr>
              <a:t>Expenses on Computer Software – Whether capital or revenue in nature.</a:t>
            </a:r>
          </a:p>
          <a:p>
            <a:pPr>
              <a:buFont typeface="Wingdings" panose="05000000000000000000" pitchFamily="2" charset="2"/>
              <a:buChar char="v"/>
            </a:pPr>
            <a:r>
              <a:rPr lang="en-US" sz="2400" dirty="0">
                <a:latin typeface="Arial Black" panose="020B0A04020102020204" pitchFamily="34" charset="0"/>
              </a:rPr>
              <a:t> </a:t>
            </a:r>
            <a:r>
              <a:rPr lang="en-US" sz="2400" dirty="0">
                <a:solidFill>
                  <a:srgbClr val="0070C0"/>
                </a:solidFill>
                <a:latin typeface="Arial Black" panose="020B0A04020102020204" pitchFamily="34" charset="0"/>
              </a:rPr>
              <a:t>CIT v. Raychem RPG Ltd –(2013) 346 ITR 138 (Bom HC).</a:t>
            </a:r>
            <a:endParaRPr lang="en-IN" sz="24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4178323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640F7-7EE4-8F67-BCDA-3A65A6F09A12}"/>
              </a:ext>
            </a:extLst>
          </p:cNvPr>
          <p:cNvSpPr>
            <a:spLocks noGrp="1"/>
          </p:cNvSpPr>
          <p:nvPr>
            <p:ph type="title"/>
          </p:nvPr>
        </p:nvSpPr>
        <p:spPr>
          <a:xfrm>
            <a:off x="1" y="88233"/>
            <a:ext cx="11054854" cy="737935"/>
          </a:xfrm>
        </p:spPr>
        <p:txBody>
          <a:bodyPr/>
          <a:lstStyle/>
          <a:p>
            <a:r>
              <a:rPr lang="en-IN" dirty="0">
                <a:latin typeface="Arial Black" panose="020B0A04020102020204" pitchFamily="34" charset="0"/>
              </a:rPr>
              <a:t>CLAUSE 21 – INTEREST DEDUCTION – 36(1)(</a:t>
            </a:r>
            <a:r>
              <a:rPr lang="en-IN" cap="none" dirty="0">
                <a:latin typeface="Arial Black" panose="020B0A04020102020204" pitchFamily="34" charset="0"/>
              </a:rPr>
              <a:t>iii</a:t>
            </a:r>
            <a:r>
              <a:rPr lang="en-IN" dirty="0">
                <a:latin typeface="Arial Black" panose="020B0A04020102020204" pitchFamily="34" charset="0"/>
              </a:rPr>
              <a:t>)</a:t>
            </a:r>
          </a:p>
        </p:txBody>
      </p:sp>
      <p:sp>
        <p:nvSpPr>
          <p:cNvPr id="3" name="Content Placeholder 2">
            <a:extLst>
              <a:ext uri="{FF2B5EF4-FFF2-40B4-BE49-F238E27FC236}">
                <a16:creationId xmlns:a16="http://schemas.microsoft.com/office/drawing/2014/main" id="{0C398AF6-6F4A-0C15-106D-6836D6F783AE}"/>
              </a:ext>
            </a:extLst>
          </p:cNvPr>
          <p:cNvSpPr>
            <a:spLocks noGrp="1"/>
          </p:cNvSpPr>
          <p:nvPr>
            <p:ph idx="1"/>
          </p:nvPr>
        </p:nvSpPr>
        <p:spPr>
          <a:xfrm>
            <a:off x="200527" y="826168"/>
            <a:ext cx="10854328" cy="4640177"/>
          </a:xfrm>
        </p:spPr>
        <p:txBody>
          <a:bodyPr>
            <a:normAutofit lnSpcReduction="10000"/>
          </a:bodyPr>
          <a:lstStyle/>
          <a:p>
            <a:r>
              <a:rPr lang="en-US" sz="2400" dirty="0">
                <a:latin typeface="Arial Black" panose="020B0A04020102020204" pitchFamily="34" charset="0"/>
              </a:rPr>
              <a:t>Proviso – Capital borrowed for acquisition of FA </a:t>
            </a:r>
          </a:p>
          <a:p>
            <a:r>
              <a:rPr lang="en-US" sz="2400" dirty="0">
                <a:latin typeface="Arial Black" panose="020B0A04020102020204" pitchFamily="34" charset="0"/>
              </a:rPr>
              <a:t>Interest cost – date of borrowing till date of asset put to use not allowed as deduction.</a:t>
            </a:r>
          </a:p>
          <a:p>
            <a:r>
              <a:rPr lang="en-US" sz="2400" dirty="0">
                <a:latin typeface="Arial Black" panose="020B0A04020102020204" pitchFamily="34" charset="0"/>
              </a:rPr>
              <a:t>Extension of existing business – not required </a:t>
            </a:r>
          </a:p>
          <a:p>
            <a:r>
              <a:rPr lang="en-US" sz="2400" dirty="0">
                <a:latin typeface="Arial Black" panose="020B0A04020102020204" pitchFamily="34" charset="0"/>
              </a:rPr>
              <a:t>ICDS - interest capitalization only for qualifying assets - more favorable than provisions of the Act </a:t>
            </a:r>
          </a:p>
          <a:p>
            <a:r>
              <a:rPr lang="en-US" sz="2400" dirty="0">
                <a:latin typeface="Arial Black" panose="020B0A04020102020204" pitchFamily="34" charset="0"/>
              </a:rPr>
              <a:t>Hypothetically for each and every purchase of FA – capitalization required </a:t>
            </a:r>
          </a:p>
          <a:p>
            <a:r>
              <a:rPr lang="en-US" sz="2400" dirty="0">
                <a:latin typeface="Arial Black" panose="020B0A04020102020204" pitchFamily="34" charset="0"/>
              </a:rPr>
              <a:t>Arguments relevant to S. 14A could be applicable</a:t>
            </a:r>
            <a:endParaRPr lang="en-IN" sz="2400" dirty="0">
              <a:latin typeface="Arial Black" panose="020B0A04020102020204" pitchFamily="34" charset="0"/>
            </a:endParaRPr>
          </a:p>
        </p:txBody>
      </p:sp>
    </p:spTree>
    <p:extLst>
      <p:ext uri="{BB962C8B-B14F-4D97-AF65-F5344CB8AC3E}">
        <p14:creationId xmlns:p14="http://schemas.microsoft.com/office/powerpoint/2010/main" val="2800493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6E32D-442F-04C6-ED31-DF4A5B5FC3C4}"/>
              </a:ext>
            </a:extLst>
          </p:cNvPr>
          <p:cNvSpPr>
            <a:spLocks noGrp="1"/>
          </p:cNvSpPr>
          <p:nvPr>
            <p:ph type="title"/>
          </p:nvPr>
        </p:nvSpPr>
        <p:spPr>
          <a:xfrm>
            <a:off x="1" y="152401"/>
            <a:ext cx="12063662" cy="1034715"/>
          </a:xfrm>
        </p:spPr>
        <p:txBody>
          <a:bodyPr>
            <a:noAutofit/>
          </a:bodyPr>
          <a:lstStyle/>
          <a:p>
            <a:r>
              <a:rPr lang="en-US" sz="3600" dirty="0">
                <a:latin typeface="Arial Black" panose="020B0A04020102020204" pitchFamily="34" charset="0"/>
              </a:rPr>
              <a:t>CLAUSE 26 – LIABILITIES ALLOWED ON PAYMENT BASIS</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821B2DCE-55CD-9024-2453-4E71F01E709F}"/>
              </a:ext>
            </a:extLst>
          </p:cNvPr>
          <p:cNvSpPr>
            <a:spLocks noGrp="1"/>
          </p:cNvSpPr>
          <p:nvPr>
            <p:ph idx="1"/>
          </p:nvPr>
        </p:nvSpPr>
        <p:spPr>
          <a:xfrm>
            <a:off x="80211" y="1307432"/>
            <a:ext cx="11606463" cy="4158913"/>
          </a:xfrm>
        </p:spPr>
        <p:txBody>
          <a:bodyPr>
            <a:normAutofit/>
          </a:bodyPr>
          <a:lstStyle/>
          <a:p>
            <a:r>
              <a:rPr lang="en-US" sz="2400" dirty="0">
                <a:latin typeface="Arial Black" panose="020B0A04020102020204" pitchFamily="34" charset="0"/>
              </a:rPr>
              <a:t>S. 43B – certain specific liabilities covered </a:t>
            </a:r>
          </a:p>
          <a:p>
            <a:r>
              <a:rPr lang="en-US" sz="2400" dirty="0">
                <a:latin typeface="Arial Black" panose="020B0A04020102020204" pitchFamily="34" charset="0"/>
              </a:rPr>
              <a:t>Taxes paid after the completion of audit but before filing of report.</a:t>
            </a:r>
          </a:p>
          <a:p>
            <a:r>
              <a:rPr lang="en-US" sz="2400" dirty="0">
                <a:latin typeface="Arial Black" panose="020B0A04020102020204" pitchFamily="34" charset="0"/>
              </a:rPr>
              <a:t>Amendment to section 143(1) </a:t>
            </a:r>
          </a:p>
          <a:p>
            <a:r>
              <a:rPr lang="en-US" sz="2400" dirty="0">
                <a:latin typeface="Arial Black" panose="020B0A04020102020204" pitchFamily="34" charset="0"/>
              </a:rPr>
              <a:t>Revision of Tax Audit report (wherever applicable).</a:t>
            </a:r>
          </a:p>
          <a:p>
            <a:r>
              <a:rPr lang="en-US" sz="2400" dirty="0">
                <a:latin typeface="Arial Black" panose="020B0A04020102020204" pitchFamily="34" charset="0"/>
              </a:rPr>
              <a:t> Write back of liability – post 31st March not allowable.</a:t>
            </a:r>
          </a:p>
          <a:p>
            <a:r>
              <a:rPr lang="en-US" sz="2400" dirty="0">
                <a:latin typeface="Arial Black" panose="020B0A04020102020204" pitchFamily="34" charset="0"/>
              </a:rPr>
              <a:t>Allowability of Moratorium Interest</a:t>
            </a:r>
            <a:endParaRPr lang="en-IN" sz="2400" dirty="0">
              <a:latin typeface="Arial Black" panose="020B0A04020102020204" pitchFamily="34" charset="0"/>
            </a:endParaRPr>
          </a:p>
        </p:txBody>
      </p:sp>
    </p:spTree>
    <p:extLst>
      <p:ext uri="{BB962C8B-B14F-4D97-AF65-F5344CB8AC3E}">
        <p14:creationId xmlns:p14="http://schemas.microsoft.com/office/powerpoint/2010/main" val="29609003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98E0-109D-B8F5-2FF4-BB9E3591146D}"/>
              </a:ext>
            </a:extLst>
          </p:cNvPr>
          <p:cNvSpPr>
            <a:spLocks noGrp="1"/>
          </p:cNvSpPr>
          <p:nvPr>
            <p:ph type="title"/>
          </p:nvPr>
        </p:nvSpPr>
        <p:spPr>
          <a:xfrm>
            <a:off x="104275" y="136359"/>
            <a:ext cx="10950580" cy="721894"/>
          </a:xfrm>
        </p:spPr>
        <p:txBody>
          <a:bodyPr>
            <a:normAutofit/>
          </a:bodyPr>
          <a:lstStyle/>
          <a:p>
            <a:r>
              <a:rPr lang="en-IN" sz="3600" dirty="0">
                <a:latin typeface="Arial Black" panose="020B0A04020102020204" pitchFamily="34" charset="0"/>
              </a:rPr>
              <a:t>Clause 33 – CHAPTER VIA DEDUCTIONS</a:t>
            </a:r>
          </a:p>
        </p:txBody>
      </p:sp>
      <p:sp>
        <p:nvSpPr>
          <p:cNvPr id="3" name="Content Placeholder 2">
            <a:extLst>
              <a:ext uri="{FF2B5EF4-FFF2-40B4-BE49-F238E27FC236}">
                <a16:creationId xmlns:a16="http://schemas.microsoft.com/office/drawing/2014/main" id="{55C119FD-F114-E71E-573D-5DEC93AA0C0F}"/>
              </a:ext>
            </a:extLst>
          </p:cNvPr>
          <p:cNvSpPr>
            <a:spLocks noGrp="1"/>
          </p:cNvSpPr>
          <p:nvPr>
            <p:ph idx="1"/>
          </p:nvPr>
        </p:nvSpPr>
        <p:spPr>
          <a:xfrm>
            <a:off x="104275" y="858254"/>
            <a:ext cx="10950580" cy="4608092"/>
          </a:xfrm>
        </p:spPr>
        <p:txBody>
          <a:bodyPr>
            <a:normAutofit/>
          </a:bodyPr>
          <a:lstStyle/>
          <a:p>
            <a:pPr algn="just"/>
            <a:r>
              <a:rPr lang="en-US" sz="2400" dirty="0">
                <a:latin typeface="Arial Black" panose="020B0A04020102020204" pitchFamily="34" charset="0"/>
              </a:rPr>
              <a:t>Section-wise details of deductions, if any admissible under Chapter VIA or Chapter III (Section 10A, Section 10AA) </a:t>
            </a:r>
          </a:p>
          <a:p>
            <a:pPr algn="just"/>
            <a:r>
              <a:rPr lang="en-US" sz="2400" dirty="0">
                <a:latin typeface="Arial Black" panose="020B0A04020102020204" pitchFamily="34" charset="0"/>
              </a:rPr>
              <a:t>Deductions likely to be available under new regime.</a:t>
            </a:r>
          </a:p>
          <a:p>
            <a:pPr algn="just">
              <a:buFont typeface="Wingdings" panose="05000000000000000000" pitchFamily="2" charset="2"/>
              <a:buChar char="v"/>
            </a:pPr>
            <a:r>
              <a:rPr lang="en-US" sz="2400" dirty="0">
                <a:solidFill>
                  <a:srgbClr val="7030A0"/>
                </a:solidFill>
                <a:latin typeface="Arial Black" panose="020B0A04020102020204" pitchFamily="34" charset="0"/>
              </a:rPr>
              <a:t>Section 80JJAA </a:t>
            </a:r>
          </a:p>
          <a:p>
            <a:pPr algn="just">
              <a:buFont typeface="Wingdings" panose="05000000000000000000" pitchFamily="2" charset="2"/>
              <a:buChar char="v"/>
            </a:pPr>
            <a:r>
              <a:rPr lang="en-US" sz="2400" dirty="0">
                <a:solidFill>
                  <a:srgbClr val="7030A0"/>
                </a:solidFill>
                <a:latin typeface="Arial Black" panose="020B0A04020102020204" pitchFamily="34" charset="0"/>
              </a:rPr>
              <a:t>Section 80M </a:t>
            </a:r>
            <a:r>
              <a:rPr lang="en-US" sz="2400" dirty="0">
                <a:latin typeface="Arial Black" panose="020B0A04020102020204" pitchFamily="34" charset="0"/>
              </a:rPr>
              <a:t>▪ Deduction is available for dividend received or dividend distributed, whichever is lower ▪ Dividend distributed by domestic company up to 139(1) due date to be considered.</a:t>
            </a:r>
          </a:p>
          <a:p>
            <a:pPr algn="just"/>
            <a:r>
              <a:rPr lang="en-US" sz="2400" dirty="0">
                <a:latin typeface="Arial Black" panose="020B0A04020102020204" pitchFamily="34" charset="0"/>
              </a:rPr>
              <a:t>TAR of Individual – whether personal deduction (Sec. 80C / 80D) to be reported ?</a:t>
            </a:r>
            <a:endParaRPr lang="en-IN" sz="2400" dirty="0">
              <a:latin typeface="Arial Black" panose="020B0A04020102020204" pitchFamily="34" charset="0"/>
            </a:endParaRPr>
          </a:p>
        </p:txBody>
      </p:sp>
    </p:spTree>
    <p:extLst>
      <p:ext uri="{BB962C8B-B14F-4D97-AF65-F5344CB8AC3E}">
        <p14:creationId xmlns:p14="http://schemas.microsoft.com/office/powerpoint/2010/main" val="2485215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74BEA-6B3F-DC5E-CCDF-2C32F38458CC}"/>
              </a:ext>
            </a:extLst>
          </p:cNvPr>
          <p:cNvSpPr>
            <a:spLocks noGrp="1"/>
          </p:cNvSpPr>
          <p:nvPr>
            <p:ph type="title"/>
          </p:nvPr>
        </p:nvSpPr>
        <p:spPr>
          <a:xfrm>
            <a:off x="224589" y="569496"/>
            <a:ext cx="10830265" cy="729916"/>
          </a:xfrm>
        </p:spPr>
        <p:txBody>
          <a:bodyPr>
            <a:normAutofit/>
          </a:bodyPr>
          <a:lstStyle/>
          <a:p>
            <a:r>
              <a:rPr lang="en-US" sz="3600" dirty="0">
                <a:latin typeface="Arial Black" panose="020B0A04020102020204" pitchFamily="34" charset="0"/>
              </a:rPr>
              <a:t>CLAUSE 34 – TDS / TCS REPORTING</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6C0C11D-C9C4-B32B-BB3B-532F6F699DFB}"/>
              </a:ext>
            </a:extLst>
          </p:cNvPr>
          <p:cNvSpPr>
            <a:spLocks noGrp="1"/>
          </p:cNvSpPr>
          <p:nvPr>
            <p:ph idx="1"/>
          </p:nvPr>
        </p:nvSpPr>
        <p:spPr>
          <a:xfrm>
            <a:off x="224589" y="1219200"/>
            <a:ext cx="11574379" cy="4852737"/>
          </a:xfrm>
        </p:spPr>
        <p:txBody>
          <a:bodyPr>
            <a:normAutofit fontScale="92500"/>
          </a:bodyPr>
          <a:lstStyle/>
          <a:p>
            <a:r>
              <a:rPr lang="en-US" sz="2400" dirty="0">
                <a:latin typeface="Arial Black" panose="020B0A04020102020204" pitchFamily="34" charset="0"/>
              </a:rPr>
              <a:t>Cumbersome reporting requirement.</a:t>
            </a:r>
          </a:p>
          <a:p>
            <a:r>
              <a:rPr lang="en-US" sz="2400" dirty="0">
                <a:latin typeface="Arial Black" panose="020B0A04020102020204" pitchFamily="34" charset="0"/>
              </a:rPr>
              <a:t>Clause 34(a) </a:t>
            </a:r>
          </a:p>
          <a:p>
            <a:r>
              <a:rPr lang="en-US" sz="2400" dirty="0">
                <a:latin typeface="Arial Black" panose="020B0A04020102020204" pitchFamily="34" charset="0"/>
              </a:rPr>
              <a:t>Reconciliation with profit and loss ? </a:t>
            </a:r>
          </a:p>
          <a:p>
            <a:r>
              <a:rPr lang="en-US" sz="2400" dirty="0">
                <a:latin typeface="Arial Black" panose="020B0A04020102020204" pitchFamily="34" charset="0"/>
              </a:rPr>
              <a:t>Inclusion of perquisite ? </a:t>
            </a:r>
          </a:p>
          <a:p>
            <a:r>
              <a:rPr lang="en-US" sz="2400" dirty="0">
                <a:latin typeface="Arial Black" panose="020B0A04020102020204" pitchFamily="34" charset="0"/>
              </a:rPr>
              <a:t>TCS on sale of goods – Sec. 206C(1H), Collection point of TCS – receipt v/s invoice.</a:t>
            </a:r>
          </a:p>
          <a:p>
            <a:r>
              <a:rPr lang="en-US" sz="2400" dirty="0">
                <a:latin typeface="Arial Black" panose="020B0A04020102020204" pitchFamily="34" charset="0"/>
              </a:rPr>
              <a:t>TDS 194Q v/s TCS 206C(1H).</a:t>
            </a:r>
          </a:p>
          <a:p>
            <a:r>
              <a:rPr lang="en-US" sz="2400" dirty="0">
                <a:latin typeface="Arial Black" panose="020B0A04020102020204" pitchFamily="34" charset="0"/>
              </a:rPr>
              <a:t>CBDT Circular 13/2021 – if both applicable – TDS 194Q to be deducted. However, if TCS collected before buyer could deduct TDS – then TDS not required. Disallowance of expenditure – 40a(</a:t>
            </a:r>
            <a:r>
              <a:rPr lang="en-US" sz="2400" dirty="0" err="1">
                <a:latin typeface="Arial Black" panose="020B0A04020102020204" pitchFamily="34" charset="0"/>
              </a:rPr>
              <a:t>ia</a:t>
            </a:r>
            <a:r>
              <a:rPr lang="en-US" sz="2400" dirty="0">
                <a:latin typeface="Arial Black" panose="020B0A04020102020204" pitchFamily="34" charset="0"/>
              </a:rPr>
              <a:t>)</a:t>
            </a:r>
            <a:endParaRPr lang="en-IN" sz="2400" dirty="0">
              <a:latin typeface="Arial Black" panose="020B0A04020102020204" pitchFamily="34" charset="0"/>
            </a:endParaRPr>
          </a:p>
        </p:txBody>
      </p:sp>
    </p:spTree>
    <p:extLst>
      <p:ext uri="{BB962C8B-B14F-4D97-AF65-F5344CB8AC3E}">
        <p14:creationId xmlns:p14="http://schemas.microsoft.com/office/powerpoint/2010/main" val="1540664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13414-B97A-6854-9159-EE4B52651CEA}"/>
              </a:ext>
            </a:extLst>
          </p:cNvPr>
          <p:cNvSpPr>
            <a:spLocks noGrp="1"/>
          </p:cNvSpPr>
          <p:nvPr>
            <p:ph type="title"/>
          </p:nvPr>
        </p:nvSpPr>
        <p:spPr>
          <a:xfrm>
            <a:off x="1245996" y="120581"/>
            <a:ext cx="10711541" cy="622997"/>
          </a:xfrm>
        </p:spPr>
        <p:txBody>
          <a:bodyPr>
            <a:noAutofit/>
          </a:bodyPr>
          <a:lstStyle/>
          <a:p>
            <a:r>
              <a:rPr lang="en-IN" sz="4000" dirty="0">
                <a:latin typeface="Arial Black" panose="020B0A04020102020204" pitchFamily="34" charset="0"/>
              </a:rPr>
              <a:t>Basics for </a:t>
            </a:r>
            <a:r>
              <a:rPr lang="en-IN" sz="4000" dirty="0" err="1">
                <a:latin typeface="Arial Black" panose="020B0A04020102020204" pitchFamily="34" charset="0"/>
              </a:rPr>
              <a:t>a.y</a:t>
            </a:r>
            <a:r>
              <a:rPr lang="en-IN" sz="4000" dirty="0">
                <a:latin typeface="Arial Black" panose="020B0A04020102020204" pitchFamily="34" charset="0"/>
              </a:rPr>
              <a:t>. 2024-25</a:t>
            </a:r>
          </a:p>
        </p:txBody>
      </p:sp>
      <p:sp>
        <p:nvSpPr>
          <p:cNvPr id="3" name="Content Placeholder 2">
            <a:extLst>
              <a:ext uri="{FF2B5EF4-FFF2-40B4-BE49-F238E27FC236}">
                <a16:creationId xmlns:a16="http://schemas.microsoft.com/office/drawing/2014/main" id="{17EE59E2-C470-978B-DEB7-7B1C878DB4A5}"/>
              </a:ext>
            </a:extLst>
          </p:cNvPr>
          <p:cNvSpPr>
            <a:spLocks noGrp="1"/>
          </p:cNvSpPr>
          <p:nvPr>
            <p:ph idx="1"/>
          </p:nvPr>
        </p:nvSpPr>
        <p:spPr>
          <a:xfrm>
            <a:off x="582805" y="874207"/>
            <a:ext cx="11455120" cy="5164851"/>
          </a:xfrm>
        </p:spPr>
        <p:txBody>
          <a:bodyPr>
            <a:normAutofit/>
          </a:bodyPr>
          <a:lstStyle/>
          <a:p>
            <a:r>
              <a:rPr lang="en-US" dirty="0"/>
              <a:t> </a:t>
            </a:r>
            <a:r>
              <a:rPr lang="en-US" sz="2400" dirty="0">
                <a:solidFill>
                  <a:srgbClr val="C00000"/>
                </a:solidFill>
                <a:latin typeface="Arial Black" panose="020B0A04020102020204" pitchFamily="34" charset="0"/>
              </a:rPr>
              <a:t>Business</a:t>
            </a:r>
            <a:r>
              <a:rPr lang="en-US" sz="2400" dirty="0">
                <a:latin typeface="Arial Black" panose="020B0A04020102020204" pitchFamily="34" charset="0"/>
              </a:rPr>
              <a:t> – exceeds Rs. 1 Cr. / 10 Cr </a:t>
            </a:r>
          </a:p>
          <a:p>
            <a:r>
              <a:rPr lang="en-US" sz="2400" dirty="0">
                <a:solidFill>
                  <a:srgbClr val="C00000"/>
                </a:solidFill>
                <a:latin typeface="Arial Black" panose="020B0A04020102020204" pitchFamily="34" charset="0"/>
              </a:rPr>
              <a:t>Profession</a:t>
            </a:r>
            <a:r>
              <a:rPr lang="en-US" sz="2400" dirty="0">
                <a:latin typeface="Arial Black" panose="020B0A04020102020204" pitchFamily="34" charset="0"/>
              </a:rPr>
              <a:t> – exceeds Rs. 50 L </a:t>
            </a:r>
          </a:p>
          <a:p>
            <a:r>
              <a:rPr lang="en-US" sz="2400" dirty="0">
                <a:solidFill>
                  <a:srgbClr val="C00000"/>
                </a:solidFill>
                <a:latin typeface="Arial Black" panose="020B0A04020102020204" pitchFamily="34" charset="0"/>
              </a:rPr>
              <a:t>Business u/s 44AE /44BB/44BBB:</a:t>
            </a:r>
            <a:r>
              <a:rPr lang="en-US" sz="2400" dirty="0">
                <a:latin typeface="Arial Black" panose="020B0A04020102020204" pitchFamily="34" charset="0"/>
              </a:rPr>
              <a:t> if income &lt; Deemed Profit </a:t>
            </a:r>
          </a:p>
          <a:p>
            <a:r>
              <a:rPr lang="en-US" sz="2400" dirty="0">
                <a:solidFill>
                  <a:srgbClr val="C00000"/>
                </a:solidFill>
                <a:latin typeface="Arial Black" panose="020B0A04020102020204" pitchFamily="34" charset="0"/>
              </a:rPr>
              <a:t>Profession u/s 44ADA: </a:t>
            </a:r>
            <a:r>
              <a:rPr lang="en-US" sz="2400" dirty="0">
                <a:latin typeface="Arial Black" panose="020B0A04020102020204" pitchFamily="34" charset="0"/>
              </a:rPr>
              <a:t>deemed profit &lt;50% &amp; TI &gt; MANCT</a:t>
            </a:r>
          </a:p>
          <a:p>
            <a:r>
              <a:rPr lang="en-US" sz="2400" dirty="0">
                <a:solidFill>
                  <a:srgbClr val="C00000"/>
                </a:solidFill>
                <a:latin typeface="Arial Black" panose="020B0A04020102020204" pitchFamily="34" charset="0"/>
              </a:rPr>
              <a:t>Business u/s 44AD (4): </a:t>
            </a:r>
            <a:r>
              <a:rPr lang="en-US" sz="2400" dirty="0">
                <a:latin typeface="Arial Black" panose="020B0A04020102020204" pitchFamily="34" charset="0"/>
              </a:rPr>
              <a:t>income &lt;deemed profit &amp; TI &gt; MANCT S. 44AB </a:t>
            </a:r>
          </a:p>
        </p:txBody>
      </p:sp>
    </p:spTree>
    <p:extLst>
      <p:ext uri="{BB962C8B-B14F-4D97-AF65-F5344CB8AC3E}">
        <p14:creationId xmlns:p14="http://schemas.microsoft.com/office/powerpoint/2010/main" val="1497878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78FF9-7358-96F9-2E29-3ED9EAF1CE2B}"/>
              </a:ext>
            </a:extLst>
          </p:cNvPr>
          <p:cNvSpPr>
            <a:spLocks noGrp="1"/>
          </p:cNvSpPr>
          <p:nvPr>
            <p:ph type="title"/>
          </p:nvPr>
        </p:nvSpPr>
        <p:spPr>
          <a:xfrm>
            <a:off x="64169" y="804519"/>
            <a:ext cx="10990686" cy="687397"/>
          </a:xfrm>
        </p:spPr>
        <p:txBody>
          <a:bodyPr>
            <a:normAutofit/>
          </a:bodyPr>
          <a:lstStyle/>
          <a:p>
            <a:r>
              <a:rPr lang="en-US" sz="3600" dirty="0">
                <a:latin typeface="Arial Black" panose="020B0A04020102020204" pitchFamily="34" charset="0"/>
              </a:rPr>
              <a:t>CLAUSE 34 – TDS / TCS </a:t>
            </a:r>
            <a:r>
              <a:rPr lang="en-US" sz="3600" dirty="0" err="1">
                <a:latin typeface="Arial Black" panose="020B0A04020102020204" pitchFamily="34" charset="0"/>
              </a:rPr>
              <a:t>REPORTINg</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6F889B78-1254-EEC7-3A7D-B798EC39FAB8}"/>
              </a:ext>
            </a:extLst>
          </p:cNvPr>
          <p:cNvSpPr>
            <a:spLocks noGrp="1"/>
          </p:cNvSpPr>
          <p:nvPr>
            <p:ph idx="1"/>
          </p:nvPr>
        </p:nvSpPr>
        <p:spPr>
          <a:xfrm>
            <a:off x="1" y="1900990"/>
            <a:ext cx="11534273" cy="4152492"/>
          </a:xfrm>
        </p:spPr>
        <p:txBody>
          <a:bodyPr>
            <a:noAutofit/>
          </a:bodyPr>
          <a:lstStyle/>
          <a:p>
            <a:pPr algn="just"/>
            <a:r>
              <a:rPr lang="en-US" sz="2400" dirty="0">
                <a:latin typeface="Arial Black" panose="020B0A04020102020204" pitchFamily="34" charset="0"/>
              </a:rPr>
              <a:t>TDS 194R -Deduction of tax on “any benefit or perquisite” </a:t>
            </a:r>
          </a:p>
          <a:p>
            <a:pPr algn="just"/>
            <a:r>
              <a:rPr lang="en-US" sz="2400" dirty="0">
                <a:latin typeface="Arial Black" panose="020B0A04020102020204" pitchFamily="34" charset="0"/>
              </a:rPr>
              <a:t>“Benefit or perquisite”:- Is not defined - May or may not be convertible into money - May be in cash or kind or partly in cash and partly in kind - Should arise from the carrying on of business or profession; and aggregate value of such benefit or perquisite provided during the FY should exceed Rs. 20,000.</a:t>
            </a:r>
          </a:p>
          <a:p>
            <a:pPr algn="just"/>
            <a:r>
              <a:rPr lang="en-US" sz="2400" dirty="0">
                <a:latin typeface="Arial Black" panose="020B0A04020102020204" pitchFamily="34" charset="0"/>
              </a:rPr>
              <a:t>CBDT Circular No. 12 of 2022 dated 16th June, 2022 &amp; Circular No. 18 of 2022 dated 13th September, 2022 explaining through various FAQ the applicability of provisions.</a:t>
            </a:r>
            <a:endParaRPr lang="en-IN" sz="2400" dirty="0">
              <a:latin typeface="Arial Black" panose="020B0A04020102020204" pitchFamily="34" charset="0"/>
            </a:endParaRPr>
          </a:p>
        </p:txBody>
      </p:sp>
    </p:spTree>
    <p:extLst>
      <p:ext uri="{BB962C8B-B14F-4D97-AF65-F5344CB8AC3E}">
        <p14:creationId xmlns:p14="http://schemas.microsoft.com/office/powerpoint/2010/main" val="659953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030C9-E463-13DC-AD36-091BC68047AE}"/>
              </a:ext>
            </a:extLst>
          </p:cNvPr>
          <p:cNvSpPr>
            <a:spLocks noGrp="1"/>
          </p:cNvSpPr>
          <p:nvPr>
            <p:ph type="title"/>
          </p:nvPr>
        </p:nvSpPr>
        <p:spPr>
          <a:xfrm>
            <a:off x="433137" y="264695"/>
            <a:ext cx="10621717" cy="585537"/>
          </a:xfrm>
        </p:spPr>
        <p:txBody>
          <a:bodyPr>
            <a:normAutofit/>
          </a:bodyPr>
          <a:lstStyle/>
          <a:p>
            <a:r>
              <a:rPr lang="en-IN" sz="3600" dirty="0">
                <a:latin typeface="Arial Black" panose="020B0A04020102020204" pitchFamily="34" charset="0"/>
              </a:rPr>
              <a:t>CLAUSE 44 – GST Reporting</a:t>
            </a:r>
          </a:p>
        </p:txBody>
      </p:sp>
      <p:sp>
        <p:nvSpPr>
          <p:cNvPr id="3" name="Content Placeholder 2">
            <a:extLst>
              <a:ext uri="{FF2B5EF4-FFF2-40B4-BE49-F238E27FC236}">
                <a16:creationId xmlns:a16="http://schemas.microsoft.com/office/drawing/2014/main" id="{557F03ED-5226-3EDE-382A-0931304EC481}"/>
              </a:ext>
            </a:extLst>
          </p:cNvPr>
          <p:cNvSpPr>
            <a:spLocks noGrp="1"/>
          </p:cNvSpPr>
          <p:nvPr>
            <p:ph idx="1"/>
          </p:nvPr>
        </p:nvSpPr>
        <p:spPr>
          <a:xfrm>
            <a:off x="433137" y="914400"/>
            <a:ext cx="10621717" cy="4551945"/>
          </a:xfrm>
        </p:spPr>
        <p:txBody>
          <a:bodyPr>
            <a:normAutofit lnSpcReduction="10000"/>
          </a:bodyPr>
          <a:lstStyle/>
          <a:p>
            <a:pPr algn="just"/>
            <a:r>
              <a:rPr lang="en-US" sz="2400" dirty="0">
                <a:latin typeface="Arial Black" panose="020B0A04020102020204" pitchFamily="34" charset="0"/>
              </a:rPr>
              <a:t>Reporting required for all tax audit report issued after 31.03.2022 </a:t>
            </a:r>
          </a:p>
          <a:p>
            <a:pPr algn="just"/>
            <a:r>
              <a:rPr lang="en-US" sz="2400" dirty="0">
                <a:latin typeface="Arial Black" panose="020B0A04020102020204" pitchFamily="34" charset="0"/>
              </a:rPr>
              <a:t>Disclosure to be made based on available data with appropriate notes</a:t>
            </a:r>
          </a:p>
          <a:p>
            <a:pPr algn="just"/>
            <a:r>
              <a:rPr lang="en-US" sz="2400" dirty="0">
                <a:solidFill>
                  <a:srgbClr val="FF0000"/>
                </a:solidFill>
                <a:latin typeface="Arial Black" panose="020B0A04020102020204" pitchFamily="34" charset="0"/>
              </a:rPr>
              <a:t>No disclosure with suitable disclaimers.</a:t>
            </a:r>
          </a:p>
          <a:p>
            <a:pPr algn="just"/>
            <a:r>
              <a:rPr lang="en-US" sz="2400" dirty="0">
                <a:latin typeface="Arial Black" panose="020B0A04020102020204" pitchFamily="34" charset="0"/>
              </a:rPr>
              <a:t>Information to be reported in the following categories </a:t>
            </a:r>
          </a:p>
          <a:p>
            <a:pPr algn="just">
              <a:buFont typeface="Wingdings" panose="05000000000000000000" pitchFamily="2" charset="2"/>
              <a:buChar char="v"/>
            </a:pPr>
            <a:r>
              <a:rPr lang="en-US" sz="2400" dirty="0">
                <a:latin typeface="Arial Black" panose="020B0A04020102020204" pitchFamily="34" charset="0"/>
              </a:rPr>
              <a:t> </a:t>
            </a:r>
            <a:r>
              <a:rPr lang="en-US" sz="2400" dirty="0">
                <a:solidFill>
                  <a:schemeClr val="accent2">
                    <a:lumMod val="75000"/>
                  </a:schemeClr>
                </a:solidFill>
                <a:latin typeface="Arial Black" panose="020B0A04020102020204" pitchFamily="34" charset="0"/>
              </a:rPr>
              <a:t>Total amount of expenditure incurred during the year.</a:t>
            </a:r>
          </a:p>
          <a:p>
            <a:pPr algn="just">
              <a:buFont typeface="Wingdings" panose="05000000000000000000" pitchFamily="2" charset="2"/>
              <a:buChar char="v"/>
            </a:pPr>
            <a:r>
              <a:rPr lang="en-US" sz="2400" dirty="0">
                <a:latin typeface="Arial Black" panose="020B0A04020102020204" pitchFamily="34" charset="0"/>
              </a:rPr>
              <a:t> </a:t>
            </a:r>
            <a:r>
              <a:rPr lang="en-US" sz="2400" dirty="0">
                <a:solidFill>
                  <a:srgbClr val="00B050"/>
                </a:solidFill>
                <a:latin typeface="Arial Black" panose="020B0A04020102020204" pitchFamily="34" charset="0"/>
              </a:rPr>
              <a:t>Expenditure in respect of entities registered under GST.</a:t>
            </a:r>
          </a:p>
          <a:p>
            <a:pPr algn="just">
              <a:buFont typeface="Wingdings" panose="05000000000000000000" pitchFamily="2" charset="2"/>
              <a:buChar char="v"/>
            </a:pPr>
            <a:r>
              <a:rPr lang="en-US" sz="2400" dirty="0">
                <a:latin typeface="Arial Black" panose="020B0A04020102020204" pitchFamily="34" charset="0"/>
              </a:rPr>
              <a:t> </a:t>
            </a:r>
            <a:r>
              <a:rPr lang="en-US" sz="2400" dirty="0">
                <a:solidFill>
                  <a:srgbClr val="002060"/>
                </a:solidFill>
                <a:latin typeface="Arial Black" panose="020B0A04020102020204" pitchFamily="34" charset="0"/>
              </a:rPr>
              <a:t>Expenditure related to entities not registered under GST.</a:t>
            </a:r>
            <a:endParaRPr lang="en-IN" sz="2400"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798735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142A-6613-9154-880C-81621CD2588A}"/>
              </a:ext>
            </a:extLst>
          </p:cNvPr>
          <p:cNvSpPr>
            <a:spLocks noGrp="1"/>
          </p:cNvSpPr>
          <p:nvPr>
            <p:ph type="title"/>
          </p:nvPr>
        </p:nvSpPr>
        <p:spPr>
          <a:xfrm>
            <a:off x="376989" y="192506"/>
            <a:ext cx="10677865" cy="609600"/>
          </a:xfrm>
        </p:spPr>
        <p:txBody>
          <a:bodyPr>
            <a:normAutofit/>
          </a:bodyPr>
          <a:lstStyle/>
          <a:p>
            <a:r>
              <a:rPr lang="en-IN" sz="3200" dirty="0">
                <a:latin typeface="Arial Black" panose="020B0A04020102020204" pitchFamily="34" charset="0"/>
              </a:rPr>
              <a:t>CLAUSE 44 – GST Reporting</a:t>
            </a:r>
            <a:endParaRPr lang="en-IN" dirty="0"/>
          </a:p>
        </p:txBody>
      </p:sp>
      <p:sp>
        <p:nvSpPr>
          <p:cNvPr id="3" name="Content Placeholder 2">
            <a:extLst>
              <a:ext uri="{FF2B5EF4-FFF2-40B4-BE49-F238E27FC236}">
                <a16:creationId xmlns:a16="http://schemas.microsoft.com/office/drawing/2014/main" id="{7DEE4903-927E-609B-806D-BC16FF70EE4A}"/>
              </a:ext>
            </a:extLst>
          </p:cNvPr>
          <p:cNvSpPr>
            <a:spLocks noGrp="1"/>
          </p:cNvSpPr>
          <p:nvPr>
            <p:ph idx="1"/>
          </p:nvPr>
        </p:nvSpPr>
        <p:spPr>
          <a:xfrm>
            <a:off x="96253" y="681789"/>
            <a:ext cx="11718758" cy="7491663"/>
          </a:xfrm>
        </p:spPr>
        <p:txBody>
          <a:bodyPr>
            <a:noAutofit/>
          </a:bodyPr>
          <a:lstStyle/>
          <a:p>
            <a:r>
              <a:rPr lang="en-US" sz="2400" dirty="0">
                <a:latin typeface="Arial Black" panose="020B0A04020102020204" pitchFamily="34" charset="0"/>
              </a:rPr>
              <a:t>In respect of expenditure incurred with entities registered under GST, further bifurcation required:</a:t>
            </a:r>
          </a:p>
          <a:p>
            <a:pPr>
              <a:buFont typeface="Wingdings" panose="05000000000000000000" pitchFamily="2" charset="2"/>
              <a:buChar char="v"/>
            </a:pPr>
            <a:r>
              <a:rPr lang="en-US" sz="2400" dirty="0">
                <a:solidFill>
                  <a:srgbClr val="7030A0"/>
                </a:solidFill>
                <a:latin typeface="Arial Black" panose="020B0A04020102020204" pitchFamily="34" charset="0"/>
              </a:rPr>
              <a:t>Expenditure relating to goods or services exempt from GST.</a:t>
            </a:r>
          </a:p>
          <a:p>
            <a:pPr>
              <a:buFont typeface="Wingdings" panose="05000000000000000000" pitchFamily="2" charset="2"/>
              <a:buChar char="v"/>
            </a:pPr>
            <a:r>
              <a:rPr lang="en-US" sz="2400" dirty="0">
                <a:solidFill>
                  <a:srgbClr val="00B050"/>
                </a:solidFill>
                <a:latin typeface="Arial Black" panose="020B0A04020102020204" pitchFamily="34" charset="0"/>
              </a:rPr>
              <a:t>Expenditure relating to entities falling under composition scheme.</a:t>
            </a:r>
            <a:endParaRPr lang="en-US" sz="2400" dirty="0">
              <a:latin typeface="Arial Black" panose="020B0A04020102020204" pitchFamily="34" charset="0"/>
            </a:endParaRPr>
          </a:p>
          <a:p>
            <a:pPr>
              <a:buFont typeface="Wingdings" panose="05000000000000000000" pitchFamily="2" charset="2"/>
              <a:buChar char="v"/>
            </a:pPr>
            <a:r>
              <a:rPr lang="en-US" sz="2400" dirty="0">
                <a:solidFill>
                  <a:srgbClr val="0070C0"/>
                </a:solidFill>
                <a:latin typeface="Arial Black" panose="020B0A04020102020204" pitchFamily="34" charset="0"/>
              </a:rPr>
              <a:t>Expenditure relating to other registered entities.</a:t>
            </a:r>
          </a:p>
          <a:p>
            <a:r>
              <a:rPr lang="en-US" sz="2400" dirty="0">
                <a:latin typeface="Arial Black" panose="020B0A04020102020204" pitchFamily="34" charset="0"/>
              </a:rPr>
              <a:t> ➢ Certain Issues:</a:t>
            </a:r>
          </a:p>
          <a:p>
            <a:pPr algn="just"/>
            <a:r>
              <a:rPr lang="en-US" dirty="0">
                <a:solidFill>
                  <a:srgbClr val="FF0000"/>
                </a:solidFill>
                <a:latin typeface="Arial Black" panose="020B0A04020102020204" pitchFamily="34" charset="0"/>
              </a:rPr>
              <a:t>Whether head wise details of expenses to be collated? – Para 82.1 of GN ✓ Whether reporting to be done for Bad debts, Depreciation etc. ? - – Para 82.2 of GN ✓ Capital expenditure whether to be included? - Para 82.15 of GN ✓ Source of information – whether from GST Returns or from books of accounts</a:t>
            </a:r>
          </a:p>
          <a:p>
            <a:r>
              <a:rPr lang="en-US" sz="2400" dirty="0">
                <a:latin typeface="Arial Black" panose="020B0A04020102020204" pitchFamily="34" charset="0"/>
              </a:rPr>
              <a:t>Reporting for Import purchases / services on which RCM is paid ?</a:t>
            </a:r>
            <a:endParaRPr lang="en-IN" sz="2400" dirty="0">
              <a:latin typeface="Arial Black" panose="020B0A04020102020204" pitchFamily="34" charset="0"/>
            </a:endParaRPr>
          </a:p>
        </p:txBody>
      </p:sp>
    </p:spTree>
    <p:extLst>
      <p:ext uri="{BB962C8B-B14F-4D97-AF65-F5344CB8AC3E}">
        <p14:creationId xmlns:p14="http://schemas.microsoft.com/office/powerpoint/2010/main" val="17488789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3F01F-40C2-1ADB-1B07-76238E8B7DA3}"/>
              </a:ext>
            </a:extLst>
          </p:cNvPr>
          <p:cNvSpPr>
            <a:spLocks noGrp="1"/>
          </p:cNvSpPr>
          <p:nvPr>
            <p:ph type="title"/>
          </p:nvPr>
        </p:nvSpPr>
        <p:spPr>
          <a:xfrm>
            <a:off x="208548" y="0"/>
            <a:ext cx="10692063" cy="681789"/>
          </a:xfrm>
        </p:spPr>
        <p:txBody>
          <a:bodyPr/>
          <a:lstStyle/>
          <a:p>
            <a:r>
              <a:rPr lang="en-IN" sz="3200">
                <a:latin typeface="Arial Black" panose="020B0A04020102020204" pitchFamily="34" charset="0"/>
              </a:rPr>
              <a:t>CLAUSE 44 – GST Reporting</a:t>
            </a:r>
            <a:endParaRPr lang="en-IN" dirty="0"/>
          </a:p>
        </p:txBody>
      </p:sp>
      <p:sp>
        <p:nvSpPr>
          <p:cNvPr id="3" name="Content Placeholder 2">
            <a:extLst>
              <a:ext uri="{FF2B5EF4-FFF2-40B4-BE49-F238E27FC236}">
                <a16:creationId xmlns:a16="http://schemas.microsoft.com/office/drawing/2014/main" id="{D134D855-63BF-EAC5-680D-7EF3B6223B8E}"/>
              </a:ext>
            </a:extLst>
          </p:cNvPr>
          <p:cNvSpPr>
            <a:spLocks noGrp="1"/>
          </p:cNvSpPr>
          <p:nvPr>
            <p:ph idx="1"/>
          </p:nvPr>
        </p:nvSpPr>
        <p:spPr>
          <a:xfrm>
            <a:off x="56147" y="529389"/>
            <a:ext cx="11790948" cy="5462337"/>
          </a:xfrm>
        </p:spPr>
        <p:txBody>
          <a:bodyPr>
            <a:noAutofit/>
          </a:bodyPr>
          <a:lstStyle/>
          <a:p>
            <a:pPr algn="just"/>
            <a:r>
              <a:rPr lang="en-US" sz="1800" u="sng" dirty="0">
                <a:solidFill>
                  <a:srgbClr val="C00000"/>
                </a:solidFill>
                <a:latin typeface="Arial Black" panose="020B0A04020102020204" pitchFamily="34" charset="0"/>
              </a:rPr>
              <a:t>NOTE/DISCLAIMER TO BE GIVEN:</a:t>
            </a:r>
          </a:p>
          <a:p>
            <a:pPr algn="just"/>
            <a:r>
              <a:rPr lang="en-US" sz="1700" dirty="0">
                <a:latin typeface="Arial Black" panose="020B0A04020102020204" pitchFamily="34" charset="0"/>
              </a:rPr>
              <a:t>As informed by the assessee, the information reported under clause 44 of Form 3CD is based on the information extracted from the accounting software. </a:t>
            </a:r>
          </a:p>
          <a:p>
            <a:pPr algn="just"/>
            <a:r>
              <a:rPr lang="en-US" sz="1700" dirty="0">
                <a:latin typeface="Arial Black" panose="020B0A04020102020204" pitchFamily="34" charset="0"/>
              </a:rPr>
              <a:t>However, in view of the voluminous nature of transactions the same may not be accurate enough. Further, the accounting software does not capture information relating to the entities falling under the composition scheme / ineligible credit. Therefore even in cases where the expenditure has been incurred through a entity who is registered under composition scheme, the same has been reported under the column (7) namely expenditure relating to entities not registered under GST. Also, as explained to us, the Assessee is maintaining adequate records to identify the list of registered and unregistered vendors under GST. We have verified details on test check basis and based on concept of materiality for the purpose of reporting under the said clause. Total revenue expenditure reported under the said clause does not include following items - Changes in Inventories, Depreciation, Bad-debts, Salary (Including employee benefits), loss on sale of asset / investment, which are not considered as supply under GST - Import of goods as IGST has been paid on the same - Import of Services or purchase of goods.</a:t>
            </a:r>
            <a:endParaRPr lang="en-IN" sz="1700" dirty="0">
              <a:latin typeface="Arial Black" panose="020B0A04020102020204" pitchFamily="34" charset="0"/>
            </a:endParaRPr>
          </a:p>
        </p:txBody>
      </p:sp>
    </p:spTree>
    <p:extLst>
      <p:ext uri="{BB962C8B-B14F-4D97-AF65-F5344CB8AC3E}">
        <p14:creationId xmlns:p14="http://schemas.microsoft.com/office/powerpoint/2010/main" val="25054020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6DF4-7E8A-343E-BC84-717D0436041D}"/>
              </a:ext>
            </a:extLst>
          </p:cNvPr>
          <p:cNvSpPr>
            <a:spLocks noGrp="1"/>
          </p:cNvSpPr>
          <p:nvPr>
            <p:ph type="title"/>
          </p:nvPr>
        </p:nvSpPr>
        <p:spPr>
          <a:xfrm>
            <a:off x="312821" y="804520"/>
            <a:ext cx="10742033" cy="647292"/>
          </a:xfrm>
        </p:spPr>
        <p:txBody>
          <a:bodyPr/>
          <a:lstStyle/>
          <a:p>
            <a:r>
              <a:rPr lang="en-IN" dirty="0">
                <a:latin typeface="Arial Black" panose="020B0A04020102020204" pitchFamily="34" charset="0"/>
              </a:rPr>
              <a:t>CLAUSE 12 – PRESUMPTIVE TAXATION</a:t>
            </a:r>
          </a:p>
        </p:txBody>
      </p:sp>
      <p:sp>
        <p:nvSpPr>
          <p:cNvPr id="3" name="Content Placeholder 2">
            <a:extLst>
              <a:ext uri="{FF2B5EF4-FFF2-40B4-BE49-F238E27FC236}">
                <a16:creationId xmlns:a16="http://schemas.microsoft.com/office/drawing/2014/main" id="{EF83E1FD-E7B2-7444-90F7-2AA970268FA5}"/>
              </a:ext>
            </a:extLst>
          </p:cNvPr>
          <p:cNvSpPr>
            <a:spLocks noGrp="1"/>
          </p:cNvSpPr>
          <p:nvPr>
            <p:ph idx="1"/>
          </p:nvPr>
        </p:nvSpPr>
        <p:spPr>
          <a:xfrm>
            <a:off x="208547" y="1572126"/>
            <a:ext cx="11526253" cy="4572000"/>
          </a:xfrm>
        </p:spPr>
        <p:txBody>
          <a:bodyPr>
            <a:normAutofit/>
          </a:bodyPr>
          <a:lstStyle/>
          <a:p>
            <a:endParaRPr lang="en-US" sz="2400" dirty="0">
              <a:latin typeface="Arial Black" panose="020B0A04020102020204" pitchFamily="34" charset="0"/>
            </a:endParaRPr>
          </a:p>
          <a:p>
            <a:r>
              <a:rPr lang="en-US" sz="2400" dirty="0">
                <a:latin typeface="Arial Black" panose="020B0A04020102020204" pitchFamily="34" charset="0"/>
              </a:rPr>
              <a:t>44AD – Presumptive Income for Business ➢ 44AD is mandatory or optional ? ➢ Income from Derivatives (F&amp;O) – if loss - whether tax audit is required ? ➢ Whether professional (eligible for 44ADA), can claim benefit of S. 44AD for his other business ? ➢ Condition of maximum amount not chargeable to tax for Partnership Firm ? – S. 44AD(5) 44ADA – Presumptive Income for Profession ➢ Partners remuneration whether part of gross receipts? </a:t>
            </a:r>
            <a:r>
              <a:rPr lang="en-US" sz="2400" dirty="0" err="1">
                <a:latin typeface="Arial Black" panose="020B0A04020102020204" pitchFamily="34" charset="0"/>
              </a:rPr>
              <a:t>Anandkumar</a:t>
            </a:r>
            <a:r>
              <a:rPr lang="en-US" sz="2400" dirty="0">
                <a:latin typeface="Arial Black" panose="020B0A04020102020204" pitchFamily="34" charset="0"/>
              </a:rPr>
              <a:t> v. ACIT Salem 122 Taxmann.com 252 Madras HC</a:t>
            </a:r>
            <a:endParaRPr lang="en-IN" sz="2400" dirty="0">
              <a:latin typeface="Arial Black" panose="020B0A04020102020204" pitchFamily="34" charset="0"/>
            </a:endParaRPr>
          </a:p>
        </p:txBody>
      </p:sp>
    </p:spTree>
    <p:extLst>
      <p:ext uri="{BB962C8B-B14F-4D97-AF65-F5344CB8AC3E}">
        <p14:creationId xmlns:p14="http://schemas.microsoft.com/office/powerpoint/2010/main" val="878259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0C9FE-22E1-D427-F0B4-947A6C980139}"/>
              </a:ext>
            </a:extLst>
          </p:cNvPr>
          <p:cNvSpPr>
            <a:spLocks noGrp="1"/>
          </p:cNvSpPr>
          <p:nvPr>
            <p:ph type="title"/>
          </p:nvPr>
        </p:nvSpPr>
        <p:spPr>
          <a:xfrm>
            <a:off x="168443" y="104275"/>
            <a:ext cx="10886412" cy="681788"/>
          </a:xfrm>
        </p:spPr>
        <p:txBody>
          <a:bodyPr/>
          <a:lstStyle/>
          <a:p>
            <a:r>
              <a:rPr lang="en-IN" dirty="0">
                <a:latin typeface="Arial Black" panose="020B0A04020102020204" pitchFamily="34" charset="0"/>
              </a:rPr>
              <a:t>CLAUSE 12 – PRESUMPTIVE TAXATION</a:t>
            </a:r>
            <a:endParaRPr lang="en-IN" dirty="0"/>
          </a:p>
        </p:txBody>
      </p:sp>
      <p:sp>
        <p:nvSpPr>
          <p:cNvPr id="3" name="Content Placeholder 2">
            <a:extLst>
              <a:ext uri="{FF2B5EF4-FFF2-40B4-BE49-F238E27FC236}">
                <a16:creationId xmlns:a16="http://schemas.microsoft.com/office/drawing/2014/main" id="{100603F4-0336-111F-974B-2E36B2CFCBDB}"/>
              </a:ext>
            </a:extLst>
          </p:cNvPr>
          <p:cNvSpPr>
            <a:spLocks noGrp="1"/>
          </p:cNvSpPr>
          <p:nvPr>
            <p:ph idx="1"/>
          </p:nvPr>
        </p:nvSpPr>
        <p:spPr>
          <a:xfrm>
            <a:off x="336885" y="697832"/>
            <a:ext cx="10717970" cy="4768513"/>
          </a:xfrm>
        </p:spPr>
        <p:txBody>
          <a:bodyPr>
            <a:normAutofit/>
          </a:bodyPr>
          <a:lstStyle/>
          <a:p>
            <a:pPr algn="just"/>
            <a:r>
              <a:rPr lang="en-US" sz="2400" dirty="0">
                <a:latin typeface="Arial Black" panose="020B0A04020102020204" pitchFamily="34" charset="0"/>
              </a:rPr>
              <a:t>Common Issues </a:t>
            </a:r>
          </a:p>
          <a:p>
            <a:pPr algn="just"/>
            <a:r>
              <a:rPr lang="en-US" sz="2400" dirty="0">
                <a:latin typeface="Arial Black" panose="020B0A04020102020204" pitchFamily="34" charset="0"/>
              </a:rPr>
              <a:t>Can assessee offer 8% or 6% / 50% of turnover or gross receipt to tax, even if the actual income earned is higher ? ✓ Shivani Builders 108 ITD 520-against , </a:t>
            </a:r>
            <a:r>
              <a:rPr lang="en-US" sz="2400" dirty="0" err="1">
                <a:latin typeface="Arial Black" panose="020B0A04020102020204" pitchFamily="34" charset="0"/>
              </a:rPr>
              <a:t>Surindra</a:t>
            </a:r>
            <a:r>
              <a:rPr lang="en-US" sz="2400" dirty="0">
                <a:latin typeface="Arial Black" panose="020B0A04020102020204" pitchFamily="34" charset="0"/>
              </a:rPr>
              <a:t> Pal Anand 192 </a:t>
            </a:r>
            <a:r>
              <a:rPr lang="en-US" sz="2400" dirty="0" err="1">
                <a:latin typeface="Arial Black" panose="020B0A04020102020204" pitchFamily="34" charset="0"/>
              </a:rPr>
              <a:t>Taxmann</a:t>
            </a:r>
            <a:r>
              <a:rPr lang="en-US" sz="2400" dirty="0">
                <a:latin typeface="Arial Black" panose="020B0A04020102020204" pitchFamily="34" charset="0"/>
              </a:rPr>
              <a:t> 264- </a:t>
            </a:r>
            <a:r>
              <a:rPr lang="en-US" sz="2400" dirty="0" err="1">
                <a:latin typeface="Arial Black" panose="020B0A04020102020204" pitchFamily="34" charset="0"/>
              </a:rPr>
              <a:t>favour</a:t>
            </a:r>
            <a:r>
              <a:rPr lang="en-US" sz="2400" dirty="0">
                <a:latin typeface="Arial Black" panose="020B0A04020102020204" pitchFamily="34" charset="0"/>
              </a:rPr>
              <a:t>.</a:t>
            </a:r>
          </a:p>
          <a:p>
            <a:pPr algn="just"/>
            <a:r>
              <a:rPr lang="en-US" sz="2400" dirty="0">
                <a:latin typeface="Arial Black" panose="020B0A04020102020204" pitchFamily="34" charset="0"/>
              </a:rPr>
              <a:t>Deduction/ disallowance under section 40(a)/ 43B – presumed to have been given effect to.</a:t>
            </a:r>
          </a:p>
          <a:p>
            <a:pPr algn="just"/>
            <a:r>
              <a:rPr lang="en-US" sz="2400" dirty="0">
                <a:latin typeface="Arial Black" panose="020B0A04020102020204" pitchFamily="34" charset="0"/>
              </a:rPr>
              <a:t>Set off of unabsorbed depreciation – non permissible – as overriding effect of S. 30 to S. 38</a:t>
            </a:r>
            <a:endParaRPr lang="en-IN" sz="2400" dirty="0">
              <a:latin typeface="Arial Black" panose="020B0A04020102020204" pitchFamily="34" charset="0"/>
            </a:endParaRPr>
          </a:p>
        </p:txBody>
      </p:sp>
    </p:spTree>
    <p:extLst>
      <p:ext uri="{BB962C8B-B14F-4D97-AF65-F5344CB8AC3E}">
        <p14:creationId xmlns:p14="http://schemas.microsoft.com/office/powerpoint/2010/main" val="4016610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38B31-DDF7-AA49-B115-093374B70B61}"/>
              </a:ext>
            </a:extLst>
          </p:cNvPr>
          <p:cNvSpPr>
            <a:spLocks noGrp="1"/>
          </p:cNvSpPr>
          <p:nvPr>
            <p:ph type="title"/>
          </p:nvPr>
        </p:nvSpPr>
        <p:spPr>
          <a:xfrm>
            <a:off x="168443" y="160421"/>
            <a:ext cx="11558336" cy="978568"/>
          </a:xfrm>
        </p:spPr>
        <p:txBody>
          <a:bodyPr>
            <a:noAutofit/>
          </a:bodyPr>
          <a:lstStyle/>
          <a:p>
            <a:r>
              <a:rPr lang="en-US" sz="3600" dirty="0">
                <a:latin typeface="Arial Black" panose="020B0A04020102020204" pitchFamily="34" charset="0"/>
              </a:rPr>
              <a:t>CLAUSE 16 – AMOUNTS NOT CREDITED TO PROFIT AND LOSS</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2237E5B5-733B-2774-867B-2ADA9827B423}"/>
              </a:ext>
            </a:extLst>
          </p:cNvPr>
          <p:cNvSpPr>
            <a:spLocks noGrp="1"/>
          </p:cNvSpPr>
          <p:nvPr>
            <p:ph idx="1"/>
          </p:nvPr>
        </p:nvSpPr>
        <p:spPr>
          <a:xfrm>
            <a:off x="168442" y="1243263"/>
            <a:ext cx="11558336" cy="5189621"/>
          </a:xfrm>
        </p:spPr>
        <p:txBody>
          <a:bodyPr>
            <a:noAutofit/>
          </a:bodyPr>
          <a:lstStyle/>
          <a:p>
            <a:pPr algn="just"/>
            <a:r>
              <a:rPr lang="en-US" sz="2200" dirty="0">
                <a:latin typeface="Arial Black" panose="020B0A04020102020204" pitchFamily="34" charset="0"/>
              </a:rPr>
              <a:t>Tax auditor not obligated to report items outside the books of account and which cannot be found by normal audit procedures.</a:t>
            </a:r>
          </a:p>
          <a:p>
            <a:pPr algn="just"/>
            <a:r>
              <a:rPr lang="en-US" sz="2200" dirty="0">
                <a:latin typeface="Arial Black" panose="020B0A04020102020204" pitchFamily="34" charset="0"/>
              </a:rPr>
              <a:t>Refers to items not ‘credited to P&amp;L account’ and not books of account.</a:t>
            </a:r>
          </a:p>
          <a:p>
            <a:pPr algn="just"/>
            <a:r>
              <a:rPr lang="en-US" sz="2200" dirty="0">
                <a:latin typeface="Arial Black" panose="020B0A04020102020204" pitchFamily="34" charset="0"/>
              </a:rPr>
              <a:t>the item is credited to a liability account - e.g. GST collected from customers credited to GST payable account.</a:t>
            </a:r>
          </a:p>
          <a:p>
            <a:pPr algn="just"/>
            <a:r>
              <a:rPr lang="en-US" sz="2200" dirty="0">
                <a:latin typeface="Arial Black" panose="020B0A04020102020204" pitchFamily="34" charset="0"/>
              </a:rPr>
              <a:t>the item in question is credited to an asset account (i.e., reduced from the cost of the asset).</a:t>
            </a:r>
          </a:p>
          <a:p>
            <a:pPr algn="just"/>
            <a:r>
              <a:rPr lang="en-US" sz="2200" dirty="0">
                <a:solidFill>
                  <a:srgbClr val="C00000"/>
                </a:solidFill>
                <a:latin typeface="Arial Black" panose="020B0A04020102020204" pitchFamily="34" charset="0"/>
              </a:rPr>
              <a:t>items directly credited to reserve / partner’s capital/ current account.</a:t>
            </a:r>
          </a:p>
          <a:p>
            <a:pPr algn="just"/>
            <a:r>
              <a:rPr lang="en-US" sz="2200" dirty="0">
                <a:latin typeface="Arial Black" panose="020B0A04020102020204" pitchFamily="34" charset="0"/>
              </a:rPr>
              <a:t>the item is netted off from the relevant expense heads ??</a:t>
            </a:r>
            <a:endParaRPr lang="en-IN" sz="2200" dirty="0">
              <a:latin typeface="Arial Black" panose="020B0A04020102020204" pitchFamily="34" charset="0"/>
            </a:endParaRPr>
          </a:p>
        </p:txBody>
      </p:sp>
    </p:spTree>
    <p:extLst>
      <p:ext uri="{BB962C8B-B14F-4D97-AF65-F5344CB8AC3E}">
        <p14:creationId xmlns:p14="http://schemas.microsoft.com/office/powerpoint/2010/main" val="4196263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7F9A-B895-0E04-8DDD-C25E79745CD1}"/>
              </a:ext>
            </a:extLst>
          </p:cNvPr>
          <p:cNvSpPr>
            <a:spLocks noGrp="1"/>
          </p:cNvSpPr>
          <p:nvPr>
            <p:ph type="title"/>
          </p:nvPr>
        </p:nvSpPr>
        <p:spPr>
          <a:xfrm>
            <a:off x="152401" y="232611"/>
            <a:ext cx="10902454" cy="1042735"/>
          </a:xfrm>
        </p:spPr>
        <p:txBody>
          <a:bodyPr>
            <a:noAutofit/>
          </a:bodyPr>
          <a:lstStyle/>
          <a:p>
            <a:r>
              <a:rPr lang="en-US" sz="3600" dirty="0">
                <a:latin typeface="Arial Black" panose="020B0A04020102020204" pitchFamily="34" charset="0"/>
              </a:rPr>
              <a:t>CLAUSE 21 – CASH PAYMENTS S. 40A(3) / S.40A(3A)</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E8EAD306-4953-4217-97B6-0FBD8818A527}"/>
              </a:ext>
            </a:extLst>
          </p:cNvPr>
          <p:cNvSpPr>
            <a:spLocks noGrp="1"/>
          </p:cNvSpPr>
          <p:nvPr>
            <p:ph idx="1"/>
          </p:nvPr>
        </p:nvSpPr>
        <p:spPr>
          <a:xfrm>
            <a:off x="152400" y="1941096"/>
            <a:ext cx="11341767" cy="4170946"/>
          </a:xfrm>
        </p:spPr>
        <p:txBody>
          <a:bodyPr>
            <a:noAutofit/>
          </a:bodyPr>
          <a:lstStyle/>
          <a:p>
            <a:pPr algn="just"/>
            <a:r>
              <a:rPr lang="en-IN" sz="2400" dirty="0">
                <a:latin typeface="Arial Black" panose="020B0A04020102020204" pitchFamily="34" charset="0"/>
              </a:rPr>
              <a:t>Disallowance for expenditure / liability– where payment in cash beyond prescribed limits.</a:t>
            </a:r>
          </a:p>
          <a:p>
            <a:pPr algn="just"/>
            <a:r>
              <a:rPr lang="en-IN" sz="2400" dirty="0">
                <a:latin typeface="Arial Black" panose="020B0A04020102020204" pitchFamily="34" charset="0"/>
              </a:rPr>
              <a:t>Exceptions provided in Rule 6DD ✓ Notification no. 97/2008 dated 10.10.2018 has amended Rule 6DD.</a:t>
            </a:r>
          </a:p>
          <a:p>
            <a:pPr algn="just"/>
            <a:r>
              <a:rPr lang="en-IN" sz="2400" dirty="0">
                <a:latin typeface="Arial Black" panose="020B0A04020102020204" pitchFamily="34" charset="0"/>
              </a:rPr>
              <a:t>Genuineness of payment and business compulsion – even if Rule 6DD exception does not apply – no disallowance.</a:t>
            </a:r>
          </a:p>
          <a:p>
            <a:pPr algn="just"/>
            <a:r>
              <a:rPr lang="en-IN" sz="2400" dirty="0">
                <a:latin typeface="Arial Black" panose="020B0A04020102020204" pitchFamily="34" charset="0"/>
              </a:rPr>
              <a:t>Anupam Tele Services .v. ITO – (2014) 88 CCH 035 (Gujarat HC) </a:t>
            </a:r>
          </a:p>
          <a:p>
            <a:pPr algn="just"/>
            <a:r>
              <a:rPr lang="en-IN" sz="2400" dirty="0">
                <a:latin typeface="Arial Black" panose="020B0A04020102020204" pitchFamily="34" charset="0"/>
              </a:rPr>
              <a:t> Honey Enterprises Vs. CIT 381 ITR 258 (Del.)</a:t>
            </a:r>
          </a:p>
        </p:txBody>
      </p:sp>
    </p:spTree>
    <p:extLst>
      <p:ext uri="{BB962C8B-B14F-4D97-AF65-F5344CB8AC3E}">
        <p14:creationId xmlns:p14="http://schemas.microsoft.com/office/powerpoint/2010/main" val="10523407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2D3E9-65D8-DCFE-2128-0A0FB573737C}"/>
              </a:ext>
            </a:extLst>
          </p:cNvPr>
          <p:cNvSpPr>
            <a:spLocks noGrp="1"/>
          </p:cNvSpPr>
          <p:nvPr>
            <p:ph type="title"/>
          </p:nvPr>
        </p:nvSpPr>
        <p:spPr>
          <a:xfrm>
            <a:off x="192505" y="804519"/>
            <a:ext cx="10862349" cy="655313"/>
          </a:xfrm>
        </p:spPr>
        <p:txBody>
          <a:bodyPr/>
          <a:lstStyle/>
          <a:p>
            <a:r>
              <a:rPr lang="en-IN" dirty="0">
                <a:latin typeface="Arial Black" panose="020B0A04020102020204" pitchFamily="34" charset="0"/>
              </a:rPr>
              <a:t>CLAUSE 22 – INTEREST TO MSME</a:t>
            </a:r>
          </a:p>
        </p:txBody>
      </p:sp>
      <p:sp>
        <p:nvSpPr>
          <p:cNvPr id="3" name="Content Placeholder 2">
            <a:extLst>
              <a:ext uri="{FF2B5EF4-FFF2-40B4-BE49-F238E27FC236}">
                <a16:creationId xmlns:a16="http://schemas.microsoft.com/office/drawing/2014/main" id="{0838BD21-E4FE-0B1C-4D5A-F8AE6B19C979}"/>
              </a:ext>
            </a:extLst>
          </p:cNvPr>
          <p:cNvSpPr>
            <a:spLocks noGrp="1"/>
          </p:cNvSpPr>
          <p:nvPr>
            <p:ph idx="1"/>
          </p:nvPr>
        </p:nvSpPr>
        <p:spPr>
          <a:xfrm>
            <a:off x="320843" y="1892968"/>
            <a:ext cx="11285620" cy="3573377"/>
          </a:xfrm>
        </p:spPr>
        <p:txBody>
          <a:bodyPr>
            <a:normAutofit/>
          </a:bodyPr>
          <a:lstStyle/>
          <a:p>
            <a:r>
              <a:rPr lang="en-US" sz="2800" dirty="0">
                <a:latin typeface="Arial Black" panose="020B0A04020102020204" pitchFamily="34" charset="0"/>
              </a:rPr>
              <a:t>Interest paid to MSME – inadmissible.</a:t>
            </a:r>
          </a:p>
          <a:p>
            <a:r>
              <a:rPr lang="en-US" sz="2800" dirty="0">
                <a:latin typeface="Arial Black" panose="020B0A04020102020204" pitchFamily="34" charset="0"/>
              </a:rPr>
              <a:t>Disclosure, even if not provided in books of accounts ?</a:t>
            </a:r>
          </a:p>
          <a:p>
            <a:r>
              <a:rPr lang="en-US" sz="2800" dirty="0">
                <a:latin typeface="Arial Black" panose="020B0A04020102020204" pitchFamily="34" charset="0"/>
              </a:rPr>
              <a:t>Whether reporting under ICDS – fundamental accounting assumptions not followed ?</a:t>
            </a:r>
          </a:p>
          <a:p>
            <a:r>
              <a:rPr lang="en-US" sz="2800" dirty="0">
                <a:latin typeface="Arial Black" panose="020B0A04020102020204" pitchFamily="34" charset="0"/>
              </a:rPr>
              <a:t>Affects true and fair view of accounts – whether qualification of Form 3CA / 3CB ?</a:t>
            </a:r>
            <a:endParaRPr lang="en-IN" sz="2800" dirty="0">
              <a:latin typeface="Arial Black" panose="020B0A04020102020204" pitchFamily="34" charset="0"/>
            </a:endParaRPr>
          </a:p>
        </p:txBody>
      </p:sp>
    </p:spTree>
    <p:extLst>
      <p:ext uri="{BB962C8B-B14F-4D97-AF65-F5344CB8AC3E}">
        <p14:creationId xmlns:p14="http://schemas.microsoft.com/office/powerpoint/2010/main" val="11267960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23D4F-194D-26EF-CE9E-07CEA0220EEA}"/>
              </a:ext>
            </a:extLst>
          </p:cNvPr>
          <p:cNvSpPr>
            <a:spLocks noGrp="1"/>
          </p:cNvSpPr>
          <p:nvPr>
            <p:ph type="title"/>
          </p:nvPr>
        </p:nvSpPr>
        <p:spPr>
          <a:xfrm>
            <a:off x="88233" y="804520"/>
            <a:ext cx="10966622" cy="587136"/>
          </a:xfrm>
        </p:spPr>
        <p:txBody>
          <a:bodyPr>
            <a:normAutofit/>
          </a:bodyPr>
          <a:lstStyle/>
          <a:p>
            <a:r>
              <a:rPr lang="en-US" sz="3600" dirty="0">
                <a:latin typeface="Arial Black" panose="020B0A04020102020204" pitchFamily="34" charset="0"/>
              </a:rPr>
              <a:t>CLAUSE 29B – GIFT TAXATION - 56(2)(</a:t>
            </a:r>
            <a:r>
              <a:rPr lang="en-US" sz="3600" cap="none" dirty="0">
                <a:latin typeface="Arial Black" panose="020B0A04020102020204" pitchFamily="34" charset="0"/>
              </a:rPr>
              <a:t>x)</a:t>
            </a:r>
            <a:endParaRPr lang="en-IN" sz="36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A0C264DC-91BB-E068-852F-BA4FD4D21669}"/>
              </a:ext>
            </a:extLst>
          </p:cNvPr>
          <p:cNvSpPr>
            <a:spLocks noGrp="1"/>
          </p:cNvSpPr>
          <p:nvPr>
            <p:ph idx="1"/>
          </p:nvPr>
        </p:nvSpPr>
        <p:spPr>
          <a:xfrm>
            <a:off x="-72189" y="1391657"/>
            <a:ext cx="12015536" cy="4431628"/>
          </a:xfrm>
        </p:spPr>
        <p:txBody>
          <a:bodyPr>
            <a:noAutofit/>
          </a:bodyPr>
          <a:lstStyle/>
          <a:p>
            <a:r>
              <a:rPr lang="en-US" sz="2200" dirty="0">
                <a:latin typeface="Arial Black" panose="020B0A04020102020204" pitchFamily="34" charset="0"/>
              </a:rPr>
              <a:t>Taxability of “Receipt” in case where received without consideration / for inadequate consideration.</a:t>
            </a:r>
          </a:p>
          <a:p>
            <a:r>
              <a:rPr lang="en-US" sz="2200" dirty="0">
                <a:latin typeface="Arial Black" panose="020B0A04020102020204" pitchFamily="34" charset="0"/>
              </a:rPr>
              <a:t>Money / Movable Property / Immovable Property ➢ Rule 11UA – Difficulty in case where you needs to determine fair value of shares where there is multi layered holding structure ✓ Fair market valuation to be done on the valuation date – cumbersome </a:t>
            </a:r>
          </a:p>
          <a:p>
            <a:r>
              <a:rPr lang="en-US" sz="2200" dirty="0">
                <a:latin typeface="Arial Black" panose="020B0A04020102020204" pitchFamily="34" charset="0"/>
              </a:rPr>
              <a:t>Registered valuer’s report in case of </a:t>
            </a:r>
            <a:r>
              <a:rPr lang="en-US" sz="2200" dirty="0" err="1">
                <a:latin typeface="Arial Black" panose="020B0A04020102020204" pitchFamily="34" charset="0"/>
              </a:rPr>
              <a:t>jewellery</a:t>
            </a:r>
            <a:r>
              <a:rPr lang="en-US" sz="2200" dirty="0">
                <a:latin typeface="Arial Black" panose="020B0A04020102020204" pitchFamily="34" charset="0"/>
              </a:rPr>
              <a:t> / artistic work.</a:t>
            </a:r>
          </a:p>
          <a:p>
            <a:r>
              <a:rPr lang="en-US" sz="2200" dirty="0">
                <a:latin typeface="Arial Black" panose="020B0A04020102020204" pitchFamily="34" charset="0"/>
              </a:rPr>
              <a:t> Applicability to following transactions ✓ Bonus Issue ✓ Rights Issue - Sudhir Menon HUF Vs. ACIT 148 ITD 260 (Mum.) / Rajeev </a:t>
            </a:r>
            <a:r>
              <a:rPr lang="en-US" sz="2200" dirty="0" err="1">
                <a:latin typeface="Arial Black" panose="020B0A04020102020204" pitchFamily="34" charset="0"/>
              </a:rPr>
              <a:t>Ratanlal</a:t>
            </a:r>
            <a:r>
              <a:rPr lang="en-US" sz="2200" dirty="0">
                <a:latin typeface="Arial Black" panose="020B0A04020102020204" pitchFamily="34" charset="0"/>
              </a:rPr>
              <a:t> </a:t>
            </a:r>
            <a:r>
              <a:rPr lang="en-US" sz="2200" dirty="0" err="1">
                <a:latin typeface="Arial Black" panose="020B0A04020102020204" pitchFamily="34" charset="0"/>
              </a:rPr>
              <a:t>Tulshyan</a:t>
            </a:r>
            <a:r>
              <a:rPr lang="en-US" sz="2200" dirty="0">
                <a:latin typeface="Arial Black" panose="020B0A04020102020204" pitchFamily="34" charset="0"/>
              </a:rPr>
              <a:t> (ITA 5748/Mum/2017).</a:t>
            </a:r>
            <a:endParaRPr lang="en-IN" sz="2200" dirty="0">
              <a:latin typeface="Arial Black" panose="020B0A04020102020204" pitchFamily="34" charset="0"/>
            </a:endParaRPr>
          </a:p>
        </p:txBody>
      </p:sp>
    </p:spTree>
    <p:extLst>
      <p:ext uri="{BB962C8B-B14F-4D97-AF65-F5344CB8AC3E}">
        <p14:creationId xmlns:p14="http://schemas.microsoft.com/office/powerpoint/2010/main" val="40255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0B0B1-6FA3-A839-E17A-26D2F1215128}"/>
              </a:ext>
            </a:extLst>
          </p:cNvPr>
          <p:cNvSpPr>
            <a:spLocks noGrp="1"/>
          </p:cNvSpPr>
          <p:nvPr>
            <p:ph type="title"/>
          </p:nvPr>
        </p:nvSpPr>
        <p:spPr>
          <a:xfrm>
            <a:off x="1356527" y="452177"/>
            <a:ext cx="9698328" cy="713432"/>
          </a:xfrm>
        </p:spPr>
        <p:txBody>
          <a:bodyPr>
            <a:normAutofit/>
          </a:bodyPr>
          <a:lstStyle/>
          <a:p>
            <a:r>
              <a:rPr lang="en-IN" sz="4000" dirty="0">
                <a:latin typeface="Arial Black" panose="020B0A04020102020204" pitchFamily="34" charset="0"/>
              </a:rPr>
              <a:t>Applicable forms</a:t>
            </a:r>
          </a:p>
        </p:txBody>
      </p:sp>
      <p:sp>
        <p:nvSpPr>
          <p:cNvPr id="3" name="Content Placeholder 2">
            <a:extLst>
              <a:ext uri="{FF2B5EF4-FFF2-40B4-BE49-F238E27FC236}">
                <a16:creationId xmlns:a16="http://schemas.microsoft.com/office/drawing/2014/main" id="{3FAD0586-BB55-84D8-BB93-599E6394D2AD}"/>
              </a:ext>
            </a:extLst>
          </p:cNvPr>
          <p:cNvSpPr>
            <a:spLocks noGrp="1"/>
          </p:cNvSpPr>
          <p:nvPr>
            <p:ph idx="1"/>
          </p:nvPr>
        </p:nvSpPr>
        <p:spPr>
          <a:xfrm>
            <a:off x="512466" y="1306286"/>
            <a:ext cx="11485266" cy="4702627"/>
          </a:xfrm>
        </p:spPr>
        <p:txBody>
          <a:bodyPr>
            <a:normAutofit/>
          </a:bodyPr>
          <a:lstStyle/>
          <a:p>
            <a:r>
              <a:rPr lang="en-US" sz="2800" dirty="0">
                <a:solidFill>
                  <a:srgbClr val="C00000"/>
                </a:solidFill>
                <a:latin typeface="Arial Black" panose="020B0A04020102020204" pitchFamily="34" charset="0"/>
              </a:rPr>
              <a:t>Rule 6G </a:t>
            </a:r>
            <a:r>
              <a:rPr lang="en-US" sz="2800" dirty="0">
                <a:latin typeface="Arial Black" panose="020B0A04020102020204" pitchFamily="34" charset="0"/>
              </a:rPr>
              <a:t>prescribes the forms for Report u/s 44AB.</a:t>
            </a:r>
          </a:p>
          <a:p>
            <a:r>
              <a:rPr lang="en-US" sz="2800" dirty="0">
                <a:solidFill>
                  <a:srgbClr val="C00000"/>
                </a:solidFill>
                <a:latin typeface="Arial Black" panose="020B0A04020102020204" pitchFamily="34" charset="0"/>
              </a:rPr>
              <a:t>Form 3CA: </a:t>
            </a:r>
            <a:r>
              <a:rPr lang="en-US" sz="2800" dirty="0">
                <a:latin typeface="Arial Black" panose="020B0A04020102020204" pitchFamily="34" charset="0"/>
              </a:rPr>
              <a:t>Report in case of a person who is required to get his A/cs audited under any law.</a:t>
            </a:r>
          </a:p>
          <a:p>
            <a:r>
              <a:rPr lang="en-US" sz="2800" dirty="0">
                <a:solidFill>
                  <a:srgbClr val="C00000"/>
                </a:solidFill>
                <a:latin typeface="Arial Black" panose="020B0A04020102020204" pitchFamily="34" charset="0"/>
              </a:rPr>
              <a:t>Form 3CB: </a:t>
            </a:r>
            <a:r>
              <a:rPr lang="en-US" sz="2800" dirty="0">
                <a:latin typeface="Arial Black" panose="020B0A04020102020204" pitchFamily="34" charset="0"/>
              </a:rPr>
              <a:t>Report in any other case.</a:t>
            </a:r>
          </a:p>
          <a:p>
            <a:r>
              <a:rPr lang="en-US" sz="2800" dirty="0">
                <a:solidFill>
                  <a:srgbClr val="C00000"/>
                </a:solidFill>
                <a:latin typeface="Arial Black" panose="020B0A04020102020204" pitchFamily="34" charset="0"/>
              </a:rPr>
              <a:t>Form 3CD: </a:t>
            </a:r>
            <a:r>
              <a:rPr lang="en-US" sz="2800" dirty="0">
                <a:latin typeface="Arial Black" panose="020B0A04020102020204" pitchFamily="34" charset="0"/>
              </a:rPr>
              <a:t>Particulars as required in Form 3CA or Form 3CB.</a:t>
            </a:r>
          </a:p>
          <a:p>
            <a:r>
              <a:rPr lang="en-US" sz="2800" dirty="0">
                <a:solidFill>
                  <a:srgbClr val="C00000"/>
                </a:solidFill>
                <a:latin typeface="Arial Black" panose="020B0A04020102020204" pitchFamily="34" charset="0"/>
              </a:rPr>
              <a:t>S. 271B: </a:t>
            </a:r>
            <a:r>
              <a:rPr lang="en-US" sz="2800" dirty="0">
                <a:latin typeface="Arial Black" panose="020B0A04020102020204" pitchFamily="34" charset="0"/>
              </a:rPr>
              <a:t>Penalty ½ % of the T.O &amp; Maximum Rs. 1.50 L</a:t>
            </a:r>
            <a:endParaRPr lang="en-IN" sz="2800" dirty="0">
              <a:latin typeface="Arial Black" panose="020B0A04020102020204" pitchFamily="34" charset="0"/>
            </a:endParaRPr>
          </a:p>
          <a:p>
            <a:endParaRPr lang="en-IN" dirty="0"/>
          </a:p>
        </p:txBody>
      </p:sp>
    </p:spTree>
    <p:extLst>
      <p:ext uri="{BB962C8B-B14F-4D97-AF65-F5344CB8AC3E}">
        <p14:creationId xmlns:p14="http://schemas.microsoft.com/office/powerpoint/2010/main" val="33421247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6EEA7-B97F-68D4-06EC-DC77957F3131}"/>
              </a:ext>
            </a:extLst>
          </p:cNvPr>
          <p:cNvSpPr>
            <a:spLocks noGrp="1"/>
          </p:cNvSpPr>
          <p:nvPr>
            <p:ph type="title"/>
          </p:nvPr>
        </p:nvSpPr>
        <p:spPr>
          <a:xfrm>
            <a:off x="304801" y="224589"/>
            <a:ext cx="10750054" cy="641685"/>
          </a:xfrm>
        </p:spPr>
        <p:txBody>
          <a:bodyPr/>
          <a:lstStyle/>
          <a:p>
            <a:r>
              <a:rPr lang="en-IN" dirty="0">
                <a:latin typeface="Arial Black" panose="020B0A04020102020204" pitchFamily="34" charset="0"/>
              </a:rPr>
              <a:t>CLAUSE 31 – 269ST</a:t>
            </a:r>
          </a:p>
        </p:txBody>
      </p:sp>
      <p:sp>
        <p:nvSpPr>
          <p:cNvPr id="3" name="Content Placeholder 2">
            <a:extLst>
              <a:ext uri="{FF2B5EF4-FFF2-40B4-BE49-F238E27FC236}">
                <a16:creationId xmlns:a16="http://schemas.microsoft.com/office/drawing/2014/main" id="{FB94A7FC-6FED-90EE-3216-93775C9410A0}"/>
              </a:ext>
            </a:extLst>
          </p:cNvPr>
          <p:cNvSpPr>
            <a:spLocks noGrp="1"/>
          </p:cNvSpPr>
          <p:nvPr>
            <p:ph idx="1"/>
          </p:nvPr>
        </p:nvSpPr>
        <p:spPr>
          <a:xfrm>
            <a:off x="56147" y="954505"/>
            <a:ext cx="11526253" cy="5061283"/>
          </a:xfrm>
        </p:spPr>
        <p:txBody>
          <a:bodyPr>
            <a:noAutofit/>
          </a:bodyPr>
          <a:lstStyle/>
          <a:p>
            <a:pPr algn="just"/>
            <a:r>
              <a:rPr lang="en-US" sz="2200" dirty="0">
                <a:latin typeface="Arial Black" panose="020B0A04020102020204" pitchFamily="34" charset="0"/>
              </a:rPr>
              <a:t>All receipts covered – capital / revenue receipts (including exempt receipts).</a:t>
            </a:r>
          </a:p>
          <a:p>
            <a:pPr algn="just"/>
            <a:r>
              <a:rPr lang="en-US" sz="2200" dirty="0">
                <a:latin typeface="Arial Black" panose="020B0A04020102020204" pitchFamily="34" charset="0"/>
              </a:rPr>
              <a:t>Clauses 31(</a:t>
            </a:r>
            <a:r>
              <a:rPr lang="en-US" sz="2200" dirty="0" err="1">
                <a:latin typeface="Arial Black" panose="020B0A04020102020204" pitchFamily="34" charset="0"/>
              </a:rPr>
              <a:t>ba</a:t>
            </a:r>
            <a:r>
              <a:rPr lang="en-US" sz="2200" dirty="0">
                <a:latin typeface="Arial Black" panose="020B0A04020102020204" pitchFamily="34" charset="0"/>
              </a:rPr>
              <a:t>) to 31(bd) make a reference to section 269ST only for the limited purpose of limit.</a:t>
            </a:r>
          </a:p>
          <a:p>
            <a:pPr algn="just"/>
            <a:r>
              <a:rPr lang="en-US" sz="2200" dirty="0">
                <a:latin typeface="Arial Black" panose="020B0A04020102020204" pitchFamily="34" charset="0"/>
              </a:rPr>
              <a:t>No exception for items exempted from scope of S. 269ST </a:t>
            </a:r>
          </a:p>
          <a:p>
            <a:pPr algn="just"/>
            <a:r>
              <a:rPr lang="en-US" sz="2200" dirty="0">
                <a:latin typeface="Arial Black" panose="020B0A04020102020204" pitchFamily="34" charset="0"/>
              </a:rPr>
              <a:t>Particulars Otherwise than by a cheque or bank draft/Otherwise than by a account payee cheque or an account payee bank draft.</a:t>
            </a:r>
          </a:p>
          <a:p>
            <a:pPr algn="just"/>
            <a:r>
              <a:rPr lang="en-US" sz="2200" dirty="0">
                <a:latin typeface="Arial Black" panose="020B0A04020102020204" pitchFamily="34" charset="0"/>
              </a:rPr>
              <a:t> Particulars of each receipt in an amount exceeding the limit specified in section 269ST Clause 31(</a:t>
            </a:r>
            <a:r>
              <a:rPr lang="en-US" sz="2200" dirty="0" err="1">
                <a:latin typeface="Arial Black" panose="020B0A04020102020204" pitchFamily="34" charset="0"/>
              </a:rPr>
              <a:t>ba</a:t>
            </a:r>
            <a:r>
              <a:rPr lang="en-US" sz="2200" dirty="0">
                <a:latin typeface="Arial Black" panose="020B0A04020102020204" pitchFamily="34" charset="0"/>
              </a:rPr>
              <a:t>) Clause 31(bb).</a:t>
            </a:r>
          </a:p>
          <a:p>
            <a:pPr algn="just"/>
            <a:r>
              <a:rPr lang="en-US" sz="2200" dirty="0">
                <a:latin typeface="Arial Black" panose="020B0A04020102020204" pitchFamily="34" charset="0"/>
              </a:rPr>
              <a:t> Particulars of each payment in an amount exceeding the limit specified in section 269ST Clause 31(</a:t>
            </a:r>
            <a:r>
              <a:rPr lang="en-US" sz="2200" dirty="0" err="1">
                <a:latin typeface="Arial Black" panose="020B0A04020102020204" pitchFamily="34" charset="0"/>
              </a:rPr>
              <a:t>bc</a:t>
            </a:r>
            <a:r>
              <a:rPr lang="en-US" sz="2200" dirty="0">
                <a:latin typeface="Arial Black" panose="020B0A04020102020204" pitchFamily="34" charset="0"/>
              </a:rPr>
              <a:t>) Clause 31(bd).</a:t>
            </a:r>
            <a:endParaRPr lang="en-IN" sz="2200" dirty="0">
              <a:latin typeface="Arial Black" panose="020B0A04020102020204" pitchFamily="34" charset="0"/>
            </a:endParaRPr>
          </a:p>
        </p:txBody>
      </p:sp>
    </p:spTree>
    <p:extLst>
      <p:ext uri="{BB962C8B-B14F-4D97-AF65-F5344CB8AC3E}">
        <p14:creationId xmlns:p14="http://schemas.microsoft.com/office/powerpoint/2010/main" val="19097441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0797B-938B-6446-8339-D948F4792A6E}"/>
              </a:ext>
            </a:extLst>
          </p:cNvPr>
          <p:cNvSpPr>
            <a:spLocks noGrp="1"/>
          </p:cNvSpPr>
          <p:nvPr>
            <p:ph type="title"/>
          </p:nvPr>
        </p:nvSpPr>
        <p:spPr>
          <a:xfrm>
            <a:off x="401053" y="804520"/>
            <a:ext cx="10653801" cy="587136"/>
          </a:xfrm>
        </p:spPr>
        <p:txBody>
          <a:bodyPr>
            <a:normAutofit/>
          </a:bodyPr>
          <a:lstStyle/>
          <a:p>
            <a:r>
              <a:rPr lang="en-IN" sz="3600" dirty="0">
                <a:latin typeface="Arial Black" panose="020B0A04020102020204" pitchFamily="34" charset="0"/>
              </a:rPr>
              <a:t>CLAUSE 31 – 269SS / 269T</a:t>
            </a:r>
          </a:p>
        </p:txBody>
      </p:sp>
      <p:sp>
        <p:nvSpPr>
          <p:cNvPr id="3" name="Content Placeholder 2">
            <a:extLst>
              <a:ext uri="{FF2B5EF4-FFF2-40B4-BE49-F238E27FC236}">
                <a16:creationId xmlns:a16="http://schemas.microsoft.com/office/drawing/2014/main" id="{FF157979-7BC6-E7CD-4CAB-1A79CE2514B3}"/>
              </a:ext>
            </a:extLst>
          </p:cNvPr>
          <p:cNvSpPr>
            <a:spLocks noGrp="1"/>
          </p:cNvSpPr>
          <p:nvPr>
            <p:ph idx="1"/>
          </p:nvPr>
        </p:nvSpPr>
        <p:spPr>
          <a:xfrm>
            <a:off x="344905" y="1391656"/>
            <a:ext cx="11782927" cy="4661824"/>
          </a:xfrm>
        </p:spPr>
        <p:txBody>
          <a:bodyPr>
            <a:normAutofit lnSpcReduction="10000"/>
          </a:bodyPr>
          <a:lstStyle/>
          <a:p>
            <a:pPr algn="just"/>
            <a:r>
              <a:rPr lang="en-US" sz="2400" dirty="0">
                <a:latin typeface="Arial Black" panose="020B0A04020102020204" pitchFamily="34" charset="0"/>
              </a:rPr>
              <a:t>Transactions by Journal entry whether covered.</a:t>
            </a:r>
          </a:p>
          <a:p>
            <a:pPr algn="just"/>
            <a:r>
              <a:rPr lang="en-US" sz="2400" dirty="0">
                <a:latin typeface="Arial Black" panose="020B0A04020102020204" pitchFamily="34" charset="0"/>
              </a:rPr>
              <a:t> CIT v. Triumph International Finance (I) Ltd. [2012] 22 taxmann.com 138 (Bom.) (followed in Lodha Builders (P.) Ltd. v. </a:t>
            </a:r>
            <a:r>
              <a:rPr lang="en-US" sz="2400" dirty="0" err="1">
                <a:latin typeface="Arial Black" panose="020B0A04020102020204" pitchFamily="34" charset="0"/>
              </a:rPr>
              <a:t>Asstt</a:t>
            </a:r>
            <a:r>
              <a:rPr lang="en-US" sz="2400" dirty="0">
                <a:latin typeface="Arial Black" panose="020B0A04020102020204" pitchFamily="34" charset="0"/>
              </a:rPr>
              <a:t>. CIT [2014] 163 TTJ 778 (Mum. - Trib.)), it was held that where loan/deposit has been repaid by merely debiting account through journal entries, it must be held that assessee has contravened provisions of section 269T. </a:t>
            </a:r>
          </a:p>
          <a:p>
            <a:pPr algn="just"/>
            <a:r>
              <a:rPr lang="en-US" sz="2400" dirty="0">
                <a:latin typeface="Arial Black" panose="020B0A04020102020204" pitchFamily="34" charset="0"/>
              </a:rPr>
              <a:t>Reporting for “specified sum” accepted / repaid during the year.</a:t>
            </a:r>
          </a:p>
          <a:p>
            <a:pPr algn="just"/>
            <a:r>
              <a:rPr lang="en-US" sz="2400" dirty="0">
                <a:latin typeface="Arial Black" panose="020B0A04020102020204" pitchFamily="34" charset="0"/>
              </a:rPr>
              <a:t>Specified Sum – any money in relation to transfer of immovable property-Cumbersome reporting for Large Real Estate Builders</a:t>
            </a:r>
            <a:endParaRPr lang="en-IN" sz="2400" dirty="0">
              <a:latin typeface="Arial Black" panose="020B0A04020102020204" pitchFamily="34" charset="0"/>
            </a:endParaRPr>
          </a:p>
        </p:txBody>
      </p:sp>
    </p:spTree>
    <p:extLst>
      <p:ext uri="{BB962C8B-B14F-4D97-AF65-F5344CB8AC3E}">
        <p14:creationId xmlns:p14="http://schemas.microsoft.com/office/powerpoint/2010/main" val="19821158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DEF44-C152-AEAA-1B16-36EDEC3E661B}"/>
              </a:ext>
            </a:extLst>
          </p:cNvPr>
          <p:cNvSpPr>
            <a:spLocks noGrp="1"/>
          </p:cNvSpPr>
          <p:nvPr>
            <p:ph type="title"/>
          </p:nvPr>
        </p:nvSpPr>
        <p:spPr/>
        <p:txBody>
          <a:bodyPr/>
          <a:lstStyle/>
          <a:p>
            <a:r>
              <a:rPr lang="en-US" dirty="0"/>
              <a:t>Clause:40</a:t>
            </a:r>
          </a:p>
        </p:txBody>
      </p:sp>
      <p:sp>
        <p:nvSpPr>
          <p:cNvPr id="3" name="Content Placeholder 2">
            <a:extLst>
              <a:ext uri="{FF2B5EF4-FFF2-40B4-BE49-F238E27FC236}">
                <a16:creationId xmlns:a16="http://schemas.microsoft.com/office/drawing/2014/main" id="{21D91101-7751-71F8-E02A-3978AE886954}"/>
              </a:ext>
            </a:extLst>
          </p:cNvPr>
          <p:cNvSpPr>
            <a:spLocks noGrp="1"/>
          </p:cNvSpPr>
          <p:nvPr>
            <p:ph idx="1"/>
          </p:nvPr>
        </p:nvSpPr>
        <p:spPr>
          <a:xfrm>
            <a:off x="1451579" y="1853754"/>
            <a:ext cx="9603275" cy="3612591"/>
          </a:xfrm>
        </p:spPr>
        <p:txBody>
          <a:bodyPr/>
          <a:lstStyle/>
          <a:p>
            <a:r>
              <a:rPr lang="en-US" b="1" u="sng" dirty="0"/>
              <a:t>Reporting of Accounting Ratios</a:t>
            </a:r>
          </a:p>
        </p:txBody>
      </p:sp>
      <p:sp>
        <p:nvSpPr>
          <p:cNvPr id="5" name="TextBox 4">
            <a:extLst>
              <a:ext uri="{FF2B5EF4-FFF2-40B4-BE49-F238E27FC236}">
                <a16:creationId xmlns:a16="http://schemas.microsoft.com/office/drawing/2014/main" id="{07F701C7-670C-05C7-1B58-7AAF0F26C352}"/>
              </a:ext>
            </a:extLst>
          </p:cNvPr>
          <p:cNvSpPr txBox="1"/>
          <p:nvPr/>
        </p:nvSpPr>
        <p:spPr>
          <a:xfrm>
            <a:off x="1651819" y="2448232"/>
            <a:ext cx="9029608" cy="1477328"/>
          </a:xfrm>
          <a:prstGeom prst="rect">
            <a:avLst/>
          </a:prstGeom>
          <a:noFill/>
        </p:spPr>
        <p:txBody>
          <a:bodyPr wrap="square">
            <a:spAutoFit/>
          </a:bodyPr>
          <a:lstStyle/>
          <a:p>
            <a:r>
              <a:rPr lang="en-US" b="0" i="0" dirty="0">
                <a:solidFill>
                  <a:srgbClr val="333333"/>
                </a:solidFill>
                <a:effectLst/>
                <a:latin typeface="Poppins" panose="00000500000000000000" pitchFamily="2" charset="0"/>
              </a:rPr>
              <a:t>Clause 40 : Details regarding turnover, gross profit, etc. for the previous year and preceding previous year: </a:t>
            </a:r>
          </a:p>
          <a:p>
            <a:br>
              <a:rPr lang="en-US" dirty="0"/>
            </a:br>
            <a:br>
              <a:rPr lang="en-US" dirty="0"/>
            </a:br>
            <a:endParaRPr lang="en-US" dirty="0"/>
          </a:p>
        </p:txBody>
      </p:sp>
      <p:graphicFrame>
        <p:nvGraphicFramePr>
          <p:cNvPr id="7" name="Table 6">
            <a:extLst>
              <a:ext uri="{FF2B5EF4-FFF2-40B4-BE49-F238E27FC236}">
                <a16:creationId xmlns:a16="http://schemas.microsoft.com/office/drawing/2014/main" id="{4D5069B6-0FBA-8760-AF16-99DE339108E7}"/>
              </a:ext>
            </a:extLst>
          </p:cNvPr>
          <p:cNvGraphicFramePr>
            <a:graphicFrameLocks noGrp="1"/>
          </p:cNvGraphicFramePr>
          <p:nvPr>
            <p:extLst>
              <p:ext uri="{D42A27DB-BD31-4B8C-83A1-F6EECF244321}">
                <p14:modId xmlns:p14="http://schemas.microsoft.com/office/powerpoint/2010/main" val="2467736933"/>
              </p:ext>
            </p:extLst>
          </p:nvPr>
        </p:nvGraphicFramePr>
        <p:xfrm>
          <a:off x="1750142" y="3106992"/>
          <a:ext cx="8436077" cy="3017520"/>
        </p:xfrm>
        <a:graphic>
          <a:graphicData uri="http://schemas.openxmlformats.org/drawingml/2006/table">
            <a:tbl>
              <a:tblPr firstRow="1" bandRow="1">
                <a:tableStyleId>{5C22544A-7EE6-4342-B048-85BDC9FD1C3A}</a:tableStyleId>
              </a:tblPr>
              <a:tblGrid>
                <a:gridCol w="643603">
                  <a:extLst>
                    <a:ext uri="{9D8B030D-6E8A-4147-A177-3AD203B41FA5}">
                      <a16:colId xmlns:a16="http://schemas.microsoft.com/office/drawing/2014/main" val="594897296"/>
                    </a:ext>
                  </a:extLst>
                </a:gridCol>
                <a:gridCol w="3201254">
                  <a:extLst>
                    <a:ext uri="{9D8B030D-6E8A-4147-A177-3AD203B41FA5}">
                      <a16:colId xmlns:a16="http://schemas.microsoft.com/office/drawing/2014/main" val="64885485"/>
                    </a:ext>
                  </a:extLst>
                </a:gridCol>
                <a:gridCol w="1417939">
                  <a:extLst>
                    <a:ext uri="{9D8B030D-6E8A-4147-A177-3AD203B41FA5}">
                      <a16:colId xmlns:a16="http://schemas.microsoft.com/office/drawing/2014/main" val="3030562942"/>
                    </a:ext>
                  </a:extLst>
                </a:gridCol>
                <a:gridCol w="3173281">
                  <a:extLst>
                    <a:ext uri="{9D8B030D-6E8A-4147-A177-3AD203B41FA5}">
                      <a16:colId xmlns:a16="http://schemas.microsoft.com/office/drawing/2014/main" val="2044432806"/>
                    </a:ext>
                  </a:extLst>
                </a:gridCol>
              </a:tblGrid>
              <a:tr h="500469">
                <a:tc>
                  <a:txBody>
                    <a:bodyPr/>
                    <a:lstStyle/>
                    <a:p>
                      <a:r>
                        <a:rPr lang="en-US" b="0" i="0" u="sng" dirty="0">
                          <a:solidFill>
                            <a:srgbClr val="333333"/>
                          </a:solidFill>
                          <a:effectLst/>
                          <a:latin typeface="Poppins" panose="00000500000000000000" pitchFamily="2" charset="0"/>
                        </a:rPr>
                        <a:t>Sr No </a:t>
                      </a:r>
                      <a:endParaRPr lang="en-US" u="sng" dirty="0"/>
                    </a:p>
                  </a:txBody>
                  <a:tcPr/>
                </a:tc>
                <a:tc>
                  <a:txBody>
                    <a:bodyPr/>
                    <a:lstStyle/>
                    <a:p>
                      <a:r>
                        <a:rPr lang="en-US" b="0" i="0" dirty="0">
                          <a:solidFill>
                            <a:srgbClr val="333333"/>
                          </a:solidFill>
                          <a:effectLst/>
                          <a:latin typeface="Poppins" panose="00000500000000000000" pitchFamily="2" charset="0"/>
                        </a:rPr>
                        <a:t>Particulars</a:t>
                      </a:r>
                      <a:endParaRPr lang="en-US" dirty="0"/>
                    </a:p>
                  </a:txBody>
                  <a:tcPr/>
                </a:tc>
                <a:tc>
                  <a:txBody>
                    <a:bodyPr/>
                    <a:lstStyle/>
                    <a:p>
                      <a:r>
                        <a:rPr lang="en-US" b="0" i="0" dirty="0">
                          <a:solidFill>
                            <a:srgbClr val="333333"/>
                          </a:solidFill>
                          <a:effectLst/>
                          <a:latin typeface="Poppins" panose="00000500000000000000" pitchFamily="2" charset="0"/>
                        </a:rPr>
                        <a:t>Previous year </a:t>
                      </a:r>
                      <a:endParaRPr lang="en-US" dirty="0"/>
                    </a:p>
                  </a:txBody>
                  <a:tcPr/>
                </a:tc>
                <a:tc>
                  <a:txBody>
                    <a:bodyPr/>
                    <a:lstStyle/>
                    <a:p>
                      <a:r>
                        <a:rPr lang="en-US" b="0" i="0" dirty="0">
                          <a:solidFill>
                            <a:srgbClr val="333333"/>
                          </a:solidFill>
                          <a:effectLst/>
                          <a:latin typeface="Poppins" panose="00000500000000000000" pitchFamily="2" charset="0"/>
                        </a:rPr>
                        <a:t>Preceding previous year </a:t>
                      </a:r>
                      <a:endParaRPr lang="en-US" dirty="0"/>
                    </a:p>
                  </a:txBody>
                  <a:tcPr/>
                </a:tc>
                <a:extLst>
                  <a:ext uri="{0D108BD9-81ED-4DB2-BD59-A6C34878D82A}">
                    <a16:rowId xmlns:a16="http://schemas.microsoft.com/office/drawing/2014/main" val="757342232"/>
                  </a:ext>
                </a:extLst>
              </a:tr>
              <a:tr h="500469">
                <a:tc>
                  <a:txBody>
                    <a:bodyPr/>
                    <a:lstStyle/>
                    <a:p>
                      <a:r>
                        <a:rPr lang="en-US" b="0" i="0" dirty="0">
                          <a:solidFill>
                            <a:srgbClr val="333333"/>
                          </a:solidFill>
                          <a:effectLst/>
                          <a:latin typeface="Poppins" panose="00000500000000000000" pitchFamily="2" charset="0"/>
                        </a:rPr>
                        <a:t>1. </a:t>
                      </a:r>
                      <a:endParaRPr lang="en-US" dirty="0"/>
                    </a:p>
                  </a:txBody>
                  <a:tcPr/>
                </a:tc>
                <a:tc>
                  <a:txBody>
                    <a:bodyPr/>
                    <a:lstStyle/>
                    <a:p>
                      <a:r>
                        <a:rPr lang="en-US" b="0" i="0" dirty="0">
                          <a:solidFill>
                            <a:srgbClr val="333333"/>
                          </a:solidFill>
                          <a:effectLst/>
                          <a:latin typeface="Poppins" panose="00000500000000000000" pitchFamily="2" charset="0"/>
                        </a:rPr>
                        <a:t>Total turnover of the assessee     </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086233184"/>
                  </a:ext>
                </a:extLst>
              </a:tr>
              <a:tr h="285982">
                <a:tc>
                  <a:txBody>
                    <a:bodyPr/>
                    <a:lstStyle/>
                    <a:p>
                      <a:r>
                        <a:rPr lang="en-US" b="0" i="0" dirty="0">
                          <a:solidFill>
                            <a:srgbClr val="333333"/>
                          </a:solidFill>
                          <a:effectLst/>
                          <a:latin typeface="Poppins" panose="00000500000000000000" pitchFamily="2" charset="0"/>
                        </a:rPr>
                        <a:t>2.</a:t>
                      </a:r>
                      <a:endParaRPr lang="en-US" dirty="0"/>
                    </a:p>
                  </a:txBody>
                  <a:tcPr/>
                </a:tc>
                <a:tc>
                  <a:txBody>
                    <a:bodyPr/>
                    <a:lstStyle/>
                    <a:p>
                      <a:r>
                        <a:rPr lang="en-US" b="0" i="0" dirty="0">
                          <a:solidFill>
                            <a:srgbClr val="333333"/>
                          </a:solidFill>
                          <a:effectLst/>
                          <a:latin typeface="Poppins" panose="00000500000000000000" pitchFamily="2" charset="0"/>
                        </a:rPr>
                        <a:t>Gross Profit/turnover     </a:t>
                      </a:r>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1449666096"/>
                  </a:ext>
                </a:extLst>
              </a:tr>
              <a:tr h="285982">
                <a:tc>
                  <a:txBody>
                    <a:bodyPr/>
                    <a:lstStyle/>
                    <a:p>
                      <a:r>
                        <a:rPr lang="en-US" b="0" i="0" dirty="0">
                          <a:solidFill>
                            <a:srgbClr val="333333"/>
                          </a:solidFill>
                          <a:effectLst/>
                          <a:latin typeface="Poppins" panose="00000500000000000000" pitchFamily="2" charset="0"/>
                        </a:rPr>
                        <a:t>3. </a:t>
                      </a:r>
                      <a:endParaRPr lang="en-US" dirty="0"/>
                    </a:p>
                  </a:txBody>
                  <a:tcPr/>
                </a:tc>
                <a:tc>
                  <a:txBody>
                    <a:bodyPr/>
                    <a:lstStyle/>
                    <a:p>
                      <a:r>
                        <a:rPr lang="en-US" b="0" i="0" dirty="0">
                          <a:solidFill>
                            <a:srgbClr val="333333"/>
                          </a:solidFill>
                          <a:effectLst/>
                          <a:latin typeface="Poppins" panose="00000500000000000000" pitchFamily="2" charset="0"/>
                        </a:rPr>
                        <a:t>Net Profit/turnover     </a:t>
                      </a:r>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09773850"/>
                  </a:ext>
                </a:extLst>
              </a:tr>
              <a:tr h="285982">
                <a:tc>
                  <a:txBody>
                    <a:bodyPr/>
                    <a:lstStyle/>
                    <a:p>
                      <a:r>
                        <a:rPr lang="en-US" b="0" i="0" dirty="0">
                          <a:solidFill>
                            <a:srgbClr val="333333"/>
                          </a:solidFill>
                          <a:effectLst/>
                          <a:latin typeface="Poppins" panose="00000500000000000000" pitchFamily="2" charset="0"/>
                        </a:rPr>
                        <a:t>4. </a:t>
                      </a:r>
                      <a:endParaRPr lang="en-US" dirty="0"/>
                    </a:p>
                  </a:txBody>
                  <a:tcPr/>
                </a:tc>
                <a:tc>
                  <a:txBody>
                    <a:bodyPr/>
                    <a:lstStyle/>
                    <a:p>
                      <a:r>
                        <a:rPr lang="en-US" b="0" i="0" dirty="0">
                          <a:solidFill>
                            <a:srgbClr val="333333"/>
                          </a:solidFill>
                          <a:effectLst/>
                          <a:latin typeface="Poppins" panose="00000500000000000000" pitchFamily="2" charset="0"/>
                        </a:rPr>
                        <a:t>Stock-in-trade/turnover     </a:t>
                      </a:r>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534016013"/>
                  </a:ext>
                </a:extLst>
              </a:tr>
              <a:tr h="500469">
                <a:tc>
                  <a:txBody>
                    <a:bodyPr/>
                    <a:lstStyle/>
                    <a:p>
                      <a:r>
                        <a:rPr lang="en-US" sz="1800" b="0" i="0" kern="1200" dirty="0">
                          <a:solidFill>
                            <a:schemeClr val="dk1"/>
                          </a:solidFill>
                          <a:effectLst/>
                          <a:latin typeface="+mn-lt"/>
                          <a:ea typeface="+mn-ea"/>
                          <a:cs typeface="+mn-cs"/>
                        </a:rPr>
                        <a:t>5. </a:t>
                      </a:r>
                      <a:endParaRPr lang="en-US" dirty="0"/>
                    </a:p>
                  </a:txBody>
                  <a:tcPr/>
                </a:tc>
                <a:tc>
                  <a:txBody>
                    <a:bodyPr/>
                    <a:lstStyle/>
                    <a:p>
                      <a:r>
                        <a:rPr lang="en-US" sz="1800" b="0" i="0" kern="1200" dirty="0">
                          <a:solidFill>
                            <a:schemeClr val="dk1"/>
                          </a:solidFill>
                          <a:effectLst/>
                          <a:latin typeface="+mn-lt"/>
                          <a:ea typeface="+mn-ea"/>
                          <a:cs typeface="+mn-cs"/>
                        </a:rPr>
                        <a:t>Material consumed/finished goods produced</a:t>
                      </a:r>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751799867"/>
                  </a:ext>
                </a:extLst>
              </a:tr>
            </a:tbl>
          </a:graphicData>
        </a:graphic>
      </p:graphicFrame>
    </p:spTree>
    <p:extLst>
      <p:ext uri="{BB962C8B-B14F-4D97-AF65-F5344CB8AC3E}">
        <p14:creationId xmlns:p14="http://schemas.microsoft.com/office/powerpoint/2010/main" val="10641919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63EA2-103B-26A0-AE77-9D6ABB34F570}"/>
              </a:ext>
            </a:extLst>
          </p:cNvPr>
          <p:cNvSpPr>
            <a:spLocks noGrp="1"/>
          </p:cNvSpPr>
          <p:nvPr>
            <p:ph type="title"/>
          </p:nvPr>
        </p:nvSpPr>
        <p:spPr>
          <a:xfrm>
            <a:off x="1" y="198121"/>
            <a:ext cx="11054854" cy="848359"/>
          </a:xfrm>
        </p:spPr>
        <p:txBody>
          <a:bodyPr>
            <a:normAutofit fontScale="90000"/>
          </a:bodyPr>
          <a:lstStyle/>
          <a:p>
            <a:r>
              <a:rPr lang="en-US" sz="4400" dirty="0">
                <a:latin typeface="Arial Black" panose="020B0A04020102020204" pitchFamily="34" charset="0"/>
              </a:rPr>
              <a:t>Common Non-compliance while preparing TAR</a:t>
            </a:r>
            <a:br>
              <a:rPr lang="en-IN" dirty="0"/>
            </a:br>
            <a:endParaRPr lang="en-IN" dirty="0"/>
          </a:p>
        </p:txBody>
      </p:sp>
      <p:sp>
        <p:nvSpPr>
          <p:cNvPr id="3" name="Content Placeholder 2">
            <a:extLst>
              <a:ext uri="{FF2B5EF4-FFF2-40B4-BE49-F238E27FC236}">
                <a16:creationId xmlns:a16="http://schemas.microsoft.com/office/drawing/2014/main" id="{51F635B4-01DE-8CC2-A6DD-D7334F03FB77}"/>
              </a:ext>
            </a:extLst>
          </p:cNvPr>
          <p:cNvSpPr>
            <a:spLocks noGrp="1"/>
          </p:cNvSpPr>
          <p:nvPr>
            <p:ph idx="1"/>
          </p:nvPr>
        </p:nvSpPr>
        <p:spPr>
          <a:xfrm>
            <a:off x="71121" y="1910080"/>
            <a:ext cx="10983734" cy="3556265"/>
          </a:xfrm>
        </p:spPr>
        <p:txBody>
          <a:bodyPr>
            <a:normAutofit/>
          </a:bodyPr>
          <a:lstStyle/>
          <a:p>
            <a:r>
              <a:rPr lang="fr-FR" sz="2800" dirty="0">
                <a:solidFill>
                  <a:srgbClr val="C00000"/>
                </a:solidFill>
                <a:latin typeface="Arial Black" panose="020B0A04020102020204" pitchFamily="34" charset="0"/>
              </a:rPr>
              <a:t>COMMON NON COMPLIANCE – ICAI PUBLICATION JUNE 22</a:t>
            </a:r>
          </a:p>
          <a:p>
            <a:r>
              <a:rPr lang="en-IN" sz="2800" dirty="0">
                <a:latin typeface="Arial Black" panose="020B0A04020102020204" pitchFamily="34" charset="0"/>
              </a:rPr>
              <a:t>https://www.icai.org/post/icai-publications-taxation-audits-quality-review-board</a:t>
            </a:r>
          </a:p>
        </p:txBody>
      </p:sp>
    </p:spTree>
    <p:extLst>
      <p:ext uri="{BB962C8B-B14F-4D97-AF65-F5344CB8AC3E}">
        <p14:creationId xmlns:p14="http://schemas.microsoft.com/office/powerpoint/2010/main" val="10936852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DBA7-38B6-FBCA-5FA9-DE75E2F4A660}"/>
              </a:ext>
            </a:extLst>
          </p:cNvPr>
          <p:cNvSpPr>
            <a:spLocks noGrp="1"/>
          </p:cNvSpPr>
          <p:nvPr>
            <p:ph type="title"/>
          </p:nvPr>
        </p:nvSpPr>
        <p:spPr/>
        <p:txBody>
          <a:bodyPr/>
          <a:lstStyle/>
          <a:p>
            <a:r>
              <a:rPr lang="en-IN" dirty="0">
                <a:latin typeface="Arial Black" panose="020B0A04020102020204" pitchFamily="34" charset="0"/>
              </a:rPr>
              <a:t>Non-Compliances in TAR</a:t>
            </a:r>
            <a:endParaRPr lang="en-IN" dirty="0"/>
          </a:p>
        </p:txBody>
      </p:sp>
      <p:sp>
        <p:nvSpPr>
          <p:cNvPr id="3" name="Content Placeholder 2">
            <a:extLst>
              <a:ext uri="{FF2B5EF4-FFF2-40B4-BE49-F238E27FC236}">
                <a16:creationId xmlns:a16="http://schemas.microsoft.com/office/drawing/2014/main" id="{94A1CC2B-2BDF-67D1-9A05-90D215B53807}"/>
              </a:ext>
            </a:extLst>
          </p:cNvPr>
          <p:cNvSpPr>
            <a:spLocks noGrp="1"/>
          </p:cNvSpPr>
          <p:nvPr>
            <p:ph idx="1"/>
          </p:nvPr>
        </p:nvSpPr>
        <p:spPr>
          <a:xfrm>
            <a:off x="0" y="1451811"/>
            <a:ext cx="11919283" cy="4601669"/>
          </a:xfrm>
        </p:spPr>
        <p:txBody>
          <a:bodyPr>
            <a:normAutofit fontScale="92500" lnSpcReduction="10000"/>
          </a:bodyPr>
          <a:lstStyle/>
          <a:p>
            <a:pPr algn="just"/>
            <a:r>
              <a:rPr lang="en-US" sz="2400" dirty="0">
                <a:latin typeface="Arial Black" panose="020B0A04020102020204" pitchFamily="34" charset="0"/>
              </a:rPr>
              <a:t>Revised SA 700, Forming an Opinion and Reporting on Financial </a:t>
            </a:r>
            <a:r>
              <a:rPr lang="en-US" sz="2400" dirty="0" err="1">
                <a:latin typeface="Arial Black" panose="020B0A04020102020204" pitchFamily="34" charset="0"/>
              </a:rPr>
              <a:t>StatementS</a:t>
            </a:r>
            <a:r>
              <a:rPr lang="en-US" sz="2400" dirty="0">
                <a:latin typeface="Arial Black" panose="020B0A04020102020204" pitchFamily="34" charset="0"/>
              </a:rPr>
              <a:t>.</a:t>
            </a:r>
          </a:p>
          <a:p>
            <a:pPr algn="just"/>
            <a:r>
              <a:rPr lang="en-US" sz="2400" dirty="0">
                <a:latin typeface="Arial Black" panose="020B0A04020102020204" pitchFamily="34" charset="0"/>
              </a:rPr>
              <a:t>Many of the Tax Audit reports do not have the paragraphs relating to </a:t>
            </a:r>
            <a:r>
              <a:rPr lang="en-US" sz="2400" dirty="0" err="1">
                <a:latin typeface="Arial Black" panose="020B0A04020102020204" pitchFamily="34" charset="0"/>
              </a:rPr>
              <a:t>Assessee’s</a:t>
            </a:r>
            <a:r>
              <a:rPr lang="en-US" sz="2400" dirty="0">
                <a:latin typeface="Arial Black" panose="020B0A04020102020204" pitchFamily="34" charset="0"/>
              </a:rPr>
              <a:t> responsibility and Tax Auditor’s responsibility as required by the Guidance Note in respect of SA 700.</a:t>
            </a:r>
          </a:p>
          <a:p>
            <a:pPr algn="just"/>
            <a:r>
              <a:rPr lang="en-US" sz="2400" dirty="0">
                <a:latin typeface="Arial Black" panose="020B0A04020102020204" pitchFamily="34" charset="0"/>
              </a:rPr>
              <a:t>Some of the tax audit reports contained a reference about the attached physically signed audit reports which mention these paragraphs, thereby complying with the requirement of SA 700. However, as per the Guidance Note on Tax Audit the same are specifically required to be mentioned / reported under clause (3) of Form No.3CA or Clause (5) of Form No.3CB, as the case may be</a:t>
            </a:r>
            <a:endParaRPr lang="en-IN" sz="2400" dirty="0">
              <a:latin typeface="Arial Black" panose="020B0A04020102020204" pitchFamily="34" charset="0"/>
            </a:endParaRPr>
          </a:p>
        </p:txBody>
      </p:sp>
    </p:spTree>
    <p:extLst>
      <p:ext uri="{BB962C8B-B14F-4D97-AF65-F5344CB8AC3E}">
        <p14:creationId xmlns:p14="http://schemas.microsoft.com/office/powerpoint/2010/main" val="1363861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3953-8E61-24D7-F029-24D2EA505E39}"/>
              </a:ext>
            </a:extLst>
          </p:cNvPr>
          <p:cNvSpPr>
            <a:spLocks noGrp="1"/>
          </p:cNvSpPr>
          <p:nvPr>
            <p:ph type="title"/>
          </p:nvPr>
        </p:nvSpPr>
        <p:spPr>
          <a:xfrm>
            <a:off x="121920" y="160020"/>
            <a:ext cx="11001514" cy="419100"/>
          </a:xfrm>
        </p:spPr>
        <p:txBody>
          <a:bodyPr>
            <a:normAutofit fontScale="90000"/>
          </a:bodyPr>
          <a:lstStyle/>
          <a:p>
            <a:r>
              <a:rPr lang="en-IN" dirty="0">
                <a:latin typeface="Arial Black" panose="020B0A04020102020204" pitchFamily="34" charset="0"/>
              </a:rPr>
              <a:t>Non-Compliances in TAR</a:t>
            </a:r>
          </a:p>
        </p:txBody>
      </p:sp>
      <p:sp>
        <p:nvSpPr>
          <p:cNvPr id="3" name="Content Placeholder 2">
            <a:extLst>
              <a:ext uri="{FF2B5EF4-FFF2-40B4-BE49-F238E27FC236}">
                <a16:creationId xmlns:a16="http://schemas.microsoft.com/office/drawing/2014/main" id="{91883D20-917A-586F-632F-5A5DE2E75DE5}"/>
              </a:ext>
            </a:extLst>
          </p:cNvPr>
          <p:cNvSpPr>
            <a:spLocks noGrp="1"/>
          </p:cNvSpPr>
          <p:nvPr>
            <p:ph idx="1"/>
          </p:nvPr>
        </p:nvSpPr>
        <p:spPr>
          <a:xfrm>
            <a:off x="-106680" y="640080"/>
            <a:ext cx="12298679" cy="5471160"/>
          </a:xfrm>
        </p:spPr>
        <p:txBody>
          <a:bodyPr>
            <a:normAutofit lnSpcReduction="10000"/>
          </a:bodyPr>
          <a:lstStyle/>
          <a:p>
            <a:r>
              <a:rPr lang="en-US" sz="2300" u="sng" dirty="0">
                <a:solidFill>
                  <a:srgbClr val="FF0000"/>
                </a:solidFill>
                <a:latin typeface="Arial Black" panose="020B0A04020102020204" pitchFamily="34" charset="0"/>
              </a:rPr>
              <a:t>Observations/Comments/ Discrepancies/Inconsistencies by Auditor</a:t>
            </a:r>
          </a:p>
          <a:p>
            <a:r>
              <a:rPr lang="en-US" dirty="0">
                <a:latin typeface="Arial Black" panose="020B0A04020102020204" pitchFamily="34" charset="0"/>
              </a:rPr>
              <a:t>Only qualifications/ observations should be reported in clause (3) of Form No.3CA or Clause (5) of Form No.3CB, as the case may be, while the additional information which are not in the nature of qualification could be attached as notes. </a:t>
            </a:r>
          </a:p>
          <a:p>
            <a:r>
              <a:rPr lang="en-US" sz="2300" u="sng" dirty="0">
                <a:solidFill>
                  <a:srgbClr val="FF0000"/>
                </a:solidFill>
                <a:latin typeface="Arial Black" panose="020B0A04020102020204" pitchFamily="34" charset="0"/>
              </a:rPr>
              <a:t> Clause 2 – Address</a:t>
            </a:r>
          </a:p>
          <a:p>
            <a:pPr>
              <a:buFont typeface="Wingdings" panose="05000000000000000000" pitchFamily="2" charset="2"/>
              <a:buChar char="v"/>
            </a:pPr>
            <a:r>
              <a:rPr lang="en-US" dirty="0">
                <a:latin typeface="Arial Black" panose="020B0A04020102020204" pitchFamily="34" charset="0"/>
              </a:rPr>
              <a:t> Address mentioned is different than one mentioned in Annual Report or Registered office </a:t>
            </a:r>
          </a:p>
          <a:p>
            <a:pPr>
              <a:buFont typeface="Wingdings" panose="05000000000000000000" pitchFamily="2" charset="2"/>
              <a:buChar char="v"/>
            </a:pPr>
            <a:r>
              <a:rPr lang="en-US" dirty="0">
                <a:latin typeface="Arial Black" panose="020B0A04020102020204" pitchFamily="34" charset="0"/>
              </a:rPr>
              <a:t> In case of Company – address of registered office also needs to be stated </a:t>
            </a:r>
          </a:p>
          <a:p>
            <a:r>
              <a:rPr lang="en-US" sz="2300" u="sng" dirty="0">
                <a:solidFill>
                  <a:srgbClr val="FF0000"/>
                </a:solidFill>
                <a:latin typeface="Arial Black" panose="020B0A04020102020204" pitchFamily="34" charset="0"/>
              </a:rPr>
              <a:t>Clause 4 – Indirect Tax Registration </a:t>
            </a:r>
          </a:p>
          <a:p>
            <a:pPr>
              <a:buFont typeface="Wingdings" panose="05000000000000000000" pitchFamily="2" charset="2"/>
              <a:buChar char="v"/>
            </a:pPr>
            <a:r>
              <a:rPr lang="en-US" dirty="0">
                <a:latin typeface="Arial Black" panose="020B0A04020102020204" pitchFamily="34" charset="0"/>
              </a:rPr>
              <a:t>Registration under Indirect tax laws mentioned in CARO have not been reported </a:t>
            </a:r>
          </a:p>
          <a:p>
            <a:pPr>
              <a:buFont typeface="Wingdings" panose="05000000000000000000" pitchFamily="2" charset="2"/>
              <a:buChar char="v"/>
            </a:pPr>
            <a:r>
              <a:rPr lang="en-US" dirty="0">
                <a:latin typeface="Arial Black" panose="020B0A04020102020204" pitchFamily="34" charset="0"/>
              </a:rPr>
              <a:t>Indirect tax registration which are PAN based did not match with PAN quoted at clause 3 of Form 3CD</a:t>
            </a:r>
            <a:endParaRPr lang="en-IN" dirty="0">
              <a:latin typeface="Arial Black" panose="020B0A04020102020204" pitchFamily="34" charset="0"/>
            </a:endParaRPr>
          </a:p>
        </p:txBody>
      </p:sp>
    </p:spTree>
    <p:extLst>
      <p:ext uri="{BB962C8B-B14F-4D97-AF65-F5344CB8AC3E}">
        <p14:creationId xmlns:p14="http://schemas.microsoft.com/office/powerpoint/2010/main" val="36805311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5384F-DBF5-F3D6-5F8D-75BEE99047AF}"/>
              </a:ext>
            </a:extLst>
          </p:cNvPr>
          <p:cNvSpPr>
            <a:spLocks noGrp="1"/>
          </p:cNvSpPr>
          <p:nvPr>
            <p:ph type="title"/>
          </p:nvPr>
        </p:nvSpPr>
        <p:spPr>
          <a:xfrm>
            <a:off x="88233" y="120317"/>
            <a:ext cx="10966622" cy="561472"/>
          </a:xfrm>
        </p:spPr>
        <p:txBody>
          <a:bodyPr>
            <a:normAutofit/>
          </a:bodyPr>
          <a:lstStyle/>
          <a:p>
            <a:r>
              <a:rPr lang="en-IN" dirty="0">
                <a:latin typeface="Arial Black" panose="020B0A04020102020204" pitchFamily="34" charset="0"/>
              </a:rPr>
              <a:t>Non-Compliances in TAR</a:t>
            </a:r>
            <a:endParaRPr lang="en-IN" dirty="0"/>
          </a:p>
        </p:txBody>
      </p:sp>
      <p:sp>
        <p:nvSpPr>
          <p:cNvPr id="3" name="Content Placeholder 2">
            <a:extLst>
              <a:ext uri="{FF2B5EF4-FFF2-40B4-BE49-F238E27FC236}">
                <a16:creationId xmlns:a16="http://schemas.microsoft.com/office/drawing/2014/main" id="{4F2DD63C-88B8-ED0C-E479-5AC2B6CCD0B4}"/>
              </a:ext>
            </a:extLst>
          </p:cNvPr>
          <p:cNvSpPr>
            <a:spLocks noGrp="1"/>
          </p:cNvSpPr>
          <p:nvPr>
            <p:ph idx="1"/>
          </p:nvPr>
        </p:nvSpPr>
        <p:spPr>
          <a:xfrm>
            <a:off x="88233" y="786063"/>
            <a:ext cx="11590420" cy="5093369"/>
          </a:xfrm>
        </p:spPr>
        <p:txBody>
          <a:bodyPr>
            <a:noAutofit/>
          </a:bodyPr>
          <a:lstStyle/>
          <a:p>
            <a:pPr algn="just"/>
            <a:r>
              <a:rPr lang="en-US" sz="2200" dirty="0">
                <a:solidFill>
                  <a:srgbClr val="C00000"/>
                </a:solidFill>
                <a:latin typeface="Arial Black" panose="020B0A04020102020204" pitchFamily="34" charset="0"/>
              </a:rPr>
              <a:t>Clause 8</a:t>
            </a:r>
            <a:r>
              <a:rPr lang="en-US" sz="2200" dirty="0">
                <a:latin typeface="Arial Black" panose="020B0A04020102020204" pitchFamily="34" charset="0"/>
              </a:rPr>
              <a:t> - Clause under which audit is conducted.</a:t>
            </a:r>
          </a:p>
          <a:p>
            <a:pPr algn="just"/>
            <a:r>
              <a:rPr lang="en-US" sz="2200" dirty="0">
                <a:latin typeface="Arial Black" panose="020B0A04020102020204" pitchFamily="34" charset="0"/>
              </a:rPr>
              <a:t>If audit is being conducted under any other law, “Third proviso to sec 44AB” is to be mentioned as applicable clause under which audit is undertaken.</a:t>
            </a:r>
          </a:p>
          <a:p>
            <a:pPr algn="just"/>
            <a:r>
              <a:rPr lang="en-US" sz="2200" dirty="0">
                <a:solidFill>
                  <a:srgbClr val="C00000"/>
                </a:solidFill>
                <a:latin typeface="Arial Black" panose="020B0A04020102020204" pitchFamily="34" charset="0"/>
              </a:rPr>
              <a:t>Clause 10 </a:t>
            </a:r>
            <a:r>
              <a:rPr lang="en-US" sz="2200" dirty="0">
                <a:latin typeface="Arial Black" panose="020B0A04020102020204" pitchFamily="34" charset="0"/>
              </a:rPr>
              <a:t>– Nature of Business ✓ All main business activities are not reported – only one or some of activities reported.</a:t>
            </a:r>
          </a:p>
          <a:p>
            <a:pPr algn="just"/>
            <a:r>
              <a:rPr lang="en-US" sz="2200" dirty="0">
                <a:solidFill>
                  <a:srgbClr val="C00000"/>
                </a:solidFill>
                <a:latin typeface="Arial Black" panose="020B0A04020102020204" pitchFamily="34" charset="0"/>
              </a:rPr>
              <a:t>Clause 11 </a:t>
            </a:r>
            <a:r>
              <a:rPr lang="en-US" sz="2200" dirty="0">
                <a:latin typeface="Arial Black" panose="020B0A04020102020204" pitchFamily="34" charset="0"/>
              </a:rPr>
              <a:t>– Books of Accounts ✓ For Companies – no books of accounts have been prescribed – however ‘Yes’ was reported ✓ Location of books of accounts / fact that books maintained in computer system was not reported ✓ Other supporting / documents which forms basis of verification, have not been reported</a:t>
            </a:r>
            <a:endParaRPr lang="en-IN" sz="2200" dirty="0">
              <a:latin typeface="Arial Black" panose="020B0A04020102020204" pitchFamily="34" charset="0"/>
            </a:endParaRPr>
          </a:p>
        </p:txBody>
      </p:sp>
    </p:spTree>
    <p:extLst>
      <p:ext uri="{BB962C8B-B14F-4D97-AF65-F5344CB8AC3E}">
        <p14:creationId xmlns:p14="http://schemas.microsoft.com/office/powerpoint/2010/main" val="21104194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E8A3D-7718-1848-2395-C19DEE51328F}"/>
              </a:ext>
            </a:extLst>
          </p:cNvPr>
          <p:cNvSpPr>
            <a:spLocks noGrp="1"/>
          </p:cNvSpPr>
          <p:nvPr>
            <p:ph type="title"/>
          </p:nvPr>
        </p:nvSpPr>
        <p:spPr>
          <a:xfrm>
            <a:off x="1" y="96254"/>
            <a:ext cx="11054854" cy="705852"/>
          </a:xfrm>
        </p:spPr>
        <p:txBody>
          <a:bodyPr/>
          <a:lstStyle/>
          <a:p>
            <a:r>
              <a:rPr lang="en-IN" dirty="0">
                <a:latin typeface="Arial Black" panose="020B0A04020102020204" pitchFamily="34" charset="0"/>
              </a:rPr>
              <a:t>Non-Compliances in TAR</a:t>
            </a:r>
            <a:endParaRPr lang="en-IN" dirty="0"/>
          </a:p>
        </p:txBody>
      </p:sp>
      <p:sp>
        <p:nvSpPr>
          <p:cNvPr id="3" name="Content Placeholder 2">
            <a:extLst>
              <a:ext uri="{FF2B5EF4-FFF2-40B4-BE49-F238E27FC236}">
                <a16:creationId xmlns:a16="http://schemas.microsoft.com/office/drawing/2014/main" id="{65A9A677-DBBE-3C03-15AE-4403C57752BD}"/>
              </a:ext>
            </a:extLst>
          </p:cNvPr>
          <p:cNvSpPr>
            <a:spLocks noGrp="1"/>
          </p:cNvSpPr>
          <p:nvPr>
            <p:ph idx="1"/>
          </p:nvPr>
        </p:nvSpPr>
        <p:spPr>
          <a:xfrm>
            <a:off x="152400" y="1010652"/>
            <a:ext cx="10902455" cy="4455693"/>
          </a:xfrm>
        </p:spPr>
        <p:txBody>
          <a:bodyPr>
            <a:normAutofit fontScale="92500" lnSpcReduction="10000"/>
          </a:bodyPr>
          <a:lstStyle/>
          <a:p>
            <a:pPr algn="just"/>
            <a:r>
              <a:rPr lang="en-US" sz="2400" dirty="0">
                <a:solidFill>
                  <a:srgbClr val="C00000"/>
                </a:solidFill>
                <a:latin typeface="Arial Black" panose="020B0A04020102020204" pitchFamily="34" charset="0"/>
              </a:rPr>
              <a:t>Clause 13 </a:t>
            </a:r>
            <a:r>
              <a:rPr lang="en-US" sz="2400" dirty="0">
                <a:latin typeface="Arial Black" panose="020B0A04020102020204" pitchFamily="34" charset="0"/>
              </a:rPr>
              <a:t>– ICDS ✓ Adjustment reported in clause 13(f) instead of clause 13(e) ✓ Disclosure as per clause 13(f) not done in all cases. In few cases, reporting done only where there are any deviation from notified ICDS.</a:t>
            </a:r>
          </a:p>
          <a:p>
            <a:pPr algn="just"/>
            <a:r>
              <a:rPr lang="en-US" sz="2400" dirty="0">
                <a:solidFill>
                  <a:srgbClr val="C00000"/>
                </a:solidFill>
                <a:latin typeface="Arial Black" panose="020B0A04020102020204" pitchFamily="34" charset="0"/>
              </a:rPr>
              <a:t>Clause 14 </a:t>
            </a:r>
            <a:r>
              <a:rPr lang="en-US" sz="2400" dirty="0">
                <a:latin typeface="Arial Black" panose="020B0A04020102020204" pitchFamily="34" charset="0"/>
              </a:rPr>
              <a:t>– Method of valuation and Deviation u/s 145A ✓ Method of valuation not reported for each item of inventory separately ✓ Memorandum accounts for adjustment on account of S. 145A not reported.</a:t>
            </a:r>
          </a:p>
          <a:p>
            <a:pPr algn="just"/>
            <a:r>
              <a:rPr lang="en-US" sz="2400" dirty="0">
                <a:solidFill>
                  <a:srgbClr val="C00000"/>
                </a:solidFill>
                <a:latin typeface="Arial Black" panose="020B0A04020102020204" pitchFamily="34" charset="0"/>
              </a:rPr>
              <a:t>Clause 17 </a:t>
            </a:r>
            <a:r>
              <a:rPr lang="en-US" sz="2400" dirty="0">
                <a:latin typeface="Arial Black" panose="020B0A04020102020204" pitchFamily="34" charset="0"/>
              </a:rPr>
              <a:t>– Transfer of land / </a:t>
            </a:r>
            <a:r>
              <a:rPr lang="en-US" sz="2400" dirty="0" err="1">
                <a:latin typeface="Arial Black" panose="020B0A04020102020204" pitchFamily="34" charset="0"/>
              </a:rPr>
              <a:t>Bldg</a:t>
            </a:r>
            <a:r>
              <a:rPr lang="en-US" sz="2400" dirty="0">
                <a:latin typeface="Arial Black" panose="020B0A04020102020204" pitchFamily="34" charset="0"/>
              </a:rPr>
              <a:t> – referred in S. 43CA / 50C ✓ Reporting done in cases where consideration and Value as per 43CA / 50C </a:t>
            </a:r>
            <a:r>
              <a:rPr lang="en-US" sz="2400">
                <a:latin typeface="Arial Black" panose="020B0A04020102020204" pitchFamily="34" charset="0"/>
              </a:rPr>
              <a:t>is same– </a:t>
            </a:r>
            <a:r>
              <a:rPr lang="en-US" sz="2400" dirty="0">
                <a:latin typeface="Arial Black" panose="020B0A04020102020204" pitchFamily="34" charset="0"/>
              </a:rPr>
              <a:t>wherein no reporting is required</a:t>
            </a:r>
            <a:endParaRPr lang="en-IN" sz="2400" dirty="0">
              <a:latin typeface="Arial Black" panose="020B0A04020102020204" pitchFamily="34" charset="0"/>
            </a:endParaRPr>
          </a:p>
        </p:txBody>
      </p:sp>
    </p:spTree>
    <p:extLst>
      <p:ext uri="{BB962C8B-B14F-4D97-AF65-F5344CB8AC3E}">
        <p14:creationId xmlns:p14="http://schemas.microsoft.com/office/powerpoint/2010/main" val="39491968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53788-43AE-C478-4AAC-541B2905E9CD}"/>
              </a:ext>
            </a:extLst>
          </p:cNvPr>
          <p:cNvSpPr>
            <a:spLocks noGrp="1"/>
          </p:cNvSpPr>
          <p:nvPr>
            <p:ph type="title"/>
          </p:nvPr>
        </p:nvSpPr>
        <p:spPr>
          <a:xfrm>
            <a:off x="104275" y="72190"/>
            <a:ext cx="10950580" cy="665748"/>
          </a:xfrm>
        </p:spPr>
        <p:txBody>
          <a:bodyPr>
            <a:normAutofit/>
          </a:bodyPr>
          <a:lstStyle/>
          <a:p>
            <a:r>
              <a:rPr lang="en-IN" dirty="0">
                <a:latin typeface="Arial Black" panose="020B0A04020102020204" pitchFamily="34" charset="0"/>
              </a:rPr>
              <a:t>Non-Compliances in TAR</a:t>
            </a:r>
            <a:endParaRPr lang="en-IN" dirty="0"/>
          </a:p>
        </p:txBody>
      </p:sp>
      <p:sp>
        <p:nvSpPr>
          <p:cNvPr id="3" name="Content Placeholder 2">
            <a:extLst>
              <a:ext uri="{FF2B5EF4-FFF2-40B4-BE49-F238E27FC236}">
                <a16:creationId xmlns:a16="http://schemas.microsoft.com/office/drawing/2014/main" id="{F880670B-21BC-273C-AE35-8129F04A23DA}"/>
              </a:ext>
            </a:extLst>
          </p:cNvPr>
          <p:cNvSpPr>
            <a:spLocks noGrp="1"/>
          </p:cNvSpPr>
          <p:nvPr>
            <p:ph idx="1"/>
          </p:nvPr>
        </p:nvSpPr>
        <p:spPr>
          <a:xfrm>
            <a:off x="104275" y="625642"/>
            <a:ext cx="11983450" cy="4840703"/>
          </a:xfrm>
        </p:spPr>
        <p:txBody>
          <a:bodyPr>
            <a:normAutofit lnSpcReduction="10000"/>
          </a:bodyPr>
          <a:lstStyle/>
          <a:p>
            <a:r>
              <a:rPr lang="en-US" sz="2200" dirty="0">
                <a:solidFill>
                  <a:srgbClr val="C00000"/>
                </a:solidFill>
                <a:latin typeface="Arial Black" panose="020B0A04020102020204" pitchFamily="34" charset="0"/>
              </a:rPr>
              <a:t>Clause 18 </a:t>
            </a:r>
            <a:r>
              <a:rPr lang="en-US" sz="2200" dirty="0">
                <a:latin typeface="Arial Black" panose="020B0A04020102020204" pitchFamily="34" charset="0"/>
              </a:rPr>
              <a:t>– Depreciation ✓ Mismatch with the annual report filed in MCA(either addition not shown properly or sale not shown) ✓ The adjustment for Foreign exchange fluctuation shown in the annual report but missed in the TAR. ✓ Single consolidated amount reported at the end of each half part of the financial year as date of addition, instead of actual date of addition of each asset of the block .</a:t>
            </a:r>
          </a:p>
          <a:p>
            <a:r>
              <a:rPr lang="en-US" sz="2200" dirty="0">
                <a:latin typeface="Arial Black" panose="020B0A04020102020204" pitchFamily="34" charset="0"/>
              </a:rPr>
              <a:t> </a:t>
            </a:r>
            <a:r>
              <a:rPr lang="en-US" sz="2200" dirty="0">
                <a:solidFill>
                  <a:srgbClr val="C00000"/>
                </a:solidFill>
                <a:latin typeface="Arial Black" panose="020B0A04020102020204" pitchFamily="34" charset="0"/>
              </a:rPr>
              <a:t>Clause 20(b) </a:t>
            </a:r>
            <a:r>
              <a:rPr lang="en-US" sz="2200" dirty="0">
                <a:latin typeface="Arial Black" panose="020B0A04020102020204" pitchFamily="34" charset="0"/>
              </a:rPr>
              <a:t>– Contribution to Employee Fund ✓ EI contribution reflecting in annual report but not reported under clause 20(b) ✓ Due date reported for relevant fund were incorrect. </a:t>
            </a:r>
          </a:p>
          <a:p>
            <a:r>
              <a:rPr lang="en-US" sz="2200" dirty="0">
                <a:solidFill>
                  <a:srgbClr val="C00000"/>
                </a:solidFill>
                <a:latin typeface="Arial Black" panose="020B0A04020102020204" pitchFamily="34" charset="0"/>
              </a:rPr>
              <a:t>Clause 23 </a:t>
            </a:r>
            <a:r>
              <a:rPr lang="en-US" sz="2200" dirty="0">
                <a:latin typeface="Arial Black" panose="020B0A04020102020204" pitchFamily="34" charset="0"/>
              </a:rPr>
              <a:t>– Payments to related party ✓ Name and PAN of related party are not reported ✓ Consolidated figures reported instead of reporting individual transactions</a:t>
            </a:r>
            <a:endParaRPr lang="en-IN" sz="2200" dirty="0">
              <a:latin typeface="Arial Black" panose="020B0A04020102020204" pitchFamily="34" charset="0"/>
            </a:endParaRPr>
          </a:p>
        </p:txBody>
      </p:sp>
    </p:spTree>
    <p:extLst>
      <p:ext uri="{BB962C8B-B14F-4D97-AF65-F5344CB8AC3E}">
        <p14:creationId xmlns:p14="http://schemas.microsoft.com/office/powerpoint/2010/main" val="1508254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D30A-4E11-9AC3-9988-12C0C8856F53}"/>
              </a:ext>
            </a:extLst>
          </p:cNvPr>
          <p:cNvSpPr>
            <a:spLocks noGrp="1"/>
          </p:cNvSpPr>
          <p:nvPr>
            <p:ph type="title"/>
          </p:nvPr>
        </p:nvSpPr>
        <p:spPr>
          <a:xfrm>
            <a:off x="112295" y="80211"/>
            <a:ext cx="10942559" cy="802105"/>
          </a:xfrm>
        </p:spPr>
        <p:txBody>
          <a:bodyPr/>
          <a:lstStyle/>
          <a:p>
            <a:r>
              <a:rPr lang="en-IN" dirty="0">
                <a:latin typeface="Arial Black" panose="020B0A04020102020204" pitchFamily="34" charset="0"/>
              </a:rPr>
              <a:t>Non-Compliances in TAR</a:t>
            </a:r>
            <a:endParaRPr lang="en-IN" dirty="0"/>
          </a:p>
        </p:txBody>
      </p:sp>
      <p:sp>
        <p:nvSpPr>
          <p:cNvPr id="3" name="Content Placeholder 2">
            <a:extLst>
              <a:ext uri="{FF2B5EF4-FFF2-40B4-BE49-F238E27FC236}">
                <a16:creationId xmlns:a16="http://schemas.microsoft.com/office/drawing/2014/main" id="{D1604CD8-939D-2B5A-81C1-231BBD9D1890}"/>
              </a:ext>
            </a:extLst>
          </p:cNvPr>
          <p:cNvSpPr>
            <a:spLocks noGrp="1"/>
          </p:cNvSpPr>
          <p:nvPr>
            <p:ph idx="1"/>
          </p:nvPr>
        </p:nvSpPr>
        <p:spPr>
          <a:xfrm>
            <a:off x="240633" y="778042"/>
            <a:ext cx="10814222" cy="4688303"/>
          </a:xfrm>
        </p:spPr>
        <p:txBody>
          <a:bodyPr>
            <a:normAutofit/>
          </a:bodyPr>
          <a:lstStyle/>
          <a:p>
            <a:pPr algn="just"/>
            <a:r>
              <a:rPr lang="en-US" dirty="0">
                <a:solidFill>
                  <a:srgbClr val="C00000"/>
                </a:solidFill>
                <a:latin typeface="Arial Black" panose="020B0A04020102020204" pitchFamily="34" charset="0"/>
              </a:rPr>
              <a:t>Clause 25 </a:t>
            </a:r>
            <a:r>
              <a:rPr lang="en-US" dirty="0">
                <a:latin typeface="Arial Black" panose="020B0A04020102020204" pitchFamily="34" charset="0"/>
              </a:rPr>
              <a:t>– Amount Chargeable to tax u/s 41 ✓ Reporting not done in many cases - reporting required even if the same is credited to profit and loss.</a:t>
            </a:r>
          </a:p>
          <a:p>
            <a:pPr algn="just"/>
            <a:r>
              <a:rPr lang="en-US" dirty="0">
                <a:latin typeface="Arial Black" panose="020B0A04020102020204" pitchFamily="34" charset="0"/>
              </a:rPr>
              <a:t> </a:t>
            </a:r>
            <a:r>
              <a:rPr lang="en-US" dirty="0">
                <a:solidFill>
                  <a:srgbClr val="C00000"/>
                </a:solidFill>
                <a:latin typeface="Arial Black" panose="020B0A04020102020204" pitchFamily="34" charset="0"/>
              </a:rPr>
              <a:t>Clause 35 </a:t>
            </a:r>
            <a:r>
              <a:rPr lang="en-US" dirty="0">
                <a:latin typeface="Arial Black" panose="020B0A04020102020204" pitchFamily="34" charset="0"/>
              </a:rPr>
              <a:t>– Quantitative Details ✓ Quantitative details of principal items of goods traded were not reported under this clause whereas “Trading” was reported as one of the businesses of the assessee under clause 10a. ✓ Percentage of yield has not been reported nor any qualification is reported. Also, qualification/ observation with regard to the same was not given in the Tax Audit report. ✓ Details of ‘Finished products’ were erroneously reported as ‘raw materials’ under clause 35b(A) instead of clause 35b(B).</a:t>
            </a:r>
            <a:endParaRPr lang="en-IN" dirty="0">
              <a:latin typeface="Arial Black" panose="020B0A04020102020204" pitchFamily="34" charset="0"/>
            </a:endParaRPr>
          </a:p>
        </p:txBody>
      </p:sp>
    </p:spTree>
    <p:extLst>
      <p:ext uri="{BB962C8B-B14F-4D97-AF65-F5344CB8AC3E}">
        <p14:creationId xmlns:p14="http://schemas.microsoft.com/office/powerpoint/2010/main" val="1959501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E99A7-2352-0395-AA10-348D829BEC97}"/>
              </a:ext>
            </a:extLst>
          </p:cNvPr>
          <p:cNvSpPr>
            <a:spLocks noGrp="1"/>
          </p:cNvSpPr>
          <p:nvPr>
            <p:ph type="title"/>
          </p:nvPr>
        </p:nvSpPr>
        <p:spPr>
          <a:xfrm>
            <a:off x="231113" y="120581"/>
            <a:ext cx="10823742" cy="667454"/>
          </a:xfrm>
        </p:spPr>
        <p:txBody>
          <a:bodyPr>
            <a:normAutofit/>
          </a:bodyPr>
          <a:lstStyle/>
          <a:p>
            <a:r>
              <a:rPr lang="en-US" sz="4000" dirty="0">
                <a:latin typeface="Arial Black" panose="020B0A04020102020204" pitchFamily="34" charset="0"/>
              </a:rPr>
              <a:t>SECTION 44AD ESSENTIALS</a:t>
            </a:r>
            <a:endParaRPr lang="en-IN" sz="4000" dirty="0">
              <a:latin typeface="Arial Black" panose="020B0A04020102020204" pitchFamily="34" charset="0"/>
            </a:endParaRPr>
          </a:p>
        </p:txBody>
      </p:sp>
      <p:graphicFrame>
        <p:nvGraphicFramePr>
          <p:cNvPr id="4" name="Content Placeholder 3">
            <a:extLst>
              <a:ext uri="{FF2B5EF4-FFF2-40B4-BE49-F238E27FC236}">
                <a16:creationId xmlns:a16="http://schemas.microsoft.com/office/drawing/2014/main" id="{8B789588-060D-2665-07EB-BC382A161F1C}"/>
              </a:ext>
            </a:extLst>
          </p:cNvPr>
          <p:cNvGraphicFramePr>
            <a:graphicFrameLocks noGrp="1"/>
          </p:cNvGraphicFramePr>
          <p:nvPr>
            <p:ph idx="1"/>
            <p:extLst>
              <p:ext uri="{D42A27DB-BD31-4B8C-83A1-F6EECF244321}">
                <p14:modId xmlns:p14="http://schemas.microsoft.com/office/powerpoint/2010/main" val="3825861211"/>
              </p:ext>
            </p:extLst>
          </p:nvPr>
        </p:nvGraphicFramePr>
        <p:xfrm>
          <a:off x="381837" y="944545"/>
          <a:ext cx="11706330" cy="6103370"/>
        </p:xfrm>
        <a:graphic>
          <a:graphicData uri="http://schemas.openxmlformats.org/drawingml/2006/table">
            <a:tbl>
              <a:tblPr firstRow="1" bandRow="1">
                <a:tableStyleId>{5C22544A-7EE6-4342-B048-85BDC9FD1C3A}</a:tableStyleId>
              </a:tblPr>
              <a:tblGrid>
                <a:gridCol w="5853165">
                  <a:extLst>
                    <a:ext uri="{9D8B030D-6E8A-4147-A177-3AD203B41FA5}">
                      <a16:colId xmlns:a16="http://schemas.microsoft.com/office/drawing/2014/main" val="394850640"/>
                    </a:ext>
                  </a:extLst>
                </a:gridCol>
                <a:gridCol w="5853165">
                  <a:extLst>
                    <a:ext uri="{9D8B030D-6E8A-4147-A177-3AD203B41FA5}">
                      <a16:colId xmlns:a16="http://schemas.microsoft.com/office/drawing/2014/main" val="4084087418"/>
                    </a:ext>
                  </a:extLst>
                </a:gridCol>
              </a:tblGrid>
              <a:tr h="954593">
                <a:tc>
                  <a:txBody>
                    <a:bodyPr/>
                    <a:lstStyle/>
                    <a:p>
                      <a:r>
                        <a:rPr lang="en-US" sz="2400" dirty="0">
                          <a:latin typeface="Arial Black" panose="020B0A04020102020204" pitchFamily="34" charset="0"/>
                        </a:rPr>
                        <a:t>Should be eligible Assessee </a:t>
                      </a:r>
                      <a:endParaRPr lang="en-IN" sz="2400" dirty="0">
                        <a:latin typeface="Arial Black" panose="020B0A04020102020204" pitchFamily="34" charset="0"/>
                      </a:endParaRPr>
                    </a:p>
                  </a:txBody>
                  <a:tcPr/>
                </a:tc>
                <a:tc>
                  <a:txBody>
                    <a:bodyPr/>
                    <a:lstStyle/>
                    <a:p>
                      <a:r>
                        <a:rPr lang="en-US" sz="2400" dirty="0" err="1">
                          <a:latin typeface="Arial Black" panose="020B0A04020102020204" pitchFamily="34" charset="0"/>
                        </a:rPr>
                        <a:t>Indl</a:t>
                      </a:r>
                      <a:r>
                        <a:rPr lang="en-US" sz="2400" dirty="0">
                          <a:latin typeface="Arial Black" panose="020B0A04020102020204" pitchFamily="34" charset="0"/>
                        </a:rPr>
                        <a:t>., HUF, Firm (except LLP); and</a:t>
                      </a:r>
                    </a:p>
                    <a:p>
                      <a:r>
                        <a:rPr lang="en-US" sz="2400" dirty="0">
                          <a:latin typeface="Arial Black" panose="020B0A04020102020204" pitchFamily="34" charset="0"/>
                        </a:rPr>
                        <a:t> No deduction sec. 10A, 10AA, 10B, 10BA &amp; Chapter VIA - Part C</a:t>
                      </a:r>
                      <a:endParaRPr lang="en-IN" sz="2400" dirty="0">
                        <a:latin typeface="Arial Black" panose="020B0A04020102020204" pitchFamily="34" charset="0"/>
                      </a:endParaRPr>
                    </a:p>
                  </a:txBody>
                  <a:tcPr/>
                </a:tc>
                <a:extLst>
                  <a:ext uri="{0D108BD9-81ED-4DB2-BD59-A6C34878D82A}">
                    <a16:rowId xmlns:a16="http://schemas.microsoft.com/office/drawing/2014/main" val="4274600911"/>
                  </a:ext>
                </a:extLst>
              </a:tr>
              <a:tr h="568148">
                <a:tc>
                  <a:txBody>
                    <a:bodyPr/>
                    <a:lstStyle/>
                    <a:p>
                      <a:r>
                        <a:rPr lang="en-US" sz="2400" dirty="0">
                          <a:latin typeface="Arial Black" panose="020B0A04020102020204" pitchFamily="34" charset="0"/>
                        </a:rPr>
                        <a:t>Should be doing eligible business </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Any business except 44AE</a:t>
                      </a:r>
                      <a:endParaRPr lang="en-IN" sz="2400" dirty="0">
                        <a:latin typeface="Arial Black" panose="020B0A04020102020204" pitchFamily="34" charset="0"/>
                      </a:endParaRPr>
                    </a:p>
                  </a:txBody>
                  <a:tcPr/>
                </a:tc>
                <a:extLst>
                  <a:ext uri="{0D108BD9-81ED-4DB2-BD59-A6C34878D82A}">
                    <a16:rowId xmlns:a16="http://schemas.microsoft.com/office/drawing/2014/main" val="2433244631"/>
                  </a:ext>
                </a:extLst>
              </a:tr>
              <a:tr h="568148">
                <a:tc>
                  <a:txBody>
                    <a:bodyPr/>
                    <a:lstStyle/>
                    <a:p>
                      <a:r>
                        <a:rPr lang="en-US" sz="2400" dirty="0">
                          <a:latin typeface="Arial Black" panose="020B0A04020102020204" pitchFamily="34" charset="0"/>
                        </a:rPr>
                        <a:t>Turnover</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&lt; Rs. 2 Cr. / 3 cr. </a:t>
                      </a:r>
                      <a:r>
                        <a:rPr lang="en-US" sz="2400" dirty="0">
                          <a:solidFill>
                            <a:srgbClr val="C00000"/>
                          </a:solidFill>
                          <a:latin typeface="Arial Black" panose="020B0A04020102020204" pitchFamily="34" charset="0"/>
                        </a:rPr>
                        <a:t>(if aggregate of amounts received during PY in cash do not exceed 5% of total turnover or gross receipts) </a:t>
                      </a:r>
                      <a:endParaRPr lang="en-IN" sz="2400" dirty="0">
                        <a:solidFill>
                          <a:srgbClr val="C00000"/>
                        </a:solidFill>
                        <a:latin typeface="Arial Black" panose="020B0A04020102020204" pitchFamily="34" charset="0"/>
                      </a:endParaRPr>
                    </a:p>
                  </a:txBody>
                  <a:tcPr/>
                </a:tc>
                <a:extLst>
                  <a:ext uri="{0D108BD9-81ED-4DB2-BD59-A6C34878D82A}">
                    <a16:rowId xmlns:a16="http://schemas.microsoft.com/office/drawing/2014/main" val="2640099231"/>
                  </a:ext>
                </a:extLst>
              </a:tr>
              <a:tr h="14009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latin typeface="Arial Black" panose="020B0A04020102020204" pitchFamily="34" charset="0"/>
                        </a:rPr>
                        <a:t>Section not applicable to a person carrying: </a:t>
                      </a:r>
                    </a:p>
                    <a:p>
                      <a:endParaRPr lang="en-IN" sz="2400" dirty="0">
                        <a:latin typeface="Arial Black" panose="020B0A04020102020204" pitchFamily="34" charset="0"/>
                      </a:endParaRPr>
                    </a:p>
                  </a:txBody>
                  <a:tcPr/>
                </a:tc>
                <a:tc>
                  <a:txBody>
                    <a:bodyPr/>
                    <a:lstStyle/>
                    <a:p>
                      <a:pPr marL="342900" indent="-342900">
                        <a:buFont typeface="Arial" panose="020B0604020202020204" pitchFamily="34" charset="0"/>
                        <a:buChar char="•"/>
                      </a:pPr>
                      <a:r>
                        <a:rPr lang="en-US" sz="2400" dirty="0">
                          <a:latin typeface="Arial Black" panose="020B0A04020102020204" pitchFamily="34" charset="0"/>
                        </a:rPr>
                        <a:t>Profession u/s 44AA(1) </a:t>
                      </a:r>
                    </a:p>
                    <a:p>
                      <a:pPr marL="342900" indent="-342900">
                        <a:buFont typeface="Arial" panose="020B0604020202020204" pitchFamily="34" charset="0"/>
                        <a:buChar char="•"/>
                      </a:pPr>
                      <a:r>
                        <a:rPr lang="en-US" sz="2400" dirty="0">
                          <a:latin typeface="Arial Black" panose="020B0A04020102020204" pitchFamily="34" charset="0"/>
                        </a:rPr>
                        <a:t>Commission or brokerage </a:t>
                      </a:r>
                    </a:p>
                    <a:p>
                      <a:pPr marL="342900" indent="-342900">
                        <a:buFont typeface="Arial" panose="020B0604020202020204" pitchFamily="34" charset="0"/>
                        <a:buChar char="•"/>
                      </a:pPr>
                      <a:r>
                        <a:rPr lang="en-US" sz="2400" dirty="0">
                          <a:latin typeface="Arial Black" panose="020B0A04020102020204" pitchFamily="34" charset="0"/>
                        </a:rPr>
                        <a:t>Agency business </a:t>
                      </a:r>
                      <a:endParaRPr lang="en-IN" sz="2400" dirty="0">
                        <a:latin typeface="Arial Black" panose="020B0A04020102020204" pitchFamily="34" charset="0"/>
                      </a:endParaRPr>
                    </a:p>
                  </a:txBody>
                  <a:tcPr/>
                </a:tc>
                <a:extLst>
                  <a:ext uri="{0D108BD9-81ED-4DB2-BD59-A6C34878D82A}">
                    <a16:rowId xmlns:a16="http://schemas.microsoft.com/office/drawing/2014/main" val="2664962173"/>
                  </a:ext>
                </a:extLst>
              </a:tr>
              <a:tr h="568148">
                <a:tc>
                  <a:txBody>
                    <a:bodyPr/>
                    <a:lstStyle/>
                    <a:p>
                      <a:r>
                        <a:rPr lang="en-US" sz="2400" dirty="0">
                          <a:latin typeface="Arial Black" panose="020B0A04020102020204" pitchFamily="34" charset="0"/>
                        </a:rPr>
                        <a:t>Deemed profit </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8% / 6% or more </a:t>
                      </a:r>
                      <a:endParaRPr lang="en-IN" sz="2400" dirty="0">
                        <a:latin typeface="Arial Black" panose="020B0A04020102020204" pitchFamily="34" charset="0"/>
                      </a:endParaRPr>
                    </a:p>
                  </a:txBody>
                  <a:tcPr/>
                </a:tc>
                <a:extLst>
                  <a:ext uri="{0D108BD9-81ED-4DB2-BD59-A6C34878D82A}">
                    <a16:rowId xmlns:a16="http://schemas.microsoft.com/office/drawing/2014/main" val="4157320611"/>
                  </a:ext>
                </a:extLst>
              </a:tr>
              <a:tr h="568148">
                <a:tc>
                  <a:txBody>
                    <a:bodyPr/>
                    <a:lstStyle/>
                    <a:p>
                      <a:r>
                        <a:rPr lang="en-IN" sz="2400" dirty="0">
                          <a:solidFill>
                            <a:srgbClr val="C00000"/>
                          </a:solidFill>
                          <a:latin typeface="Arial Black" panose="020B0A04020102020204" pitchFamily="34" charset="0"/>
                        </a:rPr>
                        <a:t>CAUTION</a:t>
                      </a:r>
                    </a:p>
                  </a:txBody>
                  <a:tcPr/>
                </a:tc>
                <a:tc>
                  <a:txBody>
                    <a:bodyPr/>
                    <a:lstStyle/>
                    <a:p>
                      <a:r>
                        <a:rPr lang="en-US" sz="2400" dirty="0">
                          <a:solidFill>
                            <a:srgbClr val="C00000"/>
                          </a:solidFill>
                          <a:latin typeface="Arial Black" panose="020B0A04020102020204" pitchFamily="34" charset="0"/>
                        </a:rPr>
                        <a:t>Profit to be Commensurate with fund flow</a:t>
                      </a:r>
                      <a:endParaRPr lang="en-IN" sz="2400" dirty="0">
                        <a:solidFill>
                          <a:srgbClr val="C00000"/>
                        </a:solidFill>
                        <a:latin typeface="Arial Black" panose="020B0A04020102020204" pitchFamily="34" charset="0"/>
                      </a:endParaRPr>
                    </a:p>
                  </a:txBody>
                  <a:tcPr/>
                </a:tc>
                <a:extLst>
                  <a:ext uri="{0D108BD9-81ED-4DB2-BD59-A6C34878D82A}">
                    <a16:rowId xmlns:a16="http://schemas.microsoft.com/office/drawing/2014/main" val="1054353966"/>
                  </a:ext>
                </a:extLst>
              </a:tr>
            </a:tbl>
          </a:graphicData>
        </a:graphic>
      </p:graphicFrame>
    </p:spTree>
    <p:extLst>
      <p:ext uri="{BB962C8B-B14F-4D97-AF65-F5344CB8AC3E}">
        <p14:creationId xmlns:p14="http://schemas.microsoft.com/office/powerpoint/2010/main" val="2306738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E99A7-2352-0395-AA10-348D829BEC97}"/>
              </a:ext>
            </a:extLst>
          </p:cNvPr>
          <p:cNvSpPr>
            <a:spLocks noGrp="1"/>
          </p:cNvSpPr>
          <p:nvPr>
            <p:ph type="title"/>
          </p:nvPr>
        </p:nvSpPr>
        <p:spPr>
          <a:xfrm>
            <a:off x="231113" y="120581"/>
            <a:ext cx="10823742" cy="667454"/>
          </a:xfrm>
        </p:spPr>
        <p:txBody>
          <a:bodyPr>
            <a:normAutofit/>
          </a:bodyPr>
          <a:lstStyle/>
          <a:p>
            <a:r>
              <a:rPr lang="en-US" sz="4000" dirty="0">
                <a:latin typeface="Arial Black" panose="020B0A04020102020204" pitchFamily="34" charset="0"/>
              </a:rPr>
              <a:t>SECTION 44ADa ESSENTIALS</a:t>
            </a:r>
            <a:endParaRPr lang="en-IN" sz="4000" dirty="0">
              <a:latin typeface="Arial Black" panose="020B0A04020102020204" pitchFamily="34" charset="0"/>
            </a:endParaRPr>
          </a:p>
        </p:txBody>
      </p:sp>
      <p:graphicFrame>
        <p:nvGraphicFramePr>
          <p:cNvPr id="4" name="Content Placeholder 3">
            <a:extLst>
              <a:ext uri="{FF2B5EF4-FFF2-40B4-BE49-F238E27FC236}">
                <a16:creationId xmlns:a16="http://schemas.microsoft.com/office/drawing/2014/main" id="{8B789588-060D-2665-07EB-BC382A161F1C}"/>
              </a:ext>
            </a:extLst>
          </p:cNvPr>
          <p:cNvGraphicFramePr>
            <a:graphicFrameLocks noGrp="1"/>
          </p:cNvGraphicFramePr>
          <p:nvPr>
            <p:ph idx="1"/>
            <p:extLst>
              <p:ext uri="{D42A27DB-BD31-4B8C-83A1-F6EECF244321}">
                <p14:modId xmlns:p14="http://schemas.microsoft.com/office/powerpoint/2010/main" val="107221926"/>
              </p:ext>
            </p:extLst>
          </p:nvPr>
        </p:nvGraphicFramePr>
        <p:xfrm>
          <a:off x="90435" y="944545"/>
          <a:ext cx="11997732" cy="4723141"/>
        </p:xfrm>
        <a:graphic>
          <a:graphicData uri="http://schemas.openxmlformats.org/drawingml/2006/table">
            <a:tbl>
              <a:tblPr firstRow="1" bandRow="1">
                <a:tableStyleId>{5C22544A-7EE6-4342-B048-85BDC9FD1C3A}</a:tableStyleId>
              </a:tblPr>
              <a:tblGrid>
                <a:gridCol w="6144567">
                  <a:extLst>
                    <a:ext uri="{9D8B030D-6E8A-4147-A177-3AD203B41FA5}">
                      <a16:colId xmlns:a16="http://schemas.microsoft.com/office/drawing/2014/main" val="394850640"/>
                    </a:ext>
                  </a:extLst>
                </a:gridCol>
                <a:gridCol w="5853165">
                  <a:extLst>
                    <a:ext uri="{9D8B030D-6E8A-4147-A177-3AD203B41FA5}">
                      <a16:colId xmlns:a16="http://schemas.microsoft.com/office/drawing/2014/main" val="4084087418"/>
                    </a:ext>
                  </a:extLst>
                </a:gridCol>
              </a:tblGrid>
              <a:tr h="954593">
                <a:tc>
                  <a:txBody>
                    <a:bodyPr/>
                    <a:lstStyle/>
                    <a:p>
                      <a:r>
                        <a:rPr lang="en-US" sz="2400" dirty="0">
                          <a:latin typeface="Arial Black" panose="020B0A04020102020204" pitchFamily="34" charset="0"/>
                        </a:rPr>
                        <a:t>Should be eligible Assessee </a:t>
                      </a:r>
                      <a:endParaRPr lang="en-IN" sz="2400" dirty="0">
                        <a:latin typeface="Arial Black" panose="020B0A04020102020204" pitchFamily="34" charset="0"/>
                      </a:endParaRPr>
                    </a:p>
                  </a:txBody>
                  <a:tcPr/>
                </a:tc>
                <a:tc>
                  <a:txBody>
                    <a:bodyPr/>
                    <a:lstStyle/>
                    <a:p>
                      <a:r>
                        <a:rPr lang="en-US" sz="2400" dirty="0" err="1">
                          <a:latin typeface="Arial Black" panose="020B0A04020102020204" pitchFamily="34" charset="0"/>
                        </a:rPr>
                        <a:t>Indl</a:t>
                      </a:r>
                      <a:r>
                        <a:rPr lang="en-US" sz="2400" dirty="0">
                          <a:latin typeface="Arial Black" panose="020B0A04020102020204" pitchFamily="34" charset="0"/>
                        </a:rPr>
                        <a:t>., HUF, Firm (except LLP)</a:t>
                      </a:r>
                      <a:endParaRPr lang="en-IN" sz="2400" dirty="0">
                        <a:latin typeface="Arial Black" panose="020B0A04020102020204" pitchFamily="34" charset="0"/>
                      </a:endParaRPr>
                    </a:p>
                  </a:txBody>
                  <a:tcPr/>
                </a:tc>
                <a:extLst>
                  <a:ext uri="{0D108BD9-81ED-4DB2-BD59-A6C34878D82A}">
                    <a16:rowId xmlns:a16="http://schemas.microsoft.com/office/drawing/2014/main" val="4274600911"/>
                  </a:ext>
                </a:extLst>
              </a:tr>
              <a:tr h="568148">
                <a:tc>
                  <a:txBody>
                    <a:bodyPr/>
                    <a:lstStyle/>
                    <a:p>
                      <a:r>
                        <a:rPr lang="en-US" sz="2400" dirty="0">
                          <a:latin typeface="Arial Black" panose="020B0A04020102020204" pitchFamily="34" charset="0"/>
                        </a:rPr>
                        <a:t>Should be engaged in prescribed/notified profession</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section 44AA(1) read with rule 6F </a:t>
                      </a:r>
                      <a:endParaRPr lang="en-IN" sz="2400" dirty="0">
                        <a:latin typeface="Arial Black" panose="020B0A04020102020204" pitchFamily="34" charset="0"/>
                      </a:endParaRPr>
                    </a:p>
                  </a:txBody>
                  <a:tcPr/>
                </a:tc>
                <a:extLst>
                  <a:ext uri="{0D108BD9-81ED-4DB2-BD59-A6C34878D82A}">
                    <a16:rowId xmlns:a16="http://schemas.microsoft.com/office/drawing/2014/main" val="2433244631"/>
                  </a:ext>
                </a:extLst>
              </a:tr>
              <a:tr h="568148">
                <a:tc>
                  <a:txBody>
                    <a:bodyPr/>
                    <a:lstStyle/>
                    <a:p>
                      <a:r>
                        <a:rPr lang="en-US" sz="2400" dirty="0">
                          <a:latin typeface="Arial Black" panose="020B0A04020102020204" pitchFamily="34" charset="0"/>
                        </a:rPr>
                        <a:t>Gross Receipt</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&lt; Rs. 50L /75L </a:t>
                      </a:r>
                      <a:r>
                        <a:rPr lang="en-US" sz="2400" dirty="0">
                          <a:solidFill>
                            <a:srgbClr val="C00000"/>
                          </a:solidFill>
                          <a:latin typeface="Arial Black" panose="020B0A04020102020204" pitchFamily="34" charset="0"/>
                        </a:rPr>
                        <a:t>(if aggregate of amounts received during PY in cash do not exceed 5% of gross receipts) </a:t>
                      </a:r>
                      <a:endParaRPr lang="en-IN" sz="2400" dirty="0">
                        <a:solidFill>
                          <a:srgbClr val="C00000"/>
                        </a:solidFill>
                        <a:latin typeface="Arial Black" panose="020B0A04020102020204" pitchFamily="34" charset="0"/>
                      </a:endParaRPr>
                    </a:p>
                  </a:txBody>
                  <a:tcPr/>
                </a:tc>
                <a:extLst>
                  <a:ext uri="{0D108BD9-81ED-4DB2-BD59-A6C34878D82A}">
                    <a16:rowId xmlns:a16="http://schemas.microsoft.com/office/drawing/2014/main" val="2640099231"/>
                  </a:ext>
                </a:extLst>
              </a:tr>
              <a:tr h="568148">
                <a:tc>
                  <a:txBody>
                    <a:bodyPr/>
                    <a:lstStyle/>
                    <a:p>
                      <a:r>
                        <a:rPr lang="en-US" sz="2400" dirty="0">
                          <a:latin typeface="Arial Black" panose="020B0A04020102020204" pitchFamily="34" charset="0"/>
                        </a:rPr>
                        <a:t>Deemed profit </a:t>
                      </a:r>
                      <a:endParaRPr lang="en-IN" sz="2400" dirty="0">
                        <a:latin typeface="Arial Black" panose="020B0A04020102020204" pitchFamily="34" charset="0"/>
                      </a:endParaRPr>
                    </a:p>
                  </a:txBody>
                  <a:tcPr/>
                </a:tc>
                <a:tc>
                  <a:txBody>
                    <a:bodyPr/>
                    <a:lstStyle/>
                    <a:p>
                      <a:r>
                        <a:rPr lang="en-US" sz="2400" dirty="0">
                          <a:latin typeface="Arial Black" panose="020B0A04020102020204" pitchFamily="34" charset="0"/>
                        </a:rPr>
                        <a:t>50% or more </a:t>
                      </a:r>
                      <a:endParaRPr lang="en-IN" sz="2400" dirty="0">
                        <a:latin typeface="Arial Black" panose="020B0A04020102020204" pitchFamily="34" charset="0"/>
                      </a:endParaRPr>
                    </a:p>
                  </a:txBody>
                  <a:tcPr/>
                </a:tc>
                <a:extLst>
                  <a:ext uri="{0D108BD9-81ED-4DB2-BD59-A6C34878D82A}">
                    <a16:rowId xmlns:a16="http://schemas.microsoft.com/office/drawing/2014/main" val="4157320611"/>
                  </a:ext>
                </a:extLst>
              </a:tr>
              <a:tr h="568148">
                <a:tc>
                  <a:txBody>
                    <a:bodyPr/>
                    <a:lstStyle/>
                    <a:p>
                      <a:r>
                        <a:rPr lang="en-IN" sz="2400" dirty="0">
                          <a:solidFill>
                            <a:srgbClr val="C00000"/>
                          </a:solidFill>
                          <a:latin typeface="Arial Black" panose="020B0A04020102020204" pitchFamily="34" charset="0"/>
                        </a:rPr>
                        <a:t>CAUTION</a:t>
                      </a:r>
                    </a:p>
                  </a:txBody>
                  <a:tcPr/>
                </a:tc>
                <a:tc>
                  <a:txBody>
                    <a:bodyPr/>
                    <a:lstStyle/>
                    <a:p>
                      <a:r>
                        <a:rPr lang="en-US" sz="2400" dirty="0">
                          <a:solidFill>
                            <a:srgbClr val="C00000"/>
                          </a:solidFill>
                          <a:latin typeface="Arial Black" panose="020B0A04020102020204" pitchFamily="34" charset="0"/>
                        </a:rPr>
                        <a:t>Profit to be Commensurate with fund flow</a:t>
                      </a:r>
                      <a:endParaRPr lang="en-IN" sz="2400" dirty="0">
                        <a:solidFill>
                          <a:srgbClr val="C00000"/>
                        </a:solidFill>
                        <a:latin typeface="Arial Black" panose="020B0A04020102020204" pitchFamily="34" charset="0"/>
                      </a:endParaRPr>
                    </a:p>
                  </a:txBody>
                  <a:tcPr/>
                </a:tc>
                <a:extLst>
                  <a:ext uri="{0D108BD9-81ED-4DB2-BD59-A6C34878D82A}">
                    <a16:rowId xmlns:a16="http://schemas.microsoft.com/office/drawing/2014/main" val="1054353966"/>
                  </a:ext>
                </a:extLst>
              </a:tr>
            </a:tbl>
          </a:graphicData>
        </a:graphic>
      </p:graphicFrame>
    </p:spTree>
    <p:extLst>
      <p:ext uri="{BB962C8B-B14F-4D97-AF65-F5344CB8AC3E}">
        <p14:creationId xmlns:p14="http://schemas.microsoft.com/office/powerpoint/2010/main" val="1589575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7D3C-C6B1-E1FE-03BE-5B254ACE4ECF}"/>
              </a:ext>
            </a:extLst>
          </p:cNvPr>
          <p:cNvSpPr>
            <a:spLocks noGrp="1"/>
          </p:cNvSpPr>
          <p:nvPr>
            <p:ph type="title"/>
          </p:nvPr>
        </p:nvSpPr>
        <p:spPr>
          <a:xfrm>
            <a:off x="703386" y="1"/>
            <a:ext cx="10018206" cy="562707"/>
          </a:xfrm>
        </p:spPr>
        <p:txBody>
          <a:bodyPr>
            <a:normAutofit fontScale="90000"/>
          </a:bodyPr>
          <a:lstStyle/>
          <a:p>
            <a:r>
              <a:rPr lang="en-IN" dirty="0">
                <a:latin typeface="Arial Black" panose="020B0A04020102020204" pitchFamily="34" charset="0"/>
              </a:rPr>
              <a:t>Professions u/s 44AA(1)</a:t>
            </a:r>
            <a:r>
              <a:rPr lang="en-US" dirty="0">
                <a:solidFill>
                  <a:srgbClr val="C00000"/>
                </a:solidFill>
                <a:latin typeface="Arial Black" panose="020B0A04020102020204" pitchFamily="34" charset="0"/>
              </a:rPr>
              <a:t> read with Rule 6F </a:t>
            </a:r>
            <a:endParaRPr lang="en-IN"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C116145-CE6F-D3E3-4843-37D409658E2F}"/>
              </a:ext>
            </a:extLst>
          </p:cNvPr>
          <p:cNvSpPr>
            <a:spLocks noGrp="1"/>
          </p:cNvSpPr>
          <p:nvPr>
            <p:ph idx="1"/>
          </p:nvPr>
        </p:nvSpPr>
        <p:spPr>
          <a:xfrm>
            <a:off x="226142" y="481781"/>
            <a:ext cx="11882122" cy="5657763"/>
          </a:xfrm>
        </p:spPr>
        <p:txBody>
          <a:bodyPr>
            <a:noAutofit/>
          </a:bodyPr>
          <a:lstStyle/>
          <a:p>
            <a:r>
              <a:rPr lang="en-US" sz="1800" dirty="0">
                <a:latin typeface="Arial Black" panose="020B0A04020102020204" pitchFamily="34" charset="0"/>
              </a:rPr>
              <a:t> Legal </a:t>
            </a:r>
            <a:endParaRPr lang="en-US" dirty="0">
              <a:latin typeface="Arial Black" panose="020B0A04020102020204" pitchFamily="34" charset="0"/>
            </a:endParaRPr>
          </a:p>
          <a:p>
            <a:r>
              <a:rPr lang="en-US" dirty="0">
                <a:latin typeface="Arial Black" panose="020B0A04020102020204" pitchFamily="34" charset="0"/>
              </a:rPr>
              <a:t>•Medical </a:t>
            </a:r>
          </a:p>
          <a:p>
            <a:r>
              <a:rPr lang="en-US" dirty="0">
                <a:latin typeface="Arial Black" panose="020B0A04020102020204" pitchFamily="34" charset="0"/>
              </a:rPr>
              <a:t> Engineering </a:t>
            </a:r>
          </a:p>
          <a:p>
            <a:r>
              <a:rPr lang="en-US" dirty="0">
                <a:latin typeface="Arial Black" panose="020B0A04020102020204" pitchFamily="34" charset="0"/>
              </a:rPr>
              <a:t> Architectural </a:t>
            </a:r>
          </a:p>
          <a:p>
            <a:r>
              <a:rPr lang="en-US" dirty="0">
                <a:latin typeface="Arial Black" panose="020B0A04020102020204" pitchFamily="34" charset="0"/>
              </a:rPr>
              <a:t> Accountancy </a:t>
            </a:r>
          </a:p>
          <a:p>
            <a:r>
              <a:rPr lang="en-US" dirty="0">
                <a:latin typeface="Arial Black" panose="020B0A04020102020204" pitchFamily="34" charset="0"/>
              </a:rPr>
              <a:t>Technical Consultancy </a:t>
            </a:r>
          </a:p>
          <a:p>
            <a:r>
              <a:rPr lang="en-US" dirty="0">
                <a:latin typeface="Arial Black" panose="020B0A04020102020204" pitchFamily="34" charset="0"/>
              </a:rPr>
              <a:t> Interior Decoration </a:t>
            </a:r>
          </a:p>
          <a:p>
            <a:r>
              <a:rPr lang="en-US" dirty="0" err="1">
                <a:latin typeface="Arial Black" panose="020B0A04020102020204" pitchFamily="34" charset="0"/>
              </a:rPr>
              <a:t>Authorised</a:t>
            </a:r>
            <a:r>
              <a:rPr lang="en-US" dirty="0">
                <a:latin typeface="Arial Black" panose="020B0A04020102020204" pitchFamily="34" charset="0"/>
              </a:rPr>
              <a:t> Representative </a:t>
            </a:r>
          </a:p>
          <a:p>
            <a:r>
              <a:rPr lang="en-US" dirty="0">
                <a:latin typeface="Arial Black" panose="020B0A04020102020204" pitchFamily="34" charset="0"/>
              </a:rPr>
              <a:t>Company Secretary </a:t>
            </a:r>
          </a:p>
          <a:p>
            <a:r>
              <a:rPr lang="en-US" dirty="0">
                <a:latin typeface="Arial Black" panose="020B0A04020102020204" pitchFamily="34" charset="0"/>
              </a:rPr>
              <a:t> Film Artist, actors, cameramen, editor…… </a:t>
            </a:r>
          </a:p>
          <a:p>
            <a:r>
              <a:rPr lang="en-US" dirty="0">
                <a:latin typeface="Arial Black" panose="020B0A04020102020204" pitchFamily="34" charset="0"/>
              </a:rPr>
              <a:t>Information Technology</a:t>
            </a:r>
            <a:endParaRPr lang="en-IN" dirty="0">
              <a:latin typeface="Arial Black" panose="020B0A04020102020204" pitchFamily="34" charset="0"/>
            </a:endParaRPr>
          </a:p>
        </p:txBody>
      </p:sp>
    </p:spTree>
    <p:extLst>
      <p:ext uri="{BB962C8B-B14F-4D97-AF65-F5344CB8AC3E}">
        <p14:creationId xmlns:p14="http://schemas.microsoft.com/office/powerpoint/2010/main" val="205308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3B262-3214-8BFC-FE20-156FEE319C8E}"/>
              </a:ext>
            </a:extLst>
          </p:cNvPr>
          <p:cNvSpPr>
            <a:spLocks noGrp="1"/>
          </p:cNvSpPr>
          <p:nvPr>
            <p:ph type="title"/>
          </p:nvPr>
        </p:nvSpPr>
        <p:spPr>
          <a:xfrm>
            <a:off x="1045029" y="200968"/>
            <a:ext cx="10009825" cy="924448"/>
          </a:xfrm>
        </p:spPr>
        <p:txBody>
          <a:bodyPr>
            <a:normAutofit/>
          </a:bodyPr>
          <a:lstStyle/>
          <a:p>
            <a:r>
              <a:rPr lang="en-US" sz="4000" dirty="0">
                <a:latin typeface="Arial Black" panose="020B0A04020102020204" pitchFamily="34" charset="0"/>
              </a:rPr>
              <a:t>S. 194J NOTIFIED LIST</a:t>
            </a:r>
            <a:endParaRPr lang="en-IN" sz="4000" dirty="0">
              <a:latin typeface="Arial Black" panose="020B0A04020102020204" pitchFamily="34" charset="0"/>
            </a:endParaRPr>
          </a:p>
        </p:txBody>
      </p:sp>
      <p:sp>
        <p:nvSpPr>
          <p:cNvPr id="3" name="Content Placeholder 2">
            <a:extLst>
              <a:ext uri="{FF2B5EF4-FFF2-40B4-BE49-F238E27FC236}">
                <a16:creationId xmlns:a16="http://schemas.microsoft.com/office/drawing/2014/main" id="{D3A386F6-21C9-9702-AAFD-2A73EEE93A76}"/>
              </a:ext>
            </a:extLst>
          </p:cNvPr>
          <p:cNvSpPr>
            <a:spLocks noGrp="1"/>
          </p:cNvSpPr>
          <p:nvPr>
            <p:ph idx="1"/>
          </p:nvPr>
        </p:nvSpPr>
        <p:spPr>
          <a:xfrm>
            <a:off x="673241" y="1879042"/>
            <a:ext cx="11054854" cy="4220350"/>
          </a:xfrm>
        </p:spPr>
        <p:txBody>
          <a:bodyPr>
            <a:normAutofit/>
          </a:bodyPr>
          <a:lstStyle/>
          <a:p>
            <a:pPr marL="0" indent="0">
              <a:buNone/>
            </a:pPr>
            <a:r>
              <a:rPr lang="en-US" dirty="0">
                <a:latin typeface="Arial Black" panose="020B0A04020102020204" pitchFamily="34" charset="0"/>
              </a:rPr>
              <a:t>• Sports Persons</a:t>
            </a:r>
          </a:p>
          <a:p>
            <a:pPr marL="0" indent="0">
              <a:buNone/>
            </a:pPr>
            <a:r>
              <a:rPr lang="en-US" dirty="0">
                <a:latin typeface="Arial Black" panose="020B0A04020102020204" pitchFamily="34" charset="0"/>
              </a:rPr>
              <a:t> • Umpires &amp; Referees </a:t>
            </a:r>
          </a:p>
          <a:p>
            <a:pPr marL="0" indent="0">
              <a:buNone/>
            </a:pPr>
            <a:r>
              <a:rPr lang="en-US" dirty="0">
                <a:latin typeface="Arial Black" panose="020B0A04020102020204" pitchFamily="34" charset="0"/>
              </a:rPr>
              <a:t>• Coaches &amp; Trainers</a:t>
            </a:r>
          </a:p>
          <a:p>
            <a:pPr marL="0" indent="0">
              <a:buNone/>
            </a:pPr>
            <a:r>
              <a:rPr lang="en-US" dirty="0">
                <a:latin typeface="Arial Black" panose="020B0A04020102020204" pitchFamily="34" charset="0"/>
              </a:rPr>
              <a:t> • Team Physicians &amp; Physiotherapists </a:t>
            </a:r>
          </a:p>
          <a:p>
            <a:pPr marL="0" indent="0">
              <a:buNone/>
            </a:pPr>
            <a:r>
              <a:rPr lang="en-US" dirty="0">
                <a:latin typeface="Arial Black" panose="020B0A04020102020204" pitchFamily="34" charset="0"/>
              </a:rPr>
              <a:t>• Event managers</a:t>
            </a:r>
          </a:p>
          <a:p>
            <a:pPr marL="0" indent="0">
              <a:buNone/>
            </a:pPr>
            <a:r>
              <a:rPr lang="en-US" dirty="0">
                <a:latin typeface="Arial Black" panose="020B0A04020102020204" pitchFamily="34" charset="0"/>
              </a:rPr>
              <a:t> • Commentators </a:t>
            </a:r>
          </a:p>
          <a:p>
            <a:pPr marL="0" indent="0">
              <a:buNone/>
            </a:pPr>
            <a:r>
              <a:rPr lang="en-US" dirty="0">
                <a:latin typeface="Arial Black" panose="020B0A04020102020204" pitchFamily="34" charset="0"/>
              </a:rPr>
              <a:t>• Anchors </a:t>
            </a:r>
          </a:p>
          <a:p>
            <a:pPr marL="0" indent="0">
              <a:buNone/>
            </a:pPr>
            <a:r>
              <a:rPr lang="en-US" dirty="0">
                <a:latin typeface="Arial Black" panose="020B0A04020102020204" pitchFamily="34" charset="0"/>
              </a:rPr>
              <a:t>• Sports Columnists</a:t>
            </a:r>
            <a:endParaRPr lang="en-IN" dirty="0">
              <a:latin typeface="Arial Black" panose="020B0A04020102020204" pitchFamily="34" charset="0"/>
            </a:endParaRPr>
          </a:p>
        </p:txBody>
      </p:sp>
    </p:spTree>
    <p:extLst>
      <p:ext uri="{BB962C8B-B14F-4D97-AF65-F5344CB8AC3E}">
        <p14:creationId xmlns:p14="http://schemas.microsoft.com/office/powerpoint/2010/main" val="220367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AA5A4-7F51-9261-B9E3-61BED989F530}"/>
              </a:ext>
            </a:extLst>
          </p:cNvPr>
          <p:cNvSpPr>
            <a:spLocks noGrp="1"/>
          </p:cNvSpPr>
          <p:nvPr>
            <p:ph type="title"/>
          </p:nvPr>
        </p:nvSpPr>
        <p:spPr/>
        <p:txBody>
          <a:bodyPr>
            <a:normAutofit/>
          </a:bodyPr>
          <a:lstStyle/>
          <a:p>
            <a:r>
              <a:rPr lang="en-IN" sz="4800" dirty="0">
                <a:latin typeface="Arial Black" panose="020B0A04020102020204" pitchFamily="34" charset="0"/>
              </a:rPr>
              <a:t>Sec. 44ab (a)</a:t>
            </a:r>
          </a:p>
        </p:txBody>
      </p:sp>
      <p:sp>
        <p:nvSpPr>
          <p:cNvPr id="3" name="Content Placeholder 2">
            <a:extLst>
              <a:ext uri="{FF2B5EF4-FFF2-40B4-BE49-F238E27FC236}">
                <a16:creationId xmlns:a16="http://schemas.microsoft.com/office/drawing/2014/main" id="{E7CEE17E-7C5D-A197-435B-802459D1002E}"/>
              </a:ext>
            </a:extLst>
          </p:cNvPr>
          <p:cNvSpPr>
            <a:spLocks noGrp="1"/>
          </p:cNvSpPr>
          <p:nvPr>
            <p:ph idx="1"/>
          </p:nvPr>
        </p:nvSpPr>
        <p:spPr>
          <a:xfrm>
            <a:off x="844063" y="1853754"/>
            <a:ext cx="11033090" cy="4199727"/>
          </a:xfrm>
        </p:spPr>
        <p:txBody>
          <a:bodyPr>
            <a:normAutofit fontScale="92500" lnSpcReduction="20000"/>
          </a:bodyPr>
          <a:lstStyle/>
          <a:p>
            <a:pPr marL="0" indent="0">
              <a:buNone/>
            </a:pPr>
            <a:r>
              <a:rPr lang="en-US" sz="4000" b="1" dirty="0">
                <a:latin typeface="Arial Black" panose="020B0A04020102020204" pitchFamily="34" charset="0"/>
              </a:rPr>
              <a:t>Limit Rs. 1 Cr /10 Cr </a:t>
            </a:r>
          </a:p>
          <a:p>
            <a:pPr marL="0" indent="0">
              <a:buNone/>
            </a:pPr>
            <a:r>
              <a:rPr lang="en-US" b="1" dirty="0">
                <a:latin typeface="Arial Black" panose="020B0A04020102020204" pitchFamily="34" charset="0"/>
              </a:rPr>
              <a:t>	</a:t>
            </a:r>
            <a:r>
              <a:rPr lang="en-US" sz="3600" b="1" dirty="0">
                <a:solidFill>
                  <a:srgbClr val="FF0000"/>
                </a:solidFill>
                <a:latin typeface="Arial Black" panose="020B0A04020102020204" pitchFamily="34" charset="0"/>
              </a:rPr>
              <a:t>Limit of Rs.10 Cr Only if: </a:t>
            </a:r>
          </a:p>
          <a:p>
            <a:r>
              <a:rPr lang="en-US" sz="3600" b="1" dirty="0">
                <a:solidFill>
                  <a:srgbClr val="002060"/>
                </a:solidFill>
                <a:latin typeface="Arial Black" panose="020B0A04020102020204" pitchFamily="34" charset="0"/>
              </a:rPr>
              <a:t>Aggregate of all amounts received in cash do not 	exceed 5% of said amount. </a:t>
            </a:r>
          </a:p>
          <a:p>
            <a:pPr marL="0" indent="0" algn="ctr">
              <a:buNone/>
            </a:pPr>
            <a:r>
              <a:rPr lang="en-US" sz="3600" b="1" dirty="0">
                <a:latin typeface="Arial Black" panose="020B0A04020102020204" pitchFamily="34" charset="0"/>
              </a:rPr>
              <a:t>&amp; </a:t>
            </a:r>
          </a:p>
          <a:p>
            <a:r>
              <a:rPr lang="en-US" sz="3600" b="1" dirty="0">
                <a:solidFill>
                  <a:srgbClr val="002060"/>
                </a:solidFill>
                <a:latin typeface="Arial Black" panose="020B0A04020102020204" pitchFamily="34" charset="0"/>
              </a:rPr>
              <a:t>Aggregate of all Payments made in cash do not 	exceed 5% of said payment</a:t>
            </a:r>
            <a:endParaRPr lang="en-IN" sz="3600" b="1" dirty="0">
              <a:solidFill>
                <a:srgbClr val="002060"/>
              </a:solidFill>
              <a:latin typeface="Arial Black" panose="020B0A04020102020204" pitchFamily="34" charset="0"/>
            </a:endParaRPr>
          </a:p>
        </p:txBody>
      </p:sp>
    </p:spTree>
    <p:extLst>
      <p:ext uri="{BB962C8B-B14F-4D97-AF65-F5344CB8AC3E}">
        <p14:creationId xmlns:p14="http://schemas.microsoft.com/office/powerpoint/2010/main" val="131356079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896</TotalTime>
  <Words>4878</Words>
  <Application>Microsoft Office PowerPoint</Application>
  <PresentationFormat>Widescreen</PresentationFormat>
  <Paragraphs>372</Paragraphs>
  <Slides>49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49</vt:i4>
      </vt:variant>
    </vt:vector>
  </HeadingPairs>
  <TitlesOfParts>
    <vt:vector size="56" baseType="lpstr">
      <vt:lpstr>Arial</vt:lpstr>
      <vt:lpstr>Arial Black</vt:lpstr>
      <vt:lpstr>Calibri</vt:lpstr>
      <vt:lpstr>Gill Sans MT</vt:lpstr>
      <vt:lpstr>Poppins</vt:lpstr>
      <vt:lpstr>Wingdings</vt:lpstr>
      <vt:lpstr>Gallery</vt:lpstr>
      <vt:lpstr>Tax Audit-important issues</vt:lpstr>
      <vt:lpstr>Objectives of tax audit</vt:lpstr>
      <vt:lpstr>Basics for a.y. 2024-25</vt:lpstr>
      <vt:lpstr>Applicable forms</vt:lpstr>
      <vt:lpstr>SECTION 44AD ESSENTIALS</vt:lpstr>
      <vt:lpstr>SECTION 44ADa ESSENTIALS</vt:lpstr>
      <vt:lpstr>Professions u/s 44AA(1) read with Rule 6F </vt:lpstr>
      <vt:lpstr>S. 194J NOTIFIED LIST</vt:lpstr>
      <vt:lpstr>Sec. 44ab (a)</vt:lpstr>
      <vt:lpstr>Case study</vt:lpstr>
      <vt:lpstr>PRESUMPTIVE INCOMES &amp; AUDIT</vt:lpstr>
      <vt:lpstr>Aggregate of all amounts received / payments should be less than 5 % - what all included?</vt:lpstr>
      <vt:lpstr>Optional regime of taxation for all assessee</vt:lpstr>
      <vt:lpstr>Clause 18 – DEPRECIATION ON GOODWILL </vt:lpstr>
      <vt:lpstr>CLAUSE 18 – DEPRECIATION </vt:lpstr>
      <vt:lpstr>CLAUSE 18 – DEPRECIATION </vt:lpstr>
      <vt:lpstr>CLAUSE 20 – EMPLOYEE CONTRIBUTION TO FUNDS </vt:lpstr>
      <vt:lpstr>CLAUSE 21 – CONTRIBUTION TO EMPLOYEE FUND – 40(a)(iv) </vt:lpstr>
      <vt:lpstr>CLAUSE 21 – FINE / PENALTIES / OFFENCE</vt:lpstr>
      <vt:lpstr>CLAUSE 21 – FINE / PENALTIES / OFFENCE</vt:lpstr>
      <vt:lpstr>CLAUSE 21 – FINE / PENALTIES / OFFENCE</vt:lpstr>
      <vt:lpstr>CLAUSE 21 – FINE / PENALTIES / OFFENCE</vt:lpstr>
      <vt:lpstr>CLAUSE 21 – TDS DISALLOWANCE – 40(a)(i)/(ia)/(ib)</vt:lpstr>
      <vt:lpstr>CLAUSE 21 – TDS DISALLOWANCE – 40(a)(i)/(ia)/(ib)</vt:lpstr>
      <vt:lpstr>CLAUSE 21 – CAPITAL EXPENDITURE</vt:lpstr>
      <vt:lpstr>CLAUSE 21 – INTEREST DEDUCTION – 36(1)(iii)</vt:lpstr>
      <vt:lpstr>CLAUSE 26 – LIABILITIES ALLOWED ON PAYMENT BASIS</vt:lpstr>
      <vt:lpstr>Clause 33 – CHAPTER VIA DEDUCTIONS</vt:lpstr>
      <vt:lpstr>CLAUSE 34 – TDS / TCS REPORTING</vt:lpstr>
      <vt:lpstr>CLAUSE 34 – TDS / TCS REPORTINg</vt:lpstr>
      <vt:lpstr>CLAUSE 44 – GST Reporting</vt:lpstr>
      <vt:lpstr>CLAUSE 44 – GST Reporting</vt:lpstr>
      <vt:lpstr>CLAUSE 44 – GST Reporting</vt:lpstr>
      <vt:lpstr>CLAUSE 12 – PRESUMPTIVE TAXATION</vt:lpstr>
      <vt:lpstr>CLAUSE 12 – PRESUMPTIVE TAXATION</vt:lpstr>
      <vt:lpstr>CLAUSE 16 – AMOUNTS NOT CREDITED TO PROFIT AND LOSS</vt:lpstr>
      <vt:lpstr>CLAUSE 21 – CASH PAYMENTS S. 40A(3) / S.40A(3A)</vt:lpstr>
      <vt:lpstr>CLAUSE 22 – INTEREST TO MSME</vt:lpstr>
      <vt:lpstr>CLAUSE 29B – GIFT TAXATION - 56(2)(x)</vt:lpstr>
      <vt:lpstr>CLAUSE 31 – 269ST</vt:lpstr>
      <vt:lpstr>CLAUSE 31 – 269SS / 269T</vt:lpstr>
      <vt:lpstr>Clause:40</vt:lpstr>
      <vt:lpstr>Common Non-compliance while preparing TAR </vt:lpstr>
      <vt:lpstr>Non-Compliances in TAR</vt:lpstr>
      <vt:lpstr>Non-Compliances in TAR</vt:lpstr>
      <vt:lpstr>Non-Compliances in TAR</vt:lpstr>
      <vt:lpstr>Non-Compliances in TAR</vt:lpstr>
      <vt:lpstr>Non-Compliances in TAR</vt:lpstr>
      <vt:lpstr>Non-Compliances in TAR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Audit-important issues</dc:title>
  <dc:creator>Bhanu Narayan Rao Yerramsetti</dc:creator>
  <cp:lastModifiedBy>KARUNAKAR  SANDABOINA</cp:lastModifiedBy>
  <cp:revision>40</cp:revision>
  <dcterms:created xsi:type="dcterms:W3CDTF">2024-08-08T01:10:23Z</dcterms:created>
  <dcterms:modified xsi:type="dcterms:W3CDTF">2025-10-17T10:40:38Z</dcterms:modified>
</cp:coreProperties>
</file>