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257" r:id="rId3"/>
    <p:sldId id="280" r:id="rId4"/>
    <p:sldId id="530" r:id="rId6"/>
    <p:sldId id="489" r:id="rId7"/>
    <p:sldId id="490" r:id="rId8"/>
    <p:sldId id="529" r:id="rId9"/>
    <p:sldId id="492" r:id="rId10"/>
    <p:sldId id="494" r:id="rId11"/>
    <p:sldId id="496" r:id="rId12"/>
    <p:sldId id="497" r:id="rId13"/>
    <p:sldId id="536" r:id="rId14"/>
    <p:sldId id="532" r:id="rId15"/>
    <p:sldId id="486" r:id="rId16"/>
    <p:sldId id="538" r:id="rId17"/>
    <p:sldId id="534" r:id="rId18"/>
    <p:sldId id="487" r:id="rId19"/>
    <p:sldId id="514" r:id="rId20"/>
    <p:sldId id="540" r:id="rId21"/>
    <p:sldId id="539" r:id="rId22"/>
    <p:sldId id="4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1C7C"/>
    <a:srgbClr val="A02B93"/>
    <a:srgbClr val="8D5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40" y="5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FCE2C-385D-4BD9-A75F-DF212F72625E}" type="datetimeFigureOut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52A2-5D0D-4D8E-A029-E91B40980D92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F2F495CD-58E6-4F7F-BAB2-3703AB66AE7F}" type="datetimeFigureOut">
              <a:rPr lang="en-IN" smtClean="0"/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latin typeface="Aptos"/>
              </a:rPr>
              <a:t>Targeted Money Laundering:</a:t>
            </a:r>
            <a:r>
              <a:rPr lang="en-US" sz="1200">
                <a:latin typeface="Aptos"/>
              </a:rPr>
              <a:t> Aimed to stop unaccounted funds from entering the formal economy through artificially inflated share premiums in unlisted shell companies.</a:t>
            </a:r>
            <a:endParaRPr lang="en-US" sz="1200">
              <a:latin typeface="Aptos"/>
            </a:endParaRPr>
          </a:p>
          <a:p>
            <a:r>
              <a:rPr lang="en-US" sz="1200" b="1">
                <a:latin typeface="Aptos"/>
              </a:rPr>
              <a:t>Established a Benchmark:</a:t>
            </a:r>
            <a:r>
              <a:rPr lang="en-US" sz="1200">
                <a:latin typeface="Aptos"/>
              </a:rPr>
              <a:t> Created a mechanism to scrutinize and tax unexplained cash credits by penalizing any share premium received above the government-prescribed Fair Market Value (FMV).</a:t>
            </a:r>
            <a:endParaRPr lang="en-US" sz="1200">
              <a:latin typeface="Aptos"/>
            </a:endParaRPr>
          </a:p>
          <a:p>
            <a:endParaRPr lang="en-US"/>
          </a:p>
          <a:p>
            <a:pPr marL="228600" indent="-228600">
              <a:buChar char="•"/>
            </a:pPr>
            <a:r>
              <a:rPr lang="en-US"/>
              <a:t>Reasons for Abolition: </a:t>
            </a:r>
            <a:br>
              <a:rPr lang="en-US"/>
            </a:br>
            <a:r>
              <a:rPr lang="en-US" sz="1200" b="1"/>
              <a:t>The Valuation Clash:</a:t>
            </a:r>
            <a:r>
              <a:rPr lang="en-US" sz="1200"/>
              <a:t> Tax authorities relied on historical metrics (like Net Asset Value), penalizing genuine startups that raised capital based on future growth potential.</a:t>
            </a:r>
            <a:endParaRPr lang="en-US" sz="1200"/>
          </a:p>
          <a:p>
            <a:pPr marL="228600" indent="-228600">
              <a:buChar char="•"/>
            </a:pPr>
            <a:r>
              <a:rPr lang="en-US" sz="1200" b="1"/>
              <a:t>Drained Working Capital:</a:t>
            </a:r>
            <a:r>
              <a:rPr lang="en-US" sz="1200"/>
              <a:t> The heavy tax burden (up to ~31%) depleted the essential funds early-stage companies needed to scale.</a:t>
            </a:r>
            <a:endParaRPr lang="en-US" sz="1200"/>
          </a:p>
          <a:p>
            <a:pPr marL="228600" indent="-228600">
              <a:buChar char="•"/>
            </a:pPr>
            <a:r>
              <a:rPr lang="en-US" sz="1200" b="1"/>
              <a:t>FDI Bottleneck:</a:t>
            </a:r>
            <a:r>
              <a:rPr lang="en-US" sz="1200"/>
              <a:t> The 2023 extension to foreign investors threatened to stifle global venture capital and private equity inflows.</a:t>
            </a:r>
            <a:endParaRPr lang="en-US" sz="1200"/>
          </a:p>
          <a:p>
            <a:pPr marL="228600" indent="-228600">
              <a:buChar char="•"/>
            </a:pPr>
            <a:r>
              <a:rPr lang="en-US" sz="1200" b="1"/>
              <a:t>Redundancy:</a:t>
            </a:r>
            <a:r>
              <a:rPr lang="en-US" sz="1200"/>
              <a:t> Enhanced digital tracking, stricter KYC, and robust FEMA reporting made a blanket tax on share premiums unnecessary.</a:t>
            </a: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423210-2607-404E-BEAF-B8BD6EDAFB99}" type="slidenum">
              <a:rPr lang="en-IN" smtClean="0"/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F96-0605-4439-9ACF-9D0604D9D5BC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CDF1-6308-4E66-A383-FC754E81A7AE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F6BE-3C81-4CB8-899A-6D7B3BBC1E2F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</p:spPr>
        <p:txBody>
          <a:bodyPr/>
          <a:lstStyle/>
          <a:p>
            <a:endParaRPr lang="en-IN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5AE4-454A-4D01-B4FE-087C166E5583}" type="datetime1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DC53-5EE3-4B48-AAB3-EC313287226D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A428-6DE3-468D-9885-DD737EBE5B98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8F9E-34F2-4BB1-BDBE-6BB2556F1523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7A43-9B75-48DF-90C6-180A06C350B6}" type="datetime1">
              <a:rPr lang="en-IN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63B7-23F9-41C0-A3CD-4836B98EFE0F}" type="datetime1">
              <a:rPr lang="en-IN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8D6A-51F4-44FB-973B-44478A315EB2}" type="datetime1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DF74-7D87-4CEA-A87F-4CE1B54A2EF6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2927F-4617-407B-9FB5-5A13358B05AE}" type="datetime1">
              <a:rPr lang="en-IN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BB4E026C-8507-4ED8-9CCD-16CC7AC43E73}" type="datetime1">
              <a:rPr lang="en-IN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E6BD720D-50C3-4035-BF00-0A82EC72B5AE}" type="slidenum">
              <a:rPr lang="en-IN" smtClean="0"/>
            </a:fld>
            <a:endParaRPr lang="en-IN"/>
          </a:p>
        </p:txBody>
      </p:sp>
      <p:grpSp>
        <p:nvGrpSpPr>
          <p:cNvPr id="9" name="Group 2"/>
          <p:cNvGrpSpPr/>
          <p:nvPr userDrawn="1"/>
        </p:nvGrpSpPr>
        <p:grpSpPr>
          <a:xfrm>
            <a:off x="11059884" y="84140"/>
            <a:ext cx="1204686" cy="681037"/>
            <a:chOff x="0" y="0"/>
            <a:chExt cx="2761361" cy="1371600"/>
          </a:xfrm>
        </p:grpSpPr>
        <p:sp>
          <p:nvSpPr>
            <p:cNvPr id="10" name="Freeform 3"/>
            <p:cNvSpPr/>
            <p:nvPr/>
          </p:nvSpPr>
          <p:spPr>
            <a:xfrm>
              <a:off x="0" y="0"/>
              <a:ext cx="2761361" cy="1371600"/>
            </a:xfrm>
            <a:custGeom>
              <a:avLst/>
              <a:gdLst/>
              <a:ahLst/>
              <a:cxnLst/>
              <a:rect l="l" t="t" r="r" b="b"/>
              <a:pathLst>
                <a:path w="2761361" h="1371600">
                  <a:moveTo>
                    <a:pt x="0" y="0"/>
                  </a:moveTo>
                  <a:lnTo>
                    <a:pt x="2761361" y="0"/>
                  </a:lnTo>
                  <a:lnTo>
                    <a:pt x="2761361" y="1371600"/>
                  </a:lnTo>
                  <a:lnTo>
                    <a:pt x="0" y="137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36" r="-36"/>
              </a:stretch>
            </a:blipFill>
          </p:spPr>
          <p:txBody>
            <a:bodyPr/>
            <a:lstStyle/>
            <a:p>
              <a:endParaRPr lang="en-IN">
                <a:latin typeface="Aptos" panose="020B00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hyperlink" Target="https://www.linkedin.com/in/ca-yashodhan-pogulakonda-9575a842/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972" y="723593"/>
            <a:ext cx="9592056" cy="10222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300" b="1">
                <a:latin typeface="+mn-lt"/>
                <a:ea typeface="Calibri" panose="020F0502020204030204"/>
                <a:cs typeface="Calibri" panose="020F0502020204030204"/>
              </a:rPr>
              <a:t>IFOS &amp;</a:t>
            </a:r>
            <a:br>
              <a:rPr lang="en-US" sz="3300" b="1">
                <a:latin typeface="+mn-lt"/>
                <a:ea typeface="Calibri" panose="020F0502020204030204"/>
                <a:cs typeface="Calibri" panose="020F0502020204030204"/>
              </a:rPr>
            </a:br>
            <a:r>
              <a:rPr lang="en-US" sz="3300" b="1">
                <a:latin typeface="+mn-lt"/>
                <a:ea typeface="Calibri" panose="020F0502020204030204"/>
                <a:cs typeface="Calibri" panose="020F0502020204030204"/>
              </a:rPr>
              <a:t>Deemed Income</a:t>
            </a:r>
            <a:br>
              <a:rPr lang="en-US" sz="3300" b="1">
                <a:latin typeface="+mn-lt"/>
                <a:ea typeface="Calibri" panose="020F0502020204030204"/>
                <a:cs typeface="Calibri" panose="020F0502020204030204"/>
              </a:rPr>
            </a:b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/>
                <a:cs typeface="Calibri" panose="020F0502020204030204"/>
              </a:rPr>
              <a:t>Interplay - ITA 1961 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vis-à-vis  ITA,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/>
                <a:cs typeface="Calibri" panose="020F0502020204030204"/>
              </a:rPr>
              <a:t> 2025</a:t>
            </a:r>
            <a:br>
              <a:rPr lang="en-US" sz="2000">
                <a:solidFill>
                  <a:srgbClr val="C9A84C"/>
                </a:solidFill>
                <a:latin typeface="+mn-lt"/>
                <a:ea typeface="Calibri" panose="020F0502020204030204"/>
                <a:cs typeface="Calibri" panose="020F0502020204030204"/>
              </a:rPr>
            </a:br>
            <a:endParaRPr lang="en-US" sz="2000">
              <a:latin typeface="+mn-l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 t="-509" r="164" b="5764"/>
          <a:stretch>
            <a:fillRect/>
          </a:stretch>
        </p:blipFill>
        <p:spPr>
          <a:xfrm>
            <a:off x="1748028" y="1952013"/>
            <a:ext cx="9355401" cy="4383473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8543" y="148072"/>
            <a:ext cx="6945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kern="0" spc="300" dirty="0">
                <a:solidFill>
                  <a:srgbClr val="C9831A"/>
                </a:solidFill>
                <a:latin typeface="Montserrat" panose="00000500000000000000" pitchFamily="2" charset="0"/>
              </a:rPr>
              <a:t>A to Z </a:t>
            </a:r>
            <a:r>
              <a:rPr lang="en-US" b="1" kern="0" spc="300" dirty="0">
                <a:solidFill>
                  <a:srgbClr val="C9831A"/>
                </a:solidFill>
                <a:latin typeface="Montserrat" panose="00000500000000000000" pitchFamily="2" charset="0"/>
              </a:rPr>
              <a:t>of INCOME TAX ACT </a:t>
            </a:r>
            <a:r>
              <a:rPr lang="en-US" sz="1800" b="1" kern="0" spc="300" dirty="0">
                <a:solidFill>
                  <a:srgbClr val="C9831A"/>
                </a:solidFill>
                <a:latin typeface="Montserrat" panose="00000500000000000000" pitchFamily="2" charset="0"/>
              </a:rPr>
              <a:t>SERIES</a:t>
            </a:r>
            <a:endParaRPr lang="en-US" sz="18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025470" y="849093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5129" y="299053"/>
            <a:ext cx="913190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000" b="1" i="0" u="none" strike="noStrike" baseline="0">
                <a:solidFill>
                  <a:srgbClr val="1A1A1A"/>
                </a:solidFill>
                <a:latin typeface="Aptos Display"/>
              </a:rPr>
              <a:t>4. Angel Tax — Lifecycle </a:t>
            </a:r>
            <a:r>
              <a:rPr lang="en-US" sz="3000" b="0" i="0">
                <a:solidFill>
                  <a:srgbClr val="000000"/>
                </a:solidFill>
                <a:latin typeface="Aptos Display"/>
                <a:ea typeface="Montserrat"/>
                <a:cs typeface="Montserrat"/>
              </a:rPr>
              <a:t>​</a:t>
            </a:r>
            <a:endParaRPr lang="en-US">
              <a:latin typeface="Aptos Displa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605" y="961580"/>
            <a:ext cx="1036140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000" b="1" i="1" u="none" strike="noStrike" baseline="0">
                <a:solidFill>
                  <a:srgbClr val="7030A0"/>
                </a:solidFill>
                <a:latin typeface="+mj-lt"/>
              </a:rPr>
              <a:t>Section 56(2)(</a:t>
            </a:r>
            <a:r>
              <a:rPr lang="en-US" sz="2000" b="1" i="1" u="none" strike="noStrike" baseline="0" err="1">
                <a:solidFill>
                  <a:srgbClr val="7030A0"/>
                </a:solidFill>
                <a:latin typeface="+mj-lt"/>
              </a:rPr>
              <a:t>viib</a:t>
            </a:r>
            <a:r>
              <a:rPr lang="en-US" sz="2000" b="1" i="1" u="none" strike="noStrike" baseline="0">
                <a:solidFill>
                  <a:srgbClr val="7030A0"/>
                </a:solidFill>
                <a:latin typeface="+mj-lt"/>
              </a:rPr>
              <a:t>) [ITA 1961] — Introduction 2012 to Abolition AY 2025-26</a:t>
            </a:r>
            <a:endParaRPr lang="en-GB" sz="2000">
              <a:latin typeface="+mj-lt"/>
            </a:endParaRPr>
          </a:p>
        </p:txBody>
      </p:sp>
      <p:sp>
        <p:nvSpPr>
          <p:cNvPr id="8" name="Shape 7"/>
          <p:cNvSpPr/>
          <p:nvPr/>
        </p:nvSpPr>
        <p:spPr>
          <a:xfrm>
            <a:off x="664675" y="1454083"/>
            <a:ext cx="11110880" cy="511193"/>
          </a:xfrm>
          <a:prstGeom prst="rect">
            <a:avLst/>
          </a:prstGeom>
          <a:solidFill>
            <a:srgbClr val="FFF3E0"/>
          </a:solidFill>
          <a:ln w="12700">
            <a:solidFill>
              <a:srgbClr val="C55A11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Sec 56(2)(</a:t>
            </a:r>
            <a:r>
              <a:rPr lang="en-US" sz="1600" err="1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viib</a:t>
            </a: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): Company issuing shares to resident at a price &gt; FMV excess treated as income of the company (IFOS). Popularly called "Angel Tax" as it hit start-up fundraising.</a:t>
            </a:r>
            <a:endParaRPr lang="en-US" sz="1600"/>
          </a:p>
        </p:txBody>
      </p:sp>
      <p:sp>
        <p:nvSpPr>
          <p:cNvPr id="9" name="Shape 9"/>
          <p:cNvSpPr/>
          <p:nvPr/>
        </p:nvSpPr>
        <p:spPr>
          <a:xfrm>
            <a:off x="255667" y="2233317"/>
            <a:ext cx="2084832" cy="347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FA 2012 inserts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Sec 56(2)(</a:t>
            </a:r>
            <a:r>
              <a:rPr lang="en-US" err="1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viib</a:t>
            </a:r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).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Unlisted company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issues shares at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&gt; FMV to resident.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Excess = IFOS of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the company.</a:t>
            </a:r>
            <a:r>
              <a:rPr lang="en-US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</p:txBody>
      </p:sp>
      <p:sp>
        <p:nvSpPr>
          <p:cNvPr id="11" name="Shape 10"/>
          <p:cNvSpPr/>
          <p:nvPr/>
        </p:nvSpPr>
        <p:spPr>
          <a:xfrm>
            <a:off x="415593" y="2259197"/>
            <a:ext cx="1719072" cy="402336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           </a:t>
            </a:r>
            <a:r>
              <a:rPr lang="en-US">
                <a:solidFill>
                  <a:schemeClr val="bg1"/>
                </a:solidFill>
              </a:rPr>
              <a:t>2012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12"/>
          <p:cNvSpPr/>
          <p:nvPr/>
        </p:nvSpPr>
        <p:spPr>
          <a:xfrm>
            <a:off x="3045581" y="2964204"/>
            <a:ext cx="1901952" cy="45720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/>
          </a:p>
        </p:txBody>
      </p:sp>
      <p:sp>
        <p:nvSpPr>
          <p:cNvPr id="13" name="Text 12"/>
          <p:cNvSpPr/>
          <p:nvPr/>
        </p:nvSpPr>
        <p:spPr>
          <a:xfrm>
            <a:off x="299962" y="2734395"/>
            <a:ext cx="1901952" cy="4572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BORN</a:t>
            </a:r>
            <a:endParaRPr lang="en-US" sz="1300"/>
          </a:p>
        </p:txBody>
      </p:sp>
      <p:sp>
        <p:nvSpPr>
          <p:cNvPr id="14" name="Shape 13"/>
          <p:cNvSpPr/>
          <p:nvPr/>
        </p:nvSpPr>
        <p:spPr>
          <a:xfrm>
            <a:off x="299962" y="3158550"/>
            <a:ext cx="1901952" cy="36576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Shape 15"/>
          <p:cNvSpPr/>
          <p:nvPr/>
        </p:nvSpPr>
        <p:spPr>
          <a:xfrm>
            <a:off x="2468880" y="3657600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2578608" y="2258907"/>
            <a:ext cx="2084832" cy="347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8D59B3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  <a:t>                             </a:t>
            </a:r>
            <a:b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b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b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b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br>
              <a:rPr lang="en-US" sz="1100">
                <a:solidFill>
                  <a:srgbClr val="1A1A1A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br>
              <a:rPr lang="en-US" sz="1100"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CBDT prescribes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Rule 11UA for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FMV computation.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DCF Method for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unlisted shares.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Multiple litigations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just" rtl="0"/>
            <a:r>
              <a:rPr lang="en-US" sz="1600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arise on valuation.</a:t>
            </a:r>
            <a:r>
              <a:rPr lang="en-US" sz="1600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sz="1600">
              <a:cs typeface="Segoe UI" panose="020B0502040204020203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2761488" y="2259197"/>
            <a:ext cx="1719072" cy="402336"/>
          </a:xfrm>
          <a:prstGeom prst="rect">
            <a:avLst/>
          </a:prstGeom>
          <a:solidFill>
            <a:srgbClr val="8D59B3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           </a:t>
            </a:r>
            <a:r>
              <a:rPr lang="en-US">
                <a:solidFill>
                  <a:schemeClr val="bg1"/>
                </a:solidFill>
              </a:rPr>
              <a:t>2016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20"/>
          <p:cNvSpPr/>
          <p:nvPr/>
        </p:nvSpPr>
        <p:spPr>
          <a:xfrm>
            <a:off x="2670048" y="2661823"/>
            <a:ext cx="1901952" cy="4572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rgbClr val="8D59B3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RULE 11UA</a:t>
            </a:r>
            <a:endParaRPr lang="en-US" sz="1300"/>
          </a:p>
        </p:txBody>
      </p:sp>
      <p:sp>
        <p:nvSpPr>
          <p:cNvPr id="22" name="Shape 21"/>
          <p:cNvSpPr/>
          <p:nvPr/>
        </p:nvSpPr>
        <p:spPr>
          <a:xfrm>
            <a:off x="2670048" y="3122265"/>
            <a:ext cx="1901952" cy="36576"/>
          </a:xfrm>
          <a:prstGeom prst="rect">
            <a:avLst/>
          </a:prstGeom>
          <a:solidFill>
            <a:srgbClr val="8D59B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Shape 25"/>
          <p:cNvSpPr/>
          <p:nvPr/>
        </p:nvSpPr>
        <p:spPr>
          <a:xfrm>
            <a:off x="4948694" y="2258907"/>
            <a:ext cx="2084832" cy="347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Startups with DPIIT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recognition &amp;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Govt./SEBI/AIF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investors exempted.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CBDT Notification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13/2019</a:t>
            </a:r>
            <a:endParaRPr lang="en-US" sz="1600">
              <a:highlight>
                <a:srgbClr val="FFFF00"/>
              </a:highlight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Partial relief.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24" name="Shape 26"/>
          <p:cNvSpPr/>
          <p:nvPr/>
        </p:nvSpPr>
        <p:spPr>
          <a:xfrm>
            <a:off x="5119480" y="2283387"/>
            <a:ext cx="1719072" cy="402336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          </a:t>
            </a:r>
            <a:r>
              <a:rPr lang="en-US">
                <a:solidFill>
                  <a:schemeClr val="bg1"/>
                </a:solidFill>
              </a:rPr>
              <a:t>2019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28"/>
          <p:cNvSpPr/>
          <p:nvPr/>
        </p:nvSpPr>
        <p:spPr>
          <a:xfrm>
            <a:off x="4943372" y="2686014"/>
            <a:ext cx="1901952" cy="457200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>
                <a:solidFill>
                  <a:srgbClr val="7030A0"/>
                </a:solidFill>
                <a:latin typeface="Montserrat"/>
                <a:ea typeface="Montserrat" pitchFamily="34" charset="-122"/>
                <a:cs typeface="Montserrat" pitchFamily="34" charset="-120"/>
              </a:rPr>
              <a:t>   DPIIT RELIEF</a:t>
            </a:r>
            <a:endParaRPr lang="en-US" sz="1300">
              <a:latin typeface="Montserrat"/>
            </a:endParaRPr>
          </a:p>
        </p:txBody>
      </p:sp>
      <p:sp>
        <p:nvSpPr>
          <p:cNvPr id="28" name="Shape 29"/>
          <p:cNvSpPr/>
          <p:nvPr/>
        </p:nvSpPr>
        <p:spPr>
          <a:xfrm>
            <a:off x="5028039" y="3085979"/>
            <a:ext cx="1901952" cy="36576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Shape 33"/>
          <p:cNvSpPr/>
          <p:nvPr/>
        </p:nvSpPr>
        <p:spPr>
          <a:xfrm>
            <a:off x="7352246" y="2233317"/>
            <a:ext cx="2084832" cy="347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8D59B3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FA 2023: Extended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to non-residents.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 sz="1600">
              <a:solidFill>
                <a:srgbClr val="1A1A1A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FDI.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Significant industry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outcry.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1" name="Shape 34"/>
          <p:cNvSpPr/>
          <p:nvPr/>
        </p:nvSpPr>
        <p:spPr>
          <a:xfrm>
            <a:off x="7530398" y="2271058"/>
            <a:ext cx="1719072" cy="402336"/>
          </a:xfrm>
          <a:prstGeom prst="rect">
            <a:avLst/>
          </a:prstGeom>
          <a:solidFill>
            <a:srgbClr val="8D59B3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            </a:t>
            </a:r>
            <a:r>
              <a:rPr lang="en-US">
                <a:solidFill>
                  <a:schemeClr val="bg1"/>
                </a:solidFill>
              </a:rPr>
              <a:t>2023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 36"/>
          <p:cNvSpPr/>
          <p:nvPr/>
        </p:nvSpPr>
        <p:spPr>
          <a:xfrm>
            <a:off x="7095744" y="2395728"/>
            <a:ext cx="1901952" cy="4572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rgbClr val="8D59B3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EXTENDED</a:t>
            </a:r>
            <a:endParaRPr lang="en-US" sz="1300"/>
          </a:p>
        </p:txBody>
      </p:sp>
      <p:sp>
        <p:nvSpPr>
          <p:cNvPr id="33" name="Text 36"/>
          <p:cNvSpPr/>
          <p:nvPr/>
        </p:nvSpPr>
        <p:spPr>
          <a:xfrm>
            <a:off x="7373934" y="2625538"/>
            <a:ext cx="1901952" cy="457200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>
                <a:solidFill>
                  <a:srgbClr val="8D59B3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EXTENDED</a:t>
            </a:r>
            <a:endParaRPr lang="en-US" sz="1300"/>
          </a:p>
        </p:txBody>
      </p:sp>
      <p:sp>
        <p:nvSpPr>
          <p:cNvPr id="34" name="Shape 37"/>
          <p:cNvSpPr/>
          <p:nvPr/>
        </p:nvSpPr>
        <p:spPr>
          <a:xfrm>
            <a:off x="7373934" y="3049693"/>
            <a:ext cx="1901952" cy="36576"/>
          </a:xfrm>
          <a:prstGeom prst="rect">
            <a:avLst/>
          </a:prstGeom>
          <a:solidFill>
            <a:srgbClr val="8D59B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Shape 41"/>
          <p:cNvSpPr/>
          <p:nvPr/>
        </p:nvSpPr>
        <p:spPr>
          <a:xfrm>
            <a:off x="9730764" y="2233317"/>
            <a:ext cx="2084832" cy="3474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375623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FA 2024: Sec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56(2)(</a:t>
            </a:r>
            <a:r>
              <a:rPr lang="en-US" sz="1600" err="1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viib</a:t>
            </a: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) deleted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w.e.f. 1-4-2025.</a:t>
            </a:r>
            <a:endParaRPr lang="en-US" sz="1600">
              <a:solidFill>
                <a:srgbClr val="1A1A1A"/>
              </a:solidFill>
              <a:ea typeface="Calibri" panose="020F0502020204030204"/>
              <a:cs typeface="Calibri" panose="020F0502020204030204"/>
            </a:endParaRPr>
          </a:p>
          <a:p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 i="1">
                <a:solidFill>
                  <a:schemeClr val="accent2"/>
                </a:solidFill>
                <a:ea typeface="Calibri" panose="020F0502020204030204"/>
                <a:cs typeface="Calibri" panose="020F0502020204030204"/>
              </a:rPr>
              <a:t>Not reproduced in</a:t>
            </a:r>
            <a:endParaRPr lang="en-US" sz="1600" i="1">
              <a:solidFill>
                <a:schemeClr val="accent2"/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1600" i="1">
                <a:solidFill>
                  <a:schemeClr val="accent2"/>
                </a:solidFill>
                <a:ea typeface="Calibri" panose="020F0502020204030204"/>
                <a:cs typeface="Calibri" panose="020F0502020204030204"/>
              </a:rPr>
              <a:t>ITA 2025</a:t>
            </a: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. Applies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to shares issued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on/after 1-4-2025.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014857" y="2704369"/>
            <a:ext cx="6096000" cy="5693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300" b="1" i="0" u="none" strike="noStrike" baseline="0">
                <a:solidFill>
                  <a:srgbClr val="7030A0"/>
                </a:solidFill>
                <a:latin typeface="Montserrat"/>
              </a:rPr>
              <a:t>   ABOLISHED</a:t>
            </a:r>
            <a:r>
              <a:rPr sz="1300" b="0" i="0">
                <a:solidFill>
                  <a:srgbClr val="7030A0"/>
                </a:solidFill>
                <a:latin typeface="Montserrat"/>
                <a:ea typeface="Montserrat"/>
                <a:cs typeface="Montserrat"/>
              </a:rPr>
              <a:t>​</a:t>
            </a:r>
            <a:endParaRPr lang="en-GB">
              <a:solidFill>
                <a:srgbClr val="7030A0"/>
              </a:solidFill>
            </a:endParaRPr>
          </a:p>
          <a:p>
            <a:pPr algn="ctr"/>
            <a:endParaRPr lang="en-GB"/>
          </a:p>
        </p:txBody>
      </p:sp>
      <p:sp>
        <p:nvSpPr>
          <p:cNvPr id="38" name="Shape 45"/>
          <p:cNvSpPr/>
          <p:nvPr/>
        </p:nvSpPr>
        <p:spPr>
          <a:xfrm>
            <a:off x="9822204" y="3023105"/>
            <a:ext cx="1901952" cy="36576"/>
          </a:xfrm>
          <a:prstGeom prst="rect">
            <a:avLst/>
          </a:prstGeom>
          <a:solidFill>
            <a:srgbClr val="375623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Shape 23"/>
          <p:cNvSpPr/>
          <p:nvPr/>
        </p:nvSpPr>
        <p:spPr>
          <a:xfrm>
            <a:off x="4669633" y="3657600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Shape 15"/>
          <p:cNvSpPr/>
          <p:nvPr/>
        </p:nvSpPr>
        <p:spPr>
          <a:xfrm>
            <a:off x="2299546" y="3657599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Shape 15"/>
          <p:cNvSpPr/>
          <p:nvPr/>
        </p:nvSpPr>
        <p:spPr>
          <a:xfrm>
            <a:off x="134498" y="3657599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Shape 23"/>
          <p:cNvSpPr/>
          <p:nvPr/>
        </p:nvSpPr>
        <p:spPr>
          <a:xfrm>
            <a:off x="4875251" y="3657599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Shape 23"/>
          <p:cNvSpPr/>
          <p:nvPr/>
        </p:nvSpPr>
        <p:spPr>
          <a:xfrm>
            <a:off x="7028204" y="3657599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Shape 23"/>
          <p:cNvSpPr/>
          <p:nvPr/>
        </p:nvSpPr>
        <p:spPr>
          <a:xfrm>
            <a:off x="7269245" y="3657599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Shape 23"/>
          <p:cNvSpPr/>
          <p:nvPr/>
        </p:nvSpPr>
        <p:spPr>
          <a:xfrm>
            <a:off x="9421893" y="3714645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Shape 23"/>
          <p:cNvSpPr/>
          <p:nvPr/>
        </p:nvSpPr>
        <p:spPr>
          <a:xfrm>
            <a:off x="9625280" y="3730171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Shape 23"/>
          <p:cNvSpPr/>
          <p:nvPr/>
        </p:nvSpPr>
        <p:spPr>
          <a:xfrm>
            <a:off x="11851275" y="3773072"/>
            <a:ext cx="73152" cy="256032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221971" y="5780478"/>
            <a:ext cx="11538278" cy="803358"/>
          </a:xfrm>
          <a:prstGeom prst="rect">
            <a:avLst/>
          </a:prstGeom>
          <a:solidFill>
            <a:srgbClr val="FCE4D6"/>
          </a:solidFill>
          <a:ln w="19050">
            <a:solidFill>
              <a:srgbClr val="C55A11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C55A11"/>
                </a:solidFill>
                <a:ea typeface="Calibri" panose="020F0502020204030204"/>
                <a:cs typeface="Calibri" panose="020F0502020204030204"/>
              </a:rPr>
              <a:t>LEGACY ALERT :</a:t>
            </a:r>
            <a:br>
              <a:rPr lang="en-US" sz="1600" b="1">
                <a:ea typeface="Calibri" panose="020F0502020204030204"/>
                <a:cs typeface="Calibri" panose="020F0502020204030204"/>
              </a:rPr>
            </a:br>
            <a:r>
              <a:rPr lang="en-US" sz="1600" b="1">
                <a:solidFill>
                  <a:srgbClr val="C55A11"/>
                </a:solidFill>
                <a:ea typeface="Calibri" panose="020F0502020204030204"/>
                <a:cs typeface="Calibri" panose="020F0502020204030204"/>
              </a:rPr>
              <a:t>Pending angel tax assessments of AY 2023-24 &amp; AY 2024-25 still </a:t>
            </a: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proceed. Abolition is prospective (AY 2025-26 onwards).</a:t>
            </a:r>
            <a:endParaRPr lang="en-US" sz="1200"/>
          </a:p>
        </p:txBody>
      </p:sp>
      <p:sp>
        <p:nvSpPr>
          <p:cNvPr id="7" name="Shape 34"/>
          <p:cNvSpPr/>
          <p:nvPr/>
        </p:nvSpPr>
        <p:spPr>
          <a:xfrm>
            <a:off x="9926447" y="2242097"/>
            <a:ext cx="1719072" cy="402336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2025-26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  <p:bldP spid="23" grpId="0" animBg="1"/>
      <p:bldP spid="30" grpId="0" animBg="1"/>
      <p:bldP spid="35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984143" y="812759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657" y="244076"/>
            <a:ext cx="970754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000" b="1">
                <a:solidFill>
                  <a:srgbClr val="1A1A1A"/>
                </a:solidFill>
              </a:rPr>
              <a:t>5.1 </a:t>
            </a:r>
            <a:r>
              <a:rPr lang="en-US" sz="3000" b="1" i="0" u="none" strike="noStrike" baseline="0">
                <a:solidFill>
                  <a:srgbClr val="1A1A1A"/>
                </a:solidFill>
              </a:rPr>
              <a:t>Deductions from IFOS</a:t>
            </a:r>
            <a:endParaRPr lang="en-GB" sz="3000"/>
          </a:p>
        </p:txBody>
      </p:sp>
      <p:sp>
        <p:nvSpPr>
          <p:cNvPr id="3" name="Text 6"/>
          <p:cNvSpPr/>
          <p:nvPr/>
        </p:nvSpPr>
        <p:spPr>
          <a:xfrm>
            <a:off x="1066799" y="958700"/>
            <a:ext cx="10058400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57 [ITA 1961]  |  Section 93 [ITA 2025]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  <p:sp>
        <p:nvSpPr>
          <p:cNvPr id="20" name="Rectangle: Diagonal Corners Rounded 19"/>
          <p:cNvSpPr/>
          <p:nvPr/>
        </p:nvSpPr>
        <p:spPr>
          <a:xfrm>
            <a:off x="1807400" y="1710257"/>
            <a:ext cx="2779589" cy="41445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" panose="00000500000000000000" pitchFamily="2" charset="0"/>
              </a:rPr>
              <a:t>Deduction Type</a:t>
            </a:r>
            <a:endParaRPr lang="en-US" sz="2400">
              <a:latin typeface="Montserrat" panose="00000500000000000000" pitchFamily="2" charset="0"/>
            </a:endParaRPr>
          </a:p>
        </p:txBody>
      </p:sp>
      <p:sp>
        <p:nvSpPr>
          <p:cNvPr id="22" name="Rectangle: Diagonal Corners Rounded 21"/>
          <p:cNvSpPr/>
          <p:nvPr/>
        </p:nvSpPr>
        <p:spPr>
          <a:xfrm>
            <a:off x="6725586" y="1696645"/>
            <a:ext cx="2509766" cy="414453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Montserrat" panose="00000500000000000000" pitchFamily="2" charset="0"/>
              </a:rPr>
              <a:t>ITA 1961 &amp; 2025 </a:t>
            </a:r>
            <a:endParaRPr lang="en-US" sz="2400">
              <a:latin typeface="Montserrat" panose="00000500000000000000" pitchFamily="2" charset="0"/>
            </a:endParaRPr>
          </a:p>
        </p:txBody>
      </p:sp>
      <p:sp>
        <p:nvSpPr>
          <p:cNvPr id="24" name="Rectangle: Diagonal Corners Rounded 23"/>
          <p:cNvSpPr/>
          <p:nvPr/>
        </p:nvSpPr>
        <p:spPr>
          <a:xfrm>
            <a:off x="113511" y="2417006"/>
            <a:ext cx="4473478" cy="41445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u="sng">
                <a:solidFill>
                  <a:schemeClr val="tx1"/>
                </a:solidFill>
              </a:rPr>
              <a:t>Expenditure for earning income</a:t>
            </a:r>
            <a:endParaRPr lang="en-US" sz="2000" u="sng">
              <a:solidFill>
                <a:schemeClr val="tx1"/>
              </a:solidFill>
            </a:endParaRPr>
          </a:p>
        </p:txBody>
      </p:sp>
      <p:sp>
        <p:nvSpPr>
          <p:cNvPr id="26" name="Rectangle: Diagonal Corners Rounded 25"/>
          <p:cNvSpPr/>
          <p:nvPr/>
        </p:nvSpPr>
        <p:spPr>
          <a:xfrm>
            <a:off x="6696310" y="2506303"/>
            <a:ext cx="5552234" cy="41445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Any exp. not being capital exp. laid out wholly &amp; exclusively for earning such income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755" y="3111985"/>
            <a:ext cx="555223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Repairs &amp; Insurance (Machinery/Plant/Furniture)</a:t>
            </a:r>
            <a:endParaRPr lang="en-US" sz="2000" u="sng"/>
          </a:p>
        </p:txBody>
      </p:sp>
      <p:sp>
        <p:nvSpPr>
          <p:cNvPr id="30" name="TextBox 29"/>
          <p:cNvSpPr txBox="1"/>
          <p:nvPr/>
        </p:nvSpPr>
        <p:spPr>
          <a:xfrm>
            <a:off x="6696310" y="3076229"/>
            <a:ext cx="42921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Tenant repairs, insurance premium</a:t>
            </a:r>
            <a:endParaRPr 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543766" y="3545960"/>
            <a:ext cx="380338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Depreciation on asset let on hire</a:t>
            </a:r>
            <a:endParaRPr lang="en-US" sz="2000" u="sng"/>
          </a:p>
        </p:txBody>
      </p:sp>
      <p:sp>
        <p:nvSpPr>
          <p:cNvPr id="34" name="TextBox 33"/>
          <p:cNvSpPr txBox="1"/>
          <p:nvPr/>
        </p:nvSpPr>
        <p:spPr>
          <a:xfrm>
            <a:off x="6725586" y="3560107"/>
            <a:ext cx="2913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Depreciation allowable</a:t>
            </a:r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543766" y="4068043"/>
            <a:ext cx="455289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Family Pension — Standard Deduction</a:t>
            </a:r>
            <a:endParaRPr lang="en-US" sz="2000" u="sng"/>
          </a:p>
        </p:txBody>
      </p:sp>
      <p:sp>
        <p:nvSpPr>
          <p:cNvPr id="38" name="TextBox 37"/>
          <p:cNvSpPr txBox="1"/>
          <p:nvPr/>
        </p:nvSpPr>
        <p:spPr>
          <a:xfrm>
            <a:off x="6735579" y="4084673"/>
            <a:ext cx="5403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Rs. 15,000 or 1/3rd of pension whichever is less </a:t>
            </a:r>
            <a:endParaRPr lang="en-US" sz="2000"/>
          </a:p>
        </p:txBody>
      </p:sp>
      <p:sp>
        <p:nvSpPr>
          <p:cNvPr id="40" name="TextBox 39"/>
          <p:cNvSpPr txBox="1"/>
          <p:nvPr/>
        </p:nvSpPr>
        <p:spPr>
          <a:xfrm>
            <a:off x="543766" y="4593262"/>
            <a:ext cx="491265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Interest on money borrowed for investment</a:t>
            </a:r>
            <a:endParaRPr lang="en-US" sz="2000" u="sng"/>
          </a:p>
        </p:txBody>
      </p:sp>
      <p:sp>
        <p:nvSpPr>
          <p:cNvPr id="42" name="TextBox 41"/>
          <p:cNvSpPr txBox="1"/>
          <p:nvPr/>
        </p:nvSpPr>
        <p:spPr>
          <a:xfrm>
            <a:off x="6725586" y="4540447"/>
            <a:ext cx="5552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Allowed — up to actual interest paid; 20% cap for earning dividends/ </a:t>
            </a:r>
            <a:r>
              <a:rPr lang="en-US" sz="2000" b="1" i="1">
                <a:solidFill>
                  <a:srgbClr val="EE0000"/>
                </a:solidFill>
              </a:rPr>
              <a:t>No deduction under 2025</a:t>
            </a:r>
            <a:endParaRPr lang="en-US" sz="2000" b="1" i="1">
              <a:solidFill>
                <a:srgbClr val="EE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766" y="5312451"/>
            <a:ext cx="5692142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Contributions to PF etc.(by </a:t>
            </a:r>
            <a:r>
              <a:rPr lang="en-US" sz="2000" u="sng" err="1"/>
              <a:t>assessee</a:t>
            </a:r>
            <a:r>
              <a:rPr lang="en-US" sz="2000" u="sng"/>
              <a:t> as employer)</a:t>
            </a:r>
            <a:endParaRPr lang="en-US" sz="2000" u="sng"/>
          </a:p>
        </p:txBody>
      </p:sp>
      <p:sp>
        <p:nvSpPr>
          <p:cNvPr id="46" name="TextBox 45"/>
          <p:cNvSpPr txBox="1"/>
          <p:nvPr/>
        </p:nvSpPr>
        <p:spPr>
          <a:xfrm>
            <a:off x="6735579" y="5319840"/>
            <a:ext cx="4242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Contribution if paid before due date</a:t>
            </a: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558755" y="5684919"/>
            <a:ext cx="6166831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Interest on compensation/enhanced compensation</a:t>
            </a:r>
            <a:endParaRPr lang="en-US" sz="2000" u="sng"/>
          </a:p>
        </p:txBody>
      </p:sp>
      <p:sp>
        <p:nvSpPr>
          <p:cNvPr id="50" name="TextBox 49"/>
          <p:cNvSpPr txBox="1"/>
          <p:nvPr/>
        </p:nvSpPr>
        <p:spPr>
          <a:xfrm>
            <a:off x="6740575" y="5704107"/>
            <a:ext cx="3683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50% of the interest is allowed </a:t>
            </a:r>
            <a:endParaRPr lang="en-US" sz="2000"/>
          </a:p>
        </p:txBody>
      </p:sp>
      <p:sp>
        <p:nvSpPr>
          <p:cNvPr id="52" name="TextBox 51"/>
          <p:cNvSpPr txBox="1"/>
          <p:nvPr/>
        </p:nvSpPr>
        <p:spPr>
          <a:xfrm>
            <a:off x="543766" y="6104217"/>
            <a:ext cx="455289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u="sng"/>
              <a:t>No deduction for lottery/online gaming</a:t>
            </a:r>
            <a:endParaRPr lang="en-US" sz="2000" u="sng"/>
          </a:p>
        </p:txBody>
      </p:sp>
      <p:sp>
        <p:nvSpPr>
          <p:cNvPr id="55" name="Rectangle: Diagonal Corners Rounded 54"/>
          <p:cNvSpPr/>
          <p:nvPr/>
        </p:nvSpPr>
        <p:spPr>
          <a:xfrm>
            <a:off x="113511" y="2358551"/>
            <a:ext cx="4473478" cy="41445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sz="2000" u="sng">
              <a:solidFill>
                <a:schemeClr val="tx1"/>
              </a:solidFill>
            </a:endParaRPr>
          </a:p>
        </p:txBody>
      </p:sp>
      <p:sp>
        <p:nvSpPr>
          <p:cNvPr id="56" name="Rectangle: Diagonal Corners Rounded 55"/>
          <p:cNvSpPr/>
          <p:nvPr/>
        </p:nvSpPr>
        <p:spPr>
          <a:xfrm>
            <a:off x="6696310" y="2447848"/>
            <a:ext cx="5552234" cy="41445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endParaRPr lang="en-US" sz="2000" u="sn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746965" y="742164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8691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143" y="223762"/>
            <a:ext cx="986971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000" b="1">
                <a:solidFill>
                  <a:srgbClr val="1A1A1A"/>
                </a:solidFill>
                <a:latin typeface="Aptos Display"/>
              </a:rPr>
              <a:t>5.2 </a:t>
            </a:r>
            <a:r>
              <a:rPr lang="en-US" sz="3000" b="1" i="0" u="none" strike="noStrike" baseline="0">
                <a:solidFill>
                  <a:srgbClr val="1A1A1A"/>
                </a:solidFill>
                <a:latin typeface="Aptos Display"/>
              </a:rPr>
              <a:t>Not </a:t>
            </a:r>
            <a:r>
              <a:rPr lang="en-US" sz="3000" b="1">
                <a:solidFill>
                  <a:srgbClr val="1A1A1A"/>
                </a:solidFill>
                <a:latin typeface="Aptos Display"/>
              </a:rPr>
              <a:t>Deductibles</a:t>
            </a:r>
            <a:endParaRPr lang="en-GB">
              <a:latin typeface="Aptos Display"/>
            </a:endParaRPr>
          </a:p>
          <a:p>
            <a:pPr algn="ctr"/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841248" y="48671"/>
            <a:ext cx="9861973" cy="691365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b="1">
              <a:solidFill>
                <a:srgbClr val="1A1A1A"/>
              </a:solidFill>
              <a:latin typeface="Montserra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1774" y="2031516"/>
            <a:ext cx="11338560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A.  Amounts NOT Deductible [Sec 58 / Sec 94]</a:t>
            </a:r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984143" y="1300474"/>
            <a:ext cx="166911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latin typeface="Montserrat" panose="00000500000000000000" pitchFamily="2" charset="0"/>
              </a:rPr>
              <a:t>Restriction</a:t>
            </a:r>
            <a:endParaRPr lang="en-US" sz="2000">
              <a:latin typeface="Montserrat" panose="000005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869" y="2195744"/>
            <a:ext cx="336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/>
              <a:t>Personal expenses</a:t>
            </a:r>
            <a:endParaRPr lang="en-US" sz="2400" u="sng"/>
          </a:p>
        </p:txBody>
      </p:sp>
      <p:sp>
        <p:nvSpPr>
          <p:cNvPr id="20" name="TextBox 19"/>
          <p:cNvSpPr txBox="1"/>
          <p:nvPr/>
        </p:nvSpPr>
        <p:spPr>
          <a:xfrm>
            <a:off x="520371" y="3109033"/>
            <a:ext cx="2926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/>
              <a:t>Interest paid outside India (TDS not deducted)</a:t>
            </a:r>
            <a:endParaRPr lang="en-US" sz="2000" u="sng"/>
          </a:p>
        </p:txBody>
      </p:sp>
      <p:sp>
        <p:nvSpPr>
          <p:cNvPr id="22" name="TextBox 21"/>
          <p:cNvSpPr txBox="1"/>
          <p:nvPr/>
        </p:nvSpPr>
        <p:spPr>
          <a:xfrm>
            <a:off x="511774" y="4216264"/>
            <a:ext cx="2926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/>
              <a:t>Salaries paid outside India (TDS not deducted)</a:t>
            </a:r>
            <a:endParaRPr lang="en-US" sz="2000" u="sng"/>
          </a:p>
        </p:txBody>
      </p:sp>
      <p:sp>
        <p:nvSpPr>
          <p:cNvPr id="24" name="TextBox 23"/>
          <p:cNvSpPr txBox="1"/>
          <p:nvPr/>
        </p:nvSpPr>
        <p:spPr>
          <a:xfrm>
            <a:off x="511774" y="5372860"/>
            <a:ext cx="3826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Deduction against Lottery / Winnings</a:t>
            </a:r>
            <a:endParaRPr lang="en-US" u="sng"/>
          </a:p>
        </p:txBody>
      </p:sp>
      <p:sp>
        <p:nvSpPr>
          <p:cNvPr id="26" name="TextBox 25"/>
          <p:cNvSpPr txBox="1"/>
          <p:nvPr/>
        </p:nvSpPr>
        <p:spPr>
          <a:xfrm>
            <a:off x="4483888" y="2180448"/>
            <a:ext cx="3361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58(1)(a): Not deductible</a:t>
            </a:r>
            <a:endParaRPr lang="en-US" sz="2000"/>
          </a:p>
        </p:txBody>
      </p:sp>
      <p:sp>
        <p:nvSpPr>
          <p:cNvPr id="28" name="TextBox 27"/>
          <p:cNvSpPr txBox="1"/>
          <p:nvPr/>
        </p:nvSpPr>
        <p:spPr>
          <a:xfrm>
            <a:off x="4566378" y="3178488"/>
            <a:ext cx="2926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58(1)(b): Disallowed</a:t>
            </a:r>
            <a:endParaRPr lang="en-US" sz="2000"/>
          </a:p>
        </p:txBody>
      </p:sp>
      <p:sp>
        <p:nvSpPr>
          <p:cNvPr id="30" name="TextBox 29"/>
          <p:cNvSpPr txBox="1"/>
          <p:nvPr/>
        </p:nvSpPr>
        <p:spPr>
          <a:xfrm>
            <a:off x="4691252" y="4176528"/>
            <a:ext cx="2926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58(1)(c): Disallowed</a:t>
            </a:r>
            <a:endParaRPr 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4566378" y="5358443"/>
            <a:ext cx="2751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58(4): Absolute bar — no deduction or set-off</a:t>
            </a:r>
            <a:endParaRPr lang="en-US" sz="2000"/>
          </a:p>
        </p:txBody>
      </p:sp>
      <p:sp>
        <p:nvSpPr>
          <p:cNvPr id="34" name="TextBox 33"/>
          <p:cNvSpPr txBox="1"/>
          <p:nvPr/>
        </p:nvSpPr>
        <p:spPr>
          <a:xfrm>
            <a:off x="8626491" y="2196011"/>
            <a:ext cx="41391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94(1)(a): Retained</a:t>
            </a:r>
            <a:endParaRPr lang="en-US" sz="2000"/>
          </a:p>
        </p:txBody>
      </p:sp>
      <p:sp>
        <p:nvSpPr>
          <p:cNvPr id="36" name="TextBox 35"/>
          <p:cNvSpPr txBox="1"/>
          <p:nvPr/>
        </p:nvSpPr>
        <p:spPr>
          <a:xfrm>
            <a:off x="8626491" y="3143876"/>
            <a:ext cx="40286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94(1)(b): Retained</a:t>
            </a:r>
            <a:endParaRPr lang="en-US" sz="2000"/>
          </a:p>
        </p:txBody>
      </p:sp>
      <p:sp>
        <p:nvSpPr>
          <p:cNvPr id="40" name="TextBox 39"/>
          <p:cNvSpPr txBox="1"/>
          <p:nvPr/>
        </p:nvSpPr>
        <p:spPr>
          <a:xfrm>
            <a:off x="8726774" y="4216264"/>
            <a:ext cx="2627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94(1)(c): Retained</a:t>
            </a: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8727673" y="5380061"/>
            <a:ext cx="3122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Sec 94(4): Same absolute restriction</a:t>
            </a:r>
            <a:endParaRPr lang="en-US" sz="2000"/>
          </a:p>
        </p:txBody>
      </p:sp>
      <p:sp>
        <p:nvSpPr>
          <p:cNvPr id="44" name="Rectangle: Diagonal Corners Rounded 43"/>
          <p:cNvSpPr/>
          <p:nvPr/>
        </p:nvSpPr>
        <p:spPr>
          <a:xfrm>
            <a:off x="984143" y="1293273"/>
            <a:ext cx="1999285" cy="5874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Restriction</a:t>
            </a:r>
            <a:endParaRPr lang="en-US" b="1"/>
          </a:p>
        </p:txBody>
      </p:sp>
      <p:sp>
        <p:nvSpPr>
          <p:cNvPr id="46" name="Rectangle: Diagonal Corners Rounded 45"/>
          <p:cNvSpPr/>
          <p:nvPr/>
        </p:nvSpPr>
        <p:spPr>
          <a:xfrm>
            <a:off x="4762026" y="1251813"/>
            <a:ext cx="2556252" cy="5874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Montserrat" panose="00000500000000000000" pitchFamily="2" charset="0"/>
              </a:rPr>
              <a:t>ITA 1961 — Sec 58</a:t>
            </a:r>
            <a:endParaRPr lang="en-US" b="1"/>
          </a:p>
        </p:txBody>
      </p:sp>
      <p:sp>
        <p:nvSpPr>
          <p:cNvPr id="48" name="Rectangle: Diagonal Corners Rounded 47"/>
          <p:cNvSpPr/>
          <p:nvPr/>
        </p:nvSpPr>
        <p:spPr>
          <a:xfrm>
            <a:off x="8656471" y="1284944"/>
            <a:ext cx="2556252" cy="587462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 b="1">
                <a:latin typeface="Montserrat" panose="00000500000000000000" pitchFamily="2" charset="0"/>
              </a:rPr>
              <a:t>ITA 2025 — Sec 94</a:t>
            </a:r>
            <a:endParaRPr lang="en-US" b="1">
              <a:latin typeface="Montserrat" panose="00000500000000000000" pitchFamily="2" charset="0"/>
            </a:endParaRPr>
          </a:p>
          <a:p>
            <a:pPr algn="ctr"/>
            <a:endParaRPr lang="en-US">
              <a:latin typeface="Montserrat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Aptos "/>
              </a:rPr>
            </a:br>
            <a:endParaRPr lang="en-IN" sz="4000">
              <a:latin typeface="Aptos 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650928" y="93601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166" y="3240459"/>
            <a:ext cx="6137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FFFFFF"/>
                </a:solidFill>
                <a:latin typeface="Aptos "/>
              </a:rPr>
              <a:t>Sec 56(1) – Charging Provision: Scope &amp; Conditions</a:t>
            </a:r>
            <a:endParaRPr lang="en-US" sz="1800">
              <a:latin typeface="Aptos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3166" y="3240459"/>
            <a:ext cx="6137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FFFFFF"/>
                </a:solidFill>
                <a:latin typeface="Aptos "/>
              </a:rPr>
              <a:t>Sec 56(1) – Charging Provision: Scope &amp; Conditions</a:t>
            </a:r>
            <a:endParaRPr lang="en-US" sz="1800">
              <a:latin typeface="Aptos 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3927" y="361226"/>
            <a:ext cx="85751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1A1A1A"/>
                </a:solidFill>
                <a:latin typeface="Aptos "/>
                <a:ea typeface="Montserrat" pitchFamily="34" charset="-122"/>
                <a:cs typeface="Montserrat" pitchFamily="34" charset="-120"/>
              </a:rPr>
              <a:t>6. Structural Mapping</a:t>
            </a:r>
            <a:endParaRPr lang="en-US" sz="2800">
              <a:latin typeface="Aptos 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0928" y="1418456"/>
          <a:ext cx="10642004" cy="5010268"/>
        </p:xfrm>
        <a:graphic>
          <a:graphicData uri="http://schemas.openxmlformats.org/drawingml/2006/table">
            <a:tbl>
              <a:tblPr/>
              <a:tblGrid>
                <a:gridCol w="1581404"/>
                <a:gridCol w="2700756"/>
                <a:gridCol w="2727336"/>
                <a:gridCol w="3632508"/>
              </a:tblGrid>
              <a:tr h="32981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Structural Aspect</a:t>
                      </a:r>
                      <a:endParaRPr lang="en-US" sz="14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ITA 1961</a:t>
                      </a:r>
                      <a:endParaRPr lang="en-US" sz="14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ITA 2025</a:t>
                      </a:r>
                      <a:endParaRPr lang="en-US" sz="14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Remark</a:t>
                      </a:r>
                      <a:endParaRPr lang="en-US" sz="14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Act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Income-tax Act, 1961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[43 of 1961]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Income-tax Act, 2025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[Effective 1 April 2026]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rgbClr val="375623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819 sections -&gt; 536 sections</a:t>
                      </a:r>
                      <a:endParaRPr lang="en-US" sz="1400" b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Chapter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Chapter IV</a:t>
                      </a:r>
                      <a:endParaRPr lang="en-US" sz="1400" b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Computation of Total Income</a:t>
                      </a:r>
                      <a:endParaRPr lang="en-US" sz="1400" b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Chapter IV</a:t>
                      </a:r>
                      <a:endParaRPr lang="en-US" sz="1400" b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Computation of Total Income</a:t>
                      </a:r>
                      <a:endParaRPr lang="en-US" sz="1400" b="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375623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Same chapter in both Acts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3298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Sub-Part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F. — Income from other sources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F. — Income from other sources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Exact sub-part letter retained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47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Charging Section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56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92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Language simplified &amp; rationalized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Deductions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57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93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Family pension deduction raised Rs.15,000 to Rs.25,000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98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Non-Deductibles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58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94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Retained with minor drafting changes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32981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Profits Chargeable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59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95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Retention of recaptured deductions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Deemed Dividend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2(22)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Sub-clauses (a) to (e)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2(40)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Sub-clauses (a) to (f)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New clause (f): Buyback proceeds Abolished [w.e.f. 1-04-2026]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Angel Tax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Section 56(2)(viib)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Not reproduced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ABOLISHED w.e.f. AY 2025-26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[Finance Act 2024]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86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Rules Reference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Rules 11U, 11UA, 11UAA, 11UAB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[FMV determination]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Rules 56, 57, 58, 59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[carried over under ITA 2025]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Valuation methodology unchanged</a:t>
                      </a:r>
                      <a:endParaRPr lang="en-US" sz="14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9129" y="951483"/>
            <a:ext cx="1070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Aptos "/>
                <a:ea typeface="Montserrat" pitchFamily="34" charset="-122"/>
                <a:cs typeface="Montserrat" pitchFamily="34" charset="-120"/>
              </a:rPr>
              <a:t>ITA 1961 vs ITA 2025 | Both Acts place IFOS under Chapter IV</a:t>
            </a:r>
            <a:endParaRPr lang="en-US">
              <a:latin typeface="Aptos 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Display"/>
            </a:endParaRPr>
          </a:p>
        </p:txBody>
      </p:sp>
      <p:sp>
        <p:nvSpPr>
          <p:cNvPr id="8" name="Right Triangle 7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Display"/>
            </a:endParaRPr>
          </a:p>
        </p:txBody>
      </p:sp>
      <p:sp>
        <p:nvSpPr>
          <p:cNvPr id="10" name="Rectangle: Diagonal Corners Snipped 9"/>
          <p:cNvSpPr/>
          <p:nvPr/>
        </p:nvSpPr>
        <p:spPr>
          <a:xfrm>
            <a:off x="650928" y="93601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 Display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4902200" y="271546"/>
            <a:ext cx="3711074" cy="670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2800">
                <a:latin typeface="Aptos Display"/>
              </a:rPr>
              <a:t>FAQ's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0730" y="1080831"/>
            <a:ext cx="5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❓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4143" y="1080831"/>
            <a:ext cx="1036965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An individual receives a cash distribution of ₹5,00,000 from a 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Hindu </a:t>
            </a:r>
            <a:r>
              <a:rPr lang="en-US" b="1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Undivided Family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 (HUF)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in which he  is 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a coparcener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. While the statutory 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definition explicitly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states that </a:t>
            </a:r>
            <a:r>
              <a:rPr lang="en-US" sz="1800" b="0" i="1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"in case of an HUF, any member thereof"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is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a relative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(exempting member-to-HUF gifts), does the inverse hold true for 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an individual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receiving a gift </a:t>
            </a:r>
            <a:r>
              <a:rPr lang="en-US" i="1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from 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the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HUF?​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7436" y="2281160"/>
            <a:ext cx="884794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/>
            <a:r>
              <a:rPr lang="en-US" b="1">
                <a:latin typeface="Aptos Display"/>
                <a:ea typeface="+mn-lt"/>
                <a:cs typeface="+mn-lt"/>
              </a:rPr>
              <a:t> No, </a:t>
            </a:r>
            <a:r>
              <a:rPr lang="en-US">
                <a:latin typeface="Aptos Display"/>
                <a:ea typeface="+mn-lt"/>
                <a:cs typeface="+mn-lt"/>
              </a:rPr>
              <a:t>The HUF is not a "relative," but the receipt is exempt under Section10(2).</a:t>
            </a:r>
            <a:endParaRPr lang="en-US">
              <a:latin typeface="Aptos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221" y="2580993"/>
            <a:ext cx="5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❓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07634" y="2630154"/>
            <a:ext cx="1039423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285750"/>
            <a:r>
              <a:rPr lang="en-US">
                <a:solidFill>
                  <a:srgbClr val="000000"/>
                </a:solidFill>
                <a:latin typeface="Aptos Display"/>
              </a:rPr>
              <a:t>Has the deduction for expenditure incurred wholly and exclusively for earning Income been changed under the Finance Act, 2025?</a:t>
            </a:r>
            <a:br>
              <a:rPr lang="en-US">
                <a:latin typeface="Aptos Display"/>
              </a:rPr>
            </a:br>
            <a:r>
              <a:rPr lang="en-US" sz="1800" b="0" i="0">
                <a:solidFill>
                  <a:srgbClr val="000000"/>
                </a:solidFill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84143" y="3153175"/>
            <a:ext cx="8112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</a:rPr>
              <a:t>No.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</a:rPr>
              <a:t> The deduction continues to be available without any change.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4221" y="3522507"/>
            <a:ext cx="5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❓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70091" y="3504323"/>
            <a:ext cx="10314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Can a taxpayer claim a deduction for interest on money borrowed for investments under the Finance Act, 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​</a:t>
            </a:r>
            <a:endParaRPr lang="en-US" sz="1800" b="0" i="0">
              <a:solidFill>
                <a:srgbClr val="000000"/>
              </a:solidFill>
              <a:latin typeface="Aptos Display"/>
              <a:ea typeface="Segoe UI" panose="020B0502040204020203"/>
              <a:cs typeface="Segoe UI" panose="020B0502040204020203"/>
            </a:endParaRPr>
          </a:p>
          <a:p>
            <a:pPr algn="l" rtl="0"/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       2025?​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​</a:t>
            </a:r>
            <a:endParaRPr lang="en-US" sz="1800" b="0" i="0">
              <a:solidFill>
                <a:srgbClr val="000000"/>
              </a:solidFill>
              <a:latin typeface="Aptos Display"/>
              <a:ea typeface="Segoe UI" panose="020B0502040204020203"/>
              <a:cs typeface="Segoe UI" panose="020B050204020402020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0090" y="4057976"/>
            <a:ext cx="1019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</a:rPr>
              <a:t>No.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</a:rPr>
              <a:t> Such deduction is no longer available under the 2025 provisions.​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2464" y="4427308"/>
            <a:ext cx="5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❓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42400" y="4470480"/>
            <a:ext cx="1036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</a:rPr>
              <a:t>Are employer contributions to provident fund deductible if paid before the due date?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70090" y="4931800"/>
            <a:ext cx="1019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Yes.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 The deduction continues to be allowed if the contribution is paid before the prescribed due date.</a:t>
            </a:r>
            <a:r>
              <a:rPr lang="en-US" sz="1800" b="0" i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​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2744" y="5541400"/>
            <a:ext cx="10196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Whether gift received during marriage engagement taxable?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0978" y="5955053"/>
            <a:ext cx="10196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b="1" i="0" u="none" strike="noStrike" baseline="0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Yes</a:t>
            </a:r>
            <a:r>
              <a:rPr lang="en-US" b="1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, </a:t>
            </a:r>
            <a:r>
              <a:rPr lang="en-US">
                <a:solidFill>
                  <a:srgbClr val="000000"/>
                </a:solidFill>
                <a:latin typeface="Aptos Display"/>
                <a:ea typeface="Segoe UI" panose="020B0502040204020203"/>
                <a:cs typeface="Segoe UI" panose="020B0502040204020203"/>
              </a:rPr>
              <a:t>technically only marriage function is covered as non taxable vent but to prove the transaction keep relevant transaction trail/proof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3778" y="5512470"/>
            <a:ext cx="513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❓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130215" y="885220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 4"/>
          <p:cNvSpPr/>
          <p:nvPr/>
        </p:nvSpPr>
        <p:spPr>
          <a:xfrm>
            <a:off x="3187724" y="278595"/>
            <a:ext cx="9692640" cy="558316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1A1A1A"/>
                </a:solidFill>
                <a:latin typeface="Aptos Display"/>
              </a:rPr>
              <a:t>Deemed Dividend — Overview</a:t>
            </a:r>
            <a:endParaRPr lang="en-US" sz="3600" b="1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3" name="Text 6"/>
          <p:cNvSpPr/>
          <p:nvPr/>
        </p:nvSpPr>
        <p:spPr>
          <a:xfrm>
            <a:off x="2375983" y="1125409"/>
            <a:ext cx="10058400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i="1">
                <a:solidFill>
                  <a:srgbClr val="7030A0"/>
                </a:solidFill>
                <a:latin typeface="+mj-lt"/>
                <a:ea typeface="Montserrat" pitchFamily="34" charset="-122"/>
                <a:cs typeface="Montserrat" pitchFamily="34" charset="-120"/>
              </a:rPr>
              <a:t>Section 2(22) [ITA 1961]  |  Section 2(40) [ITA 2025]  |  Sub-clauses (a) to (f)</a:t>
            </a:r>
            <a:endParaRPr lang="en-US" sz="2000">
              <a:latin typeface="+mj-lt"/>
            </a:endParaRPr>
          </a:p>
        </p:txBody>
      </p:sp>
      <p:sp>
        <p:nvSpPr>
          <p:cNvPr id="8" name="Right Triangle 7"/>
          <p:cNvSpPr/>
          <p:nvPr/>
        </p:nvSpPr>
        <p:spPr>
          <a:xfrm rot="5400000">
            <a:off x="570036" y="-576841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028" y="1641396"/>
            <a:ext cx="100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Clause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8859" y="1641396"/>
            <a:ext cx="4581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Description — Nature of Deemed Dividend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8014" y="1680423"/>
            <a:ext cx="1499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ITA 1961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Sec 2(22)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14610" y="1673992"/>
            <a:ext cx="1270538" cy="65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ITA 2025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Sec 2(40)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56083" y="1677224"/>
            <a:ext cx="1270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</a:rPr>
              <a:t>Status</a:t>
            </a:r>
            <a:endParaRPr 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1694" y="2281654"/>
            <a:ext cx="55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(a)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04917" y="2197531"/>
            <a:ext cx="374754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Distribution of accumulated profits entailing release of company assets</a:t>
            </a:r>
            <a:endParaRPr lang="en-US" u="sng"/>
          </a:p>
        </p:txBody>
      </p:sp>
      <p:sp>
        <p:nvSpPr>
          <p:cNvPr id="32" name="TextBox 31"/>
          <p:cNvSpPr txBox="1"/>
          <p:nvPr/>
        </p:nvSpPr>
        <p:spPr>
          <a:xfrm>
            <a:off x="6242209" y="2303543"/>
            <a:ext cx="142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2(22)(a)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34044" y="2306046"/>
            <a:ext cx="1499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2(40)(a)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169576" y="2332508"/>
            <a:ext cx="118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94183" y="2856022"/>
            <a:ext cx="479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(b)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493537" y="2832580"/>
            <a:ext cx="472785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Distribution of debentures / deposit certificates / bonus shares to preference shareholders</a:t>
            </a:r>
            <a:endParaRPr lang="en-US" u="sng"/>
          </a:p>
        </p:txBody>
      </p:sp>
      <p:sp>
        <p:nvSpPr>
          <p:cNvPr id="42" name="TextBox 41"/>
          <p:cNvSpPr txBox="1"/>
          <p:nvPr/>
        </p:nvSpPr>
        <p:spPr>
          <a:xfrm>
            <a:off x="6185085" y="3033632"/>
            <a:ext cx="202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2(22)(b)</a:t>
            </a:r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011446" y="3087957"/>
            <a:ext cx="202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2(40)(b)</a:t>
            </a:r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196123" y="3081078"/>
            <a:ext cx="1723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1694" y="3777733"/>
            <a:ext cx="55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(c)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495965" y="3754302"/>
            <a:ext cx="437781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Distribution at liquidation to the extent of accumulated profits</a:t>
            </a:r>
            <a:endParaRPr lang="en-US" u="sng"/>
          </a:p>
        </p:txBody>
      </p:sp>
      <p:sp>
        <p:nvSpPr>
          <p:cNvPr id="56" name="TextBox 55"/>
          <p:cNvSpPr txBox="1"/>
          <p:nvPr/>
        </p:nvSpPr>
        <p:spPr>
          <a:xfrm>
            <a:off x="6223123" y="3779352"/>
            <a:ext cx="1499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2(22)(c)</a:t>
            </a:r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004748" y="3777733"/>
            <a:ext cx="1663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2(40)(c)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183315" y="3802503"/>
            <a:ext cx="1618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83899" y="4432839"/>
            <a:ext cx="775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(d)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93537" y="4353389"/>
            <a:ext cx="434935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Distribution on reduction of capital to the extent of accumulated profits</a:t>
            </a:r>
            <a:endParaRPr lang="en-US" u="sng"/>
          </a:p>
        </p:txBody>
      </p:sp>
      <p:sp>
        <p:nvSpPr>
          <p:cNvPr id="68" name="TextBox 67"/>
          <p:cNvSpPr txBox="1"/>
          <p:nvPr/>
        </p:nvSpPr>
        <p:spPr>
          <a:xfrm>
            <a:off x="6220918" y="4540311"/>
            <a:ext cx="1783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2(22)(d)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987089" y="4544223"/>
            <a:ext cx="2072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2(40)(d)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196123" y="4540311"/>
            <a:ext cx="1633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94182" y="5010242"/>
            <a:ext cx="479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(e)</a:t>
            </a:r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493537" y="4951508"/>
            <a:ext cx="46491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Loan or advance by closely-held company to:- Shareholder holding &gt;= 10% voting power, OR - Concern in which such shareholder has substantial interest</a:t>
            </a:r>
            <a:endParaRPr lang="en-US" u="sng"/>
          </a:p>
        </p:txBody>
      </p:sp>
      <p:sp>
        <p:nvSpPr>
          <p:cNvPr id="78" name="TextBox 77"/>
          <p:cNvSpPr txBox="1"/>
          <p:nvPr/>
        </p:nvSpPr>
        <p:spPr>
          <a:xfrm>
            <a:off x="6248437" y="5301270"/>
            <a:ext cx="1473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2(22)(e)</a:t>
            </a: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034044" y="5299651"/>
            <a:ext cx="1473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2(40)(e)</a:t>
            </a:r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0183315" y="5261736"/>
            <a:ext cx="1191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94182" y="6092740"/>
            <a:ext cx="158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(f)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444545" y="6092740"/>
            <a:ext cx="44292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u="sng"/>
              <a:t>Buyback proceeds received by shareholder from company w.e.f. 1-04-2026</a:t>
            </a:r>
            <a:endParaRPr lang="en-US" u="sng"/>
          </a:p>
        </p:txBody>
      </p:sp>
      <p:sp>
        <p:nvSpPr>
          <p:cNvPr id="88" name="TextBox 87"/>
          <p:cNvSpPr txBox="1"/>
          <p:nvPr/>
        </p:nvSpPr>
        <p:spPr>
          <a:xfrm>
            <a:off x="6161527" y="5972780"/>
            <a:ext cx="1348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Not present</a:t>
            </a:r>
            <a:endParaRPr lang="en-US"/>
          </a:p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011446" y="5947613"/>
            <a:ext cx="1473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2(40)(f)</a:t>
            </a:r>
            <a:endParaRPr lang="en-US"/>
          </a:p>
          <a:p>
            <a:r>
              <a:rPr lang="en-US"/>
              <a:t>[NEW]</a:t>
            </a:r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9693953" y="6003456"/>
            <a:ext cx="202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MAJOR CHANGE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58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4"/>
          <p:cNvSpPr/>
          <p:nvPr/>
        </p:nvSpPr>
        <p:spPr>
          <a:xfrm>
            <a:off x="841248" y="36576"/>
            <a:ext cx="9692640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/>
          </a:p>
        </p:txBody>
      </p:sp>
      <p:sp>
        <p:nvSpPr>
          <p:cNvPr id="6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 4"/>
          <p:cNvSpPr/>
          <p:nvPr/>
        </p:nvSpPr>
        <p:spPr>
          <a:xfrm>
            <a:off x="1394480" y="67891"/>
            <a:ext cx="10172679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1A1A1A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Deemed Dividend-Clause (e): Shareholder Loan Trap</a:t>
            </a:r>
            <a:endParaRPr lang="en-US" sz="2400"/>
          </a:p>
        </p:txBody>
      </p:sp>
      <p:sp>
        <p:nvSpPr>
          <p:cNvPr id="4" name="Right Triangle 3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7" name="Text 6"/>
          <p:cNvSpPr/>
          <p:nvPr/>
        </p:nvSpPr>
        <p:spPr>
          <a:xfrm>
            <a:off x="769641" y="1078992"/>
            <a:ext cx="10058400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2(22)(e) [ITA 1961]  |  Section 2(40)(e) [ITA 2025]  |  Most Litigated Provision</a:t>
            </a:r>
            <a:endParaRPr lang="en-US" sz="1400"/>
          </a:p>
        </p:txBody>
      </p:sp>
      <p:sp>
        <p:nvSpPr>
          <p:cNvPr id="8" name="Shape 7"/>
          <p:cNvSpPr/>
          <p:nvPr/>
        </p:nvSpPr>
        <p:spPr>
          <a:xfrm>
            <a:off x="438912" y="1372538"/>
            <a:ext cx="11411712" cy="384048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Montserrat"/>
              </a:rPr>
              <a:t>CONDITIONS FOR TRIGGERING — ALL FOUR MUST BE MET:</a:t>
            </a:r>
            <a:endParaRPr lang="en-US"/>
          </a:p>
        </p:txBody>
      </p:sp>
      <p:sp>
        <p:nvSpPr>
          <p:cNvPr id="9" name="Shape 9"/>
          <p:cNvSpPr/>
          <p:nvPr/>
        </p:nvSpPr>
        <p:spPr>
          <a:xfrm>
            <a:off x="438912" y="1865376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Shape 9"/>
          <p:cNvSpPr/>
          <p:nvPr/>
        </p:nvSpPr>
        <p:spPr>
          <a:xfrm>
            <a:off x="438912" y="1865376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438912" y="1865376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438912" y="1865376"/>
            <a:ext cx="329184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000"/>
          </a:p>
        </p:txBody>
      </p:sp>
      <p:sp>
        <p:nvSpPr>
          <p:cNvPr id="14" name="Shape 13"/>
          <p:cNvSpPr/>
          <p:nvPr/>
        </p:nvSpPr>
        <p:spPr>
          <a:xfrm>
            <a:off x="438912" y="2468880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14"/>
          <p:cNvSpPr/>
          <p:nvPr/>
        </p:nvSpPr>
        <p:spPr>
          <a:xfrm>
            <a:off x="438912" y="2468880"/>
            <a:ext cx="329184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000"/>
          </a:p>
        </p:txBody>
      </p:sp>
      <p:sp>
        <p:nvSpPr>
          <p:cNvPr id="16" name="Shape 17"/>
          <p:cNvSpPr/>
          <p:nvPr/>
        </p:nvSpPr>
        <p:spPr>
          <a:xfrm>
            <a:off x="438912" y="3072384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18"/>
          <p:cNvSpPr/>
          <p:nvPr/>
        </p:nvSpPr>
        <p:spPr>
          <a:xfrm>
            <a:off x="438912" y="3072384"/>
            <a:ext cx="329184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000"/>
          </a:p>
        </p:txBody>
      </p:sp>
      <p:sp>
        <p:nvSpPr>
          <p:cNvPr id="18" name="Shape 21"/>
          <p:cNvSpPr/>
          <p:nvPr/>
        </p:nvSpPr>
        <p:spPr>
          <a:xfrm>
            <a:off x="395729" y="3705027"/>
            <a:ext cx="329184" cy="32918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22"/>
          <p:cNvSpPr/>
          <p:nvPr/>
        </p:nvSpPr>
        <p:spPr>
          <a:xfrm>
            <a:off x="402041" y="3737339"/>
            <a:ext cx="329184" cy="329184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000"/>
          </a:p>
        </p:txBody>
      </p:sp>
      <p:sp>
        <p:nvSpPr>
          <p:cNvPr id="24" name="Text 2"/>
          <p:cNvSpPr/>
          <p:nvPr/>
        </p:nvSpPr>
        <p:spPr>
          <a:xfrm>
            <a:off x="10607040" y="54864"/>
            <a:ext cx="1463040" cy="420624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200" b="1">
              <a:solidFill>
                <a:srgbClr val="333F70"/>
              </a:solidFill>
              <a:latin typeface="Montserrat"/>
            </a:endParaRPr>
          </a:p>
        </p:txBody>
      </p:sp>
      <p:sp>
        <p:nvSpPr>
          <p:cNvPr id="26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41248" y="1883664"/>
            <a:ext cx="11009376" cy="347388"/>
            <a:chOff x="841248" y="1883664"/>
            <a:chExt cx="11009376" cy="347388"/>
          </a:xfrm>
        </p:grpSpPr>
        <p:sp>
          <p:nvSpPr>
            <p:cNvPr id="27" name="Shape 11"/>
            <p:cNvSpPr/>
            <p:nvPr/>
          </p:nvSpPr>
          <p:spPr>
            <a:xfrm>
              <a:off x="841248" y="1883664"/>
              <a:ext cx="11009376" cy="292608"/>
            </a:xfrm>
            <a:prstGeom prst="rect">
              <a:avLst/>
            </a:prstGeom>
            <a:solidFill>
              <a:srgbClr val="EAD7F5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Text 12"/>
            <p:cNvSpPr/>
            <p:nvPr/>
          </p:nvSpPr>
          <p:spPr>
            <a:xfrm>
              <a:off x="914400" y="1901952"/>
              <a:ext cx="10863072" cy="329100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>
                  <a:solidFill>
                    <a:srgbClr val="1A1A1A"/>
                  </a:solidFill>
                  <a:ea typeface="Calibri" panose="020F0502020204030204" pitchFamily="34" charset="-122"/>
                  <a:cs typeface="Calibri" panose="020F0502020204030204" pitchFamily="34" charset="-120"/>
                </a:rPr>
                <a:t>Payer is a company in which the public are NOT substantially interested (closely-held company)</a:t>
              </a:r>
              <a:endParaRPr lang="en-US" sz="15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1248" y="2487168"/>
            <a:ext cx="11009376" cy="292608"/>
            <a:chOff x="841248" y="2487168"/>
            <a:chExt cx="11009376" cy="292608"/>
          </a:xfrm>
        </p:grpSpPr>
        <p:sp>
          <p:nvSpPr>
            <p:cNvPr id="29" name="Shape 15"/>
            <p:cNvSpPr/>
            <p:nvPr/>
          </p:nvSpPr>
          <p:spPr>
            <a:xfrm>
              <a:off x="841248" y="2487168"/>
              <a:ext cx="11009376" cy="2926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Text 16"/>
            <p:cNvSpPr/>
            <p:nvPr/>
          </p:nvSpPr>
          <p:spPr>
            <a:xfrm>
              <a:off x="914400" y="2505456"/>
              <a:ext cx="10863072" cy="256032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>
                  <a:solidFill>
                    <a:srgbClr val="1A1A1A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Payment is by way of loan or advance (not payment of normal business dues)</a:t>
              </a:r>
              <a:endParaRPr lang="en-US" sz="150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1248" y="3090671"/>
            <a:ext cx="11009376" cy="549579"/>
            <a:chOff x="841248" y="3090671"/>
            <a:chExt cx="11009376" cy="549579"/>
          </a:xfrm>
        </p:grpSpPr>
        <p:sp>
          <p:nvSpPr>
            <p:cNvPr id="31" name="Shape 19"/>
            <p:cNvSpPr/>
            <p:nvPr/>
          </p:nvSpPr>
          <p:spPr>
            <a:xfrm>
              <a:off x="841248" y="3090671"/>
              <a:ext cx="11009376" cy="531291"/>
            </a:xfrm>
            <a:prstGeom prst="rect">
              <a:avLst/>
            </a:prstGeom>
            <a:solidFill>
              <a:srgbClr val="EAD7F5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Text 20"/>
            <p:cNvSpPr/>
            <p:nvPr/>
          </p:nvSpPr>
          <p:spPr>
            <a:xfrm>
              <a:off x="914400" y="3108959"/>
              <a:ext cx="10254343" cy="531291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>
                  <a:solidFill>
                    <a:srgbClr val="1A1A1A"/>
                  </a:solidFill>
                  <a:ea typeface="Calibri" panose="020F0502020204030204" pitchFamily="34" charset="-122"/>
                  <a:cs typeface="Calibri" panose="020F0502020204030204" pitchFamily="34" charset="-120"/>
                </a:rPr>
                <a:t>Recipient is: (</a:t>
              </a:r>
              <a:r>
                <a:rPr lang="en-US" sz="1500" err="1">
                  <a:solidFill>
                    <a:srgbClr val="1A1A1A"/>
                  </a:solidFill>
                  <a:ea typeface="Calibri" panose="020F0502020204030204" pitchFamily="34" charset="-122"/>
                  <a:cs typeface="Calibri" panose="020F0502020204030204" pitchFamily="34" charset="-120"/>
                </a:rPr>
                <a:t>i</a:t>
              </a:r>
              <a:r>
                <a:rPr lang="en-US" sz="1500">
                  <a:solidFill>
                    <a:srgbClr val="1A1A1A"/>
                  </a:solidFill>
                  <a:ea typeface="Calibri" panose="020F0502020204030204" pitchFamily="34" charset="-122"/>
                  <a:cs typeface="Calibri" panose="020F0502020204030204" pitchFamily="34" charset="-120"/>
                </a:rPr>
                <a:t>) shareholder holding &gt;= 10% voting power, OR (ii) concern in which such shareholder has "substantial interest" (&gt;= 20% beneficial ownership)</a:t>
              </a:r>
              <a:endParaRPr lang="en-US" sz="15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1248" y="3919694"/>
            <a:ext cx="11009376" cy="301787"/>
            <a:chOff x="841248" y="3919694"/>
            <a:chExt cx="11009376" cy="301787"/>
          </a:xfrm>
        </p:grpSpPr>
        <p:sp>
          <p:nvSpPr>
            <p:cNvPr id="33" name="Shape 23"/>
            <p:cNvSpPr/>
            <p:nvPr/>
          </p:nvSpPr>
          <p:spPr>
            <a:xfrm>
              <a:off x="841248" y="3919694"/>
              <a:ext cx="11009376" cy="29260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Text 24"/>
            <p:cNvSpPr/>
            <p:nvPr/>
          </p:nvSpPr>
          <p:spPr>
            <a:xfrm>
              <a:off x="914400" y="3965449"/>
              <a:ext cx="10863072" cy="256032"/>
            </a:xfrm>
            <a:prstGeom prst="rect">
              <a:avLst/>
            </a:prstGeom>
            <a:noFill/>
          </p:spPr>
          <p:txBody>
            <a:bodyPr wrap="square" rtlCol="0"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>
                  <a:solidFill>
                    <a:srgbClr val="1A1A1A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Company has accumulated profits (amount deemed as dividend limited to accumulated profits)</a:t>
              </a:r>
              <a:endParaRPr lang="en-US" sz="1500"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Shape 9"/>
          <p:cNvSpPr/>
          <p:nvPr/>
        </p:nvSpPr>
        <p:spPr>
          <a:xfrm>
            <a:off x="790276" y="4663441"/>
            <a:ext cx="11027606" cy="807537"/>
          </a:xfrm>
          <a:prstGeom prst="rect">
            <a:avLst/>
          </a:prstGeom>
          <a:solidFill>
            <a:srgbClr val="FCE4D6"/>
          </a:solidFill>
          <a:ln w="19050">
            <a:solidFill>
              <a:srgbClr val="C55A11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C55A11"/>
                </a:solidFill>
                <a:ea typeface="Calibri" panose="020F0502020204030204"/>
                <a:cs typeface="Calibri" panose="020F0502020204030204"/>
              </a:rPr>
              <a:t>CBDT Circular 19/2017:</a:t>
            </a:r>
            <a:br>
              <a:rPr lang="en-US" sz="1600" b="1">
                <a:solidFill>
                  <a:srgbClr val="C55A11"/>
                </a:solidFill>
                <a:ea typeface="Calibri" panose="020F0502020204030204"/>
                <a:cs typeface="Calibri" panose="020F0502020204030204"/>
              </a:rPr>
            </a:br>
            <a:r>
              <a:rPr lang="en-US" sz="1600" b="1">
                <a:solidFill>
                  <a:srgbClr val="C55A11"/>
                </a:solidFill>
                <a:ea typeface="Calibri" panose="020F0502020204030204"/>
                <a:cs typeface="Calibri" panose="020F0502020204030204"/>
              </a:rPr>
              <a:t>Loan/advance in ordinary course of business for trade purposes does NOT constitute </a:t>
            </a:r>
            <a:r>
              <a:rPr lang="en-US" sz="16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deemed dividend u/s 2(22)(e). Purely commercial transactions excluded. 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4"/>
          <p:cNvSpPr/>
          <p:nvPr/>
        </p:nvSpPr>
        <p:spPr>
          <a:xfrm>
            <a:off x="841248" y="36576"/>
            <a:ext cx="9692640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/>
          </a:p>
        </p:txBody>
      </p:sp>
      <p:sp>
        <p:nvSpPr>
          <p:cNvPr id="6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4" name="Text 4"/>
          <p:cNvSpPr/>
          <p:nvPr/>
        </p:nvSpPr>
        <p:spPr>
          <a:xfrm>
            <a:off x="841248" y="36576"/>
            <a:ext cx="9692640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>
                <a:solidFill>
                  <a:srgbClr val="1A1A1A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Buyback Tax Revolution — w.e.f. </a:t>
            </a:r>
            <a:r>
              <a:rPr lang="en-US" sz="3000" b="1">
                <a:solidFill>
                  <a:schemeClr val="accent2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01-04-2026</a:t>
            </a:r>
            <a:endParaRPr lang="en-US" sz="3000">
              <a:solidFill>
                <a:schemeClr val="accent2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10607040" y="54864"/>
            <a:ext cx="1463040" cy="420624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200" b="1">
              <a:solidFill>
                <a:srgbClr val="333F70"/>
              </a:solidFill>
              <a:latin typeface="Montserrat"/>
            </a:endParaRPr>
          </a:p>
        </p:txBody>
      </p:sp>
      <p:sp>
        <p:nvSpPr>
          <p:cNvPr id="12" name="Text 3"/>
          <p:cNvSpPr/>
          <p:nvPr/>
        </p:nvSpPr>
        <p:spPr>
          <a:xfrm>
            <a:off x="8412480" y="6327648"/>
            <a:ext cx="3474720" cy="384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300"/>
          </a:p>
        </p:txBody>
      </p:sp>
      <p:sp>
        <p:nvSpPr>
          <p:cNvPr id="13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Shape 7"/>
          <p:cNvSpPr/>
          <p:nvPr/>
        </p:nvSpPr>
        <p:spPr>
          <a:xfrm>
            <a:off x="317714" y="1346378"/>
            <a:ext cx="11411712" cy="438912"/>
          </a:xfrm>
          <a:prstGeom prst="rect">
            <a:avLst/>
          </a:prstGeom>
          <a:solidFill>
            <a:srgbClr val="FFF3E0"/>
          </a:solidFill>
          <a:ln w="12700">
            <a:solidFill>
              <a:srgbClr val="C55A11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8"/>
          <p:cNvSpPr/>
          <p:nvPr/>
        </p:nvSpPr>
        <p:spPr>
          <a:xfrm>
            <a:off x="439493" y="1365108"/>
            <a:ext cx="11265408" cy="402336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>
                <a:solidFill>
                  <a:srgbClr val="C55A11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BACKGROUND — Why was Sec 115QA removed and not reproduced in ITA 2025?</a:t>
            </a:r>
            <a:endParaRPr lang="en-US" sz="1200"/>
          </a:p>
        </p:txBody>
      </p:sp>
      <p:sp>
        <p:nvSpPr>
          <p:cNvPr id="16" name="Shape 9"/>
          <p:cNvSpPr/>
          <p:nvPr/>
        </p:nvSpPr>
        <p:spPr>
          <a:xfrm>
            <a:off x="419232" y="1979184"/>
            <a:ext cx="3284142" cy="392497"/>
          </a:xfrm>
          <a:prstGeom prst="rect">
            <a:avLst/>
          </a:prstGeom>
          <a:solidFill>
            <a:srgbClr val="333F7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Montserrat"/>
              </a:rPr>
              <a:t>PRE-FA 2024 REGIME (</a:t>
            </a:r>
            <a:r>
              <a:rPr lang="en-US" sz="1200" b="1" err="1">
                <a:solidFill>
                  <a:srgbClr val="FFFFFF"/>
                </a:solidFill>
                <a:latin typeface="Montserrat"/>
              </a:rPr>
              <a:t>upto</a:t>
            </a:r>
            <a:r>
              <a:rPr lang="en-US" sz="1200" b="1">
                <a:solidFill>
                  <a:srgbClr val="FFFFFF"/>
                </a:solidFill>
                <a:latin typeface="Montserrat"/>
              </a:rPr>
              <a:t> 30-09-2024)</a:t>
            </a:r>
            <a:endParaRPr lang="en-US"/>
          </a:p>
        </p:txBody>
      </p:sp>
      <p:sp>
        <p:nvSpPr>
          <p:cNvPr id="18" name="Shape 11"/>
          <p:cNvSpPr/>
          <p:nvPr/>
        </p:nvSpPr>
        <p:spPr>
          <a:xfrm>
            <a:off x="3863046" y="1963641"/>
            <a:ext cx="3677085" cy="392497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Montserrat"/>
              </a:rPr>
              <a:t>NEW REGIME — FA 2024 (w.e.f. 1-10-2024) </a:t>
            </a:r>
            <a:endParaRPr lang="en-US"/>
          </a:p>
        </p:txBody>
      </p:sp>
      <p:sp>
        <p:nvSpPr>
          <p:cNvPr id="19" name="Text 12"/>
          <p:cNvSpPr/>
          <p:nvPr/>
        </p:nvSpPr>
        <p:spPr>
          <a:xfrm>
            <a:off x="5998464" y="1938528"/>
            <a:ext cx="5815584" cy="329184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>
              <a:solidFill>
                <a:srgbClr val="FFFFFF"/>
              </a:solidFill>
              <a:latin typeface="Montserra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22015" y="2377134"/>
            <a:ext cx="11306158" cy="714546"/>
            <a:chOff x="422015" y="2377134"/>
            <a:chExt cx="11306158" cy="714546"/>
          </a:xfrm>
        </p:grpSpPr>
        <p:grpSp>
          <p:nvGrpSpPr>
            <p:cNvPr id="37" name="Group 36"/>
            <p:cNvGrpSpPr/>
            <p:nvPr/>
          </p:nvGrpSpPr>
          <p:grpSpPr>
            <a:xfrm>
              <a:off x="422015" y="2462635"/>
              <a:ext cx="3337614" cy="629045"/>
              <a:chOff x="438912" y="2402789"/>
              <a:chExt cx="3337614" cy="687990"/>
            </a:xfrm>
          </p:grpSpPr>
          <p:sp>
            <p:nvSpPr>
              <p:cNvPr id="20" name="Shape 13"/>
              <p:cNvSpPr/>
              <p:nvPr/>
            </p:nvSpPr>
            <p:spPr>
              <a:xfrm>
                <a:off x="452280" y="2402789"/>
                <a:ext cx="3324246" cy="687990"/>
              </a:xfrm>
              <a:prstGeom prst="rect">
                <a:avLst/>
              </a:prstGeom>
              <a:solidFill>
                <a:srgbClr val="E8ECF5"/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Text 14"/>
              <p:cNvSpPr/>
              <p:nvPr/>
            </p:nvSpPr>
            <p:spPr>
              <a:xfrm>
                <a:off x="438912" y="2404177"/>
                <a:ext cx="3264462" cy="6429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 Sec 115QA: Company pays Additional Income Tax @ 20% on buyback proceeds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915324" y="2423378"/>
              <a:ext cx="3617302" cy="667425"/>
              <a:chOff x="3836309" y="2381114"/>
              <a:chExt cx="3789894" cy="701360"/>
            </a:xfrm>
          </p:grpSpPr>
          <p:sp>
            <p:nvSpPr>
              <p:cNvPr id="32" name="Shape 25"/>
              <p:cNvSpPr/>
              <p:nvPr/>
            </p:nvSpPr>
            <p:spPr>
              <a:xfrm>
                <a:off x="3836309" y="2381114"/>
                <a:ext cx="3789894" cy="701360"/>
              </a:xfrm>
              <a:prstGeom prst="rect">
                <a:avLst/>
              </a:prstGeom>
              <a:solidFill>
                <a:srgbClr val="EAD7F5"/>
              </a:solidFill>
              <a:ln w="6350">
                <a:solidFill>
                  <a:srgbClr val="7030A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Text 26"/>
              <p:cNvSpPr/>
              <p:nvPr/>
            </p:nvSpPr>
            <p:spPr>
              <a:xfrm>
                <a:off x="3876416" y="2443126"/>
                <a:ext cx="3624338" cy="5563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Sec 115QA ABOLISHED. Not reproduced in ITA 2025 (already gone from 1-10-2024)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46" name="Shape 13"/>
            <p:cNvSpPr/>
            <p:nvPr/>
          </p:nvSpPr>
          <p:spPr>
            <a:xfrm>
              <a:off x="7722140" y="2377134"/>
              <a:ext cx="4006033" cy="625249"/>
            </a:xfrm>
            <a:prstGeom prst="rect">
              <a:avLst/>
            </a:prstGeom>
            <a:solidFill>
              <a:srgbClr val="E8ECF5"/>
            </a:solidFill>
            <a:ln w="6350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200">
                  <a:ea typeface="+mn-lt"/>
                  <a:cs typeface="+mn-lt"/>
                </a:rPr>
                <a:t>     </a:t>
              </a:r>
              <a:endParaRPr lang="en-US" sz="1200">
                <a:ea typeface="+mn-lt"/>
                <a:cs typeface="+mn-lt"/>
              </a:endParaRPr>
            </a:p>
            <a:p>
              <a:pPr algn="just"/>
              <a:r>
                <a:rPr lang="en-US" sz="1400">
                  <a:latin typeface="+mj-lt"/>
                  <a:ea typeface="+mn-lt"/>
                  <a:cs typeface="+mn-lt"/>
                </a:rPr>
                <a:t>Sec 115QA remains ABOLISHED. Not reintroduced</a:t>
              </a:r>
              <a:endParaRPr lang="en-US" sz="1400"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4848" y="3151737"/>
            <a:ext cx="11281080" cy="687572"/>
            <a:chOff x="444848" y="3151737"/>
            <a:chExt cx="11281080" cy="687572"/>
          </a:xfrm>
        </p:grpSpPr>
        <p:grpSp>
          <p:nvGrpSpPr>
            <p:cNvPr id="44" name="Group 43"/>
            <p:cNvGrpSpPr/>
            <p:nvPr/>
          </p:nvGrpSpPr>
          <p:grpSpPr>
            <a:xfrm>
              <a:off x="444848" y="3162662"/>
              <a:ext cx="3258526" cy="676647"/>
              <a:chOff x="445130" y="3125727"/>
              <a:chExt cx="3348761" cy="709752"/>
            </a:xfrm>
          </p:grpSpPr>
          <p:sp>
            <p:nvSpPr>
              <p:cNvPr id="22" name="Shape 15"/>
              <p:cNvSpPr/>
              <p:nvPr/>
            </p:nvSpPr>
            <p:spPr>
              <a:xfrm>
                <a:off x="465738" y="3175657"/>
                <a:ext cx="3328153" cy="65982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333F7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Text 16"/>
              <p:cNvSpPr/>
              <p:nvPr/>
            </p:nvSpPr>
            <p:spPr>
              <a:xfrm>
                <a:off x="445130" y="3125727"/>
                <a:ext cx="3328153" cy="6084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Distributed income = Buyback consideration paid MINUS amount received by company on issue of shares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904106" y="3172655"/>
              <a:ext cx="3617302" cy="637155"/>
              <a:chOff x="3943255" y="3157151"/>
              <a:chExt cx="3696315" cy="637155"/>
            </a:xfrm>
          </p:grpSpPr>
          <p:sp>
            <p:nvSpPr>
              <p:cNvPr id="34" name="Shape 27"/>
              <p:cNvSpPr/>
              <p:nvPr/>
            </p:nvSpPr>
            <p:spPr>
              <a:xfrm>
                <a:off x="3943255" y="3157151"/>
                <a:ext cx="3696315" cy="63715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7030A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Text 28"/>
              <p:cNvSpPr/>
              <p:nvPr/>
            </p:nvSpPr>
            <p:spPr>
              <a:xfrm>
                <a:off x="4021723" y="3258546"/>
                <a:ext cx="3540741" cy="4574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>
                    <a:solidFill>
                      <a:srgbClr val="C00000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 Buyback proceeds = "Deemed Dividend"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47" name="Shape 27"/>
            <p:cNvSpPr/>
            <p:nvPr/>
          </p:nvSpPr>
          <p:spPr>
            <a:xfrm>
              <a:off x="7722140" y="3151737"/>
              <a:ext cx="4003788" cy="66125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latin typeface="+mj-lt"/>
                  <a:ea typeface="+mn-lt"/>
                  <a:cs typeface="+mn-lt"/>
                </a:rPr>
                <a:t>"Deemed Dividend" provision OMITTED [Clause removed from Sec 2(40) of ITA 2025]</a:t>
              </a:r>
              <a:endParaRPr lang="en-US" sz="1400"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4900" y="4485962"/>
            <a:ext cx="11240001" cy="672607"/>
            <a:chOff x="464901" y="4485962"/>
            <a:chExt cx="11226158" cy="700421"/>
          </a:xfrm>
        </p:grpSpPr>
        <p:grpSp>
          <p:nvGrpSpPr>
            <p:cNvPr id="2" name="Group 1"/>
            <p:cNvGrpSpPr/>
            <p:nvPr/>
          </p:nvGrpSpPr>
          <p:grpSpPr>
            <a:xfrm>
              <a:off x="464901" y="4485962"/>
              <a:ext cx="3295700" cy="673931"/>
              <a:chOff x="382573" y="4322491"/>
              <a:chExt cx="3378467" cy="474098"/>
            </a:xfrm>
          </p:grpSpPr>
          <p:sp>
            <p:nvSpPr>
              <p:cNvPr id="26" name="Shape 19"/>
              <p:cNvSpPr/>
              <p:nvPr/>
            </p:nvSpPr>
            <p:spPr>
              <a:xfrm>
                <a:off x="412175" y="4322491"/>
                <a:ext cx="3337614" cy="47409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333F7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7" name="Text 20"/>
              <p:cNvSpPr/>
              <p:nvPr/>
            </p:nvSpPr>
            <p:spPr>
              <a:xfrm>
                <a:off x="382573" y="4363811"/>
                <a:ext cx="3378467" cy="2841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Shareholder receives buyback proceeds as EXEMPT (not taxable)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943256" y="4502042"/>
              <a:ext cx="3596875" cy="657851"/>
              <a:chOff x="3943256" y="4502042"/>
              <a:chExt cx="3669577" cy="752263"/>
            </a:xfrm>
          </p:grpSpPr>
          <p:sp>
            <p:nvSpPr>
              <p:cNvPr id="38" name="Shape 31"/>
              <p:cNvSpPr/>
              <p:nvPr/>
            </p:nvSpPr>
            <p:spPr>
              <a:xfrm>
                <a:off x="3943256" y="4502042"/>
                <a:ext cx="3669577" cy="7522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7030A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9" name="Text 32"/>
              <p:cNvSpPr/>
              <p:nvPr/>
            </p:nvSpPr>
            <p:spPr>
              <a:xfrm>
                <a:off x="3943257" y="4570350"/>
                <a:ext cx="3558016" cy="5873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 TDS @ 10% u/s 194 of ITA 1961 (company to deduct at time of buyback payment)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48" name="Shape 27"/>
            <p:cNvSpPr/>
            <p:nvPr/>
          </p:nvSpPr>
          <p:spPr>
            <a:xfrm>
              <a:off x="7687272" y="4524255"/>
              <a:ext cx="4003787" cy="6621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latin typeface="+mj-lt"/>
                  <a:ea typeface="+mn-lt"/>
                  <a:cs typeface="+mn-lt"/>
                </a:rPr>
                <a:t>Non-Promoter Shareholders:</a:t>
              </a:r>
              <a:r>
                <a:rPr lang="en-US" sz="1400">
                  <a:latin typeface="+mj-lt"/>
                  <a:ea typeface="+mn-lt"/>
                  <a:cs typeface="+mn-lt"/>
                </a:rPr>
                <a:t> Taxable at standard concessional Capital Gains rates (STCG / LTCG).</a:t>
              </a:r>
              <a:endParaRPr lang="en-US" sz="1400">
                <a:latin typeface="+mj-lt"/>
              </a:endParaRPr>
            </a:p>
            <a:p>
              <a:endParaRPr lang="en-US" sz="1400">
                <a:latin typeface="+mj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1907" y="6010239"/>
            <a:ext cx="11290967" cy="554002"/>
            <a:chOff x="451907" y="6010239"/>
            <a:chExt cx="11290967" cy="554002"/>
          </a:xfrm>
        </p:grpSpPr>
        <p:sp>
          <p:nvSpPr>
            <p:cNvPr id="30" name="Shape 23"/>
            <p:cNvSpPr/>
            <p:nvPr/>
          </p:nvSpPr>
          <p:spPr>
            <a:xfrm>
              <a:off x="469379" y="6069381"/>
              <a:ext cx="3254048" cy="4607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333F70"/>
              </a:solidFill>
              <a:prstDash val="solid"/>
            </a:ln>
          </p:spPr>
          <p:txBody>
            <a:bodyPr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51907" y="6010239"/>
              <a:ext cx="11290967" cy="554002"/>
              <a:chOff x="451907" y="6010239"/>
              <a:chExt cx="11290967" cy="554002"/>
            </a:xfrm>
          </p:grpSpPr>
          <p:sp>
            <p:nvSpPr>
              <p:cNvPr id="31" name="Text 24"/>
              <p:cNvSpPr/>
              <p:nvPr/>
            </p:nvSpPr>
            <p:spPr>
              <a:xfrm>
                <a:off x="451907" y="6010239"/>
                <a:ext cx="3192460" cy="4579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Company: No deduction of 115QA tax from total income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835712" y="6069381"/>
                <a:ext cx="7907162" cy="494860"/>
                <a:chOff x="3835712" y="6069381"/>
                <a:chExt cx="7907162" cy="49486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3835712" y="6069381"/>
                  <a:ext cx="3776526" cy="494860"/>
                  <a:chOff x="3835138" y="6134933"/>
                  <a:chExt cx="3776526" cy="494860"/>
                </a:xfrm>
              </p:grpSpPr>
              <p:sp>
                <p:nvSpPr>
                  <p:cNvPr id="42" name="Shape 35"/>
                  <p:cNvSpPr/>
                  <p:nvPr/>
                </p:nvSpPr>
                <p:spPr>
                  <a:xfrm>
                    <a:off x="3835138" y="6134933"/>
                    <a:ext cx="3776526" cy="460728"/>
                  </a:xfrm>
                  <a:prstGeom prst="rect">
                    <a:avLst/>
                  </a:prstGeom>
                  <a:solidFill>
                    <a:srgbClr val="FFFFFF"/>
                  </a:solidFill>
                  <a:ln w="6350">
                    <a:solidFill>
                      <a:srgbClr val="7030A0"/>
                    </a:solidFill>
                    <a:prstDash val="solid"/>
                  </a:ln>
                </p:spPr>
                <p:txBody>
                  <a:bodyPr/>
                  <a:lstStyle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43" name="Text 36"/>
                  <p:cNvSpPr/>
                  <p:nvPr/>
                </p:nvSpPr>
                <p:spPr>
                  <a:xfrm>
                    <a:off x="3943070" y="6158476"/>
                    <a:ext cx="3523274" cy="47131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/>
                  <a:lstStyle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1400">
                        <a:solidFill>
                          <a:srgbClr val="1A1A1A"/>
                        </a:solidFill>
                        <a:latin typeface="+mj-lt"/>
                        <a:ea typeface="Calibri" panose="020F0502020204030204"/>
                        <a:cs typeface="Calibri" panose="020F0502020204030204"/>
                      </a:rPr>
                      <a:t>Company gets credit for TDS paid; no double taxation</a:t>
                    </a:r>
                    <a:endParaRPr lang="en-US" sz="1400">
                      <a:latin typeface="+mj-lt"/>
                      <a:ea typeface="Calibri" panose="020F0502020204030204"/>
                      <a:cs typeface="Calibri" panose="020F0502020204030204"/>
                    </a:endParaRPr>
                  </a:p>
                </p:txBody>
              </p:sp>
            </p:grpSp>
            <p:sp>
              <p:nvSpPr>
                <p:cNvPr id="49" name="Shape 27"/>
                <p:cNvSpPr/>
                <p:nvPr/>
              </p:nvSpPr>
              <p:spPr>
                <a:xfrm>
                  <a:off x="7725717" y="6077231"/>
                  <a:ext cx="4017157" cy="447362"/>
                </a:xfrm>
                <a:prstGeom prst="rect">
                  <a:avLst/>
                </a:prstGeom>
                <a:solidFill>
                  <a:srgbClr val="FFFFFF"/>
                </a:solidFill>
                <a:ln w="6350">
                  <a:solidFill>
                    <a:srgbClr val="7030A0"/>
                  </a:solidFill>
                  <a:prstDash val="solid"/>
                </a:ln>
              </p:spPr>
              <p:txBody>
                <a:bodyPr lIns="91440" tIns="45720" rIns="91440" bIns="45720" anchor="t"/>
                <a:lstStyle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>
                      <a:latin typeface="+mj-lt"/>
                      <a:ea typeface="+mn-lt"/>
                      <a:cs typeface="+mn-lt"/>
                    </a:rPr>
                    <a:t>Company continues to have no buyback tax liability</a:t>
                  </a:r>
                  <a:endParaRPr lang="en-US" sz="1400">
                    <a:latin typeface="+mj-lt"/>
                  </a:endParaRPr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493779" y="3875540"/>
            <a:ext cx="11157175" cy="530256"/>
            <a:chOff x="493779" y="3875540"/>
            <a:chExt cx="11157175" cy="530256"/>
          </a:xfrm>
        </p:grpSpPr>
        <p:grpSp>
          <p:nvGrpSpPr>
            <p:cNvPr id="45" name="Group 44"/>
            <p:cNvGrpSpPr/>
            <p:nvPr/>
          </p:nvGrpSpPr>
          <p:grpSpPr>
            <a:xfrm>
              <a:off x="493779" y="3891805"/>
              <a:ext cx="3209596" cy="497624"/>
              <a:chOff x="480826" y="3922501"/>
              <a:chExt cx="3331679" cy="497624"/>
            </a:xfrm>
          </p:grpSpPr>
          <p:sp>
            <p:nvSpPr>
              <p:cNvPr id="24" name="Shape 17"/>
              <p:cNvSpPr/>
              <p:nvPr/>
            </p:nvSpPr>
            <p:spPr>
              <a:xfrm>
                <a:off x="480826" y="3959397"/>
                <a:ext cx="3324246" cy="460728"/>
              </a:xfrm>
              <a:prstGeom prst="rect">
                <a:avLst/>
              </a:prstGeom>
              <a:solidFill>
                <a:srgbClr val="E8ECF5"/>
              </a:solidFill>
              <a:ln w="6350">
                <a:solidFill>
                  <a:srgbClr val="333F7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Text 18"/>
              <p:cNvSpPr/>
              <p:nvPr/>
            </p:nvSpPr>
            <p:spPr>
              <a:xfrm>
                <a:off x="488260" y="3922501"/>
                <a:ext cx="3324245" cy="4508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Surcharge @ 12% applicable on 115QA tax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9" name="Shape 25"/>
            <p:cNvSpPr/>
            <p:nvPr/>
          </p:nvSpPr>
          <p:spPr>
            <a:xfrm>
              <a:off x="3893326" y="3878772"/>
              <a:ext cx="3596875" cy="487465"/>
            </a:xfrm>
            <a:prstGeom prst="rect">
              <a:avLst/>
            </a:prstGeom>
            <a:solidFill>
              <a:srgbClr val="EAD7F5"/>
            </a:solidFill>
            <a:ln w="6350">
              <a:solidFill>
                <a:srgbClr val="7030A0"/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C00000"/>
                  </a:solidFill>
                  <a:latin typeface="+mj-lt"/>
                  <a:ea typeface="Calibri" panose="020F0502020204030204"/>
                  <a:cs typeface="Calibri" panose="020F0502020204030204"/>
                </a:rPr>
                <a:t>Taxable as IFOS in the hands of the Shareholder at applicable slab / special rates</a:t>
              </a:r>
              <a:endParaRPr lang="en-US" sz="1400">
                <a:latin typeface="+mj-lt"/>
              </a:endParaRPr>
            </a:p>
          </p:txBody>
        </p:sp>
        <p:sp>
          <p:nvSpPr>
            <p:cNvPr id="51" name="Shape 13"/>
            <p:cNvSpPr/>
            <p:nvPr/>
          </p:nvSpPr>
          <p:spPr>
            <a:xfrm>
              <a:off x="7682036" y="3875540"/>
              <a:ext cx="3968918" cy="530256"/>
            </a:xfrm>
            <a:prstGeom prst="rect">
              <a:avLst/>
            </a:prstGeom>
            <a:solidFill>
              <a:srgbClr val="E8ECF5"/>
            </a:solidFill>
            <a:ln w="6350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latin typeface="+mj-lt"/>
                  <a:ea typeface="+mn-lt"/>
                  <a:cs typeface="+mn-lt"/>
                </a:rPr>
                <a:t>Taxable strictly as </a:t>
              </a:r>
              <a:r>
                <a:rPr lang="en-US" sz="1400" b="1">
                  <a:latin typeface="+mj-lt"/>
                  <a:ea typeface="+mn-lt"/>
                  <a:cs typeface="+mn-lt"/>
                </a:rPr>
                <a:t>Capital Gains</a:t>
              </a:r>
              <a:r>
                <a:rPr lang="en-US" sz="1400">
                  <a:latin typeface="+mj-lt"/>
                  <a:ea typeface="+mn-lt"/>
                  <a:cs typeface="+mn-lt"/>
                </a:rPr>
                <a:t> in the hands of the SHAREHOLDER</a:t>
              </a:r>
              <a:endParaRPr lang="en-US" sz="1400">
                <a:latin typeface="+mj-lt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4901" y="5185261"/>
            <a:ext cx="11273031" cy="735513"/>
            <a:chOff x="464901" y="5252103"/>
            <a:chExt cx="11273031" cy="735513"/>
          </a:xfrm>
        </p:grpSpPr>
        <p:grpSp>
          <p:nvGrpSpPr>
            <p:cNvPr id="50" name="Group 49"/>
            <p:cNvGrpSpPr/>
            <p:nvPr/>
          </p:nvGrpSpPr>
          <p:grpSpPr>
            <a:xfrm>
              <a:off x="464901" y="5252103"/>
              <a:ext cx="3258526" cy="673931"/>
              <a:chOff x="444848" y="5372948"/>
              <a:chExt cx="3364724" cy="673931"/>
            </a:xfrm>
          </p:grpSpPr>
          <p:sp>
            <p:nvSpPr>
              <p:cNvPr id="28" name="Shape 21"/>
              <p:cNvSpPr/>
              <p:nvPr/>
            </p:nvSpPr>
            <p:spPr>
              <a:xfrm>
                <a:off x="471958" y="5372948"/>
                <a:ext cx="3337614" cy="673931"/>
              </a:xfrm>
              <a:prstGeom prst="rect">
                <a:avLst/>
              </a:prstGeom>
              <a:solidFill>
                <a:srgbClr val="E8ECF5"/>
              </a:solidFill>
              <a:ln w="6350">
                <a:solidFill>
                  <a:srgbClr val="333F7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9" name="Text 22"/>
              <p:cNvSpPr/>
              <p:nvPr/>
            </p:nvSpPr>
            <p:spPr>
              <a:xfrm>
                <a:off x="444848" y="5457153"/>
                <a:ext cx="3311625" cy="5381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 Shareholder's capital loss (cost minus nil) was disputed/disallowed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893326" y="5262842"/>
              <a:ext cx="3646805" cy="724774"/>
              <a:chOff x="3922830" y="5413248"/>
              <a:chExt cx="3799310" cy="724774"/>
            </a:xfrm>
          </p:grpSpPr>
          <p:sp>
            <p:nvSpPr>
              <p:cNvPr id="40" name="Shape 33"/>
              <p:cNvSpPr/>
              <p:nvPr/>
            </p:nvSpPr>
            <p:spPr>
              <a:xfrm>
                <a:off x="3945615" y="5413248"/>
                <a:ext cx="3776525" cy="669169"/>
              </a:xfrm>
              <a:prstGeom prst="rect">
                <a:avLst/>
              </a:prstGeom>
              <a:solidFill>
                <a:srgbClr val="EAD7F5"/>
              </a:solidFill>
              <a:ln w="6350">
                <a:solidFill>
                  <a:srgbClr val="7030A0"/>
                </a:solidFill>
                <a:prstDash val="solid"/>
              </a:ln>
            </p:spPr>
            <p:txBody>
              <a:bodyPr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41" name="Text 34"/>
              <p:cNvSpPr/>
              <p:nvPr/>
            </p:nvSpPr>
            <p:spPr>
              <a:xfrm>
                <a:off x="3922830" y="5466582"/>
                <a:ext cx="3526376" cy="6714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>
                    <a:solidFill>
                      <a:srgbClr val="1A1A1A"/>
                    </a:solidFill>
                    <a:latin typeface="+mj-lt"/>
                    <a:ea typeface="Calibri" panose="020F0502020204030204"/>
                    <a:cs typeface="Calibri" panose="020F0502020204030204"/>
                  </a:rPr>
                  <a:t> Shareholder's original cost of acquisition: allowed as capital loss in the tax year</a:t>
                </a:r>
                <a:endParaRPr lang="en-US" sz="1400">
                  <a:latin typeface="+mj-lt"/>
                  <a:ea typeface="Calibri" panose="020F0502020204030204"/>
                  <a:cs typeface="Calibri" panose="020F0502020204030204"/>
                </a:endParaRPr>
              </a:p>
            </p:txBody>
          </p:sp>
        </p:grpSp>
        <p:sp>
          <p:nvSpPr>
            <p:cNvPr id="52" name="Shape 13"/>
            <p:cNvSpPr/>
            <p:nvPr/>
          </p:nvSpPr>
          <p:spPr>
            <a:xfrm>
              <a:off x="7731900" y="5259543"/>
              <a:ext cx="4006032" cy="728073"/>
            </a:xfrm>
            <a:prstGeom prst="rect">
              <a:avLst/>
            </a:prstGeom>
            <a:solidFill>
              <a:srgbClr val="E8ECF5"/>
            </a:solidFill>
            <a:ln w="6350">
              <a:solidFill>
                <a:schemeClr val="accent5">
                  <a:lumMod val="20000"/>
                  <a:lumOff val="80000"/>
                </a:schemeClr>
              </a:solidFill>
              <a:prstDash val="solid"/>
            </a:ln>
          </p:spPr>
          <p:txBody>
            <a:bodyPr lIns="91440" tIns="45720" rIns="91440" bIns="45720" anchor="t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>
                  <a:latin typeface="+mj-lt"/>
                  <a:ea typeface="+mn-lt"/>
                  <a:cs typeface="+mn-lt"/>
                </a:rPr>
                <a:t>Shareholder's original cost of acquisition is directly allowed as a deduction to compute the actual gain</a:t>
              </a:r>
              <a:endParaRPr lang="en-US" sz="1400">
                <a:latin typeface="+mj-lt"/>
              </a:endParaRPr>
            </a:p>
          </p:txBody>
        </p:sp>
      </p:grpSp>
      <p:sp>
        <p:nvSpPr>
          <p:cNvPr id="53" name="Shape 9"/>
          <p:cNvSpPr/>
          <p:nvPr/>
        </p:nvSpPr>
        <p:spPr>
          <a:xfrm>
            <a:off x="7737159" y="1940312"/>
            <a:ext cx="3992669" cy="347525"/>
          </a:xfrm>
          <a:prstGeom prst="rect">
            <a:avLst/>
          </a:prstGeom>
          <a:solidFill>
            <a:srgbClr val="333F7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FFFFF"/>
                </a:solidFill>
                <a:latin typeface="Montserrat"/>
              </a:rPr>
              <a:t>NEW REGIME –FA 2026 (w.e.f. 1-4-2026)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4"/>
          <p:cNvSpPr/>
          <p:nvPr/>
        </p:nvSpPr>
        <p:spPr>
          <a:xfrm>
            <a:off x="841248" y="36576"/>
            <a:ext cx="9692640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/>
          </a:p>
        </p:txBody>
      </p:sp>
      <p:sp>
        <p:nvSpPr>
          <p:cNvPr id="6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4" name="Text 4"/>
          <p:cNvSpPr/>
          <p:nvPr/>
        </p:nvSpPr>
        <p:spPr>
          <a:xfrm>
            <a:off x="841248" y="36576"/>
            <a:ext cx="9692640" cy="1005840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>
                <a:solidFill>
                  <a:srgbClr val="1A1A1A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Buyback Tax Revolution — w.e.f. </a:t>
            </a:r>
            <a:r>
              <a:rPr lang="en-US" sz="3000" b="1">
                <a:solidFill>
                  <a:schemeClr val="accent2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01-04-2026</a:t>
            </a:r>
            <a:endParaRPr lang="en-US" sz="3000">
              <a:solidFill>
                <a:schemeClr val="accent2"/>
              </a:solidFill>
            </a:endParaRPr>
          </a:p>
        </p:txBody>
      </p:sp>
      <p:sp>
        <p:nvSpPr>
          <p:cNvPr id="10" name="Text 2"/>
          <p:cNvSpPr/>
          <p:nvPr/>
        </p:nvSpPr>
        <p:spPr>
          <a:xfrm>
            <a:off x="10607040" y="54864"/>
            <a:ext cx="1463040" cy="420624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200" b="1">
              <a:solidFill>
                <a:srgbClr val="333F70"/>
              </a:solidFill>
              <a:latin typeface="Montserrat"/>
            </a:endParaRPr>
          </a:p>
        </p:txBody>
      </p:sp>
      <p:sp>
        <p:nvSpPr>
          <p:cNvPr id="12" name="Text 3"/>
          <p:cNvSpPr/>
          <p:nvPr/>
        </p:nvSpPr>
        <p:spPr>
          <a:xfrm>
            <a:off x="8412480" y="6327648"/>
            <a:ext cx="3474720" cy="384048"/>
          </a:xfrm>
          <a:prstGeom prst="rect">
            <a:avLst/>
          </a:prstGeom>
          <a:noFill/>
        </p:spPr>
        <p:txBody>
          <a:bodyPr wrap="square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300"/>
          </a:p>
        </p:txBody>
      </p:sp>
      <p:sp>
        <p:nvSpPr>
          <p:cNvPr id="13" name="Shape 5"/>
          <p:cNvSpPr/>
          <p:nvPr/>
        </p:nvSpPr>
        <p:spPr>
          <a:xfrm>
            <a:off x="978408" y="1033272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12"/>
          <p:cNvSpPr/>
          <p:nvPr/>
        </p:nvSpPr>
        <p:spPr>
          <a:xfrm>
            <a:off x="5998464" y="1938528"/>
            <a:ext cx="5815584" cy="329184"/>
          </a:xfrm>
          <a:prstGeom prst="rect">
            <a:avLst/>
          </a:prstGeom>
          <a:noFill/>
        </p:spPr>
        <p:txBody>
          <a:bodyPr wrap="square" lIns="91440" tIns="45720" rIns="91440" bIns="4572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7" name="Shape 63"/>
          <p:cNvSpPr/>
          <p:nvPr/>
        </p:nvSpPr>
        <p:spPr>
          <a:xfrm>
            <a:off x="493776" y="1577574"/>
            <a:ext cx="11484864" cy="384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FFFFFF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Budget 2026 Rate Summary (w.e.f. 1-Apr-2026)</a:t>
            </a:r>
            <a:endParaRPr lang="en-US"/>
          </a:p>
          <a:p>
            <a:endParaRPr lang="en-IN"/>
          </a:p>
        </p:txBody>
      </p:sp>
      <p:sp>
        <p:nvSpPr>
          <p:cNvPr id="61" name="TextBox 60"/>
          <p:cNvSpPr txBox="1"/>
          <p:nvPr/>
        </p:nvSpPr>
        <p:spPr>
          <a:xfrm>
            <a:off x="188725" y="2267712"/>
            <a:ext cx="130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3F7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Category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000581" y="2324419"/>
            <a:ext cx="2686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333F7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Short-Term CG Rate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622435" y="2312114"/>
            <a:ext cx="2686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333F7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Long-Term CG Rate</a:t>
            </a:r>
            <a:endParaRPr lang="en-US" sz="1800"/>
          </a:p>
        </p:txBody>
      </p:sp>
      <p:sp>
        <p:nvSpPr>
          <p:cNvPr id="72" name="TextBox 71"/>
          <p:cNvSpPr txBox="1"/>
          <p:nvPr/>
        </p:nvSpPr>
        <p:spPr>
          <a:xfrm>
            <a:off x="4344074" y="3028735"/>
            <a:ext cx="71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20%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13359" y="3027757"/>
            <a:ext cx="287983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800" b="1" u="sng">
                <a:solidFill>
                  <a:srgbClr val="333F7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Non-Promoter Shareholders</a:t>
            </a:r>
            <a:endParaRPr lang="en-US" sz="1800" u="sng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36834" y="3028735"/>
            <a:ext cx="858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12.5%</a:t>
            </a:r>
            <a:endParaRPr lang="en-US" sz="1800"/>
          </a:p>
        </p:txBody>
      </p:sp>
      <p:sp>
        <p:nvSpPr>
          <p:cNvPr id="78" name="TextBox 77"/>
          <p:cNvSpPr txBox="1"/>
          <p:nvPr/>
        </p:nvSpPr>
        <p:spPr>
          <a:xfrm>
            <a:off x="9121065" y="2322576"/>
            <a:ext cx="1412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333F7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Remarks</a:t>
            </a: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608375" y="2917758"/>
            <a:ext cx="3750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Normal CG rates. Full benefit of threshold.</a:t>
            </a:r>
            <a:endParaRPr lang="en-US" sz="1800"/>
          </a:p>
        </p:txBody>
      </p:sp>
      <p:sp>
        <p:nvSpPr>
          <p:cNvPr id="82" name="TextBox 81"/>
          <p:cNvSpPr txBox="1"/>
          <p:nvPr/>
        </p:nvSpPr>
        <p:spPr>
          <a:xfrm>
            <a:off x="213359" y="3787802"/>
            <a:ext cx="268698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800" b="1" u="sng">
                <a:solidFill>
                  <a:srgbClr val="333F7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Promoter — if Company</a:t>
            </a:r>
            <a:endParaRPr lang="en-US" sz="1800" u="sng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50713" y="3787947"/>
            <a:ext cx="2485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            22% </a:t>
            </a:r>
            <a:endParaRPr lang="en-US" sz="1800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(20%+2% surcharge)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822340" y="3791417"/>
            <a:ext cx="3004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             22% </a:t>
            </a:r>
            <a:endParaRPr lang="en-US" sz="1800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(12.5%+9.5% surcharge)</a:t>
            </a:r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567949" y="3833968"/>
            <a:ext cx="3370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Anti-arbitrage surcharge ensures parity.</a:t>
            </a:r>
            <a:endParaRPr lang="en-US" sz="1800"/>
          </a:p>
        </p:txBody>
      </p:sp>
      <p:sp>
        <p:nvSpPr>
          <p:cNvPr id="90" name="TextBox 89"/>
          <p:cNvSpPr txBox="1"/>
          <p:nvPr/>
        </p:nvSpPr>
        <p:spPr>
          <a:xfrm>
            <a:off x="188725" y="4809170"/>
            <a:ext cx="348896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1800" b="1" u="sng">
                <a:solidFill>
                  <a:srgbClr val="333F7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Promoter — Other than Company</a:t>
            </a:r>
            <a:endParaRPr lang="en-US" sz="1800" u="sng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677685" y="4797514"/>
            <a:ext cx="2320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              30% </a:t>
            </a:r>
            <a:endParaRPr lang="en-US" sz="1800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(20%+10% surcharge)</a:t>
            </a:r>
            <a:endParaRPr lang="en-US" sz="1800"/>
          </a:p>
        </p:txBody>
      </p:sp>
      <p:sp>
        <p:nvSpPr>
          <p:cNvPr id="94" name="TextBox 93"/>
          <p:cNvSpPr txBox="1"/>
          <p:nvPr/>
        </p:nvSpPr>
        <p:spPr>
          <a:xfrm>
            <a:off x="5822340" y="4760296"/>
            <a:ext cx="2921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                     0% </a:t>
            </a:r>
            <a:endParaRPr lang="en-US" sz="1800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pPr marL="0" indent="0">
              <a:buNone/>
            </a:pPr>
            <a:r>
              <a:rPr lang="en-US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  </a:t>
            </a: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(12.5%+17.5% surcharge)</a:t>
            </a:r>
            <a:endParaRPr lang="en-US" sz="1800"/>
          </a:p>
        </p:txBody>
      </p:sp>
      <p:sp>
        <p:nvSpPr>
          <p:cNvPr id="96" name="TextBox 95"/>
          <p:cNvSpPr txBox="1"/>
          <p:nvPr/>
        </p:nvSpPr>
        <p:spPr>
          <a:xfrm>
            <a:off x="8567949" y="4718567"/>
            <a:ext cx="3435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Highest effective rate to curb promoter exit route.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10" y="1051335"/>
            <a:ext cx="10515600" cy="852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342900">
              <a:buNone/>
            </a:pPr>
            <a:r>
              <a:rPr lang="en-US" sz="1800">
                <a:latin typeface="Aptos"/>
              </a:rPr>
              <a:t>       </a:t>
            </a:r>
            <a:endParaRPr lang="en-US" sz="1800" b="1"/>
          </a:p>
        </p:txBody>
      </p:sp>
      <p:sp>
        <p:nvSpPr>
          <p:cNvPr id="6" name="Right Triangle 5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990698" y="787466"/>
            <a:ext cx="10515600" cy="4572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13263" y="247316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/>
              <a:t>FAQ's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4634" y="1055059"/>
            <a:ext cx="40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❓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13116" y="984961"/>
            <a:ext cx="10403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/>
            <a:r>
              <a:rPr lang="en-US"/>
              <a:t>Has the provision treating the distribution of accumulated profits through the release of company    </a:t>
            </a:r>
            <a:endParaRPr lang="en-US"/>
          </a:p>
          <a:p>
            <a:pPr marL="57150"/>
            <a:r>
              <a:rPr lang="en-US"/>
              <a:t>       assets as deemed dividend been retained under the Income-tax Act, 2025?</a:t>
            </a:r>
            <a:br>
              <a:rPr lang="en-US"/>
            </a:br>
            <a:r>
              <a:rPr lang="en-US"/>
              <a:t> 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3116" y="1573499"/>
            <a:ext cx="97247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Aptos"/>
              </a:rPr>
              <a:t>Yes.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Aptos"/>
              </a:rPr>
              <a:t> The provision has been retained under Section 2(40)(a)</a:t>
            </a:r>
            <a:r>
              <a:rPr sz="1800" b="0" i="0">
                <a:solidFill>
                  <a:srgbClr val="000000"/>
                </a:solidFill>
                <a:latin typeface="Aptos"/>
                <a:ea typeface="Aptos"/>
                <a:cs typeface="Aptos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634" y="2184272"/>
            <a:ext cx="45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❓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58086" y="2141829"/>
            <a:ext cx="10519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Does the Income-tax Act, 2025 introduce any change in the deemed dividend provisions relating to buybacks? </a:t>
            </a:r>
            <a:br>
              <a:rPr lang="en-US"/>
            </a:br>
            <a:r>
              <a:rPr lang="en-US"/>
              <a:t>     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051907" y="2774324"/>
            <a:ext cx="10525794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 algn="just">
              <a:lnSpc>
                <a:spcPct val="90000"/>
              </a:lnSpc>
              <a:spcBef>
                <a:spcPts val="1000"/>
              </a:spcBef>
            </a:pPr>
            <a:r>
              <a:rPr lang="en-US" b="1"/>
              <a:t>Yes.</a:t>
            </a:r>
            <a:r>
              <a:rPr lang="en-US"/>
              <a:t> The buyback proceeds removed from deemed dividend and categorized as capital gain income effective from 1 April 2026.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04634" y="3577379"/>
            <a:ext cx="45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❓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13116" y="3558641"/>
            <a:ext cx="10195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Does the definition of property include both financial assets and valuable collectibles?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94184" y="3860341"/>
            <a:ext cx="10393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/>
              <a:t>Yes.</a:t>
            </a:r>
            <a:r>
              <a:rPr lang="en-US"/>
              <a:t> It covers assets such as shares and securities as well as items like </a:t>
            </a:r>
            <a:r>
              <a:rPr lang="en-US" err="1"/>
              <a:t>jewellery</a:t>
            </a:r>
            <a:r>
              <a:rPr lang="en-US"/>
              <a:t>, artworks,  and archaeological collections.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78497" y="4686884"/>
            <a:ext cx="45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a typeface="+mn-lt"/>
                <a:cs typeface="+mn-lt"/>
              </a:rPr>
              <a:t>❓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84142" y="4686884"/>
            <a:ext cx="10503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28600" algn="just"/>
            <a:r>
              <a:rPr lang="en-US">
                <a:ea typeface="+mn-lt"/>
                <a:cs typeface="+mn-lt"/>
              </a:rPr>
              <a:t>If an individual wins ₹2,00,000 from a horse race lottery and spends ₹10,000 on buying tickets and entry fees, is the taxable income under IFOS ₹1,90,000?</a:t>
            </a:r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9012" y="5274365"/>
            <a:ext cx="10304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>
                <a:ea typeface="+mn-lt"/>
                <a:cs typeface="+mn-lt"/>
              </a:rPr>
              <a:t>No</a:t>
            </a:r>
            <a:r>
              <a:rPr lang="en-US">
                <a:ea typeface="+mn-lt"/>
                <a:cs typeface="+mn-lt"/>
              </a:rPr>
              <a:t>. winnings from lotteries, horse races, card games, or betting are always taxed on the gross winnings.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2863" y="4535813"/>
            <a:ext cx="84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ptos" panose="020B0004020202020204" pitchFamily="34" charset="0"/>
              </a:rPr>
              <a:t>  </a:t>
            </a:r>
            <a:endParaRPr lang="en-IN" b="1">
              <a:latin typeface="Aptos" panose="020B00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97421" y="3268387"/>
            <a:ext cx="2681207" cy="262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>
              <a:latin typeface="Aptos" panose="020B000402020202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2" name="Rectangle: Diagonal Corners Snipped 11"/>
          <p:cNvSpPr/>
          <p:nvPr/>
        </p:nvSpPr>
        <p:spPr>
          <a:xfrm>
            <a:off x="984143" y="885390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090" y="208060"/>
            <a:ext cx="65712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rgbClr val="1A1A1A"/>
                </a:solidFill>
                <a:latin typeface="Aptos Display"/>
                <a:ea typeface="Montserrat" pitchFamily="34" charset="-122"/>
                <a:cs typeface="Montserrat" pitchFamily="34" charset="-120"/>
              </a:rPr>
              <a:t>                         Session Road Map</a:t>
            </a:r>
            <a:endParaRPr lang="en-US" sz="2800">
              <a:latin typeface="Aptos Display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910" y="1606495"/>
            <a:ext cx="7505846" cy="470877"/>
          </a:xfrm>
          <a:prstGeom prst="rect">
            <a:avLst/>
          </a:prstGeom>
          <a:solidFill>
            <a:srgbClr val="751C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IFOS | SEC 56-59(ITA 1961) &gt;&gt; SEC 92-95 (ITA 2025)</a:t>
            </a:r>
            <a:endParaRPr lang="en-US"/>
          </a:p>
        </p:txBody>
      </p:sp>
      <p:sp>
        <p:nvSpPr>
          <p:cNvPr id="21" name="Shape 12"/>
          <p:cNvSpPr/>
          <p:nvPr/>
        </p:nvSpPr>
        <p:spPr>
          <a:xfrm>
            <a:off x="481925" y="2288280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1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" name="Shape 12"/>
          <p:cNvSpPr/>
          <p:nvPr/>
        </p:nvSpPr>
        <p:spPr>
          <a:xfrm>
            <a:off x="481925" y="2973324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2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Shape 12"/>
          <p:cNvSpPr/>
          <p:nvPr/>
        </p:nvSpPr>
        <p:spPr>
          <a:xfrm>
            <a:off x="481925" y="3696744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3</a:t>
            </a: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" name="Shape 12"/>
          <p:cNvSpPr/>
          <p:nvPr/>
        </p:nvSpPr>
        <p:spPr>
          <a:xfrm>
            <a:off x="481925" y="4418959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4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4" name="Shape 12"/>
          <p:cNvSpPr/>
          <p:nvPr/>
        </p:nvSpPr>
        <p:spPr>
          <a:xfrm>
            <a:off x="481925" y="5153394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5</a:t>
            </a: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5" name="Shape 12"/>
          <p:cNvSpPr/>
          <p:nvPr/>
        </p:nvSpPr>
        <p:spPr>
          <a:xfrm>
            <a:off x="481925" y="5820548"/>
            <a:ext cx="441704" cy="434898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6</a:t>
            </a: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5302" y="5907097"/>
            <a:ext cx="6422306" cy="364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Structural Mapping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90504" y="2351314"/>
            <a:ext cx="6417104" cy="358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1A1A1A"/>
              </a:solidFill>
              <a:latin typeface="+mj-lt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Charging Provision &amp; Specific Incomes</a:t>
            </a:r>
            <a:endParaRPr lang="en-US"/>
          </a:p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85302" y="3018241"/>
            <a:ext cx="6458353" cy="4106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 Taxation and Exceptions</a:t>
            </a: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59998" y="3792966"/>
            <a:ext cx="6472917" cy="36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Interest, Winnings, Family Pension</a:t>
            </a: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66374" y="4498066"/>
            <a:ext cx="6477281" cy="36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rgbClr val="1A1A1A"/>
              </a:solidFill>
              <a:latin typeface="+mj-lt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Angel Tax: Lifecycle</a:t>
            </a:r>
            <a:endParaRPr lang="en-US"/>
          </a:p>
          <a:p>
            <a:endParaRPr lang="en-US" sz="160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85302" y="5189243"/>
            <a:ext cx="6458353" cy="36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1A1A1A"/>
              </a:solidFill>
              <a:latin typeface="+mj-lt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endParaRPr lang="en-US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r>
              <a:rPr lang="en-US">
                <a:solidFill>
                  <a:srgbClr val="1A1A1A"/>
                </a:solidFill>
                <a:latin typeface="+mj-lt"/>
                <a:ea typeface="Calibri" panose="020F0502020204030204" pitchFamily="34" charset="-122"/>
                <a:cs typeface="Calibri" panose="020F0502020204030204" pitchFamily="34" charset="-120"/>
              </a:rPr>
              <a:t>Deductions &amp; Non-Deductibles</a:t>
            </a:r>
            <a:endParaRPr lang="en-US">
              <a:solidFill>
                <a:srgbClr val="1A1A1A"/>
              </a:solidFill>
              <a:latin typeface="+mj-lt"/>
              <a:ea typeface="Calibri" panose="020F0502020204030204" pitchFamily="34" charset="-122"/>
              <a:cs typeface="Calibri" panose="020F0502020204030204" pitchFamily="34" charset="-120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35132" y="1591440"/>
            <a:ext cx="4080958" cy="470877"/>
          </a:xfrm>
          <a:prstGeom prst="rect">
            <a:avLst/>
          </a:prstGeom>
          <a:solidFill>
            <a:srgbClr val="751C7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FFFFFF"/>
              </a:solidFill>
              <a:latin typeface="Montserrat" panose="00000500000000000000" pitchFamily="2" charset="0"/>
              <a:ea typeface="Montserrat" pitchFamily="34" charset="-122"/>
              <a:cs typeface="Montserrat" pitchFamily="34" charset="-120"/>
            </a:endParaRPr>
          </a:p>
          <a:p>
            <a:pPr algn="ctr"/>
            <a:r>
              <a:rPr lang="en-US" sz="1600" b="1">
                <a:solidFill>
                  <a:srgbClr val="FFFFFF"/>
                </a:solidFill>
                <a:latin typeface="+mj-lt"/>
                <a:ea typeface="Montserrat" pitchFamily="34" charset="-122"/>
                <a:cs typeface="Montserrat" pitchFamily="34" charset="-120"/>
              </a:rPr>
              <a:t>DEEMED DIVIDEND  |  Sec 2(22)/2(40)  | </a:t>
            </a:r>
            <a:endParaRPr lang="en-US" sz="1600">
              <a:latin typeface="+mj-lt"/>
            </a:endParaRPr>
          </a:p>
          <a:p>
            <a:pPr algn="ctr"/>
            <a:endParaRPr lang="en-US"/>
          </a:p>
        </p:txBody>
      </p:sp>
      <p:sp>
        <p:nvSpPr>
          <p:cNvPr id="50" name="Shape 12"/>
          <p:cNvSpPr/>
          <p:nvPr/>
        </p:nvSpPr>
        <p:spPr>
          <a:xfrm>
            <a:off x="7934348" y="2317635"/>
            <a:ext cx="557247" cy="563286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1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1" name="Shape 12"/>
          <p:cNvSpPr/>
          <p:nvPr/>
        </p:nvSpPr>
        <p:spPr>
          <a:xfrm>
            <a:off x="7920741" y="3348501"/>
            <a:ext cx="570855" cy="58872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2</a:t>
            </a: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2" name="Shape 12"/>
          <p:cNvSpPr/>
          <p:nvPr/>
        </p:nvSpPr>
        <p:spPr>
          <a:xfrm>
            <a:off x="7920741" y="4316421"/>
            <a:ext cx="570855" cy="588724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3</a:t>
            </a:r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3" name="Shape 48"/>
          <p:cNvSpPr/>
          <p:nvPr/>
        </p:nvSpPr>
        <p:spPr>
          <a:xfrm>
            <a:off x="8564339" y="2363886"/>
            <a:ext cx="3451751" cy="525990"/>
          </a:xfrm>
          <a:prstGeom prst="rect">
            <a:avLst/>
          </a:prstGeom>
          <a:solidFill>
            <a:srgbClr val="E8DFF5"/>
          </a:solidFill>
          <a:ln w="6350">
            <a:solidFill>
              <a:srgbClr val="333F7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algn="ctr"/>
            <a:r>
              <a:rPr lang="en-US">
                <a:solidFill>
                  <a:srgbClr val="1A1A1A"/>
                </a:solidFill>
                <a:latin typeface="+mj-lt"/>
                <a:ea typeface="Calibri" panose="020F0502020204030204" pitchFamily="34" charset="-122"/>
                <a:cs typeface="Calibri" panose="020F0502020204030204" pitchFamily="34" charset="-120"/>
              </a:rPr>
              <a:t>Deemed Dividend Overview</a:t>
            </a:r>
            <a:endParaRPr lang="en-US">
              <a:latin typeface="+mj-lt"/>
            </a:endParaRPr>
          </a:p>
        </p:txBody>
      </p:sp>
      <p:sp>
        <p:nvSpPr>
          <p:cNvPr id="55" name="Shape 53"/>
          <p:cNvSpPr/>
          <p:nvPr/>
        </p:nvSpPr>
        <p:spPr>
          <a:xfrm>
            <a:off x="8592815" y="3225610"/>
            <a:ext cx="3478966" cy="711615"/>
          </a:xfrm>
          <a:prstGeom prst="rect">
            <a:avLst/>
          </a:prstGeom>
          <a:solidFill>
            <a:srgbClr val="FFFFFF"/>
          </a:solidFill>
          <a:ln w="6350">
            <a:solidFill>
              <a:srgbClr val="333F7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+mj-lt"/>
                <a:ea typeface="Calibri" panose="020F0502020204030204" pitchFamily="34" charset="-122"/>
                <a:cs typeface="Calibri" panose="020F0502020204030204" pitchFamily="34" charset="-120"/>
              </a:rPr>
              <a:t>Deemed Dividend Clause (e)</a:t>
            </a:r>
            <a:endParaRPr lang="en-US">
              <a:latin typeface="+mj-lt"/>
            </a:endParaRPr>
          </a:p>
          <a:p>
            <a:r>
              <a:rPr lang="en-US">
                <a:solidFill>
                  <a:srgbClr val="1A1A1A"/>
                </a:solidFill>
                <a:latin typeface="+mj-lt"/>
                <a:ea typeface="Calibri" panose="020F0502020204030204" pitchFamily="34" charset="-122"/>
                <a:cs typeface="Calibri" panose="020F0502020204030204" pitchFamily="34" charset="-120"/>
              </a:rPr>
              <a:t>Shareholder Loan Trap</a:t>
            </a:r>
            <a:endParaRPr lang="en-US">
              <a:latin typeface="+mj-lt"/>
            </a:endParaRPr>
          </a:p>
        </p:txBody>
      </p:sp>
      <p:sp>
        <p:nvSpPr>
          <p:cNvPr id="60" name="Shape 58"/>
          <p:cNvSpPr/>
          <p:nvPr/>
        </p:nvSpPr>
        <p:spPr>
          <a:xfrm>
            <a:off x="8647243" y="4357678"/>
            <a:ext cx="3424537" cy="503588"/>
          </a:xfrm>
          <a:prstGeom prst="rect">
            <a:avLst/>
          </a:prstGeom>
          <a:solidFill>
            <a:srgbClr val="E8DFF5"/>
          </a:solidFill>
          <a:ln w="6350">
            <a:solidFill>
              <a:srgbClr val="333F7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1A1A1A"/>
                </a:solidFill>
                <a:latin typeface="+mj-lt"/>
                <a:ea typeface="Calibri" panose="020F0502020204030204"/>
                <a:cs typeface="Calibri" panose="020F0502020204030204"/>
              </a:rPr>
              <a:t>Buyback Taxation w.e.f. 1-04-2026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7" grpId="0" animBg="1"/>
      <p:bldP spid="53" grpId="0" animBg="1"/>
      <p:bldP spid="55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8"/>
          <p:cNvSpPr/>
          <p:nvPr/>
        </p:nvSpPr>
        <p:spPr>
          <a:xfrm>
            <a:off x="4229985" y="4882961"/>
            <a:ext cx="3307854" cy="41344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3250"/>
              </a:lnSpc>
            </a:pPr>
            <a:r>
              <a:rPr lang="en-US" sz="2585" b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Our Offices</a:t>
            </a:r>
            <a:endParaRPr lang="en-US" sz="2585">
              <a:latin typeface="+mj-l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969730" y="5257362"/>
            <a:ext cx="6111729" cy="3981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585"/>
              </a:lnSpc>
            </a:pPr>
            <a:r>
              <a:rPr lang="en-US" sz="1625">
                <a:solidFill>
                  <a:srgbClr val="333F70"/>
                </a:solidFill>
                <a:ea typeface="Open Sans" panose="020B0606030504020204" pitchFamily="34" charset="-122"/>
                <a:cs typeface="Open Sans" panose="020B0606030504020204" pitchFamily="34" charset="-120"/>
              </a:rPr>
              <a:t>Bangalore </a:t>
            </a:r>
            <a:r>
              <a:rPr lang="en-US" sz="1625">
                <a:solidFill>
                  <a:srgbClr val="333F70"/>
                </a:solidFill>
                <a:latin typeface="+mj-lt"/>
                <a:ea typeface="Open Sans" panose="020B0606030504020204" pitchFamily="34" charset="-122"/>
                <a:cs typeface="Open Sans" panose="020B0606030504020204" pitchFamily="34" charset="-120"/>
              </a:rPr>
              <a:t>| </a:t>
            </a:r>
            <a:r>
              <a:rPr lang="en-US" sz="1625">
                <a:solidFill>
                  <a:srgbClr val="333F70"/>
                </a:solidFill>
                <a:ea typeface="Open Sans" panose="020B0606030504020204" pitchFamily="34" charset="-122"/>
                <a:cs typeface="Open Sans" panose="020B0606030504020204" pitchFamily="34" charset="-120"/>
              </a:rPr>
              <a:t>Chennai</a:t>
            </a:r>
            <a:r>
              <a:rPr lang="en-US" sz="1625">
                <a:solidFill>
                  <a:srgbClr val="333F70"/>
                </a:solidFill>
                <a:latin typeface="+mj-lt"/>
                <a:ea typeface="Open Sans" panose="020B0606030504020204" pitchFamily="34" charset="-122"/>
                <a:cs typeface="Open Sans" panose="020B0606030504020204" pitchFamily="34" charset="-120"/>
              </a:rPr>
              <a:t> | Hyderabad | Mumbai | Vijayawada</a:t>
            </a:r>
            <a:endParaRPr lang="en-US" sz="1625">
              <a:latin typeface="+mj-l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969729" y="5655492"/>
            <a:ext cx="6111729" cy="3981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2585"/>
              </a:lnSpc>
            </a:pPr>
            <a:r>
              <a:rPr lang="en-US" sz="1625" b="1">
                <a:solidFill>
                  <a:srgbClr val="333F70"/>
                </a:solidFill>
                <a:latin typeface="+mj-lt"/>
                <a:ea typeface="Open Sans" panose="020B0606030504020204" pitchFamily="34" charset="-122"/>
                <a:cs typeface="Open Sans" panose="020B0606030504020204" pitchFamily="34" charset="-120"/>
              </a:rPr>
              <a:t>www.rvks.in</a:t>
            </a:r>
            <a:endParaRPr lang="en-US" sz="1625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rcRect l="3744" t="9289" r="8199" b="9354"/>
          <a:stretch>
            <a:fillRect/>
          </a:stretch>
        </p:blipFill>
        <p:spPr>
          <a:xfrm>
            <a:off x="4692699" y="3800135"/>
            <a:ext cx="2382426" cy="109334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2066" y="1548649"/>
            <a:ext cx="4134843" cy="5167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040"/>
              </a:lnSpc>
            </a:pPr>
            <a:r>
              <a:rPr lang="en-US" sz="4250" b="1">
                <a:solidFill>
                  <a:srgbClr val="333F70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Thank You !!</a:t>
            </a:r>
            <a:endParaRPr lang="en-US" sz="4250">
              <a:latin typeface="+mj-lt"/>
            </a:endParaRPr>
          </a:p>
        </p:txBody>
      </p:sp>
      <p:sp>
        <p:nvSpPr>
          <p:cNvPr id="6" name="Text 1"/>
          <p:cNvSpPr/>
          <p:nvPr/>
        </p:nvSpPr>
        <p:spPr>
          <a:xfrm>
            <a:off x="3710954" y="2065381"/>
            <a:ext cx="4697068" cy="51673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040"/>
              </a:lnSpc>
            </a:pPr>
            <a:r>
              <a:rPr lang="en-US" sz="2300" b="1">
                <a:solidFill>
                  <a:schemeClr val="accent1"/>
                </a:solidFill>
                <a:latin typeface="+mj-lt"/>
                <a:ea typeface="Unbounded Bold" pitchFamily="34" charset="-122"/>
                <a:cs typeface="Unbounded Bold" pitchFamily="34" charset="-120"/>
              </a:rPr>
              <a:t>CA P Yashodhan, </a:t>
            </a:r>
            <a:r>
              <a:rPr lang="en-IN" sz="2300" b="1">
                <a:solidFill>
                  <a:schemeClr val="accent1"/>
                </a:solidFill>
              </a:rPr>
              <a:t>DISA, DIIT</a:t>
            </a:r>
            <a:endParaRPr lang="en-IN" sz="2300" b="1">
              <a:solidFill>
                <a:schemeClr val="accent1"/>
              </a:solidFill>
            </a:endParaRPr>
          </a:p>
        </p:txBody>
      </p:sp>
      <p:sp>
        <p:nvSpPr>
          <p:cNvPr id="7" name="Text 1"/>
          <p:cNvSpPr/>
          <p:nvPr/>
        </p:nvSpPr>
        <p:spPr>
          <a:xfrm>
            <a:off x="3710952" y="2544560"/>
            <a:ext cx="4697068" cy="110856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>
              <a:lnSpc>
                <a:spcPts val="4040"/>
              </a:lnSpc>
            </a:pPr>
            <a:r>
              <a:rPr lang="en-US" sz="2085">
                <a:solidFill>
                  <a:srgbClr val="333F7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Let’s connect on LinkedIn: </a:t>
            </a:r>
            <a:endParaRPr lang="en-US" sz="2085">
              <a:solidFill>
                <a:srgbClr val="333F7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665"/>
              </a:lnSpc>
            </a:pPr>
            <a:endParaRPr lang="en-US" sz="2085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3622" y="297118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>
                <a:solidFill>
                  <a:srgbClr val="96607D"/>
                </a:solidFill>
                <a:hlinkClick r:id="rId2"/>
              </a:rPr>
              <a:t> CA Yashodhan Pogulakonda </a:t>
            </a:r>
            <a:r>
              <a:rPr lang="en-IN">
                <a:solidFill>
                  <a:schemeClr val="accent1"/>
                </a:solidFill>
                <a:hlinkClick r:id="rId2"/>
              </a:rPr>
              <a:t>| LinkedIn</a:t>
            </a:r>
            <a:endParaRPr lang="en-IN">
              <a:solidFill>
                <a:schemeClr val="accent1"/>
              </a:solidFill>
            </a:endParaRPr>
          </a:p>
        </p:txBody>
      </p:sp>
      <p:pic>
        <p:nvPicPr>
          <p:cNvPr id="2" name="Picture 1" descr="A qr code with a few black squares&#10;&#10;AI-generated content may be incorrec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334" y="1693339"/>
            <a:ext cx="1760104" cy="1451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685536" y="94189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4979" y="132536"/>
            <a:ext cx="934691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US" sz="2800" b="1">
                <a:solidFill>
                  <a:srgbClr val="1A1A1A"/>
                </a:solidFill>
                <a:latin typeface="Aptos Display"/>
                <a:ea typeface="Montserrat" pitchFamily="34" charset="-122"/>
                <a:cs typeface="Montserrat" pitchFamily="34" charset="-120"/>
              </a:rPr>
              <a:t>1. Charging Provision &amp; Specific Incomes</a:t>
            </a:r>
            <a:endParaRPr lang="en-US" sz="2800">
              <a:latin typeface="Aptos Display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6655" y="1126550"/>
            <a:ext cx="9933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   Section 56(1) &amp; 56(2) [ITA 1961]  |  Section 92(1) &amp; 92(2) [ITA 2025]</a:t>
            </a:r>
            <a:endParaRPr lang="en-US"/>
          </a:p>
          <a:p>
            <a:endParaRPr lang="en-US"/>
          </a:p>
        </p:txBody>
      </p:sp>
      <p:sp>
        <p:nvSpPr>
          <p:cNvPr id="14" name="Shape 7"/>
          <p:cNvSpPr/>
          <p:nvPr/>
        </p:nvSpPr>
        <p:spPr>
          <a:xfrm>
            <a:off x="650928" y="1531382"/>
            <a:ext cx="10917138" cy="776081"/>
          </a:xfrm>
          <a:prstGeom prst="rect">
            <a:avLst/>
          </a:prstGeom>
          <a:solidFill>
            <a:srgbClr val="EAD7F5"/>
          </a:solidFill>
          <a:ln w="1270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Text 8"/>
          <p:cNvSpPr/>
          <p:nvPr/>
        </p:nvSpPr>
        <p:spPr>
          <a:xfrm>
            <a:off x="650928" y="1531382"/>
            <a:ext cx="10917138" cy="7852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Residuary Head Principle [Sec 56(1)/92(1)]
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All income not chargeable under Salaries, HP, PGBP or Capital Gains falls here. </a:t>
            </a:r>
            <a:endParaRPr lang="en-US" sz="2000"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799" y="2404661"/>
            <a:ext cx="377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Montserrat" panose="00000500000000000000" pitchFamily="2" charset="0"/>
              </a:rPr>
              <a:t>I</a:t>
            </a:r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ncome Category</a:t>
            </a:r>
            <a:endParaRPr lang="en-US" b="1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1355" y="2388340"/>
            <a:ext cx="2140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ITA 1961 Section</a:t>
            </a:r>
            <a:endParaRPr lang="en-US" b="1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8506" y="2415563"/>
            <a:ext cx="2338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ITA 2025 Section</a:t>
            </a:r>
            <a:endParaRPr lang="en-US" b="1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7807" y="2403230"/>
            <a:ext cx="1096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</a:rPr>
              <a:t>Status</a:t>
            </a:r>
            <a:endParaRPr lang="en-US" b="1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214" y="2758599"/>
            <a:ext cx="1172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Dividends</a:t>
            </a:r>
            <a:endParaRPr lang="en-US" u="sng"/>
          </a:p>
        </p:txBody>
      </p:sp>
      <p:sp>
        <p:nvSpPr>
          <p:cNvPr id="23" name="TextBox 22"/>
          <p:cNvSpPr txBox="1"/>
          <p:nvPr/>
        </p:nvSpPr>
        <p:spPr>
          <a:xfrm>
            <a:off x="650928" y="3127931"/>
            <a:ext cx="3396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Lottery / Horse races / Gambling</a:t>
            </a:r>
            <a:endParaRPr lang="en-US" u="sng"/>
          </a:p>
        </p:txBody>
      </p:sp>
      <p:sp>
        <p:nvSpPr>
          <p:cNvPr id="25" name="TextBox 24"/>
          <p:cNvSpPr txBox="1"/>
          <p:nvPr/>
        </p:nvSpPr>
        <p:spPr>
          <a:xfrm>
            <a:off x="650929" y="3497263"/>
            <a:ext cx="321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Employee PF contributions</a:t>
            </a:r>
            <a:endParaRPr lang="en-US" u="sng"/>
          </a:p>
        </p:txBody>
      </p:sp>
      <p:sp>
        <p:nvSpPr>
          <p:cNvPr id="27" name="TextBox 26"/>
          <p:cNvSpPr txBox="1"/>
          <p:nvPr/>
        </p:nvSpPr>
        <p:spPr>
          <a:xfrm>
            <a:off x="685536" y="3850738"/>
            <a:ext cx="3204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Keyman Insurance Policy</a:t>
            </a:r>
            <a:endParaRPr lang="en-US" u="sng"/>
          </a:p>
        </p:txBody>
      </p:sp>
      <p:sp>
        <p:nvSpPr>
          <p:cNvPr id="29" name="TextBox 28"/>
          <p:cNvSpPr txBox="1"/>
          <p:nvPr/>
        </p:nvSpPr>
        <p:spPr>
          <a:xfrm>
            <a:off x="685536" y="4204213"/>
            <a:ext cx="2372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Interest on Securities</a:t>
            </a:r>
            <a:endParaRPr lang="en-US" u="sng"/>
          </a:p>
        </p:txBody>
      </p:sp>
      <p:sp>
        <p:nvSpPr>
          <p:cNvPr id="31" name="TextBox 30"/>
          <p:cNvSpPr txBox="1"/>
          <p:nvPr/>
        </p:nvSpPr>
        <p:spPr>
          <a:xfrm>
            <a:off x="685536" y="4573545"/>
            <a:ext cx="509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Machinery / Plant / Furniture let on hire &amp; building</a:t>
            </a:r>
            <a:endParaRPr lang="en-US" u="sng"/>
          </a:p>
        </p:txBody>
      </p:sp>
      <p:sp>
        <p:nvSpPr>
          <p:cNvPr id="33" name="TextBox 32"/>
          <p:cNvSpPr txBox="1"/>
          <p:nvPr/>
        </p:nvSpPr>
        <p:spPr>
          <a:xfrm>
            <a:off x="685536" y="4957286"/>
            <a:ext cx="459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Forfeited advance (capital asset negotiation)</a:t>
            </a:r>
            <a:endParaRPr lang="en-US" u="sng"/>
          </a:p>
        </p:txBody>
      </p:sp>
      <p:sp>
        <p:nvSpPr>
          <p:cNvPr id="35" name="TextBox 34"/>
          <p:cNvSpPr txBox="1"/>
          <p:nvPr/>
        </p:nvSpPr>
        <p:spPr>
          <a:xfrm>
            <a:off x="685536" y="5280495"/>
            <a:ext cx="321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Compensation on termination</a:t>
            </a:r>
            <a:endParaRPr lang="en-US" u="sng"/>
          </a:p>
        </p:txBody>
      </p:sp>
      <p:sp>
        <p:nvSpPr>
          <p:cNvPr id="37" name="TextBox 36"/>
          <p:cNvSpPr txBox="1"/>
          <p:nvPr/>
        </p:nvSpPr>
        <p:spPr>
          <a:xfrm>
            <a:off x="685536" y="5649827"/>
            <a:ext cx="3541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Life Insurance maturity proceeds</a:t>
            </a:r>
            <a:endParaRPr lang="en-US" u="sng"/>
          </a:p>
        </p:txBody>
      </p:sp>
      <p:sp>
        <p:nvSpPr>
          <p:cNvPr id="39" name="TextBox 38"/>
          <p:cNvSpPr txBox="1"/>
          <p:nvPr/>
        </p:nvSpPr>
        <p:spPr>
          <a:xfrm>
            <a:off x="685272" y="6019159"/>
            <a:ext cx="4875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Gift — Money / Immovable / Movable (incl. VDA)</a:t>
            </a:r>
            <a:endParaRPr lang="en-US" u="sng"/>
          </a:p>
        </p:txBody>
      </p:sp>
      <p:sp>
        <p:nvSpPr>
          <p:cNvPr id="41" name="TextBox 40"/>
          <p:cNvSpPr txBox="1"/>
          <p:nvPr/>
        </p:nvSpPr>
        <p:spPr>
          <a:xfrm>
            <a:off x="650928" y="6402900"/>
            <a:ext cx="424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/>
              <a:t>Angel Tax [Share issue at premium &gt; FMV]</a:t>
            </a:r>
            <a:endParaRPr lang="en-US" u="sng"/>
          </a:p>
        </p:txBody>
      </p:sp>
      <p:sp>
        <p:nvSpPr>
          <p:cNvPr id="46" name="TextBox 45"/>
          <p:cNvSpPr txBox="1"/>
          <p:nvPr/>
        </p:nvSpPr>
        <p:spPr>
          <a:xfrm>
            <a:off x="5715095" y="2758599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</a:t>
            </a:r>
            <a:r>
              <a:rPr lang="en-US" err="1"/>
              <a:t>i</a:t>
            </a:r>
            <a:r>
              <a:rPr lang="en-US"/>
              <a:t>)</a:t>
            </a: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8235589" y="2736692"/>
            <a:ext cx="1397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92(2)(a)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0330901" y="2736692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708041" y="3106024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</a:t>
            </a:r>
            <a:r>
              <a:rPr lang="en-US" err="1"/>
              <a:t>ib</a:t>
            </a:r>
            <a:r>
              <a:rPr lang="en-US"/>
              <a:t>)</a:t>
            </a:r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35589" y="3106024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92(2)(b)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19893" y="3106024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5708040" y="3498190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</a:t>
            </a:r>
            <a:r>
              <a:rPr lang="en-US" err="1"/>
              <a:t>ic</a:t>
            </a:r>
            <a:r>
              <a:rPr lang="en-US"/>
              <a:t>)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07731" y="3479911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92(2)(c)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0319893" y="3465130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730261" y="3806396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56(2)(iv)</a:t>
            </a:r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8221660" y="3798592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92(2)(d)</a:t>
            </a:r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0319893" y="3798592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30261" y="4167924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56(2)(id)</a:t>
            </a:r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8207732" y="4167924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92(2)(e)</a:t>
            </a:r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0292036" y="4157698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730261" y="4559136"/>
            <a:ext cx="1874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56(2)(ii)/(iii)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8200491" y="4511276"/>
            <a:ext cx="169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92(2)(f)/(g)</a:t>
            </a:r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0314257" y="4527030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Rationalized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75947" y="4979166"/>
            <a:ext cx="182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56(2)(ix)</a:t>
            </a:r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193675" y="4916157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92(2)(h)</a:t>
            </a:r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0314257" y="4886136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775947" y="5280821"/>
            <a:ext cx="182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56(2)(xi)</a:t>
            </a:r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235587" y="5250770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92(2)(j)</a:t>
            </a:r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0314257" y="5209372"/>
            <a:ext cx="1172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Retained</a:t>
            </a:r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5775947" y="5626875"/>
            <a:ext cx="182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56(2)(xiii)</a:t>
            </a:r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8207730" y="5625666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92(2)(l)</a:t>
            </a:r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0317023" y="5606283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Rationalized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53104" y="6034179"/>
            <a:ext cx="182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56(2)(x)</a:t>
            </a:r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207731" y="6034179"/>
            <a:ext cx="1579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92(2)(m)</a:t>
            </a:r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894987" y="6044838"/>
            <a:ext cx="2338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VDA added expressly</a:t>
            </a:r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5775946" y="6380233"/>
            <a:ext cx="1828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Sec 56(2)(</a:t>
            </a:r>
            <a:r>
              <a:rPr lang="en-US" err="1"/>
              <a:t>viib</a:t>
            </a:r>
            <a:r>
              <a:rPr lang="en-US"/>
              <a:t>)</a:t>
            </a:r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627399" y="6449719"/>
            <a:ext cx="2338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NOT REPRODUCED</a:t>
            </a:r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0161146" y="6432955"/>
            <a:ext cx="238530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ABOLISHED 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1133220" y="814050"/>
            <a:ext cx="9925559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107" y="82141"/>
            <a:ext cx="971845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>
                <a:solidFill>
                  <a:srgbClr val="1A1A1A"/>
                </a:solidFill>
                <a:latin typeface="+mj-lt"/>
                <a:ea typeface="Montserrat" pitchFamily="34" charset="-122"/>
                <a:cs typeface="Montserrat" pitchFamily="34" charset="-120"/>
              </a:rPr>
              <a:t>2.1 Gift Taxation — Cash / Money Receipts</a:t>
            </a:r>
            <a:endParaRPr lang="en-US" sz="300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3166" y="3240459"/>
            <a:ext cx="6137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>
                <a:solidFill>
                  <a:srgbClr val="FFFFFF"/>
                </a:solidFill>
                <a:latin typeface="+mj-lt"/>
                <a:ea typeface="Georgia" panose="02040502050405020303" pitchFamily="34" charset="-122"/>
                <a:cs typeface="Georgia" panose="02040502050405020303" pitchFamily="34" charset="-120"/>
              </a:rPr>
              <a:t>Section 93: Deductions Allowed</a:t>
            </a:r>
            <a:endParaRPr lang="en-US" sz="180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84143" y="1044148"/>
            <a:ext cx="970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>
                <a:solidFill>
                  <a:srgbClr val="7030A0"/>
                </a:solidFill>
                <a:latin typeface="+mj-lt"/>
                <a:ea typeface="Montserrat" pitchFamily="34" charset="-122"/>
                <a:cs typeface="Montserrat" pitchFamily="34" charset="-120"/>
              </a:rPr>
              <a:t>Section 56(2)(x)(a) [ITA 1961]  |  Section 92(2)(m)(</a:t>
            </a:r>
            <a:r>
              <a:rPr lang="en-US" sz="2000" b="1" i="1" err="1">
                <a:solidFill>
                  <a:srgbClr val="7030A0"/>
                </a:solidFill>
                <a:latin typeface="+mj-lt"/>
                <a:ea typeface="Montserrat" pitchFamily="34" charset="-122"/>
                <a:cs typeface="Montserrat" pitchFamily="34" charset="-120"/>
              </a:rPr>
              <a:t>i</a:t>
            </a:r>
            <a:r>
              <a:rPr lang="en-US" sz="2000" b="1" i="1">
                <a:solidFill>
                  <a:srgbClr val="7030A0"/>
                </a:solidFill>
                <a:latin typeface="+mj-lt"/>
                <a:ea typeface="Montserrat" pitchFamily="34" charset="-122"/>
                <a:cs typeface="Montserrat" pitchFamily="34" charset="-120"/>
              </a:rPr>
              <a:t>) [ITA 2025]</a:t>
            </a:r>
            <a:endParaRPr lang="en-US" sz="2000">
              <a:latin typeface="+mj-lt"/>
            </a:endParaRPr>
          </a:p>
        </p:txBody>
      </p:sp>
      <p:graphicFrame>
        <p:nvGraphicFramePr>
          <p:cNvPr id="9" name="Table 0"/>
          <p:cNvGraphicFramePr>
            <a:graphicFrameLocks noGrp="1"/>
          </p:cNvGraphicFramePr>
          <p:nvPr/>
        </p:nvGraphicFramePr>
        <p:xfrm>
          <a:off x="1796142" y="1969061"/>
          <a:ext cx="8599714" cy="4461077"/>
        </p:xfrm>
        <a:graphic>
          <a:graphicData uri="http://schemas.openxmlformats.org/drawingml/2006/table">
            <a:tbl>
              <a:tblPr/>
              <a:tblGrid>
                <a:gridCol w="2782546"/>
                <a:gridCol w="5817168"/>
              </a:tblGrid>
              <a:tr h="4577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Aspect</a:t>
                      </a:r>
                      <a:endParaRPr lang="en-US" sz="20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+mn-lt"/>
                          <a:ea typeface="Montserrat" pitchFamily="34" charset="-122"/>
                          <a:cs typeface="Montserrat" pitchFamily="34" charset="-120"/>
                        </a:rPr>
                        <a:t>ITA 1961 / </a:t>
                      </a:r>
                      <a:r>
                        <a:rPr lang="en-US" sz="2000" b="1">
                          <a:solidFill>
                            <a:srgbClr val="FFFFFF"/>
                          </a:solidFill>
                          <a:ea typeface="Montserrat" pitchFamily="34" charset="-122"/>
                          <a:cs typeface="Montserrat" pitchFamily="34" charset="-120"/>
                        </a:rPr>
                        <a:t>ITA 2025 </a:t>
                      </a:r>
                      <a:endParaRPr lang="en-US" sz="2000">
                        <a:latin typeface="+mn-lt"/>
                        <a:ea typeface="Montserrat" panose="00000500000000000000" pitchFamily="2" charset="0"/>
                        <a:cs typeface="Montserrat" panose="00000500000000000000" pitchFamily="2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240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Trigger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Any sum of money received without consideration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40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Threshold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1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Aggregate exceeds ₹ 50,000 in a previous year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7240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Taxability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ENTIRE sum taxable (not just excess over Rs. 50,000)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77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Year of Tax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Previous Year  / </a:t>
                      </a:r>
                      <a:r>
                        <a:rPr lang="en-US" sz="2000" b="1" i="1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Tax Year of receipt </a:t>
                      </a:r>
                      <a:endParaRPr lang="en-US" sz="2000" b="1" i="1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45777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Mode of receipt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Cash / Cheque / DD / NEFT/UPI etc. — all covered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77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Donor not a "person"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Recipient taxed irrespective of donor status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7F5"/>
                    </a:solidFill>
                  </a:tcPr>
                </a:tc>
              </a:tr>
              <a:tr h="45777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Valuation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>
                          <a:solidFill>
                            <a:srgbClr val="1A1A1A"/>
                          </a:solidFill>
                          <a:latin typeface="+mn-lt"/>
                          <a:ea typeface="Calibri" panose="020F0502020204030204" pitchFamily="34" charset="-122"/>
                          <a:cs typeface="Calibri" panose="020F0502020204030204" pitchFamily="34" charset="-120"/>
                        </a:rPr>
                        <a:t>Actual sum received</a:t>
                      </a:r>
                      <a:endParaRPr lang="en-US" sz="2000"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38100" marB="38100" anchor="ctr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976775" y="108083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1" name="Text 44"/>
          <p:cNvSpPr/>
          <p:nvPr/>
        </p:nvSpPr>
        <p:spPr>
          <a:xfrm>
            <a:off x="7793168" y="2256882"/>
            <a:ext cx="27432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1669685" y="262190"/>
            <a:ext cx="94230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kern="1200">
                <a:solidFill>
                  <a:srgbClr val="1A1A1A"/>
                </a:solidFill>
                <a:effectLst/>
                <a:latin typeface="+mj-lt"/>
                <a:ea typeface="Montserrat" panose="00000500000000000000" pitchFamily="2" charset="0"/>
                <a:cs typeface="Montserrat" panose="00000500000000000000" pitchFamily="2" charset="0"/>
              </a:rPr>
              <a:t>2.2 Gift Taxation — Immovable Property</a:t>
            </a:r>
            <a:endParaRPr lang="en-US" sz="3000">
              <a:latin typeface="+mj-lt"/>
            </a:endParaRPr>
          </a:p>
        </p:txBody>
      </p:sp>
      <p:sp>
        <p:nvSpPr>
          <p:cNvPr id="21" name="Shape 7"/>
          <p:cNvSpPr/>
          <p:nvPr/>
        </p:nvSpPr>
        <p:spPr>
          <a:xfrm>
            <a:off x="299803" y="1887030"/>
            <a:ext cx="11532533" cy="1609344"/>
          </a:xfrm>
          <a:prstGeom prst="rect">
            <a:avLst/>
          </a:prstGeom>
          <a:solidFill>
            <a:srgbClr val="EAD7F5"/>
          </a:solidFill>
          <a:ln w="1270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9"/>
          <p:cNvSpPr/>
          <p:nvPr/>
        </p:nvSpPr>
        <p:spPr>
          <a:xfrm>
            <a:off x="585216" y="2348926"/>
            <a:ext cx="10507504" cy="71402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333F7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ITA 1961/ 2025
</a:t>
            </a:r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If SDV &gt; ₹ 50,000: Entire SDV taxable in recipient's hands as IFOS</a:t>
            </a:r>
            <a:endParaRPr lang="en-US"/>
          </a:p>
          <a:p>
            <a:endParaRPr lang="en-US"/>
          </a:p>
        </p:txBody>
      </p:sp>
      <p:sp>
        <p:nvSpPr>
          <p:cNvPr id="24" name="Shape 13"/>
          <p:cNvSpPr/>
          <p:nvPr/>
        </p:nvSpPr>
        <p:spPr>
          <a:xfrm>
            <a:off x="293952" y="3689279"/>
            <a:ext cx="11538384" cy="1771148"/>
          </a:xfrm>
          <a:prstGeom prst="rect">
            <a:avLst/>
          </a:prstGeom>
          <a:solidFill>
            <a:srgbClr val="E8DFF5"/>
          </a:solidFill>
          <a:ln w="12700">
            <a:solidFill>
              <a:srgbClr val="53148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15"/>
          <p:cNvSpPr/>
          <p:nvPr/>
        </p:nvSpPr>
        <p:spPr>
          <a:xfrm>
            <a:off x="585216" y="4194753"/>
            <a:ext cx="10507504" cy="1014111"/>
          </a:xfrm>
          <a:prstGeom prst="rect">
            <a:avLst/>
          </a:prstGeom>
          <a:solidFill>
            <a:srgbClr val="FFFFFF"/>
          </a:solidFill>
          <a:ln w="6350">
            <a:solidFill>
              <a:srgbClr val="531480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333F7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ITA 1961/ ITA 2025
</a:t>
            </a:r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If SDV &gt; Consideration AND Excess (SDV - consideration) HIGHER of Rs. 50,000 or 10% of consideration taxable.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8360" y="1933143"/>
            <a:ext cx="726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Scenario A: Gift — No Consideration</a:t>
            </a:r>
            <a:endParaRPr lang="en-US" sz="1800"/>
          </a:p>
        </p:txBody>
      </p:sp>
      <p:sp>
        <p:nvSpPr>
          <p:cNvPr id="32" name="Text 14"/>
          <p:cNvSpPr/>
          <p:nvPr/>
        </p:nvSpPr>
        <p:spPr>
          <a:xfrm>
            <a:off x="650928" y="3705431"/>
            <a:ext cx="10985901" cy="3701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53148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Scenario B: Inadequate Consideration (Underpayment)</a:t>
            </a:r>
            <a:endParaRPr lang="en-US"/>
          </a:p>
        </p:txBody>
      </p:sp>
      <p:sp>
        <p:nvSpPr>
          <p:cNvPr id="33" name="Shape 19"/>
          <p:cNvSpPr/>
          <p:nvPr/>
        </p:nvSpPr>
        <p:spPr>
          <a:xfrm>
            <a:off x="293952" y="5620323"/>
            <a:ext cx="11538384" cy="981956"/>
          </a:xfrm>
          <a:prstGeom prst="rect">
            <a:avLst/>
          </a:prstGeom>
          <a:solidFill>
            <a:srgbClr val="FCE4D6"/>
          </a:solidFill>
          <a:ln w="19050">
            <a:solidFill>
              <a:srgbClr val="C55A11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C55A11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AGREEMENT DATE PROVISO [Sec 92(4)(a) / Sec 56(2)(x) proviso]:  </a:t>
            </a:r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Where the date of agreement differs from date of registration, SDV on the DATE OF AGREEMENT applies — PROVIDED the consideration (in whole or part) was paid via banking/online mode on or before the agreement date.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84143" y="1391186"/>
            <a:ext cx="97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56(2)(x)(b) [ITA 1961]  |  Section 92(2)(m)(ii) [ITA 2025]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9" grpId="0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976775" y="108083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1" name="Text 44"/>
          <p:cNvSpPr/>
          <p:nvPr/>
        </p:nvSpPr>
        <p:spPr>
          <a:xfrm>
            <a:off x="7793168" y="2256882"/>
            <a:ext cx="2743200" cy="2743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600"/>
          </a:p>
        </p:txBody>
      </p:sp>
      <p:sp>
        <p:nvSpPr>
          <p:cNvPr id="18" name="TextBox 17"/>
          <p:cNvSpPr txBox="1"/>
          <p:nvPr/>
        </p:nvSpPr>
        <p:spPr>
          <a:xfrm>
            <a:off x="1317171" y="262190"/>
            <a:ext cx="977554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kern="1200">
                <a:solidFill>
                  <a:srgbClr val="1A1A1A"/>
                </a:solidFill>
                <a:effectLst/>
                <a:latin typeface="+mj-lt"/>
                <a:ea typeface="Montserrat" panose="00000500000000000000" pitchFamily="2" charset="0"/>
                <a:cs typeface="Montserrat" panose="00000500000000000000" pitchFamily="2" charset="0"/>
              </a:rPr>
              <a:t>2.3 Gift Taxation — </a:t>
            </a:r>
            <a:r>
              <a:rPr lang="en-US" sz="2900" b="1">
                <a:solidFill>
                  <a:srgbClr val="1A1A1A"/>
                </a:solidFill>
                <a:latin typeface="Aptos Display"/>
                <a:ea typeface="Montserrat" pitchFamily="34" charset="-122"/>
                <a:cs typeface="Montserrat" pitchFamily="34" charset="-120"/>
              </a:rPr>
              <a:t>Movable Property &amp; Virtual Digital Assets</a:t>
            </a:r>
            <a:endParaRPr lang="en-US" sz="2900">
              <a:latin typeface="+mj-lt"/>
            </a:endParaRPr>
          </a:p>
        </p:txBody>
      </p:sp>
      <p:sp>
        <p:nvSpPr>
          <p:cNvPr id="21" name="Shape 7"/>
          <p:cNvSpPr/>
          <p:nvPr/>
        </p:nvSpPr>
        <p:spPr>
          <a:xfrm>
            <a:off x="299803" y="1887030"/>
            <a:ext cx="11532533" cy="1609344"/>
          </a:xfrm>
          <a:prstGeom prst="rect">
            <a:avLst/>
          </a:prstGeom>
          <a:solidFill>
            <a:srgbClr val="EAD7F5"/>
          </a:solidFill>
          <a:ln w="1270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Shape 9"/>
          <p:cNvSpPr/>
          <p:nvPr/>
        </p:nvSpPr>
        <p:spPr>
          <a:xfrm>
            <a:off x="585216" y="2348926"/>
            <a:ext cx="10507504" cy="71402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333F7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ITA 1961&amp; 2025
</a:t>
            </a:r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If FMV &gt; ₹ 50,000: Aggregate FMV taxable in recipient's hands as IFOS</a:t>
            </a:r>
            <a:endParaRPr lang="en-US"/>
          </a:p>
          <a:p>
            <a:endParaRPr lang="en-US"/>
          </a:p>
        </p:txBody>
      </p:sp>
      <p:sp>
        <p:nvSpPr>
          <p:cNvPr id="24" name="Shape 13"/>
          <p:cNvSpPr/>
          <p:nvPr/>
        </p:nvSpPr>
        <p:spPr>
          <a:xfrm>
            <a:off x="293952" y="3689279"/>
            <a:ext cx="11538384" cy="1771148"/>
          </a:xfrm>
          <a:prstGeom prst="rect">
            <a:avLst/>
          </a:prstGeom>
          <a:solidFill>
            <a:srgbClr val="E8DFF5"/>
          </a:solidFill>
          <a:ln w="12700">
            <a:solidFill>
              <a:srgbClr val="53148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15"/>
          <p:cNvSpPr/>
          <p:nvPr/>
        </p:nvSpPr>
        <p:spPr>
          <a:xfrm>
            <a:off x="585216" y="4194753"/>
            <a:ext cx="10507504" cy="856217"/>
          </a:xfrm>
          <a:prstGeom prst="rect">
            <a:avLst/>
          </a:prstGeom>
          <a:solidFill>
            <a:srgbClr val="FFFFFF"/>
          </a:solidFill>
          <a:ln w="6350">
            <a:solidFill>
              <a:srgbClr val="531480"/>
            </a:solidFill>
            <a:prstDash val="solid"/>
          </a:ln>
        </p:spPr>
        <p:txBody>
          <a:bodyPr/>
          <a:lstStyle/>
          <a:p>
            <a:r>
              <a:rPr lang="en-US" b="1">
                <a:solidFill>
                  <a:srgbClr val="333F7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ITA 1961/ ITA 2025
</a:t>
            </a:r>
            <a:r>
              <a:rPr lang="en-US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If FMV &gt; consideration, then Aggregate FMV exceeding the consideration is taxable when the difference is  more than Rs. 50,000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8360" y="1933143"/>
            <a:ext cx="726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Scenario A: Gift — No Consideration</a:t>
            </a:r>
            <a:endParaRPr lang="en-US" sz="1800"/>
          </a:p>
        </p:txBody>
      </p:sp>
      <p:sp>
        <p:nvSpPr>
          <p:cNvPr id="32" name="Text 14"/>
          <p:cNvSpPr/>
          <p:nvPr/>
        </p:nvSpPr>
        <p:spPr>
          <a:xfrm>
            <a:off x="650928" y="3705431"/>
            <a:ext cx="10985901" cy="37012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>
                <a:solidFill>
                  <a:srgbClr val="53148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Scenario B: Inadequate Consideration (Underpayment)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984143" y="1391186"/>
            <a:ext cx="97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56(2)(x)(c) [ITA 1961]  |  Section 92(2)(m)(iii) [ITA 2025]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9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976775" y="928806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865" y="313690"/>
            <a:ext cx="1002185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1A1A1A"/>
                </a:solidFill>
                <a:latin typeface="Aptos Display"/>
                <a:ea typeface="Montserrat" pitchFamily="34" charset="-122"/>
                <a:cs typeface="Montserrat" pitchFamily="34" charset="-120"/>
              </a:rPr>
              <a:t>2.3 Gift Taxation — Movable Property &amp; Virtual Digital Assets</a:t>
            </a:r>
            <a:endParaRPr lang="en-US" sz="2800">
              <a:latin typeface="Aptos Display"/>
            </a:endParaRPr>
          </a:p>
        </p:txBody>
      </p:sp>
      <p:sp>
        <p:nvSpPr>
          <p:cNvPr id="8" name="Text 6"/>
          <p:cNvSpPr/>
          <p:nvPr/>
        </p:nvSpPr>
        <p:spPr>
          <a:xfrm>
            <a:off x="372993" y="1077564"/>
            <a:ext cx="11492377" cy="40110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56(2)(x)(c) [ITA 1961]  |  Section 92(2)(m)(iii) [ITA 2025]</a:t>
            </a:r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17714" y="1793116"/>
            <a:ext cx="11411712" cy="475488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/>
          <a:p>
            <a:pPr algn="just"/>
            <a:r>
              <a:rPr lang="en-US" b="1">
                <a:solidFill>
                  <a:srgbClr val="FFFFFF"/>
                </a:solidFill>
                <a:ea typeface="Montserrat" pitchFamily="34" charset="-122"/>
                <a:cs typeface="Montserrat" pitchFamily="34" charset="-120"/>
              </a:rPr>
              <a:t>“Property” means</a:t>
            </a:r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17714" y="2434329"/>
            <a:ext cx="5559552" cy="475489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 lIns="91440" tIns="45720" rIns="91440" bIns="45720" anchor="t"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/>
                <a:cs typeface="Calibri" panose="020F0502020204030204"/>
              </a:rPr>
              <a:t>(</a:t>
            </a:r>
            <a:r>
              <a:rPr lang="en-US" sz="2000" b="1" err="1">
                <a:solidFill>
                  <a:srgbClr val="7030A0"/>
                </a:solidFill>
                <a:ea typeface="Calibri" panose="020F0502020204030204"/>
                <a:cs typeface="Calibri" panose="020F0502020204030204"/>
              </a:rPr>
              <a:t>i</a:t>
            </a:r>
            <a:r>
              <a:rPr lang="en-US" sz="2000" b="1">
                <a:solidFill>
                  <a:srgbClr val="7030A0"/>
                </a:solidFill>
                <a:ea typeface="Calibri" panose="020F0502020204030204"/>
                <a:cs typeface="Calibri" panose="020F0502020204030204"/>
              </a:rPr>
              <a:t>)  </a:t>
            </a:r>
            <a:r>
              <a:rPr lang="en-US" sz="20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Shares &amp; Securities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endParaRPr lang="en-US" sz="2000"/>
          </a:p>
        </p:txBody>
      </p:sp>
      <p:sp>
        <p:nvSpPr>
          <p:cNvPr id="13" name="Shape 11"/>
          <p:cNvSpPr/>
          <p:nvPr/>
        </p:nvSpPr>
        <p:spPr>
          <a:xfrm>
            <a:off x="317713" y="3131990"/>
            <a:ext cx="555955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 lIns="91440" tIns="45720" rIns="91440" bIns="45720" anchor="t"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/>
                <a:cs typeface="Calibri" panose="020F0502020204030204"/>
              </a:rPr>
              <a:t>(ii)  </a:t>
            </a:r>
            <a:r>
              <a:rPr lang="en-US" sz="2000" err="1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Jewellery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endParaRPr lang="en-US" sz="2000"/>
          </a:p>
        </p:txBody>
      </p:sp>
      <p:sp>
        <p:nvSpPr>
          <p:cNvPr id="7" name="Shape 13"/>
          <p:cNvSpPr/>
          <p:nvPr/>
        </p:nvSpPr>
        <p:spPr>
          <a:xfrm>
            <a:off x="317714" y="3836989"/>
            <a:ext cx="5559552" cy="475488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(iii) 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Archaeological Collections</a:t>
            </a:r>
            <a:endParaRPr lang="en-US" sz="2000"/>
          </a:p>
        </p:txBody>
      </p:sp>
      <p:sp>
        <p:nvSpPr>
          <p:cNvPr id="17" name="Shape 15"/>
          <p:cNvSpPr/>
          <p:nvPr/>
        </p:nvSpPr>
        <p:spPr>
          <a:xfrm>
            <a:off x="317714" y="4501242"/>
            <a:ext cx="555955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(iv) 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Drawings </a:t>
            </a:r>
            <a:endParaRPr lang="en-US" sz="2000"/>
          </a:p>
        </p:txBody>
      </p:sp>
      <p:sp>
        <p:nvSpPr>
          <p:cNvPr id="19" name="Shape 17"/>
          <p:cNvSpPr/>
          <p:nvPr/>
        </p:nvSpPr>
        <p:spPr>
          <a:xfrm>
            <a:off x="6234575" y="2406394"/>
            <a:ext cx="5559552" cy="475488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(vi) 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Sculptures</a:t>
            </a:r>
            <a:endParaRPr lang="en-US" sz="2000"/>
          </a:p>
        </p:txBody>
      </p:sp>
      <p:sp>
        <p:nvSpPr>
          <p:cNvPr id="21" name="Shape 19"/>
          <p:cNvSpPr/>
          <p:nvPr/>
        </p:nvSpPr>
        <p:spPr>
          <a:xfrm>
            <a:off x="6234575" y="3116384"/>
            <a:ext cx="555955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(vii) 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Any Work of Art</a:t>
            </a:r>
            <a:endParaRPr lang="en-US" sz="2000"/>
          </a:p>
        </p:txBody>
      </p:sp>
      <p:sp>
        <p:nvSpPr>
          <p:cNvPr id="23" name="Shape 21"/>
          <p:cNvSpPr/>
          <p:nvPr/>
        </p:nvSpPr>
        <p:spPr>
          <a:xfrm>
            <a:off x="6234575" y="3806010"/>
            <a:ext cx="5559552" cy="475488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(viii) 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Bullion</a:t>
            </a:r>
            <a:endParaRPr lang="en-US" sz="2000"/>
          </a:p>
        </p:txBody>
      </p:sp>
      <p:sp>
        <p:nvSpPr>
          <p:cNvPr id="10" name="Shape 19"/>
          <p:cNvSpPr/>
          <p:nvPr/>
        </p:nvSpPr>
        <p:spPr>
          <a:xfrm>
            <a:off x="6234575" y="4501242"/>
            <a:ext cx="5559552" cy="475488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(ix)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Immovable property</a:t>
            </a:r>
            <a:endParaRPr lang="en-US" sz="2000"/>
          </a:p>
        </p:txBody>
      </p:sp>
      <p:sp>
        <p:nvSpPr>
          <p:cNvPr id="27" name="Shape 25"/>
          <p:cNvSpPr/>
          <p:nvPr/>
        </p:nvSpPr>
        <p:spPr>
          <a:xfrm>
            <a:off x="372993" y="5981039"/>
            <a:ext cx="11501294" cy="636184"/>
          </a:xfrm>
          <a:prstGeom prst="rect">
            <a:avLst/>
          </a:prstGeom>
          <a:solidFill>
            <a:srgbClr val="FCE4D6"/>
          </a:solidFill>
          <a:ln w="19050">
            <a:solidFill>
              <a:srgbClr val="C55A11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ea typeface="Calibri" panose="020F0502020204030204"/>
                <a:cs typeface="Calibri" panose="020F0502020204030204"/>
              </a:rPr>
              <a:t>MAJOR CHANGE — VDA (Crypto/NFT) Expressly in "Property" [ITA 2025]
</a:t>
            </a:r>
            <a:r>
              <a:rPr lang="en-US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.</a:t>
            </a:r>
            <a:r>
              <a:rPr lang="en-US" b="1">
                <a:solidFill>
                  <a:srgbClr val="7030A0"/>
                </a:solidFill>
                <a:ea typeface="Calibri" panose="020F0502020204030204"/>
                <a:cs typeface="Calibri" panose="020F0502020204030204"/>
              </a:rPr>
              <a:t>Gift of VDA without adequate consideration &gt; Rs. 50,000 = fully taxable as IFOS.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372993" y="5161225"/>
            <a:ext cx="11192256" cy="1271503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buNone/>
            </a:pPr>
            <a:endParaRPr lang="en-US" sz="1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hape 13"/>
          <p:cNvSpPr/>
          <p:nvPr/>
        </p:nvSpPr>
        <p:spPr>
          <a:xfrm>
            <a:off x="361254" y="5175933"/>
            <a:ext cx="5559552" cy="475488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(v) </a:t>
            </a:r>
            <a:r>
              <a:rPr lang="en-US" sz="20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Paintings</a:t>
            </a:r>
            <a:endParaRPr lang="en-US" sz="2000"/>
          </a:p>
        </p:txBody>
      </p:sp>
      <p:sp>
        <p:nvSpPr>
          <p:cNvPr id="4" name="Shape 13"/>
          <p:cNvSpPr/>
          <p:nvPr/>
        </p:nvSpPr>
        <p:spPr>
          <a:xfrm>
            <a:off x="6228652" y="5186815"/>
            <a:ext cx="5559552" cy="475488"/>
          </a:xfrm>
          <a:prstGeom prst="rect">
            <a:avLst/>
          </a:prstGeom>
          <a:solidFill>
            <a:srgbClr val="EAD7F5"/>
          </a:solidFill>
          <a:ln w="635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(x) </a:t>
            </a:r>
            <a:r>
              <a:rPr lang="en-US" sz="2000">
                <a:ea typeface="Calibri" panose="020F0502020204030204" pitchFamily="34" charset="-122"/>
                <a:cs typeface="Calibri" panose="020F0502020204030204" pitchFamily="34" charset="-120"/>
              </a:rPr>
              <a:t>Virtual Digital Asset (VDA)</a:t>
            </a:r>
            <a:endParaRPr lang="en-US" sz="20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7" grpId="0" animBg="1"/>
      <p:bldP spid="17" grpId="0" animBg="1"/>
      <p:bldP spid="19" grpId="0" animBg="1"/>
      <p:bldP spid="21" grpId="0" animBg="1"/>
      <p:bldP spid="23" grpId="0" animBg="1"/>
      <p:bldP spid="10" grpId="0" animBg="1"/>
      <p:bldP spid="27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/>
          <p:cNvSpPr/>
          <p:nvPr/>
        </p:nvSpPr>
        <p:spPr>
          <a:xfrm>
            <a:off x="976775" y="108083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41248" y="376063"/>
            <a:ext cx="9692640" cy="522796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ctr">
              <a:buNone/>
            </a:pPr>
            <a:r>
              <a:rPr lang="en-US" sz="3000" b="1">
                <a:solidFill>
                  <a:srgbClr val="1A1A1A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2.4. Gift Tax — Exceptions (Not Taxable)</a:t>
            </a:r>
            <a:endParaRPr lang="en-US" sz="3000"/>
          </a:p>
        </p:txBody>
      </p:sp>
      <p:sp>
        <p:nvSpPr>
          <p:cNvPr id="9" name="Text 6"/>
          <p:cNvSpPr/>
          <p:nvPr/>
        </p:nvSpPr>
        <p:spPr>
          <a:xfrm>
            <a:off x="841248" y="1284568"/>
            <a:ext cx="10058400" cy="3291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 i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Section 56(2)(x) Proviso [ITA 1961]  |  Section 92(3) [ITA 2025]</a:t>
            </a:r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145102" y="1723348"/>
            <a:ext cx="4027595" cy="1237307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/>
          <a:p>
            <a:r>
              <a:rPr lang="en-US" b="1">
                <a:solidFill>
                  <a:srgbClr val="7030A0"/>
                </a:solidFill>
                <a:latin typeface="Montserrat"/>
                <a:ea typeface="Montserrat" pitchFamily="34" charset="-122"/>
                <a:cs typeface="Montserrat" pitchFamily="34" charset="-120"/>
              </a:rPr>
              <a:t>                   Relative </a:t>
            </a:r>
            <a:endParaRPr lang="en-US" b="1">
              <a:solidFill>
                <a:srgbClr val="7030A0"/>
              </a:solidFill>
              <a:latin typeface="Montserrat"/>
            </a:endParaRPr>
          </a:p>
          <a:p>
            <a:r>
              <a:rPr lang="en-US" sz="15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Gift from "relative" as defined: spouse, siblings, siblings of spouse/parents, lineal ascendants/descendants (</a:t>
            </a:r>
            <a:r>
              <a:rPr lang="en-US" sz="1500" b="1" i="1">
                <a:solidFill>
                  <a:schemeClr val="accent2"/>
                </a:solidFill>
                <a:ea typeface="Calibri" panose="020F0502020204030204"/>
                <a:cs typeface="Calibri" panose="020F0502020204030204"/>
              </a:rPr>
              <a:t>maternal</a:t>
            </a:r>
            <a:r>
              <a:rPr lang="en-US" sz="1500">
                <a:solidFill>
                  <a:srgbClr val="1A1A1A"/>
                </a:solidFill>
                <a:ea typeface="Calibri" panose="020F0502020204030204"/>
                <a:cs typeface="Calibri" panose="020F0502020204030204"/>
              </a:rPr>
              <a:t> &amp; paternal), spouses thereof. HUF: any member.</a:t>
            </a:r>
            <a:endParaRPr lang="en-US" sz="1500">
              <a:ea typeface="Calibri" panose="020F0502020204030204"/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161076" y="3262727"/>
            <a:ext cx="3998254" cy="1277837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Contemplation of Death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 by donor in contemplation of death (gift mortis causa) — exempt. Donor must be apprehensive of impending death</a:t>
            </a:r>
            <a:endParaRPr lang="en-US" sz="1500"/>
          </a:p>
        </p:txBody>
      </p:sp>
      <p:sp>
        <p:nvSpPr>
          <p:cNvPr id="39" name="Shape 37"/>
          <p:cNvSpPr/>
          <p:nvPr/>
        </p:nvSpPr>
        <p:spPr>
          <a:xfrm>
            <a:off x="147708" y="4982934"/>
            <a:ext cx="3998254" cy="1251101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algn="ctr"/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Not a Transfer (Sec 47)</a:t>
            </a:r>
            <a:r>
              <a:rPr lang="en-US"/>
              <a:t> 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Transactions not regarded as transfers [Sec 47 ITA 1961 / Sec 70(1) ITA 2025] — e.g., succession in amalgamation, demerger, HUF partition etc.</a:t>
            </a:r>
            <a:endParaRPr lang="en-US" sz="1500"/>
          </a:p>
          <a:p>
            <a:endParaRPr lang="en-US"/>
          </a:p>
        </p:txBody>
      </p:sp>
      <p:sp>
        <p:nvSpPr>
          <p:cNvPr id="18" name="Shape 7"/>
          <p:cNvSpPr/>
          <p:nvPr/>
        </p:nvSpPr>
        <p:spPr>
          <a:xfrm>
            <a:off x="4194041" y="1723348"/>
            <a:ext cx="4107804" cy="1234001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       Marriage Occasion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Gifts received on occasion of marriage of the individual - unlimited amount. Only marriage; not engagement or reception. </a:t>
            </a:r>
            <a:endParaRPr lang="en-US" sz="1500"/>
          </a:p>
          <a:p>
            <a:endParaRPr lang="en-US"/>
          </a:p>
        </p:txBody>
      </p:sp>
      <p:sp>
        <p:nvSpPr>
          <p:cNvPr id="20" name="Shape 7"/>
          <p:cNvSpPr/>
          <p:nvPr/>
        </p:nvSpPr>
        <p:spPr>
          <a:xfrm>
            <a:off x="4194041" y="3272588"/>
            <a:ext cx="4094437" cy="1277837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              Local Authority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 received from any local authority as defined under Sec 10(20) of ITA 1961 / Schedule III Note 6 of ITA 2025.</a:t>
            </a:r>
            <a:endParaRPr lang="en-US" sz="1500"/>
          </a:p>
          <a:p>
            <a:endParaRPr lang="en-US"/>
          </a:p>
        </p:txBody>
      </p:sp>
      <p:sp>
        <p:nvSpPr>
          <p:cNvPr id="21" name="Shape 7"/>
          <p:cNvSpPr/>
          <p:nvPr/>
        </p:nvSpPr>
        <p:spPr>
          <a:xfrm>
            <a:off x="4180672" y="4982934"/>
            <a:ext cx="4107805" cy="1257571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         Trust for Relatives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 from an individual to a trust created solely for the benefit of relatives of the individual — exempt in the hands of the trust.</a:t>
            </a:r>
            <a:endParaRPr lang="en-US" sz="1500"/>
          </a:p>
          <a:p>
            <a:endParaRPr lang="en-US"/>
          </a:p>
        </p:txBody>
      </p:sp>
      <p:sp>
        <p:nvSpPr>
          <p:cNvPr id="22" name="Shape 7"/>
          <p:cNvSpPr/>
          <p:nvPr/>
        </p:nvSpPr>
        <p:spPr>
          <a:xfrm>
            <a:off x="8322180" y="1723347"/>
            <a:ext cx="3750447" cy="1237307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      Will / Inheritance</a:t>
            </a:r>
            <a:endParaRPr lang="en-US" b="1">
              <a:solidFill>
                <a:srgbClr val="7030A0"/>
              </a:solidFill>
              <a:latin typeface="Montserrat" panose="00000500000000000000" pitchFamily="2" charset="0"/>
              <a:ea typeface="Montserrat" pitchFamily="34" charset="-122"/>
              <a:cs typeface="Montserrat" pitchFamily="34" charset="-120"/>
            </a:endParaRPr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Property/money received under a will or by way of inheritance — fully exempt. Both testate and intestate succession covered.</a:t>
            </a:r>
            <a:endParaRPr lang="en-US" sz="1500"/>
          </a:p>
          <a:p>
            <a:endParaRPr lang="en-US"/>
          </a:p>
        </p:txBody>
      </p:sp>
      <p:sp>
        <p:nvSpPr>
          <p:cNvPr id="24" name="Shape 7"/>
          <p:cNvSpPr/>
          <p:nvPr/>
        </p:nvSpPr>
        <p:spPr>
          <a:xfrm>
            <a:off x="8309819" y="3282991"/>
            <a:ext cx="3811894" cy="1237307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Montserrat" panose="00000500000000000000" pitchFamily="2" charset="0"/>
                <a:ea typeface="Montserrat" pitchFamily="34" charset="-122"/>
                <a:cs typeface="Montserrat" pitchFamily="34" charset="-120"/>
              </a:rPr>
              <a:t>     Registered NPO / Trust</a:t>
            </a:r>
            <a:endParaRPr lang="en-US"/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-122"/>
                <a:cs typeface="Calibri" panose="020F0502020204030204" pitchFamily="34" charset="-120"/>
              </a:rPr>
              <a:t>Gift from any registered non-profit organization [Sec 12AA/355(g) entity] — exempt except where recipient is covered u/s 13/355(h).</a:t>
            </a:r>
            <a:endParaRPr lang="en-US" sz="1500"/>
          </a:p>
          <a:p>
            <a:endParaRPr lang="en-US"/>
          </a:p>
        </p:txBody>
      </p:sp>
      <p:sp>
        <p:nvSpPr>
          <p:cNvPr id="25" name="Shape 7"/>
          <p:cNvSpPr/>
          <p:nvPr/>
        </p:nvSpPr>
        <p:spPr>
          <a:xfrm>
            <a:off x="8318193" y="4982934"/>
            <a:ext cx="3798526" cy="1244203"/>
          </a:xfrm>
          <a:prstGeom prst="rect">
            <a:avLst/>
          </a:prstGeom>
          <a:solidFill>
            <a:srgbClr val="EAD7F5"/>
          </a:solidFill>
          <a:ln w="1016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/>
          <a:p>
            <a:pPr algn="ctr"/>
            <a:r>
              <a:rPr lang="en-US" b="1">
                <a:solidFill>
                  <a:srgbClr val="7030A0"/>
                </a:solidFill>
                <a:latin typeface="Montserrat"/>
                <a:ea typeface="Montserrat" pitchFamily="34" charset="-122"/>
                <a:cs typeface="Montserrat" pitchFamily="34" charset="-120"/>
              </a:rPr>
              <a:t>Prescribed Class</a:t>
            </a:r>
            <a:endParaRPr lang="en-US" b="1">
              <a:solidFill>
                <a:srgbClr val="7030A0"/>
              </a:solidFill>
              <a:latin typeface="Montserrat"/>
              <a:ea typeface="Montserrat" pitchFamily="34" charset="-122"/>
              <a:cs typeface="Montserrat" pitchFamily="34" charset="-120"/>
            </a:endParaRPr>
          </a:p>
          <a:p>
            <a:pPr algn="just"/>
            <a:r>
              <a:rPr lang="en-US" sz="15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Any class of persons and subject to conditions as may be prescribed by CBDT [Sec 92(3)(</a:t>
            </a:r>
            <a:r>
              <a:rPr lang="en-US" sz="1500" err="1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5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ITA 2025] — empowers rule-making for new categories.</a:t>
            </a:r>
            <a:endParaRPr lang="en-US" sz="15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D720D-50C3-4035-BF00-0A82EC72B5AE}" type="slidenum">
              <a:rPr lang="en-IN" smtClean="0"/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  <p:bldP spid="39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838199" y="4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000">
                <a:latin typeface="Montserrat" panose="00000500000000000000" pitchFamily="2" charset="0"/>
              </a:rPr>
            </a:br>
            <a:endParaRPr lang="en-IN" sz="4000">
              <a:latin typeface="Montserrat" panose="00000500000000000000" pitchFamily="2" charset="0"/>
            </a:endParaRPr>
          </a:p>
        </p:txBody>
      </p:sp>
      <p:sp>
        <p:nvSpPr>
          <p:cNvPr id="6" name="Rectangle: Diagonal Corners Snipped 5"/>
          <p:cNvSpPr/>
          <p:nvPr/>
        </p:nvSpPr>
        <p:spPr>
          <a:xfrm>
            <a:off x="976775" y="1080831"/>
            <a:ext cx="10515600" cy="45719"/>
          </a:xfrm>
          <a:prstGeom prst="snip2Diag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5400000">
            <a:off x="557940" y="-588936"/>
            <a:ext cx="852407" cy="1999285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6" name="Right Triangle 15"/>
          <p:cNvSpPr/>
          <p:nvPr/>
        </p:nvSpPr>
        <p:spPr>
          <a:xfrm flipV="1">
            <a:off x="-15499" y="-15499"/>
            <a:ext cx="666427" cy="1580829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1229" y="324114"/>
            <a:ext cx="98557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600" b="1" i="0" u="none" strike="noStrike" baseline="0">
                <a:solidFill>
                  <a:srgbClr val="1A1A1A"/>
                </a:solidFill>
                <a:latin typeface="Montserrat"/>
              </a:rPr>
              <a:t>3. Interest, Winnings &amp; Family Pension</a:t>
            </a:r>
            <a:r>
              <a:rPr sz="3600" b="0" i="0">
                <a:solidFill>
                  <a:srgbClr val="000000"/>
                </a:solidFill>
                <a:latin typeface="Montserrat"/>
                <a:ea typeface="Montserrat"/>
                <a:cs typeface="Montserrat"/>
              </a:rPr>
              <a:t>​</a:t>
            </a:r>
            <a:endParaRPr lang="en-GB" sz="3600"/>
          </a:p>
        </p:txBody>
      </p:sp>
      <p:sp>
        <p:nvSpPr>
          <p:cNvPr id="7" name="Shape 7"/>
          <p:cNvSpPr/>
          <p:nvPr/>
        </p:nvSpPr>
        <p:spPr>
          <a:xfrm>
            <a:off x="1052559" y="1280917"/>
            <a:ext cx="10072641" cy="42547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Montserrat"/>
              </a:rPr>
              <a:t>A. Interest on Securities [Sec 56(2)(id) / Sec 92(2)(e)]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4142" y="1793253"/>
            <a:ext cx="802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Government Securities, Listed Debentures Interest, RBI Bonds / Savings Bonds</a:t>
            </a:r>
            <a:endParaRPr lang="en-IN"/>
          </a:p>
        </p:txBody>
      </p:sp>
      <p:sp>
        <p:nvSpPr>
          <p:cNvPr id="11" name="Shape 7"/>
          <p:cNvSpPr/>
          <p:nvPr/>
        </p:nvSpPr>
        <p:spPr>
          <a:xfrm>
            <a:off x="1101229" y="2300197"/>
            <a:ext cx="10023971" cy="425470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Montserrat" panose="00000500000000000000" pitchFamily="2" charset="0"/>
              </a:rPr>
              <a:t>B. Lottery / Winnings / Online Games [Sec 56(2)(</a:t>
            </a:r>
            <a:r>
              <a:rPr lang="en-US" b="1" err="1">
                <a:solidFill>
                  <a:schemeClr val="bg1"/>
                </a:solidFill>
                <a:latin typeface="Montserrat" panose="00000500000000000000" pitchFamily="2" charset="0"/>
              </a:rPr>
              <a:t>ib</a:t>
            </a:r>
            <a:r>
              <a:rPr lang="en-US" b="1">
                <a:solidFill>
                  <a:schemeClr val="bg1"/>
                </a:solidFill>
                <a:latin typeface="Montserrat" panose="00000500000000000000" pitchFamily="2" charset="0"/>
              </a:rPr>
              <a:t>) / Sec 92(2)(b)]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229" y="3022802"/>
            <a:ext cx="952057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Winnings from Lotteries, Board Games, Horse Races – Taxable at 30% on Gross winnings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case of Winning from Online Games – the tax of 30% on </a:t>
            </a:r>
            <a:r>
              <a:rPr lang="en-US" b="1">
                <a:solidFill>
                  <a:schemeClr val="accent2"/>
                </a:solidFill>
              </a:rPr>
              <a:t>net winnings</a:t>
            </a:r>
            <a:r>
              <a:rPr lang="en-US"/>
              <a:t>. </a:t>
            </a:r>
            <a:endParaRPr lang="en-IN"/>
          </a:p>
        </p:txBody>
      </p:sp>
      <p:sp>
        <p:nvSpPr>
          <p:cNvPr id="17" name="Shape 11"/>
          <p:cNvSpPr/>
          <p:nvPr/>
        </p:nvSpPr>
        <p:spPr>
          <a:xfrm>
            <a:off x="1076893" y="4176286"/>
            <a:ext cx="10023971" cy="365125"/>
          </a:xfrm>
          <a:prstGeom prst="rect">
            <a:avLst/>
          </a:prstGeom>
          <a:solidFill>
            <a:srgbClr val="7030A0"/>
          </a:solidFill>
          <a:ln w="12700">
            <a:solidFill>
              <a:srgbClr val="333333"/>
            </a:solidFill>
            <a:prstDash val="solid"/>
          </a:ln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C. Family Pension Deduction [Sec 57(</a:t>
            </a:r>
            <a:r>
              <a:rPr lang="en-US" b="1" err="1">
                <a:solidFill>
                  <a:srgbClr val="FFFFFF"/>
                </a:solidFill>
              </a:rPr>
              <a:t>Iia</a:t>
            </a:r>
            <a:r>
              <a:rPr lang="en-US" b="1">
                <a:solidFill>
                  <a:srgbClr val="FFFFFF"/>
                </a:solidFill>
              </a:rPr>
              <a:t>) / Sec 93(d)(</a:t>
            </a:r>
            <a:r>
              <a:rPr lang="en-US" b="1" err="1">
                <a:solidFill>
                  <a:srgbClr val="FFFFFF"/>
                </a:solidFill>
              </a:rPr>
              <a:t>i</a:t>
            </a:r>
            <a:r>
              <a:rPr lang="en-US" b="1">
                <a:solidFill>
                  <a:srgbClr val="FFFFFF"/>
                </a:solidFill>
              </a:rPr>
              <a:t>)] — KEY CHANGE</a:t>
            </a:r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1052559" y="4853000"/>
            <a:ext cx="5043441" cy="1702112"/>
          </a:xfrm>
          <a:prstGeom prst="rect">
            <a:avLst/>
          </a:prstGeom>
          <a:solidFill>
            <a:srgbClr val="EAD7F5"/>
          </a:solidFill>
          <a:ln w="12700">
            <a:solidFill>
              <a:srgbClr val="7030A0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700" b="1">
                <a:solidFill>
                  <a:srgbClr val="333F7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ITA 1961 [Sec 57(ii a)] Standard deduction</a:t>
            </a:r>
            <a:endParaRPr lang="en-US" sz="17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7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Lower of:</a:t>
            </a:r>
            <a:endParaRPr lang="en-US" sz="1700">
              <a:solidFill>
                <a:srgbClr val="1A1A1A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7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&gt;&gt; 1/3rd of pension received, OR</a:t>
            </a:r>
            <a:endParaRPr lang="en-US" sz="170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7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&gt;&gt; Rs. 15,000 (Provided that if an </a:t>
            </a:r>
            <a:r>
              <a:rPr lang="en-US" sz="1700" err="1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assessee</a:t>
            </a:r>
            <a:r>
              <a:rPr lang="en-US" sz="1700">
                <a:solidFill>
                  <a:srgbClr val="1A1A1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opts for Sec 115 BAC, the limit is Rs. 25,000</a:t>
            </a:r>
            <a:endParaRPr lang="en-US" sz="170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6193972" y="4853000"/>
            <a:ext cx="4945470" cy="1680886"/>
          </a:xfrm>
          <a:prstGeom prst="rect">
            <a:avLst/>
          </a:prstGeom>
          <a:solidFill>
            <a:srgbClr val="E2EFDA"/>
          </a:solidFill>
          <a:ln w="19050">
            <a:solidFill>
              <a:srgbClr val="375623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 lIns="91440" tIns="45720" rIns="91440" bIns="4572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5"/>
              </a:lnSpc>
            </a:pPr>
            <a:br>
              <a:rPr lang="en-US" sz="1300" b="1">
                <a:solidFill>
                  <a:srgbClr val="375623"/>
                </a:solidFill>
                <a:latin typeface="Calibri" panose="020F0502020204030204"/>
                <a:ea typeface="Segoe UI" panose="020B0502040204020203"/>
                <a:cs typeface="Segoe UI" panose="020B0502040204020203"/>
              </a:rPr>
            </a:br>
            <a:r>
              <a:rPr lang="en-US" b="1" i="0" u="none" strike="noStrike" baseline="0">
                <a:solidFill>
                  <a:srgbClr val="375623"/>
                </a:solidFill>
                <a:ea typeface="Segoe UI" panose="020B0502040204020203"/>
                <a:cs typeface="Segoe UI" panose="020B0502040204020203"/>
              </a:rPr>
              <a:t>ITA 2025 [Sec 93(d)(</a:t>
            </a:r>
            <a:r>
              <a:rPr lang="en-US" b="1" i="0" u="none" strike="noStrike" baseline="0" err="1">
                <a:solidFill>
                  <a:srgbClr val="375623"/>
                </a:solidFill>
                <a:ea typeface="Segoe UI" panose="020B0502040204020203"/>
                <a:cs typeface="Segoe UI" panose="020B0502040204020203"/>
              </a:rPr>
              <a:t>i</a:t>
            </a:r>
            <a:r>
              <a:rPr lang="en-US" b="1" i="0" u="none" strike="noStrike" baseline="0">
                <a:solidFill>
                  <a:srgbClr val="375623"/>
                </a:solidFill>
                <a:ea typeface="Segoe UI" panose="020B0502040204020203"/>
                <a:cs typeface="Segoe UI" panose="020B0502040204020203"/>
              </a:rPr>
              <a:t>)] </a:t>
            </a:r>
            <a:r>
              <a:rPr lang="en-US" b="1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Standard  deduction</a:t>
            </a:r>
            <a:endParaRPr lang="en-US" b="1" i="0" u="none" strike="noStrike" baseline="0">
              <a:solidFill>
                <a:srgbClr val="1A1A1A"/>
              </a:solidFill>
              <a:ea typeface="Segoe UI" panose="020B0502040204020203"/>
              <a:cs typeface="Segoe UI" panose="020B0502040204020203"/>
            </a:endParaRPr>
          </a:p>
          <a:p>
            <a:pPr>
              <a:lnSpc>
                <a:spcPts val="975"/>
              </a:lnSpc>
            </a:pPr>
            <a:r>
              <a:rPr lang="en-US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l" rtl="0"/>
            <a:r>
              <a:rPr lang="en-US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Lower of:</a:t>
            </a:r>
            <a:r>
              <a:rPr lang="en-US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pPr algn="l" rtl="0"/>
            <a:r>
              <a:rPr lang="en-US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&gt;&gt; 1/3rd of pension received, OR</a:t>
            </a:r>
            <a:r>
              <a:rPr lang="en-US" b="0" i="0">
                <a:solidFill>
                  <a:srgbClr val="000000"/>
                </a:solidFill>
                <a:ea typeface="Segoe UI" panose="020B0502040204020203"/>
                <a:cs typeface="Segoe UI" panose="020B0502040204020203"/>
              </a:rPr>
              <a:t>​</a:t>
            </a:r>
            <a:endParaRPr lang="en-US" b="0" i="0">
              <a:solidFill>
                <a:srgbClr val="000000"/>
              </a:solidFill>
              <a:ea typeface="Segoe UI" panose="020B0502040204020203"/>
              <a:cs typeface="Segoe UI" panose="020B0502040204020203"/>
            </a:endParaRPr>
          </a:p>
          <a:p>
            <a:r>
              <a:rPr lang="en-US" b="0" i="0" u="none" strike="noStrike" baseline="0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  <a:t>&gt;&gt; Rs. 25,000 (increased from Rs. 15,000)</a:t>
            </a:r>
            <a:br>
              <a:rPr lang="en-US">
                <a:solidFill>
                  <a:srgbClr val="1A1A1A"/>
                </a:solidFill>
                <a:ea typeface="Segoe UI" panose="020B0502040204020203"/>
                <a:cs typeface="Segoe UI" panose="020B0502040204020203"/>
              </a:rPr>
            </a:br>
            <a:r>
              <a:rPr lang="en-US">
                <a:solidFill>
                  <a:srgbClr val="1A1A1A"/>
                </a:solidFill>
                <a:ea typeface="+mn-lt"/>
                <a:cs typeface="+mn-lt"/>
              </a:rPr>
              <a:t>when default regime 202(1) – new regime</a:t>
            </a:r>
            <a:endParaRPr lang="en-US">
              <a:ea typeface="+mn-lt"/>
              <a:cs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3" grpId="0" animBg="1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15642</Words>
  <Application>WPS Presentation</Application>
  <PresentationFormat>Widescreen</PresentationFormat>
  <Paragraphs>880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SimSun</vt:lpstr>
      <vt:lpstr>Wingdings</vt:lpstr>
      <vt:lpstr>Aptos</vt:lpstr>
      <vt:lpstr>Segoe UI</vt:lpstr>
      <vt:lpstr>Calibri</vt:lpstr>
      <vt:lpstr>Montserrat</vt:lpstr>
      <vt:lpstr>Segoe Print</vt:lpstr>
      <vt:lpstr>Aptos Display</vt:lpstr>
      <vt:lpstr>Montserrat</vt:lpstr>
      <vt:lpstr>Montserrat</vt:lpstr>
      <vt:lpstr>Calibri</vt:lpstr>
      <vt:lpstr>Calibri</vt:lpstr>
      <vt:lpstr>Calibri</vt:lpstr>
      <vt:lpstr>Georgia</vt:lpstr>
      <vt:lpstr>Georgia</vt:lpstr>
      <vt:lpstr>Montserrat</vt:lpstr>
      <vt:lpstr>Segoe UI</vt:lpstr>
      <vt:lpstr>Aptos</vt:lpstr>
      <vt:lpstr>Microsoft YaHei</vt:lpstr>
      <vt:lpstr>Arial Unicode MS</vt:lpstr>
      <vt:lpstr>Aptos </vt:lpstr>
      <vt:lpstr>Unbounded Bold</vt:lpstr>
      <vt:lpstr>Unbounded Bold</vt:lpstr>
      <vt:lpstr>Open Sans</vt:lpstr>
      <vt:lpstr>Open Sans</vt:lpstr>
      <vt:lpstr>Open Sans</vt:lpstr>
      <vt:lpstr>MingLiU</vt:lpstr>
      <vt:lpstr>Office Theme</vt:lpstr>
      <vt:lpstr>IFOS &amp; Deemed Income Interplay - ITA 1961 vis-à-vis  ITA, 2025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Gaddam Ruchitha [RVKS-HYD]</dc:creator>
  <cp:lastModifiedBy>Admin</cp:lastModifiedBy>
  <cp:revision>2</cp:revision>
  <dcterms:created xsi:type="dcterms:W3CDTF">2026-04-04T12:57:00Z</dcterms:created>
  <dcterms:modified xsi:type="dcterms:W3CDTF">2026-06-12T11:53:52Z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954CFC985C964A2FAB7635760914EFC2_13</vt:lpwstr>
  </property>
  <property fmtid="{D5CDD505-2E9C-101B-9397-08002B2CF9AE}" pid="3" name="KSOProductBuildVer">
    <vt:lpwstr>1033-12.1.0.26880</vt:lpwstr>
  </property>
</Properties>
</file>