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78"/>
  </p:notesMasterIdLst>
  <p:sldIdLst>
    <p:sldId id="256" r:id="rId2"/>
    <p:sldId id="257" r:id="rId3"/>
    <p:sldId id="258" r:id="rId4"/>
    <p:sldId id="263" r:id="rId5"/>
    <p:sldId id="974" r:id="rId6"/>
    <p:sldId id="975" r:id="rId7"/>
    <p:sldId id="912" r:id="rId8"/>
    <p:sldId id="913" r:id="rId9"/>
    <p:sldId id="917" r:id="rId10"/>
    <p:sldId id="973" r:id="rId11"/>
    <p:sldId id="976" r:id="rId12"/>
    <p:sldId id="968" r:id="rId13"/>
    <p:sldId id="274" r:id="rId14"/>
    <p:sldId id="688" r:id="rId15"/>
    <p:sldId id="826" r:id="rId16"/>
    <p:sldId id="275" r:id="rId17"/>
    <p:sldId id="836" r:id="rId18"/>
    <p:sldId id="835" r:id="rId19"/>
    <p:sldId id="276" r:id="rId20"/>
    <p:sldId id="277" r:id="rId21"/>
    <p:sldId id="473" r:id="rId22"/>
    <p:sldId id="821" r:id="rId23"/>
    <p:sldId id="822" r:id="rId24"/>
    <p:sldId id="823" r:id="rId25"/>
    <p:sldId id="669" r:id="rId26"/>
    <p:sldId id="791" r:id="rId27"/>
    <p:sldId id="670" r:id="rId28"/>
    <p:sldId id="311" r:id="rId29"/>
    <p:sldId id="312" r:id="rId30"/>
    <p:sldId id="841" r:id="rId31"/>
    <p:sldId id="842" r:id="rId32"/>
    <p:sldId id="843" r:id="rId33"/>
    <p:sldId id="313" r:id="rId34"/>
    <p:sldId id="844" r:id="rId35"/>
    <p:sldId id="671" r:id="rId36"/>
    <p:sldId id="672" r:id="rId37"/>
    <p:sldId id="845" r:id="rId38"/>
    <p:sldId id="673" r:id="rId39"/>
    <p:sldId id="846" r:id="rId40"/>
    <p:sldId id="674" r:id="rId41"/>
    <p:sldId id="847" r:id="rId42"/>
    <p:sldId id="848" r:id="rId43"/>
    <p:sldId id="849" r:id="rId44"/>
    <p:sldId id="802" r:id="rId45"/>
    <p:sldId id="803" r:id="rId46"/>
    <p:sldId id="850" r:id="rId47"/>
    <p:sldId id="804" r:id="rId48"/>
    <p:sldId id="851" r:id="rId49"/>
    <p:sldId id="805" r:id="rId50"/>
    <p:sldId id="806" r:id="rId51"/>
    <p:sldId id="678" r:id="rId52"/>
    <p:sldId id="323" r:id="rId53"/>
    <p:sldId id="807" r:id="rId54"/>
    <p:sldId id="324" r:id="rId55"/>
    <p:sldId id="808" r:id="rId56"/>
    <p:sldId id="809" r:id="rId57"/>
    <p:sldId id="810" r:id="rId58"/>
    <p:sldId id="680" r:id="rId59"/>
    <p:sldId id="811" r:id="rId60"/>
    <p:sldId id="812" r:id="rId61"/>
    <p:sldId id="327" r:id="rId62"/>
    <p:sldId id="681" r:id="rId63"/>
    <p:sldId id="813" r:id="rId64"/>
    <p:sldId id="682" r:id="rId65"/>
    <p:sldId id="814" r:id="rId66"/>
    <p:sldId id="683" r:id="rId67"/>
    <p:sldId id="815" r:id="rId68"/>
    <p:sldId id="336" r:id="rId69"/>
    <p:sldId id="685" r:id="rId70"/>
    <p:sldId id="816" r:id="rId71"/>
    <p:sldId id="387" r:id="rId72"/>
    <p:sldId id="273" r:id="rId73"/>
    <p:sldId id="954" r:id="rId74"/>
    <p:sldId id="376" r:id="rId75"/>
    <p:sldId id="377" r:id="rId76"/>
    <p:sldId id="977" r:id="rId77"/>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4663"/>
    <a:srgbClr val="FFFF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2" autoAdjust="0"/>
    <p:restoredTop sz="94660"/>
  </p:normalViewPr>
  <p:slideViewPr>
    <p:cSldViewPr snapToGrid="0">
      <p:cViewPr varScale="1">
        <p:scale>
          <a:sx n="63" d="100"/>
          <a:sy n="63" d="100"/>
        </p:scale>
        <p:origin x="7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IN"/>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70D0D47-4B65-4844-8F3D-E5E4A120A235}" type="datetimeFigureOut">
              <a:rPr lang="en-IN" smtClean="0"/>
              <a:t>18-03-2025</a:t>
            </a:fld>
            <a:endParaRPr lang="en-IN"/>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IN"/>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IN"/>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93D5552-4B3D-4604-A9B7-98D5E91A3C31}" type="slidenum">
              <a:rPr lang="en-IN" smtClean="0"/>
              <a:t>‹#›</a:t>
            </a:fld>
            <a:endParaRPr lang="en-IN"/>
          </a:p>
        </p:txBody>
      </p:sp>
    </p:spTree>
    <p:extLst>
      <p:ext uri="{BB962C8B-B14F-4D97-AF65-F5344CB8AC3E}">
        <p14:creationId xmlns:p14="http://schemas.microsoft.com/office/powerpoint/2010/main" val="1256632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a:t>
            </a:fld>
            <a:endParaRPr lang="en-IN"/>
          </a:p>
        </p:txBody>
      </p:sp>
    </p:spTree>
    <p:extLst>
      <p:ext uri="{BB962C8B-B14F-4D97-AF65-F5344CB8AC3E}">
        <p14:creationId xmlns:p14="http://schemas.microsoft.com/office/powerpoint/2010/main" val="3655706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74</a:t>
            </a:fld>
            <a:endParaRPr lang="en-IN"/>
          </a:p>
        </p:txBody>
      </p:sp>
    </p:spTree>
    <p:extLst>
      <p:ext uri="{BB962C8B-B14F-4D97-AF65-F5344CB8AC3E}">
        <p14:creationId xmlns:p14="http://schemas.microsoft.com/office/powerpoint/2010/main" val="2945179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75</a:t>
            </a:fld>
            <a:endParaRPr lang="en-IN"/>
          </a:p>
        </p:txBody>
      </p:sp>
    </p:spTree>
    <p:extLst>
      <p:ext uri="{BB962C8B-B14F-4D97-AF65-F5344CB8AC3E}">
        <p14:creationId xmlns:p14="http://schemas.microsoft.com/office/powerpoint/2010/main" val="186805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2</a:t>
            </a:fld>
            <a:endParaRPr lang="en-IN"/>
          </a:p>
        </p:txBody>
      </p:sp>
    </p:spTree>
    <p:extLst>
      <p:ext uri="{BB962C8B-B14F-4D97-AF65-F5344CB8AC3E}">
        <p14:creationId xmlns:p14="http://schemas.microsoft.com/office/powerpoint/2010/main" val="380233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3</a:t>
            </a:fld>
            <a:endParaRPr lang="en-IN"/>
          </a:p>
        </p:txBody>
      </p:sp>
    </p:spTree>
    <p:extLst>
      <p:ext uri="{BB962C8B-B14F-4D97-AF65-F5344CB8AC3E}">
        <p14:creationId xmlns:p14="http://schemas.microsoft.com/office/powerpoint/2010/main" val="1128351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4</a:t>
            </a:fld>
            <a:endParaRPr lang="en-IN"/>
          </a:p>
        </p:txBody>
      </p:sp>
    </p:spTree>
    <p:extLst>
      <p:ext uri="{BB962C8B-B14F-4D97-AF65-F5344CB8AC3E}">
        <p14:creationId xmlns:p14="http://schemas.microsoft.com/office/powerpoint/2010/main" val="180013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CCF97-D2E3-572D-EA10-1261E1438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6D59D-1BE5-6420-CA9D-57FC9E0F81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969D26-DEAE-A01C-85E8-654979FCE839}"/>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C3A0BA5F-38FB-DA68-E9EA-D9BB81574E9D}"/>
              </a:ext>
            </a:extLst>
          </p:cNvPr>
          <p:cNvSpPr>
            <a:spLocks noGrp="1"/>
          </p:cNvSpPr>
          <p:nvPr>
            <p:ph type="sldNum" sz="quarter" idx="5"/>
          </p:nvPr>
        </p:nvSpPr>
        <p:spPr/>
        <p:txBody>
          <a:bodyPr/>
          <a:lstStyle/>
          <a:p>
            <a:fld id="{B93D5552-4B3D-4604-A9B7-98D5E91A3C31}" type="slidenum">
              <a:rPr lang="en-IN" smtClean="0"/>
              <a:t>5</a:t>
            </a:fld>
            <a:endParaRPr lang="en-IN"/>
          </a:p>
        </p:txBody>
      </p:sp>
    </p:spTree>
    <p:extLst>
      <p:ext uri="{BB962C8B-B14F-4D97-AF65-F5344CB8AC3E}">
        <p14:creationId xmlns:p14="http://schemas.microsoft.com/office/powerpoint/2010/main" val="3524640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34ED5D-7AD7-69B1-B246-BF1926EF60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9EAC5C-9CA2-2A30-C3AF-B265ED1E7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A53424-B925-878A-215E-DEB0C6C6E148}"/>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D5593325-084E-496E-F1BE-689DB6ADA084}"/>
              </a:ext>
            </a:extLst>
          </p:cNvPr>
          <p:cNvSpPr>
            <a:spLocks noGrp="1"/>
          </p:cNvSpPr>
          <p:nvPr>
            <p:ph type="sldNum" sz="quarter" idx="5"/>
          </p:nvPr>
        </p:nvSpPr>
        <p:spPr/>
        <p:txBody>
          <a:bodyPr/>
          <a:lstStyle/>
          <a:p>
            <a:fld id="{B93D5552-4B3D-4604-A9B7-98D5E91A3C31}" type="slidenum">
              <a:rPr lang="en-IN" smtClean="0"/>
              <a:t>6</a:t>
            </a:fld>
            <a:endParaRPr lang="en-IN"/>
          </a:p>
        </p:txBody>
      </p:sp>
    </p:spTree>
    <p:extLst>
      <p:ext uri="{BB962C8B-B14F-4D97-AF65-F5344CB8AC3E}">
        <p14:creationId xmlns:p14="http://schemas.microsoft.com/office/powerpoint/2010/main" val="3243796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fld id="{B93D5552-4B3D-4604-A9B7-98D5E91A3C31}" type="slidenum">
              <a:rPr lang="en-IN" smtClean="0"/>
              <a:t>12</a:t>
            </a:fld>
            <a:endParaRPr lang="en-IN"/>
          </a:p>
        </p:txBody>
      </p:sp>
    </p:spTree>
    <p:extLst>
      <p:ext uri="{BB962C8B-B14F-4D97-AF65-F5344CB8AC3E}">
        <p14:creationId xmlns:p14="http://schemas.microsoft.com/office/powerpoint/2010/main" val="401960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AED210-E0AD-457E-91E4-C1EA5E913F39}" type="slidenum">
              <a:rPr lang="en-US" smtClean="0"/>
              <a:t>15</a:t>
            </a:fld>
            <a:endParaRPr lang="en-US"/>
          </a:p>
        </p:txBody>
      </p:sp>
    </p:spTree>
    <p:extLst>
      <p:ext uri="{BB962C8B-B14F-4D97-AF65-F5344CB8AC3E}">
        <p14:creationId xmlns:p14="http://schemas.microsoft.com/office/powerpoint/2010/main" val="2422416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0558F-1177-4E03-869F-CAAFA4ACA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741FF1-2416-043C-725E-F4737B6E07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2F0AA-FDAE-6A8C-38BC-5BC39EB08DBB}"/>
              </a:ext>
            </a:extLst>
          </p:cNvPr>
          <p:cNvSpPr>
            <a:spLocks noGrp="1"/>
          </p:cNvSpPr>
          <p:nvPr>
            <p:ph type="body" idx="1"/>
          </p:nvPr>
        </p:nvSpPr>
        <p:spPr/>
        <p:txBody>
          <a:bodyPr/>
          <a:lstStyle/>
          <a:p>
            <a:endParaRPr lang="en-IN"/>
          </a:p>
        </p:txBody>
      </p:sp>
      <p:sp>
        <p:nvSpPr>
          <p:cNvPr id="4" name="Slide Number Placeholder 3">
            <a:extLst>
              <a:ext uri="{FF2B5EF4-FFF2-40B4-BE49-F238E27FC236}">
                <a16:creationId xmlns:a16="http://schemas.microsoft.com/office/drawing/2014/main" id="{8A4969DC-DF45-1F72-7B04-606323F27C76}"/>
              </a:ext>
            </a:extLst>
          </p:cNvPr>
          <p:cNvSpPr>
            <a:spLocks noGrp="1"/>
          </p:cNvSpPr>
          <p:nvPr>
            <p:ph type="sldNum" sz="quarter" idx="5"/>
          </p:nvPr>
        </p:nvSpPr>
        <p:spPr/>
        <p:txBody>
          <a:bodyPr/>
          <a:lstStyle/>
          <a:p>
            <a:fld id="{B93D5552-4B3D-4604-A9B7-98D5E91A3C31}" type="slidenum">
              <a:rPr lang="en-IN" smtClean="0"/>
              <a:t>73</a:t>
            </a:fld>
            <a:endParaRPr lang="en-IN"/>
          </a:p>
        </p:txBody>
      </p:sp>
    </p:spTree>
    <p:extLst>
      <p:ext uri="{BB962C8B-B14F-4D97-AF65-F5344CB8AC3E}">
        <p14:creationId xmlns:p14="http://schemas.microsoft.com/office/powerpoint/2010/main" val="209150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A8F461-0B07-49FC-8A82-6ADB11172C3A}" type="datetime1">
              <a:rPr lang="en-US" smtClean="0"/>
              <a:t>3/18/2025</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1515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CAB026-9051-4D02-AB3C-A05E26E3530D}" type="datetime1">
              <a:rPr lang="en-US" smtClean="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72746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21F337-9C21-4ECD-A74D-EABCF59BB14A}"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44581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DE8394-1FA2-475E-9407-7BEAD39336AF}"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9957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172012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1778587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CAB026-9051-4D02-AB3C-A05E26E3530D}"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876777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6E518-0044-4FE5-B592-CDB3895A2708}"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3086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D87E95-5CD5-4483-8D1D-136326911B2B}"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045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C740FB-FCCA-4FBD-BDF0-7E79A7452811}"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1785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AD25BA-1436-42D8-BAB4-3F9258622176}" type="datetime1">
              <a:rPr lang="en-US" smtClean="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2098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5120F8-0C5D-4326-8B03-0BA36B68DE2C}" type="datetime1">
              <a:rPr lang="en-US" smtClean="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458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092605F-0607-4FEE-9E40-84CD5261DC9B}" type="datetime1">
              <a:rPr lang="en-US" smtClean="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0567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337833-0249-4218-97BA-E69387D9B194}" type="datetime1">
              <a:rPr lang="en-US" smtClean="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710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9CAAF9-3771-445D-A737-BF3F3986CD95}" type="datetime1">
              <a:rPr lang="en-US" smtClean="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848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A94247-3F5A-47AD-A5AE-72A9EE7C1EF3}" type="datetime1">
              <a:rPr lang="en-US" smtClean="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827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474902-BC2A-4E35-9591-2F7A55C82DCA}" type="datetime1">
              <a:rPr lang="en-US" smtClean="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2744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8CAB026-9051-4D02-AB3C-A05E26E3530D}" type="datetime1">
              <a:rPr lang="en-US" smtClean="0"/>
              <a:t>3/18/2025</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807492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rbidocs.rbi.org.in/rdocs/content/pdfs/NT3305092020_A2.pdf" TargetMode="External"/><Relationship Id="rId2" Type="http://schemas.openxmlformats.org/officeDocument/2006/relationships/hyperlink" Target="https://www.rbi.org.in/scripts/BS_CircularIndexDisplay.aspx?Id=11960#A_1" TargetMode="External"/><Relationship Id="rId1" Type="http://schemas.openxmlformats.org/officeDocument/2006/relationships/slideLayout" Target="../slideLayouts/slideLayout2.xml"/><Relationship Id="rId4" Type="http://schemas.openxmlformats.org/officeDocument/2006/relationships/hyperlink" Target="https://rbidocs.rbi.org.in/rdocs/content/pdfs/NT3305092020_A3.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6.xml"/><Relationship Id="rId4" Type="http://schemas.openxmlformats.org/officeDocument/2006/relationships/hyperlink" Target="https://www.icai.org/new_post.html?post_id=450"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in/imgres?q=use+of+computers+in+schools&amp;hl=en&amp;sa=X&amp;biw=1920&amp;bih=899&amp;tbm=isch&amp;prmd=imvns&amp;tbnid=GqcxRDwSTrFYQM:&amp;imgrefurl=http://www.scrollonline.net/2010/01/13/is-acceptable-use-policy-in-need-of-revision/&amp;docid=dV4tF3Ofg5ypSM&amp;imgurl=http://www.scrollonline.net/wp-content/uploads/2010/01/Computer3.jpg&amp;w=605&amp;h=459&amp;ei=JUtPT-PvEcyamQWnr-yrCg&amp;zoom=1&amp;iact=rc&amp;dur=219&amp;sig=113734360390168774264&amp;page=1&amp;tbnh=123&amp;tbnw=163&amp;start=0&amp;ndsp=47&amp;ved=1t:429,r:6,s:0&amp;tx=78&amp;ty=86"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B6B2B-3C78-4D48-9140-F38971D8726D}"/>
              </a:ext>
            </a:extLst>
          </p:cNvPr>
          <p:cNvSpPr>
            <a:spLocks noGrp="1"/>
          </p:cNvSpPr>
          <p:nvPr>
            <p:ph type="ctrTitle"/>
          </p:nvPr>
        </p:nvSpPr>
        <p:spPr>
          <a:xfrm>
            <a:off x="2648584" y="153259"/>
            <a:ext cx="8915399" cy="1112427"/>
          </a:xfrm>
        </p:spPr>
        <p:txBody>
          <a:bodyPr>
            <a:noAutofit/>
          </a:bodyPr>
          <a:lstStyle/>
          <a:p>
            <a:pPr algn="ctr"/>
            <a: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Hyderabad Branch  </a:t>
            </a:r>
            <a:b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br>
            <a:r>
              <a:rPr lang="en-US"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of SIRC of ICAI</a:t>
            </a:r>
            <a:endParaRPr lang="en-IN" sz="3200"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6C85BFA5-48E3-4A95-A6C0-F2D8DBD7A3A0}"/>
              </a:ext>
            </a:extLst>
          </p:cNvPr>
          <p:cNvSpPr>
            <a:spLocks noGrp="1"/>
          </p:cNvSpPr>
          <p:nvPr>
            <p:ph type="subTitle" idx="1"/>
          </p:nvPr>
        </p:nvSpPr>
        <p:spPr>
          <a:xfrm>
            <a:off x="2587624" y="4580949"/>
            <a:ext cx="8915399" cy="1016176"/>
          </a:xfrm>
        </p:spPr>
        <p:txBody>
          <a:bodyPr>
            <a:noAutofit/>
          </a:bodyPr>
          <a:lstStyle/>
          <a:p>
            <a:pPr algn="ctr">
              <a:spcBef>
                <a:spcPct val="0"/>
              </a:spcBef>
            </a:pPr>
            <a:r>
              <a:rPr lang="en-US" sz="24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CA Niranjan Joshi</a:t>
            </a:r>
          </a:p>
          <a:p>
            <a:pPr algn="ctr">
              <a:spcBef>
                <a:spcPct val="0"/>
              </a:spcBef>
            </a:pPr>
            <a:r>
              <a:rPr lang="en-US" sz="24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18.03.2025</a:t>
            </a:r>
          </a:p>
        </p:txBody>
      </p:sp>
      <p:sp>
        <p:nvSpPr>
          <p:cNvPr id="6" name="Slide Number Placeholder 5">
            <a:extLst>
              <a:ext uri="{FF2B5EF4-FFF2-40B4-BE49-F238E27FC236}">
                <a16:creationId xmlns:a16="http://schemas.microsoft.com/office/drawing/2014/main" id="{4C9052BD-D997-4DA4-94D6-B5592140E7ED}"/>
              </a:ext>
            </a:extLst>
          </p:cNvPr>
          <p:cNvSpPr>
            <a:spLocks noGrp="1"/>
          </p:cNvSpPr>
          <p:nvPr>
            <p:ph type="sldNum" sz="quarter" idx="12"/>
          </p:nvPr>
        </p:nvSpPr>
        <p:spPr>
          <a:xfrm>
            <a:off x="9037" y="647476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Title 1">
            <a:extLst>
              <a:ext uri="{FF2B5EF4-FFF2-40B4-BE49-F238E27FC236}">
                <a16:creationId xmlns:a16="http://schemas.microsoft.com/office/drawing/2014/main" id="{4624FBC0-CF5B-406F-ACB7-9A2E52F5552F}"/>
              </a:ext>
            </a:extLst>
          </p:cNvPr>
          <p:cNvSpPr txBox="1">
            <a:spLocks/>
          </p:cNvSpPr>
          <p:nvPr/>
        </p:nvSpPr>
        <p:spPr>
          <a:xfrm>
            <a:off x="2587624" y="2114574"/>
            <a:ext cx="8915399" cy="1228065"/>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Bank Audit Seminar</a:t>
            </a:r>
          </a:p>
          <a:p>
            <a:pPr algn="ctr"/>
            <a:r>
              <a:rPr lang="en-US" sz="3600" b="1" dirty="0">
                <a:ln w="3175" cmpd="sng">
                  <a:noFill/>
                </a:ln>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Long Form Audit Report </a:t>
            </a:r>
          </a:p>
        </p:txBody>
      </p:sp>
      <p:sp>
        <p:nvSpPr>
          <p:cNvPr id="5" name="Rectangle 4">
            <a:extLst>
              <a:ext uri="{FF2B5EF4-FFF2-40B4-BE49-F238E27FC236}">
                <a16:creationId xmlns:a16="http://schemas.microsoft.com/office/drawing/2014/main" id="{F705CC25-EF4E-440F-BB87-06E3FCB8D276}"/>
              </a:ext>
            </a:extLst>
          </p:cNvPr>
          <p:cNvSpPr>
            <a:spLocks noChangeArrowheads="1"/>
          </p:cNvSpPr>
          <p:nvPr/>
        </p:nvSpPr>
        <p:spPr bwMode="auto">
          <a:xfrm>
            <a:off x="4196080" y="5719045"/>
            <a:ext cx="7741945" cy="1016176"/>
          </a:xfrm>
          <a:prstGeom prst="rect">
            <a:avLst/>
          </a:prstGeom>
          <a:noFill/>
          <a:ln w="12700">
            <a:noFill/>
            <a:miter lim="800000"/>
            <a:headEnd/>
            <a:tailEnd/>
          </a:ln>
        </p:spPr>
        <p:txBody>
          <a:bodyPr wrap="square" lIns="90488" tIns="44450" rIns="90488" bIns="44450">
            <a:spAutoFit/>
          </a:bodyPr>
          <a:lstStyle/>
          <a:p>
            <a:pPr algn="just">
              <a:lnSpc>
                <a:spcPct val="70000"/>
              </a:lnSpc>
              <a:spcBef>
                <a:spcPct val="27000"/>
              </a:spcBef>
            </a:pPr>
            <a:r>
              <a:rPr lang="en-US" sz="1400" b="1" dirty="0">
                <a:cs typeface="Arial" charset="0"/>
              </a:rPr>
              <a:t>Restriction on Disclosure and Use of Data</a:t>
            </a:r>
          </a:p>
          <a:p>
            <a:pPr algn="just">
              <a:lnSpc>
                <a:spcPct val="90000"/>
              </a:lnSpc>
              <a:spcBef>
                <a:spcPct val="0"/>
              </a:spcBef>
            </a:pPr>
            <a:r>
              <a:rPr lang="en-US" sz="1400" b="1" dirty="0">
                <a:cs typeface="Times New Roman" pitchFamily="18" charset="0"/>
              </a:rPr>
              <a:t>The data in this document contains trade secrets and confidential or proprietary information of my firm, the disclosure of which would provide a competitive advantage to others. As a result, this document shall not be disclosed, used or duplicated, in whole or in part, for any purpose. The data subject to this restriction are contained in the entire document. </a:t>
            </a:r>
            <a:endParaRPr lang="en-US" sz="1400" dirty="0"/>
          </a:p>
        </p:txBody>
      </p:sp>
      <p:pic>
        <p:nvPicPr>
          <p:cNvPr id="7" name="Picture 6">
            <a:extLst>
              <a:ext uri="{FF2B5EF4-FFF2-40B4-BE49-F238E27FC236}">
                <a16:creationId xmlns:a16="http://schemas.microsoft.com/office/drawing/2014/main" id="{B6D6EBA7-02C0-4AC6-9E42-7B3F147D3400}"/>
              </a:ext>
            </a:extLst>
          </p:cNvPr>
          <p:cNvPicPr>
            <a:picLocks noChangeAspect="1"/>
          </p:cNvPicPr>
          <p:nvPr/>
        </p:nvPicPr>
        <p:blipFill>
          <a:blip r:embed="rId3"/>
          <a:stretch>
            <a:fillRect/>
          </a:stretch>
        </p:blipFill>
        <p:spPr>
          <a:xfrm>
            <a:off x="687389" y="404190"/>
            <a:ext cx="1328065" cy="1231931"/>
          </a:xfrm>
          <a:prstGeom prst="rect">
            <a:avLst/>
          </a:prstGeom>
        </p:spPr>
      </p:pic>
    </p:spTree>
    <p:extLst>
      <p:ext uri="{BB962C8B-B14F-4D97-AF65-F5344CB8AC3E}">
        <p14:creationId xmlns:p14="http://schemas.microsoft.com/office/powerpoint/2010/main" val="1920192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Guidance Note on Audit of Banks 2025</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10</a:t>
            </a:fld>
            <a:endParaRPr lang="en-US" dirty="0"/>
          </a:p>
        </p:txBody>
      </p:sp>
      <p:sp>
        <p:nvSpPr>
          <p:cNvPr id="3" name="Slide Number Placeholder 3">
            <a:extLst>
              <a:ext uri="{FF2B5EF4-FFF2-40B4-BE49-F238E27FC236}">
                <a16:creationId xmlns:a16="http://schemas.microsoft.com/office/drawing/2014/main" id="{5325F68A-C8B4-54B9-4591-1CA53BB02686}"/>
              </a:ext>
            </a:extLst>
          </p:cNvPr>
          <p:cNvSpPr txBox="1">
            <a:spLocks/>
          </p:cNvSpPr>
          <p:nvPr/>
        </p:nvSpPr>
        <p:spPr>
          <a:xfrm>
            <a:off x="1016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E8CE6461-3B0D-C6A7-86CD-CD5D1BE5A862}"/>
              </a:ext>
            </a:extLst>
          </p:cNvPr>
          <p:cNvPicPr>
            <a:picLocks noChangeAspect="1"/>
          </p:cNvPicPr>
          <p:nvPr/>
        </p:nvPicPr>
        <p:blipFill>
          <a:blip r:embed="rId2"/>
          <a:stretch>
            <a:fillRect/>
          </a:stretch>
        </p:blipFill>
        <p:spPr>
          <a:xfrm>
            <a:off x="3944695" y="787782"/>
            <a:ext cx="4691305" cy="6070218"/>
          </a:xfrm>
          <a:prstGeom prst="rect">
            <a:avLst/>
          </a:prstGeom>
        </p:spPr>
      </p:pic>
    </p:spTree>
    <p:extLst>
      <p:ext uri="{BB962C8B-B14F-4D97-AF65-F5344CB8AC3E}">
        <p14:creationId xmlns:p14="http://schemas.microsoft.com/office/powerpoint/2010/main" val="66993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D7BAB-44AB-46A4-8FDE-63E953383C92}"/>
              </a:ext>
            </a:extLst>
          </p:cNvPr>
          <p:cNvSpPr>
            <a:spLocks noGrp="1"/>
          </p:cNvSpPr>
          <p:nvPr>
            <p:ph type="title"/>
          </p:nvPr>
        </p:nvSpPr>
        <p:spPr>
          <a:xfrm>
            <a:off x="2592925" y="219555"/>
            <a:ext cx="8911687" cy="643216"/>
          </a:xfrm>
        </p:spPr>
        <p:txBody>
          <a:bodyPr>
            <a:normAutofit fontScale="90000"/>
          </a:bodyPr>
          <a:lstStyle/>
          <a:p>
            <a:pPr algn="ctr"/>
            <a:r>
              <a:rPr lang="en-US" b="1" dirty="0">
                <a:solidFill>
                  <a:schemeClr val="accent4">
                    <a:lumMod val="75000"/>
                  </a:schemeClr>
                </a:solidFill>
              </a:rPr>
              <a:t>Audit Trail</a:t>
            </a:r>
            <a:endParaRPr lang="en-IN" dirty="0"/>
          </a:p>
        </p:txBody>
      </p:sp>
      <p:sp>
        <p:nvSpPr>
          <p:cNvPr id="3" name="Content Placeholder 2">
            <a:extLst>
              <a:ext uri="{FF2B5EF4-FFF2-40B4-BE49-F238E27FC236}">
                <a16:creationId xmlns:a16="http://schemas.microsoft.com/office/drawing/2014/main" id="{68E3AF79-BB81-4794-B1E1-3F849E3D14E9}"/>
              </a:ext>
            </a:extLst>
          </p:cNvPr>
          <p:cNvSpPr>
            <a:spLocks noGrp="1"/>
          </p:cNvSpPr>
          <p:nvPr>
            <p:ph idx="1"/>
          </p:nvPr>
        </p:nvSpPr>
        <p:spPr>
          <a:xfrm>
            <a:off x="1808481" y="986386"/>
            <a:ext cx="9696132" cy="5505854"/>
          </a:xfrm>
        </p:spPr>
        <p:txBody>
          <a:bodyPr>
            <a:normAutofit/>
          </a:bodyPr>
          <a:lstStyle/>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accent2"/>
                </a:solidFill>
                <a:latin typeface="Verdana" pitchFamily="34" charset="0"/>
                <a:ea typeface="Verdana" pitchFamily="34" charset="0"/>
                <a:cs typeface="Verdana" pitchFamily="34" charset="0"/>
              </a:rPr>
              <a:t> </a:t>
            </a:r>
            <a:r>
              <a:rPr lang="en-US" sz="2600" b="1" dirty="0">
                <a:solidFill>
                  <a:schemeClr val="tx2"/>
                </a:solidFill>
                <a:latin typeface="Verdana" pitchFamily="34" charset="0"/>
                <a:ea typeface="Verdana" pitchFamily="34" charset="0"/>
                <a:cs typeface="Verdana" pitchFamily="34" charset="0"/>
              </a:rPr>
              <a:t>Manual Registers / Records</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Core Banking Solution CBS</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Management Information System</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Data made available for remote audit</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Adequate Information </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Adequate Knowledge of system</a:t>
            </a:r>
          </a:p>
          <a:p>
            <a:pPr algn="just">
              <a:lnSpc>
                <a:spcPct val="150000"/>
              </a:lnSpc>
              <a:spcBef>
                <a:spcPts val="0"/>
              </a:spcBef>
              <a:buClr>
                <a:schemeClr val="tx1"/>
              </a:buClr>
              <a:buSzPct val="100000"/>
              <a:buFont typeface="Wingdings" panose="05000000000000000000" pitchFamily="2" charset="2"/>
              <a:buChar char="F"/>
            </a:pPr>
            <a:r>
              <a:rPr lang="en-US" sz="2600" b="1" dirty="0">
                <a:solidFill>
                  <a:schemeClr val="tx2"/>
                </a:solidFill>
                <a:latin typeface="Verdana" pitchFamily="34" charset="0"/>
                <a:ea typeface="Verdana" pitchFamily="34" charset="0"/>
                <a:cs typeface="Verdana" pitchFamily="34" charset="0"/>
              </a:rPr>
              <a:t>  Overall Audit Trail</a:t>
            </a:r>
          </a:p>
        </p:txBody>
      </p:sp>
      <p:sp>
        <p:nvSpPr>
          <p:cNvPr id="4" name="Slide Number Placeholder 3">
            <a:extLst>
              <a:ext uri="{FF2B5EF4-FFF2-40B4-BE49-F238E27FC236}">
                <a16:creationId xmlns:a16="http://schemas.microsoft.com/office/drawing/2014/main" id="{D6A0F295-9C31-4C4D-B5A0-E7CD22E9936E}"/>
              </a:ext>
            </a:extLst>
          </p:cNvPr>
          <p:cNvSpPr>
            <a:spLocks noGrp="1"/>
          </p:cNvSpPr>
          <p:nvPr>
            <p:ph type="sldNum" sz="quarter" idx="12"/>
          </p:nvPr>
        </p:nvSpPr>
        <p:spPr>
          <a:xfrm>
            <a:off x="0"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9AE0DAD-17B2-4CF6-926A-9CFB61C013C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6011408" descr="http://cdn6.fotosearch.com/bthumb/CSP/CSP399/k3997486.jpg">
            <a:extLst>
              <a:ext uri="{FF2B5EF4-FFF2-40B4-BE49-F238E27FC236}">
                <a16:creationId xmlns:a16="http://schemas.microsoft.com/office/drawing/2014/main" id="{4DE4CE4C-EE0B-474E-B27F-89722F1117EB}"/>
              </a:ext>
            </a:extLst>
          </p:cNvPr>
          <p:cNvPicPr/>
          <p:nvPr/>
        </p:nvPicPr>
        <p:blipFill>
          <a:blip r:embed="rId2"/>
          <a:srcRect/>
          <a:stretch>
            <a:fillRect/>
          </a:stretch>
        </p:blipFill>
        <p:spPr bwMode="auto">
          <a:xfrm>
            <a:off x="10140280" y="0"/>
            <a:ext cx="2051720" cy="1379158"/>
          </a:xfrm>
          <a:prstGeom prst="rect">
            <a:avLst/>
          </a:prstGeom>
          <a:noFill/>
          <a:ln w="9525">
            <a:noFill/>
            <a:miter lim="800000"/>
            <a:headEnd/>
            <a:tailEnd/>
          </a:ln>
        </p:spPr>
      </p:pic>
    </p:spTree>
    <p:extLst>
      <p:ext uri="{BB962C8B-B14F-4D97-AF65-F5344CB8AC3E}">
        <p14:creationId xmlns:p14="http://schemas.microsoft.com/office/powerpoint/2010/main" val="25484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Introduction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1706880" y="1396679"/>
            <a:ext cx="9916159" cy="4718371"/>
          </a:xfrm>
        </p:spPr>
        <p:txBody>
          <a:bodyPr anchor="t">
            <a:normAutofit/>
          </a:bodyPr>
          <a:lstStyle/>
          <a:p>
            <a:pPr marL="0" indent="0" algn="just">
              <a:spcBef>
                <a:spcPts val="1200"/>
              </a:spcBef>
              <a:spcAft>
                <a:spcPts val="1200"/>
              </a:spcAft>
              <a:buClr>
                <a:schemeClr val="tx1"/>
              </a:buClr>
              <a:buNone/>
            </a:pPr>
            <a:r>
              <a:rPr lang="en-US" sz="3600" b="1" dirty="0">
                <a:solidFill>
                  <a:schemeClr val="tx2"/>
                </a:solidFill>
                <a:latin typeface="Verdana" panose="020B0604030504040204" pitchFamily="34" charset="0"/>
                <a:ea typeface="Verdana" panose="020B0604030504040204" pitchFamily="34" charset="0"/>
                <a:cs typeface="Tahoma" panose="020B0604030504040204" pitchFamily="34" charset="0"/>
              </a:rPr>
              <a:t>Audit Planning</a:t>
            </a:r>
          </a:p>
          <a:p>
            <a:pPr marL="0" indent="0" algn="just">
              <a:spcBef>
                <a:spcPts val="1200"/>
              </a:spcBef>
              <a:spcAft>
                <a:spcPts val="1200"/>
              </a:spcAft>
              <a:buClr>
                <a:schemeClr val="tx1"/>
              </a:buClr>
              <a:buNone/>
            </a:pPr>
            <a:endParaRPr lang="en-US" sz="3600"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lgn="just">
              <a:spcBef>
                <a:spcPts val="1200"/>
              </a:spcBef>
              <a:spcAft>
                <a:spcPts val="1200"/>
              </a:spcAft>
              <a:buNone/>
            </a:pPr>
            <a:r>
              <a:rPr lang="en-US" sz="3600" b="1" dirty="0">
                <a:solidFill>
                  <a:schemeClr val="tx2"/>
                </a:solidFill>
                <a:latin typeface="Verdana" panose="020B0604030504040204" pitchFamily="34" charset="0"/>
                <a:ea typeface="Verdana" panose="020B0604030504040204" pitchFamily="34" charset="0"/>
                <a:cs typeface="Tahoma" panose="020B0604030504040204" pitchFamily="34" charset="0"/>
              </a:rPr>
              <a:t>Reporting / LFAR</a:t>
            </a:r>
          </a:p>
          <a:p>
            <a:pPr marL="0" indent="0" algn="just">
              <a:spcBef>
                <a:spcPts val="1200"/>
              </a:spcBef>
              <a:spcAft>
                <a:spcPts val="1200"/>
              </a:spcAft>
              <a:buNone/>
            </a:pPr>
            <a:r>
              <a:rPr lang="en-US" sz="3600" b="1" dirty="0">
                <a:solidFill>
                  <a:schemeClr val="tx2"/>
                </a:solidFill>
                <a:latin typeface="Verdana" panose="020B0604030504040204" pitchFamily="34" charset="0"/>
                <a:ea typeface="Verdana" panose="020B0604030504040204" pitchFamily="34" charset="0"/>
                <a:cs typeface="Tahoma" panose="020B0604030504040204" pitchFamily="34" charset="0"/>
              </a:rPr>
              <a:t> </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17712" y="6482397"/>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5" name="Flowchart: Terminator 4">
            <a:extLst>
              <a:ext uri="{FF2B5EF4-FFF2-40B4-BE49-F238E27FC236}">
                <a16:creationId xmlns:a16="http://schemas.microsoft.com/office/drawing/2014/main" id="{FEF70E7E-DAC5-7C19-CFA6-6C37EAB67069}"/>
              </a:ext>
            </a:extLst>
          </p:cNvPr>
          <p:cNvSpPr/>
          <p:nvPr/>
        </p:nvSpPr>
        <p:spPr>
          <a:xfrm>
            <a:off x="1209040" y="3054010"/>
            <a:ext cx="79654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405566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1D4A-ADEE-48F4-B28A-6F7888723BE3}"/>
              </a:ext>
            </a:extLst>
          </p:cNvPr>
          <p:cNvSpPr>
            <a:spLocks noGrp="1"/>
          </p:cNvSpPr>
          <p:nvPr>
            <p:ph type="title"/>
          </p:nvPr>
        </p:nvSpPr>
        <p:spPr>
          <a:xfrm>
            <a:off x="2191647" y="376760"/>
            <a:ext cx="8911687" cy="659258"/>
          </a:xfrm>
        </p:spPr>
        <p:txBody>
          <a:bodyPr>
            <a:normAutofit fontScale="90000"/>
          </a:bodyPr>
          <a:lstStyle/>
          <a:p>
            <a:pPr algn="ctr"/>
            <a:r>
              <a:rPr lang="en-US" b="1" dirty="0">
                <a:solidFill>
                  <a:schemeClr val="accent4">
                    <a:lumMod val="75000"/>
                  </a:schemeClr>
                </a:solidFill>
              </a:rPr>
              <a:t>Reporting</a:t>
            </a:r>
            <a:endParaRPr lang="en-IN" dirty="0"/>
          </a:p>
        </p:txBody>
      </p:sp>
      <p:sp>
        <p:nvSpPr>
          <p:cNvPr id="3" name="Content Placeholder 2">
            <a:extLst>
              <a:ext uri="{FF2B5EF4-FFF2-40B4-BE49-F238E27FC236}">
                <a16:creationId xmlns:a16="http://schemas.microsoft.com/office/drawing/2014/main" id="{02B305FB-3A89-46B3-87A2-56B7713E5AFB}"/>
              </a:ext>
            </a:extLst>
          </p:cNvPr>
          <p:cNvSpPr>
            <a:spLocks noGrp="1"/>
          </p:cNvSpPr>
          <p:nvPr>
            <p:ph idx="1"/>
          </p:nvPr>
        </p:nvSpPr>
        <p:spPr>
          <a:xfrm>
            <a:off x="2191647" y="970344"/>
            <a:ext cx="8915400" cy="5623701"/>
          </a:xfrm>
        </p:spPr>
        <p:txBody>
          <a:bodyPr>
            <a:noAutofit/>
          </a:bodyPr>
          <a:lstStyle/>
          <a:p>
            <a:pPr marL="9525"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Statutory Audit Report – Addressed to SCA/Bank</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700 – Forming an opinion &amp; Reporting on Financial Statements</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701 – Communicating Key Audit Matters</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705 – Modifications to the opinion in the independent auditors report</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706 – Emphasis of Matter Paragraph or Other Matter Paragraph</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SA 720 – Auditors Responsibility relating to Other Information </a:t>
            </a:r>
          </a:p>
          <a:p>
            <a:pPr marL="9525" lvl="2" indent="0">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KAM / Modified Opinion / EOM / OM – all are different.</a:t>
            </a:r>
          </a:p>
          <a:p>
            <a:pPr marL="9525" lvl="2" indent="0">
              <a:spcBef>
                <a:spcPts val="600"/>
              </a:spcBef>
              <a:spcAft>
                <a:spcPts val="600"/>
              </a:spcAft>
              <a:buNone/>
            </a:pPr>
            <a:endParaRPr lang="en-US" sz="24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F260568-DC58-454F-B183-0B52E8CEB4EA}"/>
              </a:ext>
            </a:extLst>
          </p:cNvPr>
          <p:cNvSpPr>
            <a:spLocks noGrp="1"/>
          </p:cNvSpPr>
          <p:nvPr>
            <p:ph type="sldNum" sz="quarter" idx="12"/>
          </p:nvPr>
        </p:nvSpPr>
        <p:spPr>
          <a:xfrm>
            <a:off x="-624" y="648292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2458781-BE0A-471B-A45D-02A472DC209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48069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31D4A-ADEE-48F4-B28A-6F7888723BE3}"/>
              </a:ext>
            </a:extLst>
          </p:cNvPr>
          <p:cNvSpPr>
            <a:spLocks noGrp="1"/>
          </p:cNvSpPr>
          <p:nvPr>
            <p:ph type="title"/>
          </p:nvPr>
        </p:nvSpPr>
        <p:spPr>
          <a:xfrm>
            <a:off x="2191647" y="376760"/>
            <a:ext cx="8911687" cy="659258"/>
          </a:xfrm>
        </p:spPr>
        <p:txBody>
          <a:bodyPr>
            <a:normAutofit fontScale="90000"/>
          </a:bodyPr>
          <a:lstStyle/>
          <a:p>
            <a:pPr algn="ctr"/>
            <a:r>
              <a:rPr lang="en-US" b="1" dirty="0">
                <a:solidFill>
                  <a:schemeClr val="accent4">
                    <a:lumMod val="75000"/>
                  </a:schemeClr>
                </a:solidFill>
              </a:rPr>
              <a:t>Reporting</a:t>
            </a:r>
            <a:endParaRPr lang="en-IN" dirty="0"/>
          </a:p>
        </p:txBody>
      </p:sp>
      <p:sp>
        <p:nvSpPr>
          <p:cNvPr id="3" name="Content Placeholder 2">
            <a:extLst>
              <a:ext uri="{FF2B5EF4-FFF2-40B4-BE49-F238E27FC236}">
                <a16:creationId xmlns:a16="http://schemas.microsoft.com/office/drawing/2014/main" id="{02B305FB-3A89-46B3-87A2-56B7713E5AFB}"/>
              </a:ext>
            </a:extLst>
          </p:cNvPr>
          <p:cNvSpPr>
            <a:spLocks noGrp="1"/>
          </p:cNvSpPr>
          <p:nvPr>
            <p:ph idx="1"/>
          </p:nvPr>
        </p:nvSpPr>
        <p:spPr>
          <a:xfrm>
            <a:off x="2191647" y="970344"/>
            <a:ext cx="8915400" cy="5623701"/>
          </a:xfrm>
        </p:spPr>
        <p:txBody>
          <a:bodyPr>
            <a:normAutofit lnSpcReduction="10000"/>
          </a:bodyPr>
          <a:lstStyle/>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Compliance with Accounting Standards to be mentioned in main report.</a:t>
            </a:r>
          </a:p>
          <a:p>
            <a:pPr marL="9525"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Qualifications can be through Memorandum of Changes or Specific remarks in the last para.</a:t>
            </a:r>
          </a:p>
          <a:p>
            <a:pPr marL="9525" lvl="2" indent="0">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Illustrative Format Bank Audit Guidance Note 2024</a:t>
            </a:r>
          </a:p>
          <a:p>
            <a:pPr marL="9525" lvl="2" indent="0">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Add annexures / supporting documents to the report wherever necessary</a:t>
            </a:r>
          </a:p>
        </p:txBody>
      </p:sp>
      <p:sp>
        <p:nvSpPr>
          <p:cNvPr id="4" name="Slide Number Placeholder 3">
            <a:extLst>
              <a:ext uri="{FF2B5EF4-FFF2-40B4-BE49-F238E27FC236}">
                <a16:creationId xmlns:a16="http://schemas.microsoft.com/office/drawing/2014/main" id="{EF260568-DC58-454F-B183-0B52E8CEB4EA}"/>
              </a:ext>
            </a:extLst>
          </p:cNvPr>
          <p:cNvSpPr>
            <a:spLocks noGrp="1"/>
          </p:cNvSpPr>
          <p:nvPr>
            <p:ph type="sldNum" sz="quarter" idx="12"/>
          </p:nvPr>
        </p:nvSpPr>
        <p:spPr>
          <a:xfrm>
            <a:off x="0" y="648271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2458781-BE0A-471B-A45D-02A472DC209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33174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0602" y="334621"/>
            <a:ext cx="9269896" cy="626510"/>
          </a:xfrm>
        </p:spPr>
        <p:txBody>
          <a:bodyPr>
            <a:normAutofit fontScale="90000"/>
          </a:bodyPr>
          <a:lstStyle/>
          <a:p>
            <a:pPr algn="ctr"/>
            <a:r>
              <a:rPr lang="en-US" b="1" cap="none" dirty="0">
                <a:solidFill>
                  <a:schemeClr val="accent4">
                    <a:lumMod val="75000"/>
                  </a:schemeClr>
                </a:solidFill>
              </a:rPr>
              <a:t>Memorandum of Changes – MOC</a:t>
            </a:r>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905553504"/>
              </p:ext>
            </p:extLst>
          </p:nvPr>
        </p:nvGraphicFramePr>
        <p:xfrm>
          <a:off x="1730602" y="1265372"/>
          <a:ext cx="10004197" cy="5099473"/>
        </p:xfrm>
        <a:graphic>
          <a:graphicData uri="http://schemas.openxmlformats.org/drawingml/2006/table">
            <a:tbl>
              <a:tblPr firstRow="1" firstCol="1" bandRow="1" bandCol="1">
                <a:tableStyleId>{5C22544A-7EE6-4342-B048-85BDC9FD1C3A}</a:tableStyleId>
              </a:tblPr>
              <a:tblGrid>
                <a:gridCol w="5555691">
                  <a:extLst>
                    <a:ext uri="{9D8B030D-6E8A-4147-A177-3AD203B41FA5}">
                      <a16:colId xmlns:a16="http://schemas.microsoft.com/office/drawing/2014/main" val="20000"/>
                    </a:ext>
                  </a:extLst>
                </a:gridCol>
                <a:gridCol w="1087411">
                  <a:extLst>
                    <a:ext uri="{9D8B030D-6E8A-4147-A177-3AD203B41FA5}">
                      <a16:colId xmlns:a16="http://schemas.microsoft.com/office/drawing/2014/main" val="20001"/>
                    </a:ext>
                  </a:extLst>
                </a:gridCol>
                <a:gridCol w="1779402">
                  <a:extLst>
                    <a:ext uri="{9D8B030D-6E8A-4147-A177-3AD203B41FA5}">
                      <a16:colId xmlns:a16="http://schemas.microsoft.com/office/drawing/2014/main" val="20002"/>
                    </a:ext>
                  </a:extLst>
                </a:gridCol>
                <a:gridCol w="1581693">
                  <a:extLst>
                    <a:ext uri="{9D8B030D-6E8A-4147-A177-3AD203B41FA5}">
                      <a16:colId xmlns:a16="http://schemas.microsoft.com/office/drawing/2014/main" val="20003"/>
                    </a:ext>
                  </a:extLst>
                </a:gridCol>
              </a:tblGrid>
              <a:tr h="319588">
                <a:tc gridSpan="4">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Memorandum of Changes (summary)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5760">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Increase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Decrease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Income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expenditure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Assets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Liabilities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Gross NPAs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450302">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Provision on NPAs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32573">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Classification of Advances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384901">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In respect of Risk Weighted Assets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494887">
                <a:tc>
                  <a:txBody>
                    <a:bodyPr/>
                    <a:lstStyle/>
                    <a:p>
                      <a:pPr marL="0" marR="0" lvl="0" indent="0" algn="just">
                        <a:spcBef>
                          <a:spcPts val="0"/>
                        </a:spcBef>
                        <a:spcAft>
                          <a:spcPts val="0"/>
                        </a:spcAft>
                        <a:buFont typeface="+mj-lt"/>
                        <a:buNone/>
                      </a:pPr>
                      <a:r>
                        <a:rPr kumimoji="0" lang="en-US" sz="2000" b="1" kern="1200" dirty="0">
                          <a:solidFill>
                            <a:schemeClr val="tx2"/>
                          </a:solidFill>
                          <a:latin typeface="Verdana" pitchFamily="34" charset="0"/>
                          <a:ea typeface="Verdana" pitchFamily="34" charset="0"/>
                          <a:cs typeface="Verdana" pitchFamily="34" charset="0"/>
                        </a:rPr>
                        <a:t>Other items (if any)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pPr>
                      <a:r>
                        <a:rPr kumimoji="0" lang="en-US" sz="2000" b="1" kern="1200" dirty="0">
                          <a:solidFill>
                            <a:schemeClr val="tx2"/>
                          </a:solidFill>
                          <a:latin typeface="Verdana" pitchFamily="34" charset="0"/>
                          <a:ea typeface="Verdana" pitchFamily="34" charset="0"/>
                          <a:cs typeface="Verdana" pitchFamily="34"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bl>
          </a:graphicData>
        </a:graphic>
      </p:graphicFrame>
      <p:sp>
        <p:nvSpPr>
          <p:cNvPr id="8" name="Footer Placeholder 3">
            <a:extLst>
              <a:ext uri="{FF2B5EF4-FFF2-40B4-BE49-F238E27FC236}">
                <a16:creationId xmlns:a16="http://schemas.microsoft.com/office/drawing/2014/main" id="{BEFD1DB6-C9E5-43BC-8086-5266D1469CF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D3B6971E-8D3D-64AD-A1D5-03468D1AD174}"/>
              </a:ext>
            </a:extLst>
          </p:cNvPr>
          <p:cNvSpPr>
            <a:spLocks noGrp="1"/>
          </p:cNvSpPr>
          <p:nvPr>
            <p:ph type="sldNum" sz="quarter" idx="12"/>
          </p:nvPr>
        </p:nvSpPr>
        <p:spPr>
          <a:xfrm>
            <a:off x="10160" y="647255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445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9BA81-9F84-4EC1-8508-63F22B4F7DA0}"/>
              </a:ext>
            </a:extLst>
          </p:cNvPr>
          <p:cNvSpPr>
            <a:spLocks noGrp="1"/>
          </p:cNvSpPr>
          <p:nvPr>
            <p:ph type="title"/>
          </p:nvPr>
        </p:nvSpPr>
        <p:spPr>
          <a:xfrm>
            <a:off x="2592925" y="128524"/>
            <a:ext cx="8911687" cy="659258"/>
          </a:xfrm>
        </p:spPr>
        <p:txBody>
          <a:bodyPr>
            <a:normAutofit fontScale="90000"/>
          </a:bodyPr>
          <a:lstStyle/>
          <a:p>
            <a:pPr algn="ctr"/>
            <a:r>
              <a:rPr lang="en-US" b="1" dirty="0">
                <a:solidFill>
                  <a:schemeClr val="accent4">
                    <a:lumMod val="75000"/>
                  </a:schemeClr>
                </a:solidFill>
              </a:rPr>
              <a:t>Long Form Audit Report</a:t>
            </a:r>
            <a:endParaRPr lang="en-IN" dirty="0"/>
          </a:p>
        </p:txBody>
      </p:sp>
      <p:sp>
        <p:nvSpPr>
          <p:cNvPr id="3" name="Content Placeholder 2">
            <a:extLst>
              <a:ext uri="{FF2B5EF4-FFF2-40B4-BE49-F238E27FC236}">
                <a16:creationId xmlns:a16="http://schemas.microsoft.com/office/drawing/2014/main" id="{A9A3A0E2-CA6F-46E0-ABA0-7C13AEB1CE5E}"/>
              </a:ext>
            </a:extLst>
          </p:cNvPr>
          <p:cNvSpPr>
            <a:spLocks noGrp="1"/>
          </p:cNvSpPr>
          <p:nvPr>
            <p:ph idx="1"/>
          </p:nvPr>
        </p:nvSpPr>
        <p:spPr>
          <a:xfrm>
            <a:off x="1564640" y="787782"/>
            <a:ext cx="9939972" cy="5123440"/>
          </a:xfrm>
        </p:spPr>
        <p:txBody>
          <a:bodyPr>
            <a:normAutofit/>
          </a:bodyPr>
          <a:lstStyle/>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Internal control evaluation questionnaire</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Comprehensive in scope and coverage</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Covers Balance Sheet &amp; Profit &amp; Loss A/c</a:t>
            </a:r>
          </a:p>
          <a:p>
            <a:pPr marL="0" lvl="2" indent="0" algn="just">
              <a:spcBef>
                <a:spcPts val="600"/>
              </a:spcBef>
              <a:spcAft>
                <a:spcPts val="600"/>
              </a:spcAft>
              <a:buNone/>
            </a:pPr>
            <a:endParaRPr lang="en-US" sz="2800" b="1" dirty="0">
              <a:solidFill>
                <a:schemeClr val="tx2"/>
              </a:solidFill>
              <a:latin typeface="Verdana" pitchFamily="34" charset="0"/>
              <a:ea typeface="Verdana" pitchFamily="34" charset="0"/>
              <a:cs typeface="Verdana" pitchFamily="34" charset="0"/>
            </a:endParaRPr>
          </a:p>
          <a:p>
            <a:pPr marL="0"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Important check list for Audit Plan</a:t>
            </a:r>
          </a:p>
        </p:txBody>
      </p:sp>
      <p:sp>
        <p:nvSpPr>
          <p:cNvPr id="5" name="Footer Placeholder 3">
            <a:extLst>
              <a:ext uri="{FF2B5EF4-FFF2-40B4-BE49-F238E27FC236}">
                <a16:creationId xmlns:a16="http://schemas.microsoft.com/office/drawing/2014/main" id="{0E77BC7D-E535-45CE-B0A6-45DC778B260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236666A5-2AFB-414E-FF2B-E4F3D040E955}"/>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570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blinds(horizontal)">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Technical Guide on Revised LFAR 2021</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17</a:t>
            </a:fld>
            <a:endParaRPr lang="en-US" dirty="0"/>
          </a:p>
        </p:txBody>
      </p:sp>
      <p:pic>
        <p:nvPicPr>
          <p:cNvPr id="4" name="Picture 3">
            <a:extLst>
              <a:ext uri="{FF2B5EF4-FFF2-40B4-BE49-F238E27FC236}">
                <a16:creationId xmlns:a16="http://schemas.microsoft.com/office/drawing/2014/main" id="{7E22C1BD-70FD-48D0-81AF-A6A18E991C87}"/>
              </a:ext>
            </a:extLst>
          </p:cNvPr>
          <p:cNvPicPr>
            <a:picLocks noChangeAspect="1"/>
          </p:cNvPicPr>
          <p:nvPr/>
        </p:nvPicPr>
        <p:blipFill>
          <a:blip r:embed="rId2"/>
          <a:stretch>
            <a:fillRect/>
          </a:stretch>
        </p:blipFill>
        <p:spPr>
          <a:xfrm>
            <a:off x="3920836" y="797942"/>
            <a:ext cx="5027607" cy="6070218"/>
          </a:xfrm>
          <a:prstGeom prst="rect">
            <a:avLst/>
          </a:prstGeom>
        </p:spPr>
      </p:pic>
      <p:sp>
        <p:nvSpPr>
          <p:cNvPr id="3" name="Slide Number Placeholder 3">
            <a:extLst>
              <a:ext uri="{FF2B5EF4-FFF2-40B4-BE49-F238E27FC236}">
                <a16:creationId xmlns:a16="http://schemas.microsoft.com/office/drawing/2014/main" id="{5325F68A-C8B4-54B9-4591-1CA53BB02686}"/>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825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Technical Guide on </a:t>
            </a:r>
            <a:r>
              <a:rPr lang="en-US" b="1" cap="none" dirty="0" err="1">
                <a:solidFill>
                  <a:schemeClr val="accent4">
                    <a:lumMod val="75000"/>
                  </a:schemeClr>
                </a:solidFill>
              </a:rPr>
              <a:t>IFCoFR</a:t>
            </a:r>
            <a:r>
              <a:rPr lang="en-US" b="1" cap="none" dirty="0">
                <a:solidFill>
                  <a:schemeClr val="accent4">
                    <a:lumMod val="75000"/>
                  </a:schemeClr>
                </a:solidFill>
              </a:rPr>
              <a:t> 2021</a:t>
            </a:r>
          </a:p>
        </p:txBody>
      </p:sp>
      <p:sp>
        <p:nvSpPr>
          <p:cNvPr id="8" name="Footer Placeholder 3">
            <a:extLst>
              <a:ext uri="{FF2B5EF4-FFF2-40B4-BE49-F238E27FC236}">
                <a16:creationId xmlns:a16="http://schemas.microsoft.com/office/drawing/2014/main" id="{AAE0CA3A-FEF5-4891-9E66-EDE088B6084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5" name="Slide Number Placeholder 3">
            <a:extLst>
              <a:ext uri="{FF2B5EF4-FFF2-40B4-BE49-F238E27FC236}">
                <a16:creationId xmlns:a16="http://schemas.microsoft.com/office/drawing/2014/main" id="{1DEC9DCA-DD43-40E2-BE51-37BD6CC4549C}"/>
              </a:ext>
            </a:extLst>
          </p:cNvPr>
          <p:cNvSpPr>
            <a:spLocks noGrp="1"/>
          </p:cNvSpPr>
          <p:nvPr>
            <p:ph type="sldNum" sz="quarter" idx="12"/>
          </p:nvPr>
        </p:nvSpPr>
        <p:spPr>
          <a:xfrm>
            <a:off x="531812" y="787782"/>
            <a:ext cx="779767" cy="365125"/>
          </a:xfrm>
        </p:spPr>
        <p:txBody>
          <a:bodyPr/>
          <a:lstStyle/>
          <a:p>
            <a:fld id="{D57F1E4F-1CFF-5643-939E-217C01CDF565}" type="slidenum">
              <a:rPr lang="en-US" smtClean="0"/>
              <a:pPr/>
              <a:t>18</a:t>
            </a:fld>
            <a:endParaRPr lang="en-US" dirty="0"/>
          </a:p>
        </p:txBody>
      </p:sp>
      <p:pic>
        <p:nvPicPr>
          <p:cNvPr id="6" name="Picture 5">
            <a:extLst>
              <a:ext uri="{FF2B5EF4-FFF2-40B4-BE49-F238E27FC236}">
                <a16:creationId xmlns:a16="http://schemas.microsoft.com/office/drawing/2014/main" id="{69649AC1-1A99-4673-AB1B-8206073023C6}"/>
              </a:ext>
            </a:extLst>
          </p:cNvPr>
          <p:cNvPicPr>
            <a:picLocks noChangeAspect="1"/>
          </p:cNvPicPr>
          <p:nvPr/>
        </p:nvPicPr>
        <p:blipFill>
          <a:blip r:embed="rId2"/>
          <a:stretch>
            <a:fillRect/>
          </a:stretch>
        </p:blipFill>
        <p:spPr>
          <a:xfrm>
            <a:off x="4127572" y="762664"/>
            <a:ext cx="5100637" cy="6105496"/>
          </a:xfrm>
          <a:prstGeom prst="rect">
            <a:avLst/>
          </a:prstGeom>
        </p:spPr>
      </p:pic>
      <p:sp>
        <p:nvSpPr>
          <p:cNvPr id="3" name="Slide Number Placeholder 3">
            <a:extLst>
              <a:ext uri="{FF2B5EF4-FFF2-40B4-BE49-F238E27FC236}">
                <a16:creationId xmlns:a16="http://schemas.microsoft.com/office/drawing/2014/main" id="{B47B7F75-C8B7-9083-9D2E-A4B82B7CD0D7}"/>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6402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17179-78BB-47F2-8AF5-121454C09B97}"/>
              </a:ext>
            </a:extLst>
          </p:cNvPr>
          <p:cNvSpPr>
            <a:spLocks noGrp="1"/>
          </p:cNvSpPr>
          <p:nvPr>
            <p:ph type="title"/>
          </p:nvPr>
        </p:nvSpPr>
        <p:spPr>
          <a:xfrm>
            <a:off x="2589212" y="255435"/>
            <a:ext cx="8911687" cy="691343"/>
          </a:xfrm>
        </p:spPr>
        <p:txBody>
          <a:bodyPr>
            <a:normAutofit fontScale="90000"/>
          </a:bodyPr>
          <a:lstStyle/>
          <a:p>
            <a:pPr algn="ctr"/>
            <a:r>
              <a:rPr lang="en-US" b="1" dirty="0">
                <a:solidFill>
                  <a:schemeClr val="accent4">
                    <a:lumMod val="75000"/>
                  </a:schemeClr>
                </a:solidFill>
              </a:rPr>
              <a:t>LFAR Audit Approach</a:t>
            </a:r>
            <a:endParaRPr lang="en-IN" dirty="0"/>
          </a:p>
        </p:txBody>
      </p:sp>
      <p:sp>
        <p:nvSpPr>
          <p:cNvPr id="3" name="Content Placeholder 2">
            <a:extLst>
              <a:ext uri="{FF2B5EF4-FFF2-40B4-BE49-F238E27FC236}">
                <a16:creationId xmlns:a16="http://schemas.microsoft.com/office/drawing/2014/main" id="{70A68E03-2DD2-448A-BCE2-0D1505D534A8}"/>
              </a:ext>
            </a:extLst>
          </p:cNvPr>
          <p:cNvSpPr>
            <a:spLocks noGrp="1"/>
          </p:cNvSpPr>
          <p:nvPr>
            <p:ph idx="1"/>
          </p:nvPr>
        </p:nvSpPr>
        <p:spPr>
          <a:xfrm>
            <a:off x="1979611" y="946777"/>
            <a:ext cx="9521287" cy="5374509"/>
          </a:xfrm>
        </p:spPr>
        <p:txBody>
          <a:bodyPr>
            <a:normAutofit/>
          </a:bodyPr>
          <a:lstStyle/>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Read All questions in LFAR</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Plan &amp; Design Audit Program to cover all aspects of LFAR</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Prepare separate checklists for each point to be reported.</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Record the extent of checking / sample selected.</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Proper documentation &amp; collecting SAAE during the audit.</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Write descriptive answers. Avoid Y/N/NA</a:t>
            </a:r>
          </a:p>
          <a:p>
            <a:pPr marL="0" lvl="2" indent="0" algn="just">
              <a:spcBef>
                <a:spcPts val="600"/>
              </a:spcBef>
              <a:spcAft>
                <a:spcPts val="600"/>
              </a:spcAft>
              <a:buNone/>
            </a:pPr>
            <a:r>
              <a:rPr lang="en-US" sz="2400" b="1" dirty="0">
                <a:solidFill>
                  <a:schemeClr val="tx2"/>
                </a:solidFill>
                <a:latin typeface="Verdana" pitchFamily="34" charset="0"/>
                <a:ea typeface="Verdana" pitchFamily="34" charset="0"/>
                <a:cs typeface="Verdana" pitchFamily="34" charset="0"/>
              </a:rPr>
              <a:t>Include facts, figures and examples to the extent possible in all answers to the questions.</a:t>
            </a:r>
          </a:p>
        </p:txBody>
      </p:sp>
      <p:sp>
        <p:nvSpPr>
          <p:cNvPr id="5" name="Footer Placeholder 3">
            <a:extLst>
              <a:ext uri="{FF2B5EF4-FFF2-40B4-BE49-F238E27FC236}">
                <a16:creationId xmlns:a16="http://schemas.microsoft.com/office/drawing/2014/main" id="{61F246BF-9F5E-4F7E-9EF9-797B9328D03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Flowchart: Terminator 5">
            <a:extLst>
              <a:ext uri="{FF2B5EF4-FFF2-40B4-BE49-F238E27FC236}">
                <a16:creationId xmlns:a16="http://schemas.microsoft.com/office/drawing/2014/main" id="{CE5DD1E7-214A-8C66-67E3-6218BB699515}"/>
              </a:ext>
            </a:extLst>
          </p:cNvPr>
          <p:cNvSpPr/>
          <p:nvPr/>
        </p:nvSpPr>
        <p:spPr>
          <a:xfrm>
            <a:off x="1666240" y="4630988"/>
            <a:ext cx="88290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Slide Number Placeholder 3">
            <a:extLst>
              <a:ext uri="{FF2B5EF4-FFF2-40B4-BE49-F238E27FC236}">
                <a16:creationId xmlns:a16="http://schemas.microsoft.com/office/drawing/2014/main" id="{5FF419C4-F581-89F7-0965-27D3970F10CE}"/>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19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6840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linds(horizontal)">
                                      <p:cBhvr>
                                        <p:cTn id="3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DA336-8F22-4BA2-AD5C-698D7890172B}"/>
              </a:ext>
            </a:extLst>
          </p:cNvPr>
          <p:cNvSpPr>
            <a:spLocks noGrp="1"/>
          </p:cNvSpPr>
          <p:nvPr>
            <p:ph type="title"/>
          </p:nvPr>
        </p:nvSpPr>
        <p:spPr>
          <a:xfrm>
            <a:off x="1484310" y="252364"/>
            <a:ext cx="10018713" cy="746760"/>
          </a:xfrm>
        </p:spPr>
        <p:txBody>
          <a:bodyPr/>
          <a:lstStyle/>
          <a:p>
            <a:pPr algn="ctr"/>
            <a:r>
              <a:rPr lang="en-US" b="1" dirty="0">
                <a:solidFill>
                  <a:srgbClr val="C00000"/>
                </a:solidFill>
                <a:latin typeface="Tahoma" panose="020B0604030504040204" pitchFamily="34" charset="0"/>
                <a:ea typeface="Tahoma" panose="020B0604030504040204" pitchFamily="34" charset="0"/>
                <a:cs typeface="Tahoma" panose="020B0604030504040204" pitchFamily="34" charset="0"/>
              </a:rPr>
              <a:t>Disclaimer</a:t>
            </a:r>
            <a:endParaRPr lang="en-IN"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2339650-D8EF-4C83-BE5F-D9B8312143B7}"/>
              </a:ext>
            </a:extLst>
          </p:cNvPr>
          <p:cNvSpPr>
            <a:spLocks noGrp="1"/>
          </p:cNvSpPr>
          <p:nvPr>
            <p:ph idx="1"/>
          </p:nvPr>
        </p:nvSpPr>
        <p:spPr>
          <a:xfrm>
            <a:off x="2587623" y="1025199"/>
            <a:ext cx="8915400" cy="4807602"/>
          </a:xfrm>
        </p:spPr>
        <p:txBody>
          <a:bodyPr>
            <a:normAutofit fontScale="92500" lnSpcReduction="10000"/>
          </a:bodyPr>
          <a:lstStyle/>
          <a:p>
            <a:pPr marL="0" indent="0" algn="just">
              <a:buNone/>
            </a:pPr>
            <a:r>
              <a:rPr lang="en-US" sz="2400" b="1" dirty="0">
                <a:latin typeface="Verdana" panose="020B0604030504040204" pitchFamily="34" charset="0"/>
                <a:ea typeface="Verdana" panose="020B0604030504040204" pitchFamily="34" charset="0"/>
                <a:cs typeface="Tahoma" panose="020B0604030504040204" pitchFamily="34" charset="0"/>
              </a:rPr>
              <a:t>These are my personal views and can not be construed to be the views of the ICAI or my firm.</a:t>
            </a:r>
          </a:p>
          <a:p>
            <a:pPr marL="0" indent="0" algn="just">
              <a:buNone/>
            </a:pPr>
            <a:br>
              <a:rPr lang="en-US" sz="2400" b="1" dirty="0">
                <a:latin typeface="Verdana" panose="020B0604030504040204" pitchFamily="34" charset="0"/>
                <a:ea typeface="Verdana" panose="020B0604030504040204" pitchFamily="34" charset="0"/>
                <a:cs typeface="Tahoma" panose="020B0604030504040204" pitchFamily="34" charset="0"/>
              </a:rPr>
            </a:br>
            <a:r>
              <a:rPr lang="en-US" sz="2400" b="1" dirty="0">
                <a:latin typeface="Verdana" panose="020B0604030504040204" pitchFamily="34" charset="0"/>
                <a:ea typeface="Verdana" panose="020B0604030504040204" pitchFamily="34" charset="0"/>
                <a:cs typeface="Tahoma" panose="020B0604030504040204" pitchFamily="34" charset="0"/>
              </a:rPr>
              <a:t>No representations or warranties are made by the RC/Branch/Study Circle of RC with regard to this presentation.</a:t>
            </a:r>
          </a:p>
          <a:p>
            <a:pPr marL="0" indent="0" algn="just">
              <a:buNone/>
            </a:pPr>
            <a:br>
              <a:rPr lang="en-US" sz="2400" b="1" dirty="0">
                <a:latin typeface="Verdana" panose="020B0604030504040204" pitchFamily="34" charset="0"/>
                <a:ea typeface="Verdana" panose="020B0604030504040204" pitchFamily="34" charset="0"/>
                <a:cs typeface="Tahoma" panose="020B0604030504040204" pitchFamily="34" charset="0"/>
              </a:rPr>
            </a:br>
            <a:r>
              <a:rPr lang="en-US" sz="2400" b="1" dirty="0">
                <a:latin typeface="Verdana" panose="020B0604030504040204" pitchFamily="34" charset="0"/>
                <a:ea typeface="Verdana" panose="020B0604030504040204" pitchFamily="34" charset="0"/>
                <a:cs typeface="Tahoma" panose="020B0604030504040204" pitchFamily="34" charset="0"/>
              </a:rPr>
              <a:t>These views do not and shall not be considered as a professional advice.</a:t>
            </a:r>
          </a:p>
          <a:p>
            <a:pPr marL="0" indent="0" algn="just">
              <a:buNone/>
            </a:pPr>
            <a:br>
              <a:rPr lang="en-US" sz="2400" b="1" dirty="0">
                <a:latin typeface="Verdana" panose="020B0604030504040204" pitchFamily="34" charset="0"/>
                <a:ea typeface="Verdana" panose="020B0604030504040204" pitchFamily="34" charset="0"/>
                <a:cs typeface="Tahoma" panose="020B0604030504040204" pitchFamily="34" charset="0"/>
              </a:rPr>
            </a:br>
            <a:r>
              <a:rPr lang="en-US" sz="2400" b="1" dirty="0">
                <a:latin typeface="Verdana" panose="020B0604030504040204" pitchFamily="34" charset="0"/>
                <a:ea typeface="Verdana" panose="020B0604030504040204" pitchFamily="34" charset="0"/>
                <a:cs typeface="Tahoma" panose="020B0604030504040204" pitchFamily="34" charset="0"/>
              </a:rPr>
              <a:t>This presentation should not be reproduced in part or in whole, in any manner or form, without our written permission.</a:t>
            </a:r>
          </a:p>
        </p:txBody>
      </p:sp>
      <p:sp>
        <p:nvSpPr>
          <p:cNvPr id="4" name="Slide Number Placeholder 3">
            <a:extLst>
              <a:ext uri="{FF2B5EF4-FFF2-40B4-BE49-F238E27FC236}">
                <a16:creationId xmlns:a16="http://schemas.microsoft.com/office/drawing/2014/main" id="{60EA9987-7A7D-48AC-A891-E5EE9553640F}"/>
              </a:ext>
            </a:extLst>
          </p:cNvPr>
          <p:cNvSpPr>
            <a:spLocks noGrp="1"/>
          </p:cNvSpPr>
          <p:nvPr>
            <p:ph type="sldNum" sz="quarter" idx="12"/>
          </p:nvPr>
        </p:nvSpPr>
        <p:spPr>
          <a:xfrm>
            <a:off x="17712" y="6484033"/>
            <a:ext cx="551167" cy="365125"/>
          </a:xfrm>
        </p:spPr>
        <p:txBody>
          <a:bodyPr/>
          <a:lstStyle/>
          <a:p>
            <a:pPr algn="ctr"/>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lgn="ctr"/>
              <a:t>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CBB00AD-D170-4310-9675-7E9F9BE8DA8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155873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A652-7258-4EFE-9470-ED750366D710}"/>
              </a:ext>
            </a:extLst>
          </p:cNvPr>
          <p:cNvSpPr>
            <a:spLocks noGrp="1"/>
          </p:cNvSpPr>
          <p:nvPr>
            <p:ph type="title"/>
          </p:nvPr>
        </p:nvSpPr>
        <p:spPr>
          <a:xfrm>
            <a:off x="2592925" y="327128"/>
            <a:ext cx="8911687" cy="643216"/>
          </a:xfrm>
        </p:spPr>
        <p:txBody>
          <a:bodyPr>
            <a:normAutofit fontScale="90000"/>
          </a:bodyPr>
          <a:lstStyle/>
          <a:p>
            <a:pPr algn="ctr"/>
            <a:r>
              <a:rPr lang="en-US" b="1" dirty="0">
                <a:solidFill>
                  <a:schemeClr val="accent4">
                    <a:lumMod val="75000"/>
                  </a:schemeClr>
                </a:solidFill>
              </a:rPr>
              <a:t>LFAR Audit Approach</a:t>
            </a:r>
            <a:endParaRPr lang="en-IN" dirty="0"/>
          </a:p>
        </p:txBody>
      </p:sp>
      <p:sp>
        <p:nvSpPr>
          <p:cNvPr id="3" name="Content Placeholder 2">
            <a:extLst>
              <a:ext uri="{FF2B5EF4-FFF2-40B4-BE49-F238E27FC236}">
                <a16:creationId xmlns:a16="http://schemas.microsoft.com/office/drawing/2014/main" id="{A5E3BC98-DF0A-43F3-91B2-D924E2A9944F}"/>
              </a:ext>
            </a:extLst>
          </p:cNvPr>
          <p:cNvSpPr>
            <a:spLocks noGrp="1"/>
          </p:cNvSpPr>
          <p:nvPr>
            <p:ph idx="1"/>
          </p:nvPr>
        </p:nvSpPr>
        <p:spPr>
          <a:xfrm>
            <a:off x="2202873" y="970344"/>
            <a:ext cx="9301739" cy="5430455"/>
          </a:xfrm>
        </p:spPr>
        <p:txBody>
          <a:bodyPr>
            <a:normAutofit lnSpcReduction="10000"/>
          </a:bodyPr>
          <a:lstStyle/>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Observations resulting in adjustments to account heads needs to be reported along with MOC</a:t>
            </a:r>
          </a:p>
          <a:p>
            <a:pPr marL="0" indent="0" algn="just">
              <a:buClr>
                <a:srgbClr val="003399"/>
              </a:buClr>
              <a:buSzPct val="90000"/>
              <a:buNone/>
            </a:pPr>
            <a:endParaRPr lang="en-US" sz="11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Discuss the contents of report with Branch Management</a:t>
            </a:r>
          </a:p>
          <a:p>
            <a:pPr marL="0" indent="0" algn="just">
              <a:buClr>
                <a:srgbClr val="003399"/>
              </a:buClr>
              <a:buSzPct val="90000"/>
              <a:buNone/>
            </a:pPr>
            <a:endParaRPr lang="en-US" sz="11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Obtain Management Representation from Branch Manager on various matters based on Audit.</a:t>
            </a:r>
          </a:p>
          <a:p>
            <a:pPr marL="0" indent="0" algn="just">
              <a:buClr>
                <a:srgbClr val="003399"/>
              </a:buClr>
              <a:buSzPct val="90000"/>
              <a:buNone/>
            </a:pPr>
            <a:endParaRPr lang="en-US" sz="11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LFAR is an independent report, hence do not give cross reference or qualifications or MOC in LFAR.</a:t>
            </a:r>
          </a:p>
          <a:p>
            <a:pPr marL="0" indent="0" algn="just">
              <a:buClr>
                <a:srgbClr val="003399"/>
              </a:buClr>
              <a:buSzPct val="90000"/>
              <a:buNone/>
            </a:pPr>
            <a:endParaRPr lang="en-US" sz="1000" b="1" dirty="0">
              <a:solidFill>
                <a:schemeClr val="tx2"/>
              </a:solidFill>
              <a:latin typeface="Verdana" pitchFamily="34" charset="0"/>
              <a:ea typeface="Verdana" pitchFamily="34" charset="0"/>
              <a:cs typeface="Verdana" pitchFamily="34" charset="0"/>
            </a:endParaRPr>
          </a:p>
          <a:p>
            <a:pPr marL="0" indent="0" algn="just">
              <a:buClr>
                <a:srgbClr val="003399"/>
              </a:buClr>
              <a:buSzPct val="90000"/>
              <a:buNone/>
            </a:pPr>
            <a:r>
              <a:rPr lang="en-US" b="1" dirty="0">
                <a:solidFill>
                  <a:schemeClr val="tx2"/>
                </a:solidFill>
                <a:latin typeface="Verdana" pitchFamily="34" charset="0"/>
                <a:ea typeface="Verdana" pitchFamily="34" charset="0"/>
                <a:cs typeface="Verdana" pitchFamily="34" charset="0"/>
              </a:rPr>
              <a:t>It’s a very important report for readers such as SCA and Management of Bank.</a:t>
            </a:r>
          </a:p>
        </p:txBody>
      </p:sp>
      <p:sp>
        <p:nvSpPr>
          <p:cNvPr id="5" name="Footer Placeholder 3">
            <a:extLst>
              <a:ext uri="{FF2B5EF4-FFF2-40B4-BE49-F238E27FC236}">
                <a16:creationId xmlns:a16="http://schemas.microsoft.com/office/drawing/2014/main" id="{17F32F73-0B79-4B25-87A1-EE8C2965542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31B310D2-E86F-2FE1-6BDB-D1AA3B5F3B6A}"/>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89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blinds(horizontal)">
                                      <p:cBhvr>
                                        <p:cTn id="1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6">
            <a:extLst>
              <a:ext uri="{FF2B5EF4-FFF2-40B4-BE49-F238E27FC236}">
                <a16:creationId xmlns:a16="http://schemas.microsoft.com/office/drawing/2014/main" id="{1EF32563-B2B7-4E0D-AFD3-70C902290336}"/>
              </a:ext>
            </a:extLst>
          </p:cNvPr>
          <p:cNvSpPr txBox="1">
            <a:spLocks noChangeArrowheads="1"/>
          </p:cNvSpPr>
          <p:nvPr/>
        </p:nvSpPr>
        <p:spPr bwMode="auto">
          <a:xfrm>
            <a:off x="7343775" y="1047404"/>
            <a:ext cx="3403600" cy="1692771"/>
          </a:xfrm>
          <a:prstGeom prst="rect">
            <a:avLst/>
          </a:prstGeom>
          <a:noFill/>
          <a:ln w="9525">
            <a:noFill/>
            <a:miter lim="800000"/>
            <a:headEnd/>
            <a:tailEnd/>
          </a:ln>
          <a:effectLst/>
        </p:spPr>
        <p:txBody>
          <a:bodyPr wrap="square">
            <a:spAutoFit/>
          </a:bodyPr>
          <a:lstStyle/>
          <a:p>
            <a:pPr>
              <a:spcBef>
                <a:spcPct val="50000"/>
              </a:spcBef>
            </a:pPr>
            <a:r>
              <a:rPr lang="en-IN" sz="2600" b="1" dirty="0">
                <a:solidFill>
                  <a:schemeClr val="tx2"/>
                </a:solidFill>
                <a:latin typeface="Verdana" panose="020B0604030504040204" pitchFamily="34" charset="0"/>
                <a:ea typeface="Verdana" panose="020B0604030504040204" pitchFamily="34" charset="0"/>
              </a:rPr>
              <a:t>You can please some of the people some of the time…</a:t>
            </a:r>
          </a:p>
        </p:txBody>
      </p:sp>
      <p:sp>
        <p:nvSpPr>
          <p:cNvPr id="9" name="Text Box 7">
            <a:extLst>
              <a:ext uri="{FF2B5EF4-FFF2-40B4-BE49-F238E27FC236}">
                <a16:creationId xmlns:a16="http://schemas.microsoft.com/office/drawing/2014/main" id="{AE90D1BD-DB55-4171-A918-A8CE5962D47B}"/>
              </a:ext>
            </a:extLst>
          </p:cNvPr>
          <p:cNvSpPr txBox="1">
            <a:spLocks noChangeArrowheads="1"/>
          </p:cNvSpPr>
          <p:nvPr/>
        </p:nvSpPr>
        <p:spPr bwMode="auto">
          <a:xfrm>
            <a:off x="2771775" y="4071740"/>
            <a:ext cx="3629025" cy="1692771"/>
          </a:xfrm>
          <a:prstGeom prst="rect">
            <a:avLst/>
          </a:prstGeom>
          <a:noFill/>
          <a:ln w="9525">
            <a:noFill/>
            <a:miter lim="800000"/>
            <a:headEnd/>
            <a:tailEnd/>
          </a:ln>
          <a:effectLst/>
        </p:spPr>
        <p:txBody>
          <a:bodyPr wrap="square">
            <a:spAutoFit/>
          </a:bodyPr>
          <a:lstStyle/>
          <a:p>
            <a:pPr>
              <a:spcBef>
                <a:spcPct val="50000"/>
              </a:spcBef>
            </a:pPr>
            <a:r>
              <a:rPr lang="en-IN" sz="2600" b="1" dirty="0">
                <a:solidFill>
                  <a:schemeClr val="tx2"/>
                </a:solidFill>
                <a:latin typeface="Verdana" panose="020B0604030504040204" pitchFamily="34" charset="0"/>
                <a:ea typeface="Verdana" panose="020B0604030504040204" pitchFamily="34" charset="0"/>
              </a:rPr>
              <a:t>But you can’t please all of the people all of the time.</a:t>
            </a:r>
          </a:p>
        </p:txBody>
      </p:sp>
      <p:sp>
        <p:nvSpPr>
          <p:cNvPr id="12" name="Footer Placeholder 3">
            <a:extLst>
              <a:ext uri="{FF2B5EF4-FFF2-40B4-BE49-F238E27FC236}">
                <a16:creationId xmlns:a16="http://schemas.microsoft.com/office/drawing/2014/main" id="{1046210E-F741-4E81-945B-77E41061054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3" name="Picture 2">
            <a:extLst>
              <a:ext uri="{FF2B5EF4-FFF2-40B4-BE49-F238E27FC236}">
                <a16:creationId xmlns:a16="http://schemas.microsoft.com/office/drawing/2014/main" id="{588C675E-89F8-ADE7-EA44-CF8FEEC15EA5}"/>
              </a:ext>
            </a:extLst>
          </p:cNvPr>
          <p:cNvPicPr>
            <a:picLocks noChangeAspect="1"/>
          </p:cNvPicPr>
          <p:nvPr/>
        </p:nvPicPr>
        <p:blipFill>
          <a:blip r:embed="rId2"/>
          <a:stretch>
            <a:fillRect/>
          </a:stretch>
        </p:blipFill>
        <p:spPr>
          <a:xfrm>
            <a:off x="6695440" y="3435303"/>
            <a:ext cx="4051357" cy="2626715"/>
          </a:xfrm>
          <a:prstGeom prst="rect">
            <a:avLst/>
          </a:prstGeom>
        </p:spPr>
      </p:pic>
      <p:pic>
        <p:nvPicPr>
          <p:cNvPr id="10" name="Picture 9">
            <a:extLst>
              <a:ext uri="{FF2B5EF4-FFF2-40B4-BE49-F238E27FC236}">
                <a16:creationId xmlns:a16="http://schemas.microsoft.com/office/drawing/2014/main" id="{AC674AAE-FFB6-01AA-F913-430D47B7399B}"/>
              </a:ext>
            </a:extLst>
          </p:cNvPr>
          <p:cNvPicPr>
            <a:picLocks noChangeAspect="1"/>
          </p:cNvPicPr>
          <p:nvPr/>
        </p:nvPicPr>
        <p:blipFill>
          <a:blip r:embed="rId3"/>
          <a:stretch>
            <a:fillRect/>
          </a:stretch>
        </p:blipFill>
        <p:spPr>
          <a:xfrm>
            <a:off x="2730311" y="526901"/>
            <a:ext cx="3670489" cy="2902099"/>
          </a:xfrm>
          <a:prstGeom prst="rect">
            <a:avLst/>
          </a:prstGeom>
        </p:spPr>
      </p:pic>
      <p:sp>
        <p:nvSpPr>
          <p:cNvPr id="11" name="Slide Number Placeholder 3">
            <a:extLst>
              <a:ext uri="{FF2B5EF4-FFF2-40B4-BE49-F238E27FC236}">
                <a16:creationId xmlns:a16="http://schemas.microsoft.com/office/drawing/2014/main" id="{4BB6712F-B663-1C7C-DC5F-9CA90E8891B1}"/>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307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Long Form Audit Report for </a:t>
            </a:r>
          </a:p>
          <a:p>
            <a:pPr marL="9525" lvl="2" indent="0" algn="just">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FY 2020 – 21 onwards</a:t>
            </a:r>
          </a:p>
          <a:p>
            <a:pPr marL="0" indent="0">
              <a:buNone/>
            </a:pPr>
            <a:r>
              <a:rPr lang="en-US" sz="2800" dirty="0">
                <a:solidFill>
                  <a:schemeClr val="tx2"/>
                </a:solidFill>
                <a:latin typeface="Verdana" pitchFamily="34" charset="0"/>
                <a:ea typeface="Verdana" pitchFamily="34" charset="0"/>
                <a:cs typeface="Verdana" pitchFamily="34" charset="0"/>
              </a:rPr>
              <a:t>The format of LFAR, as mentioned below, have been revised:</a:t>
            </a:r>
          </a:p>
          <a:p>
            <a:pPr marL="0" indent="0">
              <a:buNone/>
            </a:pPr>
            <a:r>
              <a:rPr lang="en-US" sz="2800" dirty="0">
                <a:solidFill>
                  <a:schemeClr val="tx2"/>
                </a:solidFill>
                <a:latin typeface="Verdana" pitchFamily="34" charset="0"/>
                <a:ea typeface="Verdana" pitchFamily="34" charset="0"/>
                <a:cs typeface="Verdana" pitchFamily="34" charset="0"/>
                <a:hlinkClick r:id="rId2">
                  <a:extLst>
                    <a:ext uri="{A12FA001-AC4F-418D-AE19-62706E023703}">
                      <ahyp:hlinkClr xmlns:ahyp="http://schemas.microsoft.com/office/drawing/2018/hyperlinkcolor" val="tx"/>
                    </a:ext>
                  </a:extLst>
                </a:hlinkClick>
              </a:rPr>
              <a:t>Annex I</a:t>
            </a:r>
            <a:r>
              <a:rPr lang="en-US" sz="2800" dirty="0">
                <a:solidFill>
                  <a:schemeClr val="tx2"/>
                </a:solidFill>
                <a:latin typeface="Verdana" pitchFamily="34" charset="0"/>
                <a:ea typeface="Verdana" pitchFamily="34" charset="0"/>
                <a:cs typeface="Verdana" pitchFamily="34" charset="0"/>
              </a:rPr>
              <a:t> for Statutory Central Auditors (SCA)</a:t>
            </a:r>
          </a:p>
          <a:p>
            <a:pPr marL="0" indent="0">
              <a:buNone/>
            </a:pPr>
            <a:r>
              <a:rPr lang="en-US" sz="2800" dirty="0">
                <a:solidFill>
                  <a:schemeClr val="tx2"/>
                </a:solidFill>
                <a:latin typeface="Verdana" pitchFamily="34" charset="0"/>
                <a:ea typeface="Verdana" pitchFamily="34" charset="0"/>
                <a:cs typeface="Verdana" pitchFamily="34" charset="0"/>
                <a:hlinkClick r:id="rId3">
                  <a:extLst>
                    <a:ext uri="{A12FA001-AC4F-418D-AE19-62706E023703}">
                      <ahyp:hlinkClr xmlns:ahyp="http://schemas.microsoft.com/office/drawing/2018/hyperlinkcolor" val="tx"/>
                    </a:ext>
                  </a:extLst>
                </a:hlinkClick>
              </a:rPr>
              <a:t>Annex II</a:t>
            </a:r>
            <a:r>
              <a:rPr lang="en-US" sz="2800" dirty="0">
                <a:solidFill>
                  <a:schemeClr val="tx2"/>
                </a:solidFill>
                <a:latin typeface="Verdana" pitchFamily="34" charset="0"/>
                <a:ea typeface="Verdana" pitchFamily="34" charset="0"/>
                <a:cs typeface="Verdana" pitchFamily="34" charset="0"/>
              </a:rPr>
              <a:t> for Branch Auditors</a:t>
            </a:r>
          </a:p>
          <a:p>
            <a:pPr marL="0" indent="0">
              <a:buNone/>
            </a:pPr>
            <a:r>
              <a:rPr lang="en-US" sz="2800" dirty="0">
                <a:solidFill>
                  <a:schemeClr val="tx2"/>
                </a:solidFill>
                <a:latin typeface="Verdana" pitchFamily="34" charset="0"/>
                <a:ea typeface="Verdana" pitchFamily="34" charset="0"/>
                <a:cs typeface="Verdana" pitchFamily="34" charset="0"/>
              </a:rPr>
              <a:t>An Appendix as part of Annex II for the specialized branches and</a:t>
            </a:r>
          </a:p>
          <a:p>
            <a:pPr marL="0" indent="0">
              <a:buNone/>
            </a:pPr>
            <a:r>
              <a:rPr lang="en-US" sz="2800" dirty="0">
                <a:solidFill>
                  <a:schemeClr val="tx2"/>
                </a:solidFill>
                <a:latin typeface="Verdana" pitchFamily="34" charset="0"/>
                <a:ea typeface="Verdana" pitchFamily="34" charset="0"/>
                <a:cs typeface="Verdana" pitchFamily="34" charset="0"/>
                <a:hlinkClick r:id="rId4">
                  <a:extLst>
                    <a:ext uri="{A12FA001-AC4F-418D-AE19-62706E023703}">
                      <ahyp:hlinkClr xmlns:ahyp="http://schemas.microsoft.com/office/drawing/2018/hyperlinkcolor" val="tx"/>
                    </a:ext>
                  </a:extLst>
                </a:hlinkClick>
              </a:rPr>
              <a:t>Annex III</a:t>
            </a:r>
            <a:r>
              <a:rPr lang="en-US" sz="2800" dirty="0">
                <a:solidFill>
                  <a:schemeClr val="tx2"/>
                </a:solidFill>
                <a:latin typeface="Verdana" pitchFamily="34" charset="0"/>
                <a:ea typeface="Verdana" pitchFamily="34" charset="0"/>
                <a:cs typeface="Verdana" pitchFamily="34" charset="0"/>
              </a:rPr>
              <a:t> on Large / Irregular / Critical accounts for branch auditors.</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7C9D7128-0C50-3DBD-DDF2-509EF0C130B1}"/>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96347862-746A-1379-139C-6AF14F994E23}"/>
              </a:ext>
            </a:extLst>
          </p:cNvPr>
          <p:cNvSpPr/>
          <p:nvPr/>
        </p:nvSpPr>
        <p:spPr>
          <a:xfrm>
            <a:off x="1605280" y="3797868"/>
            <a:ext cx="88290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0424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500"/>
                                        <p:tgtEl>
                                          <p:spTgt spid="3">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linds(horizontal)">
                                      <p:cBhvr>
                                        <p:cTn id="24" dur="500"/>
                                        <p:tgtEl>
                                          <p:spTgt spid="3">
                                            <p:txEl>
                                              <p:pRg st="5" end="5"/>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0" indent="0" algn="just">
              <a:spcBef>
                <a:spcPts val="0"/>
              </a:spcBef>
              <a:buNone/>
            </a:pPr>
            <a:r>
              <a:rPr lang="en-US" sz="2200" b="1" dirty="0">
                <a:solidFill>
                  <a:schemeClr val="tx2"/>
                </a:solidFill>
                <a:latin typeface="Verdana" pitchFamily="34" charset="0"/>
                <a:ea typeface="Verdana" pitchFamily="34" charset="0"/>
              </a:rPr>
              <a:t>The overall objective of the branch audit should be to have </a:t>
            </a:r>
            <a:r>
              <a:rPr lang="en-US" sz="2200" b="1" u="sng" dirty="0">
                <a:solidFill>
                  <a:schemeClr val="tx2"/>
                </a:solidFill>
                <a:latin typeface="Verdana" pitchFamily="34" charset="0"/>
                <a:ea typeface="Verdana" pitchFamily="34" charset="0"/>
              </a:rPr>
              <a:t>transaction testing</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provide inputs</a:t>
            </a:r>
            <a:r>
              <a:rPr lang="en-US" sz="2200" b="1" dirty="0">
                <a:solidFill>
                  <a:schemeClr val="tx2"/>
                </a:solidFill>
                <a:latin typeface="Verdana" pitchFamily="34" charset="0"/>
                <a:ea typeface="Verdana" pitchFamily="34" charset="0"/>
              </a:rPr>
              <a:t> to the SCAs on adequacy of implementation of various policy and regulatory requirements, including efficacy of the system and assurance functions (risk management, compliance and internal audit) at branch level.</a:t>
            </a:r>
            <a:endParaRPr lang="en-IN" sz="2200" b="1" dirty="0">
              <a:solidFill>
                <a:schemeClr val="tx2"/>
              </a:solidFill>
              <a:latin typeface="Verdana" pitchFamily="34" charset="0"/>
              <a:ea typeface="Verdana" pitchFamily="34" charset="0"/>
            </a:endParaRPr>
          </a:p>
          <a:p>
            <a:pPr algn="just">
              <a:spcBef>
                <a:spcPts val="0"/>
              </a:spcBef>
              <a:buFontTx/>
              <a:buChar char="-"/>
            </a:pPr>
            <a:r>
              <a:rPr lang="en-US" sz="2200" b="1" dirty="0">
                <a:solidFill>
                  <a:schemeClr val="tx2"/>
                </a:solidFill>
                <a:latin typeface="Verdana" pitchFamily="34" charset="0"/>
                <a:ea typeface="Verdana" pitchFamily="34" charset="0"/>
              </a:rPr>
              <a:t>The </a:t>
            </a:r>
            <a:r>
              <a:rPr lang="en-US" sz="2200" b="1" u="sng" dirty="0">
                <a:solidFill>
                  <a:schemeClr val="tx2"/>
                </a:solidFill>
                <a:latin typeface="Verdana" pitchFamily="34" charset="0"/>
                <a:ea typeface="Verdana" pitchFamily="34" charset="0"/>
              </a:rPr>
              <a:t>threshold fixed</a:t>
            </a:r>
            <a:r>
              <a:rPr lang="en-US" sz="2200" b="1" dirty="0">
                <a:solidFill>
                  <a:schemeClr val="tx2"/>
                </a:solidFill>
                <a:latin typeface="Verdana" pitchFamily="34" charset="0"/>
                <a:ea typeface="Verdana" pitchFamily="34" charset="0"/>
              </a:rPr>
              <a:t> for different purposes for comments in the LFAR will decide that above the threshold, the </a:t>
            </a:r>
            <a:r>
              <a:rPr lang="en-US" sz="2200" b="1" u="sng" dirty="0">
                <a:solidFill>
                  <a:schemeClr val="tx2"/>
                </a:solidFill>
                <a:latin typeface="Verdana" pitchFamily="34" charset="0"/>
                <a:ea typeface="Verdana" pitchFamily="34" charset="0"/>
              </a:rPr>
              <a:t>transaction detailing</a:t>
            </a:r>
            <a:r>
              <a:rPr lang="en-US" sz="2200" b="1" dirty="0">
                <a:solidFill>
                  <a:schemeClr val="tx2"/>
                </a:solidFill>
                <a:latin typeface="Verdana" pitchFamily="34" charset="0"/>
                <a:ea typeface="Verdana" pitchFamily="34" charset="0"/>
              </a:rPr>
              <a:t> needs to be seen and commented upon. However, below the threshold, the system and processes should be checked and commented upon.</a:t>
            </a:r>
            <a:endParaRPr lang="en-IN" sz="2200" b="1" dirty="0">
              <a:solidFill>
                <a:schemeClr val="tx2"/>
              </a:solidFill>
              <a:latin typeface="Verdana" pitchFamily="34" charset="0"/>
              <a:ea typeface="Verdana" pitchFamily="34" charset="0"/>
            </a:endParaRPr>
          </a:p>
          <a:p>
            <a:pPr algn="just">
              <a:spcBef>
                <a:spcPts val="0"/>
              </a:spcBef>
              <a:buFontTx/>
              <a:buChar char="-"/>
            </a:pPr>
            <a:r>
              <a:rPr lang="en-US" sz="2200" b="1" dirty="0">
                <a:solidFill>
                  <a:schemeClr val="tx2"/>
                </a:solidFill>
                <a:latin typeface="Verdana" pitchFamily="34" charset="0"/>
                <a:ea typeface="Verdana" pitchFamily="34" charset="0"/>
              </a:rPr>
              <a:t>Verification of </a:t>
            </a:r>
            <a:r>
              <a:rPr lang="en-US" sz="2200" b="1" u="sng" dirty="0">
                <a:solidFill>
                  <a:schemeClr val="tx2"/>
                </a:solidFill>
                <a:latin typeface="Verdana" pitchFamily="34" charset="0"/>
                <a:ea typeface="Verdana" pitchFamily="34" charset="0"/>
              </a:rPr>
              <a:t>data integrity</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data related</a:t>
            </a:r>
            <a:r>
              <a:rPr lang="en-US" sz="2200" b="1" dirty="0">
                <a:solidFill>
                  <a:schemeClr val="tx2"/>
                </a:solidFill>
                <a:latin typeface="Verdana" pitchFamily="34" charset="0"/>
                <a:ea typeface="Verdana" pitchFamily="34" charset="0"/>
              </a:rPr>
              <a:t> </a:t>
            </a:r>
            <a:r>
              <a:rPr lang="en-US" sz="2200" b="1" u="sng" dirty="0">
                <a:solidFill>
                  <a:schemeClr val="tx2"/>
                </a:solidFill>
                <a:latin typeface="Verdana" pitchFamily="34" charset="0"/>
                <a:ea typeface="Verdana" pitchFamily="34" charset="0"/>
              </a:rPr>
              <a:t>control systems</a:t>
            </a:r>
            <a:r>
              <a:rPr lang="en-US" sz="2200" b="1" dirty="0">
                <a:solidFill>
                  <a:schemeClr val="tx2"/>
                </a:solidFill>
                <a:latin typeface="Verdana" pitchFamily="34" charset="0"/>
                <a:ea typeface="Verdana" pitchFamily="34" charset="0"/>
              </a:rPr>
              <a:t> and </a:t>
            </a:r>
            <a:r>
              <a:rPr lang="en-US" sz="2200" b="1" u="sng" dirty="0">
                <a:solidFill>
                  <a:schemeClr val="tx2"/>
                </a:solidFill>
                <a:latin typeface="Verdana" pitchFamily="34" charset="0"/>
                <a:ea typeface="Verdana" pitchFamily="34" charset="0"/>
              </a:rPr>
              <a:t>processes</a:t>
            </a:r>
            <a:r>
              <a:rPr lang="en-US" sz="2200" b="1" dirty="0">
                <a:solidFill>
                  <a:schemeClr val="tx2"/>
                </a:solidFill>
                <a:latin typeface="Verdana" pitchFamily="34" charset="0"/>
                <a:ea typeface="Verdana" pitchFamily="34" charset="0"/>
              </a:rPr>
              <a:t> should be carried out and commented upon, with the special thrust on those data inputs which are to be used for </a:t>
            </a:r>
            <a:r>
              <a:rPr lang="en-US" sz="2200" b="1" u="sng" dirty="0">
                <a:solidFill>
                  <a:schemeClr val="tx2"/>
                </a:solidFill>
                <a:latin typeface="Verdana" pitchFamily="34" charset="0"/>
                <a:ea typeface="Verdana" pitchFamily="34" charset="0"/>
              </a:rPr>
              <a:t>MIS</a:t>
            </a:r>
            <a:r>
              <a:rPr lang="en-US" sz="2200" b="1" dirty="0">
                <a:solidFill>
                  <a:schemeClr val="tx2"/>
                </a:solidFill>
                <a:latin typeface="Verdana" pitchFamily="34" charset="0"/>
                <a:ea typeface="Verdana" pitchFamily="34" charset="0"/>
              </a:rPr>
              <a:t> at corporate office level and for supervisory reporting purposes.</a:t>
            </a:r>
            <a:endParaRPr lang="en-IN" sz="2200" b="1" dirty="0">
              <a:solidFill>
                <a:schemeClr val="tx2"/>
              </a:solidFill>
              <a:latin typeface="Verdana" pitchFamily="34" charset="0"/>
              <a:ea typeface="Verdana" pitchFamily="34" charset="0"/>
            </a:endParaRPr>
          </a:p>
          <a:p>
            <a:pPr algn="just">
              <a:spcBef>
                <a:spcPts val="0"/>
              </a:spcBef>
              <a:buFontTx/>
              <a:buChar char="-"/>
            </a:pPr>
            <a:endParaRPr lang="en-US" sz="2200" dirty="0">
              <a:solidFill>
                <a:schemeClr val="tx2"/>
              </a:solidFill>
              <a:latin typeface="Verdana" pitchFamily="34" charset="0"/>
              <a:ea typeface="Verdana" pitchFamily="34" charset="0"/>
            </a:endParaRP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8BD5DAF4-1809-7246-8420-DFCDB502C2B2}"/>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17671468-A0FB-81DA-48D3-E73196132803}"/>
              </a:ext>
            </a:extLst>
          </p:cNvPr>
          <p:cNvSpPr/>
          <p:nvPr/>
        </p:nvSpPr>
        <p:spPr>
          <a:xfrm>
            <a:off x="1605280" y="942908"/>
            <a:ext cx="8829040" cy="749980"/>
          </a:xfrm>
          <a:prstGeom prst="flowChartTerminator">
            <a:avLst/>
          </a:prstGeom>
          <a:noFill/>
          <a:ln w="76200">
            <a:solidFill>
              <a:srgbClr val="0E4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Flowchart: Terminator 7">
            <a:extLst>
              <a:ext uri="{FF2B5EF4-FFF2-40B4-BE49-F238E27FC236}">
                <a16:creationId xmlns:a16="http://schemas.microsoft.com/office/drawing/2014/main" id="{1BAC4595-6C93-2FFD-8F4C-AB129301AFFC}"/>
              </a:ext>
            </a:extLst>
          </p:cNvPr>
          <p:cNvSpPr/>
          <p:nvPr/>
        </p:nvSpPr>
        <p:spPr>
          <a:xfrm>
            <a:off x="1666240" y="2629468"/>
            <a:ext cx="8829040" cy="749980"/>
          </a:xfrm>
          <a:prstGeom prst="flowChartTerminator">
            <a:avLst/>
          </a:prstGeom>
          <a:noFill/>
          <a:ln w="76200">
            <a:solidFill>
              <a:srgbClr val="0E466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Flowchart: Terminator 8">
            <a:extLst>
              <a:ext uri="{FF2B5EF4-FFF2-40B4-BE49-F238E27FC236}">
                <a16:creationId xmlns:a16="http://schemas.microsoft.com/office/drawing/2014/main" id="{DD4E0C73-1215-D105-1D2B-D63E0745BEC1}"/>
              </a:ext>
            </a:extLst>
          </p:cNvPr>
          <p:cNvSpPr/>
          <p:nvPr/>
        </p:nvSpPr>
        <p:spPr>
          <a:xfrm>
            <a:off x="1666240" y="3462588"/>
            <a:ext cx="88290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Flowchart: Terminator 9">
            <a:extLst>
              <a:ext uri="{FF2B5EF4-FFF2-40B4-BE49-F238E27FC236}">
                <a16:creationId xmlns:a16="http://schemas.microsoft.com/office/drawing/2014/main" id="{A851ED38-9657-B793-A9F2-3B2BF042E856}"/>
              </a:ext>
            </a:extLst>
          </p:cNvPr>
          <p:cNvSpPr/>
          <p:nvPr/>
        </p:nvSpPr>
        <p:spPr>
          <a:xfrm>
            <a:off x="1666240" y="4630988"/>
            <a:ext cx="99466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05541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blinds(horizontal)">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US" b="1" dirty="0">
                <a:solidFill>
                  <a:schemeClr val="accent4">
                    <a:lumMod val="75000"/>
                  </a:schemeClr>
                </a:solidFill>
              </a:rPr>
              <a:t>Revised LFAR – 05.09.2020</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chor="t">
            <a:noAutofit/>
          </a:bodyPr>
          <a:lstStyle/>
          <a:p>
            <a:pPr algn="just">
              <a:buFontTx/>
              <a:buChar char="-"/>
            </a:pPr>
            <a:r>
              <a:rPr lang="en-US" sz="2200" b="1" dirty="0">
                <a:solidFill>
                  <a:schemeClr val="tx2"/>
                </a:solidFill>
                <a:latin typeface="Verdana" pitchFamily="34" charset="0"/>
                <a:ea typeface="Verdana" pitchFamily="34" charset="0"/>
              </a:rPr>
              <a:t>Where any of the comments made by the auditors in their LFAR is adverse, they should consider whether a qualification in their main report is necessary. It should not, however, be assumed that every adverse comment in the LFAR would necessarily result in a qualification in the main report. In deciding whether a qualification in the main report is necessary, the auditors should use their professional judgment in the facts and circumstances of each case.</a:t>
            </a:r>
          </a:p>
        </p:txBody>
      </p:sp>
      <p:sp>
        <p:nvSpPr>
          <p:cNvPr id="4" name="Slide Number Placeholder 3">
            <a:extLst>
              <a:ext uri="{FF2B5EF4-FFF2-40B4-BE49-F238E27FC236}">
                <a16:creationId xmlns:a16="http://schemas.microsoft.com/office/drawing/2014/main" id="{E73F3A79-E5FC-49EC-952C-8E3765E94295}"/>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AFC86ABF-3B84-6EC3-82A2-AA66BD0FDD1A}"/>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EB5DFA27-01A5-B7A3-93CB-6D7C17E4E704}"/>
              </a:ext>
            </a:extLst>
          </p:cNvPr>
          <p:cNvSpPr/>
          <p:nvPr/>
        </p:nvSpPr>
        <p:spPr>
          <a:xfrm>
            <a:off x="1686458" y="1278188"/>
            <a:ext cx="99466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6796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28600"/>
            <a:ext cx="7581900" cy="680120"/>
          </a:xfrm>
        </p:spPr>
        <p:txBody>
          <a:bodyPr>
            <a:normAutofit fontScale="90000"/>
          </a:bodyPr>
          <a:lstStyle/>
          <a:p>
            <a:pPr algn="ctr"/>
            <a:r>
              <a:rPr lang="en-IN" b="1" dirty="0">
                <a:solidFill>
                  <a:schemeClr val="tx2"/>
                </a:solidFill>
              </a:rPr>
              <a:t>Overview of LFAR - Assets</a:t>
            </a:r>
          </a:p>
        </p:txBody>
      </p:sp>
      <p:graphicFrame>
        <p:nvGraphicFramePr>
          <p:cNvPr id="6" name="Content Placeholder 5"/>
          <p:cNvGraphicFramePr>
            <a:graphicFrameLocks noGrp="1"/>
          </p:cNvGraphicFramePr>
          <p:nvPr>
            <p:ph idx="1"/>
          </p:nvPr>
        </p:nvGraphicFramePr>
        <p:xfrm>
          <a:off x="2105025" y="1052738"/>
          <a:ext cx="9600229" cy="5091389"/>
        </p:xfrm>
        <a:graphic>
          <a:graphicData uri="http://schemas.openxmlformats.org/drawingml/2006/table">
            <a:tbl>
              <a:tblPr firstRow="1" bandRow="1">
                <a:tableStyleId>{5C22544A-7EE6-4342-B048-85BDC9FD1C3A}</a:tableStyleId>
              </a:tblPr>
              <a:tblGrid>
                <a:gridCol w="4808926">
                  <a:extLst>
                    <a:ext uri="{9D8B030D-6E8A-4147-A177-3AD203B41FA5}">
                      <a16:colId xmlns:a16="http://schemas.microsoft.com/office/drawing/2014/main" val="20000"/>
                    </a:ext>
                  </a:extLst>
                </a:gridCol>
                <a:gridCol w="4791303">
                  <a:extLst>
                    <a:ext uri="{9D8B030D-6E8A-4147-A177-3AD203B41FA5}">
                      <a16:colId xmlns:a16="http://schemas.microsoft.com/office/drawing/2014/main" val="3550007505"/>
                    </a:ext>
                  </a:extLst>
                </a:gridCol>
              </a:tblGrid>
              <a:tr h="455317">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55317">
                <a:tc gridSpan="2">
                  <a:txBody>
                    <a:bodyPr/>
                    <a:lstStyle/>
                    <a:p>
                      <a:pPr marL="400050" indent="-400050">
                        <a:buAutoNum type="romanUcPeriod"/>
                      </a:pPr>
                      <a:r>
                        <a:rPr lang="en-US" sz="2000" b="1" dirty="0">
                          <a:solidFill>
                            <a:schemeClr val="tx2"/>
                          </a:solidFill>
                        </a:rPr>
                        <a:t>1. Cash (4 / 5)</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AutoNum type="romanUcPeriod"/>
                      </a:pP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928508">
                <a:tc>
                  <a:txBody>
                    <a:bodyPr/>
                    <a:lstStyle/>
                    <a:p>
                      <a:pPr marL="96838"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cash maintained is in effective joint custody of two or more officials, </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Review effectiveness of joint</a:t>
                      </a:r>
                      <a:r>
                        <a:rPr lang="en-US" sz="2000" b="1" baseline="0" dirty="0">
                          <a:solidFill>
                            <a:schemeClr val="tx2"/>
                          </a:solidFill>
                        </a:rPr>
                        <a:t> custody of Cash Vault /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122700">
                <a:tc>
                  <a:txBody>
                    <a:bodyPr/>
                    <a:lstStyle/>
                    <a:p>
                      <a:pPr marL="96838" indent="0"/>
                      <a:r>
                        <a:rPr lang="en-US" sz="2000" b="1" dirty="0">
                          <a:solidFill>
                            <a:schemeClr val="tx2"/>
                          </a:solidFill>
                        </a:rPr>
                        <a:t>Have the cash balances at the branch/ATMs been checked at periodic intervals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Check policy of bank</a:t>
                      </a:r>
                    </a:p>
                    <a:p>
                      <a:pPr marL="176213" indent="0">
                        <a:buNone/>
                      </a:pPr>
                      <a:r>
                        <a:rPr lang="en-US" sz="2000" b="1" dirty="0">
                          <a:solidFill>
                            <a:schemeClr val="tx2"/>
                          </a:solidFill>
                        </a:rPr>
                        <a:t>Verify from cash register</a:t>
                      </a:r>
                    </a:p>
                    <a:p>
                      <a:pPr marL="176213" indent="0">
                        <a:buNone/>
                      </a:pPr>
                      <a:r>
                        <a:rPr lang="en-US" sz="2000" b="1" dirty="0">
                          <a:solidFill>
                            <a:schemeClr val="tx2"/>
                          </a:solidFill>
                        </a:rPr>
                        <a:t>Report inconsistencies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2129547">
                <a:tc>
                  <a:txBody>
                    <a:bodyPr/>
                    <a:lstStyle/>
                    <a:p>
                      <a:pPr marL="176213" indent="0" algn="just" fontAlgn="t"/>
                      <a:r>
                        <a:rPr lang="en-US" sz="2000" b="1" kern="1200" dirty="0">
                          <a:solidFill>
                            <a:schemeClr val="tx2"/>
                          </a:solidFill>
                          <a:latin typeface="+mn-lt"/>
                          <a:ea typeface="+mn-ea"/>
                          <a:cs typeface="+mn-cs"/>
                        </a:rPr>
                        <a:t>cash balances, which vary significantly from the limits fixed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176213" indent="0">
                        <a:buNone/>
                      </a:pPr>
                      <a:r>
                        <a:rPr lang="en-US" sz="2000" b="1" dirty="0">
                          <a:solidFill>
                            <a:schemeClr val="tx2"/>
                          </a:solidFill>
                        </a:rPr>
                        <a:t>Cash Retention Limit for branch</a:t>
                      </a:r>
                    </a:p>
                    <a:p>
                      <a:pPr marL="176213" indent="0">
                        <a:buNone/>
                      </a:pPr>
                      <a:r>
                        <a:rPr lang="en-US" sz="2000" b="1" dirty="0">
                          <a:solidFill>
                            <a:schemeClr val="tx2"/>
                          </a:solidFill>
                        </a:rPr>
                        <a:t>Verify the status of cash retained by branch during the year and comment.                           </a:t>
                      </a:r>
                    </a:p>
                    <a:p>
                      <a:pPr marL="176213" indent="0">
                        <a:buNone/>
                      </a:pPr>
                      <a:r>
                        <a:rPr lang="en-US" sz="2000" b="1" dirty="0">
                          <a:solidFill>
                            <a:schemeClr val="tx2"/>
                          </a:solidFill>
                        </a:rPr>
                        <a:t>Verify instances of excess cash are being reported to the CO/HO.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062647533"/>
                  </a:ext>
                </a:extLst>
              </a:tr>
            </a:tbl>
          </a:graphicData>
        </a:graphic>
      </p:graphicFrame>
      <p:sp>
        <p:nvSpPr>
          <p:cNvPr id="5" name="Slide Number Placeholder 4"/>
          <p:cNvSpPr>
            <a:spLocks noGrp="1"/>
          </p:cNvSpPr>
          <p:nvPr>
            <p:ph type="sldNum" sz="quarter" idx="12"/>
          </p:nvPr>
        </p:nvSpPr>
        <p:spPr>
          <a:xfrm>
            <a:off x="486746" y="787782"/>
            <a:ext cx="824834" cy="365125"/>
          </a:xfrm>
        </p:spPr>
        <p:txBody>
          <a:bodyPr/>
          <a:lstStyle/>
          <a:p>
            <a:fld id="{ECDB6800-F8DA-4E50-8022-C1993CDE2A23}" type="slidenum">
              <a:rPr lang="en-IN" smtClean="0"/>
              <a:pPr/>
              <a:t>25</a:t>
            </a:fld>
            <a:endParaRPr lang="en-IN"/>
          </a:p>
        </p:txBody>
      </p:sp>
      <p:sp>
        <p:nvSpPr>
          <p:cNvPr id="7" name="Footer Placeholder 3">
            <a:extLst>
              <a:ext uri="{FF2B5EF4-FFF2-40B4-BE49-F238E27FC236}">
                <a16:creationId xmlns:a16="http://schemas.microsoft.com/office/drawing/2014/main" id="{88317C9E-10CF-4058-B567-B03D7CB8464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E353818-B390-83B5-6292-59BEA46E9609}"/>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228600"/>
            <a:ext cx="7581900" cy="680120"/>
          </a:xfrm>
        </p:spPr>
        <p:txBody>
          <a:bodyPr>
            <a:normAutofit fontScale="90000"/>
          </a:bodyPr>
          <a:lstStyle/>
          <a:p>
            <a:pPr algn="ctr"/>
            <a:r>
              <a:rPr lang="en-IN" b="1" dirty="0">
                <a:solidFill>
                  <a:schemeClr val="tx2"/>
                </a:solidFill>
              </a:rPr>
              <a:t>Overview of LFAR - Assets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5357780"/>
              </p:ext>
            </p:extLst>
          </p:nvPr>
        </p:nvGraphicFramePr>
        <p:xfrm>
          <a:off x="1779847" y="1041782"/>
          <a:ext cx="10127673" cy="4190619"/>
        </p:xfrm>
        <a:graphic>
          <a:graphicData uri="http://schemas.openxmlformats.org/drawingml/2006/table">
            <a:tbl>
              <a:tblPr firstRow="1" bandRow="1">
                <a:tableStyleId>{5C22544A-7EE6-4342-B048-85BDC9FD1C3A}</a:tableStyleId>
              </a:tblPr>
              <a:tblGrid>
                <a:gridCol w="4309292">
                  <a:extLst>
                    <a:ext uri="{9D8B030D-6E8A-4147-A177-3AD203B41FA5}">
                      <a16:colId xmlns:a16="http://schemas.microsoft.com/office/drawing/2014/main" val="20000"/>
                    </a:ext>
                  </a:extLst>
                </a:gridCol>
                <a:gridCol w="5818381">
                  <a:extLst>
                    <a:ext uri="{9D8B030D-6E8A-4147-A177-3AD203B41FA5}">
                      <a16:colId xmlns:a16="http://schemas.microsoft.com/office/drawing/2014/main" val="20001"/>
                    </a:ext>
                  </a:extLst>
                </a:gridCol>
              </a:tblGrid>
              <a:tr h="412207">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2207">
                <a:tc gridSpan="2">
                  <a:txBody>
                    <a:bodyPr/>
                    <a:lstStyle/>
                    <a:p>
                      <a:pPr marL="400050" indent="-400050">
                        <a:buAutoNum type="romanUcPeriod"/>
                      </a:pPr>
                      <a:r>
                        <a:rPr lang="en-US" sz="2000" b="1" dirty="0">
                          <a:solidFill>
                            <a:schemeClr val="tx2"/>
                          </a:solidFill>
                        </a:rPr>
                        <a:t>1. Cash (4 / 5)</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lnT w="12700" cap="flat" cmpd="sng" algn="ctr">
                      <a:solidFill>
                        <a:schemeClr val="tx1"/>
                      </a:solidFill>
                      <a:prstDash val="solid"/>
                      <a:round/>
                      <a:headEnd type="none" w="med" len="med"/>
                      <a:tailEnd type="none" w="med" len="med"/>
                    </a:lnT>
                    <a:solidFill>
                      <a:schemeClr val="accent1">
                        <a:alpha val="0"/>
                      </a:schemeClr>
                    </a:solidFill>
                  </a:tcPr>
                </a:tc>
                <a:extLst>
                  <a:ext uri="{0D108BD9-81ED-4DB2-BD59-A6C34878D82A}">
                    <a16:rowId xmlns:a16="http://schemas.microsoft.com/office/drawing/2014/main" val="10001"/>
                  </a:ext>
                </a:extLst>
              </a:tr>
              <a:tr h="1530093">
                <a:tc>
                  <a:txBody>
                    <a:bodyPr/>
                    <a:lstStyle/>
                    <a:p>
                      <a:pPr algn="just" fontAlgn="t"/>
                      <a:r>
                        <a:rPr lang="en-US" sz="2000" b="1" kern="1200" dirty="0">
                          <a:solidFill>
                            <a:schemeClr val="tx2"/>
                          </a:solidFill>
                          <a:latin typeface="+mn-lt"/>
                          <a:ea typeface="+mn-ea"/>
                          <a:cs typeface="+mn-cs"/>
                        </a:rPr>
                        <a:t>cash with its ATM(s) tally with the amounts of balances with the respective ATMs, based on the year end scrolls generated by the ATMs?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000" b="1" dirty="0">
                          <a:solidFill>
                            <a:schemeClr val="tx2"/>
                          </a:solidFill>
                        </a:rPr>
                        <a:t>Verify with the ATM Balance Reports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1836112">
                <a:tc>
                  <a:txBody>
                    <a:bodyPr/>
                    <a:lstStyle/>
                    <a:p>
                      <a:pPr algn="just" fontAlgn="t"/>
                      <a:r>
                        <a:rPr lang="en-US" sz="2000" b="1" kern="1200" dirty="0">
                          <a:solidFill>
                            <a:schemeClr val="tx2"/>
                          </a:solidFill>
                          <a:latin typeface="+mn-lt"/>
                          <a:ea typeface="+mn-ea"/>
                          <a:cs typeface="+mn-cs"/>
                        </a:rPr>
                        <a:t>Whether the insurance cover available with the branch adequately meets the requirement to cover the cash-in hand and cash-in transit?</a:t>
                      </a:r>
                    </a:p>
                    <a:p>
                      <a:pPr algn="just" fontAlgn="t"/>
                      <a:endParaRPr lang="en-US" sz="2000" b="0" i="0" u="none" strike="noStrike" dirty="0">
                        <a:solidFill>
                          <a:srgbClr val="000000"/>
                        </a:solidFill>
                        <a:effectLst/>
                        <a:latin typeface="Verdana" panose="020B060403050404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buNone/>
                      </a:pPr>
                      <a:r>
                        <a:rPr lang="en-US" sz="2000" b="1" dirty="0">
                          <a:solidFill>
                            <a:schemeClr val="tx2"/>
                          </a:solidFill>
                        </a:rPr>
                        <a:t>Verify the Insurance Policy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221841010"/>
                  </a:ext>
                </a:extLst>
              </a:tr>
            </a:tbl>
          </a:graphicData>
        </a:graphic>
      </p:graphicFrame>
      <p:sp>
        <p:nvSpPr>
          <p:cNvPr id="5" name="Slide Number Placeholder 4"/>
          <p:cNvSpPr>
            <a:spLocks noGrp="1"/>
          </p:cNvSpPr>
          <p:nvPr>
            <p:ph type="sldNum" sz="quarter" idx="12"/>
          </p:nvPr>
        </p:nvSpPr>
        <p:spPr>
          <a:xfrm>
            <a:off x="486746" y="787782"/>
            <a:ext cx="824834" cy="365125"/>
          </a:xfrm>
        </p:spPr>
        <p:txBody>
          <a:bodyPr/>
          <a:lstStyle/>
          <a:p>
            <a:fld id="{ECDB6800-F8DA-4E50-8022-C1993CDE2A23}" type="slidenum">
              <a:rPr lang="en-IN" smtClean="0"/>
              <a:pPr/>
              <a:t>26</a:t>
            </a:fld>
            <a:endParaRPr lang="en-IN"/>
          </a:p>
        </p:txBody>
      </p:sp>
      <p:sp>
        <p:nvSpPr>
          <p:cNvPr id="7" name="Footer Placeholder 3">
            <a:extLst>
              <a:ext uri="{FF2B5EF4-FFF2-40B4-BE49-F238E27FC236}">
                <a16:creationId xmlns:a16="http://schemas.microsoft.com/office/drawing/2014/main" id="{88317C9E-10CF-4058-B567-B03D7CB8464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1B0C8DD5-2549-6E3E-432A-52C9400CDC2F}"/>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29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28600"/>
            <a:ext cx="7850188"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162175" y="1052739"/>
          <a:ext cx="8743949" cy="3526038"/>
        </p:xfrm>
        <a:graphic>
          <a:graphicData uri="http://schemas.openxmlformats.org/drawingml/2006/table">
            <a:tbl>
              <a:tblPr firstRow="1" bandRow="1">
                <a:tableStyleId>{5C22544A-7EE6-4342-B048-85BDC9FD1C3A}</a:tableStyleId>
              </a:tblPr>
              <a:tblGrid>
                <a:gridCol w="3740149">
                  <a:extLst>
                    <a:ext uri="{9D8B030D-6E8A-4147-A177-3AD203B41FA5}">
                      <a16:colId xmlns:a16="http://schemas.microsoft.com/office/drawing/2014/main" val="20000"/>
                    </a:ext>
                  </a:extLst>
                </a:gridCol>
                <a:gridCol w="5003800">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2. Balance with RBI, SBI and Other Banks (For branches with Treasury Operations) (3/3)</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30996">
                <a:tc>
                  <a:txBody>
                    <a:bodyPr/>
                    <a:lstStyle/>
                    <a:p>
                      <a:pPr algn="just"/>
                      <a:r>
                        <a:rPr lang="en-US" sz="2000" b="1" dirty="0">
                          <a:solidFill>
                            <a:schemeClr val="tx2"/>
                          </a:solidFill>
                        </a:rPr>
                        <a:t>Balance Confirmation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buNone/>
                      </a:pPr>
                      <a:r>
                        <a:rPr lang="en-US" sz="2000" b="1" baseline="0" dirty="0">
                          <a:solidFill>
                            <a:schemeClr val="tx2"/>
                          </a:solidFill>
                        </a:rPr>
                        <a:t>Obtain balance confirmations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012353">
                <a:tc>
                  <a:txBody>
                    <a:bodyPr/>
                    <a:lstStyle/>
                    <a:p>
                      <a:pPr algn="just"/>
                      <a:r>
                        <a:rPr lang="en-US" sz="2000" b="1" dirty="0">
                          <a:solidFill>
                            <a:schemeClr val="tx2"/>
                          </a:solidFill>
                        </a:rPr>
                        <a:t>Review of Reconciliation</a:t>
                      </a:r>
                      <a:r>
                        <a:rPr lang="en-US" sz="2000" b="1" baseline="0" dirty="0">
                          <a:solidFill>
                            <a:schemeClr val="tx2"/>
                          </a:solidFill>
                        </a:rPr>
                        <a:t> Statement</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Review reconciliation process and its consistency through out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r>
                        <a:rPr lang="en-US" sz="2000" b="1" dirty="0">
                          <a:solidFill>
                            <a:schemeClr val="tx2"/>
                          </a:solidFill>
                        </a:rPr>
                        <a:t>Any special Observations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Review the reconciliation items compelling </a:t>
                      </a:r>
                      <a:r>
                        <a:rPr lang="en-US" sz="2000" b="1" baseline="0" dirty="0" err="1">
                          <a:solidFill>
                            <a:schemeClr val="tx2"/>
                          </a:solidFill>
                        </a:rPr>
                        <a:t>MoCs</a:t>
                      </a:r>
                      <a:r>
                        <a:rPr lang="en-US" sz="2000" b="1" baseline="0" dirty="0">
                          <a:solidFill>
                            <a:schemeClr val="tx2"/>
                          </a:solidFill>
                        </a:rPr>
                        <a:t> and special attention items</a:t>
                      </a:r>
                    </a:p>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8" name="Footer Placeholder 3">
            <a:extLst>
              <a:ext uri="{FF2B5EF4-FFF2-40B4-BE49-F238E27FC236}">
                <a16:creationId xmlns:a16="http://schemas.microsoft.com/office/drawing/2014/main" id="{0BF5E324-09D9-404F-9663-3150F4A8D05A}"/>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954F424B-205A-E9FD-43C2-4CE576ECBABA}"/>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4664500"/>
              </p:ext>
            </p:extLst>
          </p:nvPr>
        </p:nvGraphicFramePr>
        <p:xfrm>
          <a:off x="2143125" y="1052739"/>
          <a:ext cx="8905875" cy="4858610"/>
        </p:xfrm>
        <a:graphic>
          <a:graphicData uri="http://schemas.openxmlformats.org/drawingml/2006/table">
            <a:tbl>
              <a:tblPr firstRow="1" bandRow="1">
                <a:tableStyleId>{5C22544A-7EE6-4342-B048-85BDC9FD1C3A}</a:tableStyleId>
              </a:tblPr>
              <a:tblGrid>
                <a:gridCol w="3823074">
                  <a:extLst>
                    <a:ext uri="{9D8B030D-6E8A-4147-A177-3AD203B41FA5}">
                      <a16:colId xmlns:a16="http://schemas.microsoft.com/office/drawing/2014/main" val="20000"/>
                    </a:ext>
                  </a:extLst>
                </a:gridCol>
                <a:gridCol w="5082801">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3.</a:t>
                      </a:r>
                      <a:r>
                        <a:rPr lang="en-US" sz="2000" b="1" baseline="0" dirty="0">
                          <a:solidFill>
                            <a:schemeClr val="tx2"/>
                          </a:solidFill>
                        </a:rPr>
                        <a:t> Money at Call and at short Notice (1/4)</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012353">
                <a:tc>
                  <a:txBody>
                    <a:bodyPr/>
                    <a:lstStyle/>
                    <a:p>
                      <a:pPr algn="just"/>
                      <a:r>
                        <a:rPr lang="en-US" sz="2000" b="1" kern="1200" dirty="0">
                          <a:solidFill>
                            <a:schemeClr val="tx2"/>
                          </a:solidFill>
                          <a:latin typeface="+mn-lt"/>
                          <a:ea typeface="+mn-ea"/>
                          <a:cs typeface="Times New Roman" pitchFamily="18" charset="0"/>
                        </a:rPr>
                        <a:t>Whether “branch” has kept anytime during the year</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Generally not observed  in PSU Bank’s Branches (applicable to Treasury Department)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r>
                        <a:rPr lang="en-US" sz="2000" b="1" kern="1200" dirty="0">
                          <a:solidFill>
                            <a:schemeClr val="tx2"/>
                          </a:solidFill>
                          <a:latin typeface="+mn-lt"/>
                          <a:ea typeface="+mn-ea"/>
                          <a:cs typeface="Times New Roman" pitchFamily="18" charset="0"/>
                        </a:rPr>
                        <a:t>Has the year-end balance been duly confirmed and reconciled?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r>
                        <a:rPr lang="en-US" sz="2000" b="1" kern="1200" dirty="0">
                          <a:solidFill>
                            <a:schemeClr val="tx2"/>
                          </a:solidFill>
                          <a:latin typeface="+mn-lt"/>
                          <a:ea typeface="+mn-ea"/>
                          <a:cs typeface="Times New Roman" pitchFamily="18" charset="0"/>
                        </a:rPr>
                        <a:t>Has interest accrued up to the year-end been properly recorded?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564857231"/>
                  </a:ext>
                </a:extLst>
              </a:tr>
              <a:tr h="708647">
                <a:tc>
                  <a:txBody>
                    <a:bodyPr/>
                    <a:lstStyle/>
                    <a:p>
                      <a:r>
                        <a:rPr lang="en-US" sz="2000" b="1" kern="1200" dirty="0">
                          <a:solidFill>
                            <a:schemeClr val="tx2"/>
                          </a:solidFill>
                          <a:latin typeface="+mn-lt"/>
                          <a:ea typeface="+mn-ea"/>
                          <a:cs typeface="Times New Roman" pitchFamily="18" charset="0"/>
                        </a:rPr>
                        <a:t>Whether instructions/ guidelines, if any, laid down by the controlling authorities of the bank have been complied with?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591017851"/>
                  </a:ext>
                </a:extLst>
              </a:tr>
            </a:tbl>
          </a:graphicData>
        </a:graphic>
      </p:graphicFrame>
      <p:sp>
        <p:nvSpPr>
          <p:cNvPr id="7" name="Footer Placeholder 3">
            <a:extLst>
              <a:ext uri="{FF2B5EF4-FFF2-40B4-BE49-F238E27FC236}">
                <a16:creationId xmlns:a16="http://schemas.microsoft.com/office/drawing/2014/main" id="{4ECFBD40-2C1C-46C4-8D95-DE9D7561083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AECA13D0-2C85-DB49-76D3-0EC60A75CC44}"/>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209800" y="1091503"/>
          <a:ext cx="8782049" cy="5270269"/>
        </p:xfrm>
        <a:graphic>
          <a:graphicData uri="http://schemas.openxmlformats.org/drawingml/2006/table">
            <a:tbl>
              <a:tblPr firstRow="1" bandRow="1">
                <a:tableStyleId>{5C22544A-7EE6-4342-B048-85BDC9FD1C3A}</a:tableStyleId>
              </a:tblPr>
              <a:tblGrid>
                <a:gridCol w="3756446">
                  <a:extLst>
                    <a:ext uri="{9D8B030D-6E8A-4147-A177-3AD203B41FA5}">
                      <a16:colId xmlns:a16="http://schemas.microsoft.com/office/drawing/2014/main" val="20000"/>
                    </a:ext>
                  </a:extLst>
                </a:gridCol>
                <a:gridCol w="5025603">
                  <a:extLst>
                    <a:ext uri="{9D8B030D-6E8A-4147-A177-3AD203B41FA5}">
                      <a16:colId xmlns:a16="http://schemas.microsoft.com/office/drawing/2014/main" val="20001"/>
                    </a:ext>
                  </a:extLst>
                </a:gridCol>
              </a:tblGrid>
              <a:tr h="410565">
                <a:tc>
                  <a:txBody>
                    <a:bodyPr/>
                    <a:lstStyle/>
                    <a:p>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marR="0" lvl="0" indent="-400050" algn="l" defTabSz="457200" rtl="0" eaLnBrk="1" fontAlgn="auto" latinLnBrk="0" hangingPunct="1">
                        <a:lnSpc>
                          <a:spcPct val="100000"/>
                        </a:lnSpc>
                        <a:spcBef>
                          <a:spcPts val="0"/>
                        </a:spcBef>
                        <a:spcAft>
                          <a:spcPts val="0"/>
                        </a:spcAft>
                        <a:buClrTx/>
                        <a:buSzTx/>
                        <a:buFontTx/>
                        <a:buNone/>
                        <a:tabLst/>
                        <a:defRPr/>
                      </a:pPr>
                      <a:r>
                        <a:rPr lang="en-US" sz="2000" b="1" dirty="0">
                          <a:solidFill>
                            <a:schemeClr val="tx2"/>
                          </a:solidFill>
                        </a:rPr>
                        <a:t>4.</a:t>
                      </a:r>
                      <a:r>
                        <a:rPr lang="en-US" sz="2000" b="1" baseline="0" dirty="0">
                          <a:solidFill>
                            <a:schemeClr val="tx2"/>
                          </a:solidFill>
                        </a:rPr>
                        <a:t> Investments – Branches in India (4/0)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a:p>
                  </a:txBody>
                  <a:tcPr/>
                </a:tc>
                <a:extLst>
                  <a:ext uri="{0D108BD9-81ED-4DB2-BD59-A6C34878D82A}">
                    <a16:rowId xmlns:a16="http://schemas.microsoft.com/office/drawing/2014/main" val="1128248033"/>
                  </a:ext>
                </a:extLst>
              </a:tr>
              <a:tr h="410565">
                <a:tc gridSpan="2">
                  <a:txBody>
                    <a:bodyPr/>
                    <a:lstStyle/>
                    <a:p>
                      <a:pPr marL="400050" indent="-400050">
                        <a:buNone/>
                      </a:pPr>
                      <a:r>
                        <a:rPr lang="en-US" sz="2000" b="1" dirty="0">
                          <a:solidFill>
                            <a:schemeClr val="tx2"/>
                          </a:solidFill>
                        </a:rPr>
                        <a:t>4.</a:t>
                      </a:r>
                      <a:r>
                        <a:rPr lang="en-US" sz="2000" b="1" baseline="0" dirty="0">
                          <a:solidFill>
                            <a:schemeClr val="tx2"/>
                          </a:solidFill>
                        </a:rPr>
                        <a:t> Investments – Branches outside India (4/4)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669384">
                <a:tc>
                  <a:txBody>
                    <a:bodyPr/>
                    <a:lstStyle/>
                    <a:p>
                      <a:pPr lvl="0" algn="just"/>
                      <a:r>
                        <a:rPr lang="en-US" sz="2000" b="1" kern="1200" baseline="0" dirty="0">
                          <a:solidFill>
                            <a:schemeClr val="tx2"/>
                          </a:solidFill>
                          <a:latin typeface="+mn-lt"/>
                          <a:ea typeface="+mn-ea"/>
                          <a:cs typeface="Times New Roman" pitchFamily="18" charset="0"/>
                        </a:rPr>
                        <a:t>has the branch acted within its delegated authority</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rPr>
                        <a:t>Generally SBAs are appointed locally for Branches outside India.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physical verification of the investments held by the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r>
                        <a:rPr lang="en-US" sz="2000" b="1" kern="1200" baseline="0" dirty="0">
                          <a:solidFill>
                            <a:schemeClr val="tx2"/>
                          </a:solidFill>
                          <a:latin typeface="+mn-lt"/>
                          <a:ea typeface="+mn-ea"/>
                          <a:cs typeface="Times New Roman" pitchFamily="18" charset="0"/>
                        </a:rPr>
                        <a:t>valuation of investments in accordance with the RBI /regulatory authority of the country in which the branch is located whichever are more stringent?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any matured or overdue investments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342900" indent="-342900" algn="just">
                        <a:buAutoNum type="arabicPeriod"/>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bl>
          </a:graphicData>
        </a:graphic>
      </p:graphicFrame>
      <p:sp>
        <p:nvSpPr>
          <p:cNvPr id="7" name="Footer Placeholder 3">
            <a:extLst>
              <a:ext uri="{FF2B5EF4-FFF2-40B4-BE49-F238E27FC236}">
                <a16:creationId xmlns:a16="http://schemas.microsoft.com/office/drawing/2014/main" id="{FED4E01D-5654-4644-9F74-2CCC87792357}"/>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24C04D07-EE4F-D31E-810B-91EECCE92E6C}"/>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29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17A70-572A-43B7-874A-B3E78770F401}"/>
              </a:ext>
            </a:extLst>
          </p:cNvPr>
          <p:cNvSpPr>
            <a:spLocks noGrp="1"/>
          </p:cNvSpPr>
          <p:nvPr>
            <p:ph type="title"/>
          </p:nvPr>
        </p:nvSpPr>
        <p:spPr>
          <a:xfrm>
            <a:off x="1484310" y="323261"/>
            <a:ext cx="10018713" cy="749980"/>
          </a:xfrm>
        </p:spPr>
        <p:txBody>
          <a:bodyPr/>
          <a:lstStyle/>
          <a:p>
            <a:pPr algn="ctr"/>
            <a:r>
              <a:rPr lang="en-US" b="1" dirty="0">
                <a:solidFill>
                  <a:schemeClr val="accent4">
                    <a:lumMod val="75000"/>
                  </a:schemeClr>
                </a:solidFill>
                <a:latin typeface="Tahoma" panose="020B0604030504040204" pitchFamily="34" charset="0"/>
                <a:ea typeface="Tahoma" panose="020B0604030504040204" pitchFamily="34" charset="0"/>
                <a:cs typeface="Tahoma" panose="020B0604030504040204" pitchFamily="34" charset="0"/>
              </a:rPr>
              <a:t>Introduction</a:t>
            </a:r>
            <a:endParaRPr lang="en-IN"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934BEEAF-CBFC-4EB1-9F10-C4BC58913927}"/>
              </a:ext>
            </a:extLst>
          </p:cNvPr>
          <p:cNvSpPr>
            <a:spLocks noGrp="1"/>
          </p:cNvSpPr>
          <p:nvPr>
            <p:ph idx="1"/>
          </p:nvPr>
        </p:nvSpPr>
        <p:spPr>
          <a:xfrm>
            <a:off x="1706880" y="1396679"/>
            <a:ext cx="9916159" cy="4718371"/>
          </a:xfrm>
        </p:spPr>
        <p:txBody>
          <a:bodyPr anchor="t">
            <a:normAutofit/>
          </a:bodyPr>
          <a:lstStyle/>
          <a:p>
            <a:pPr marL="0" indent="0" algn="just">
              <a:spcBef>
                <a:spcPts val="1200"/>
              </a:spcBef>
              <a:spcAft>
                <a:spcPts val="1200"/>
              </a:spcAft>
              <a:buClr>
                <a:schemeClr val="tx1"/>
              </a:buClr>
              <a:buNone/>
            </a:pPr>
            <a:r>
              <a:rPr lang="en-US" sz="3600" b="1" dirty="0">
                <a:solidFill>
                  <a:schemeClr val="tx2"/>
                </a:solidFill>
                <a:latin typeface="Verdana" panose="020B0604030504040204" pitchFamily="34" charset="0"/>
                <a:ea typeface="Verdana" panose="020B0604030504040204" pitchFamily="34" charset="0"/>
                <a:cs typeface="Tahoma" panose="020B0604030504040204" pitchFamily="34" charset="0"/>
              </a:rPr>
              <a:t>Audit Planning</a:t>
            </a:r>
          </a:p>
          <a:p>
            <a:pPr marL="0" indent="0" algn="just">
              <a:spcBef>
                <a:spcPts val="1200"/>
              </a:spcBef>
              <a:spcAft>
                <a:spcPts val="1200"/>
              </a:spcAft>
              <a:buNone/>
            </a:pPr>
            <a:endParaRPr lang="en-US" sz="3600"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lgn="just">
              <a:spcBef>
                <a:spcPts val="1200"/>
              </a:spcBef>
              <a:spcAft>
                <a:spcPts val="1200"/>
              </a:spcAft>
              <a:buNone/>
            </a:pPr>
            <a:r>
              <a:rPr lang="en-US" sz="3600" b="1" dirty="0">
                <a:solidFill>
                  <a:schemeClr val="tx2"/>
                </a:solidFill>
                <a:latin typeface="Verdana" panose="020B0604030504040204" pitchFamily="34" charset="0"/>
                <a:ea typeface="Verdana" panose="020B0604030504040204" pitchFamily="34" charset="0"/>
                <a:cs typeface="Tahoma" panose="020B0604030504040204" pitchFamily="34" charset="0"/>
              </a:rPr>
              <a:t>Reporting / LFAR</a:t>
            </a:r>
          </a:p>
        </p:txBody>
      </p:sp>
      <p:sp>
        <p:nvSpPr>
          <p:cNvPr id="4" name="Slide Number Placeholder 3">
            <a:extLst>
              <a:ext uri="{FF2B5EF4-FFF2-40B4-BE49-F238E27FC236}">
                <a16:creationId xmlns:a16="http://schemas.microsoft.com/office/drawing/2014/main" id="{EAF9C9A6-57C4-4B9F-BDF9-9BC5779D929E}"/>
              </a:ext>
            </a:extLst>
          </p:cNvPr>
          <p:cNvSpPr>
            <a:spLocks noGrp="1"/>
          </p:cNvSpPr>
          <p:nvPr>
            <p:ph type="sldNum" sz="quarter" idx="12"/>
          </p:nvPr>
        </p:nvSpPr>
        <p:spPr>
          <a:xfrm>
            <a:off x="0" y="647192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6" name="Footer Placeholder 3">
            <a:extLst>
              <a:ext uri="{FF2B5EF4-FFF2-40B4-BE49-F238E27FC236}">
                <a16:creationId xmlns:a16="http://schemas.microsoft.com/office/drawing/2014/main" id="{7D1473E3-4576-4696-9191-2A722FA8C50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5" name="Flowchart: Terminator 4">
            <a:extLst>
              <a:ext uri="{FF2B5EF4-FFF2-40B4-BE49-F238E27FC236}">
                <a16:creationId xmlns:a16="http://schemas.microsoft.com/office/drawing/2014/main" id="{FEF70E7E-DAC5-7C19-CFA6-6C37EAB67069}"/>
              </a:ext>
            </a:extLst>
          </p:cNvPr>
          <p:cNvSpPr/>
          <p:nvPr/>
        </p:nvSpPr>
        <p:spPr>
          <a:xfrm>
            <a:off x="1371600" y="1356039"/>
            <a:ext cx="79654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64291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IN" b="1" dirty="0">
                <a:solidFill>
                  <a:schemeClr val="tx2"/>
                </a:solidFill>
              </a:rPr>
              <a:t>Overview of LFAR - Assets</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1814945" y="894855"/>
            <a:ext cx="9689667" cy="5759631"/>
          </a:xfrm>
        </p:spPr>
        <p:txBody>
          <a:bodyPr>
            <a:noAutofit/>
          </a:bodyPr>
          <a:lstStyle/>
          <a:p>
            <a:pPr marL="0" indent="0" algn="ctr">
              <a:spcBef>
                <a:spcPts val="0"/>
              </a:spcBef>
              <a:buNone/>
            </a:pPr>
            <a:r>
              <a:rPr lang="en-US" sz="2200" b="1" dirty="0">
                <a:solidFill>
                  <a:schemeClr val="tx2"/>
                </a:solidFill>
                <a:latin typeface="Verdana" pitchFamily="34" charset="0"/>
                <a:ea typeface="Verdana" pitchFamily="34" charset="0"/>
                <a:cs typeface="Verdana" pitchFamily="34" charset="0"/>
              </a:rPr>
              <a:t>General Instructions for Advances</a:t>
            </a: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The answers to the following questions may be based on the auditor’s examination of all large advances.</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For this purpose, large advances are those in respect of which the outstanding amount is in </a:t>
            </a:r>
            <a:r>
              <a:rPr lang="en-US" sz="2200" b="1" dirty="0">
                <a:solidFill>
                  <a:schemeClr val="tx2"/>
                </a:solidFill>
                <a:latin typeface="Verdana" pitchFamily="34" charset="0"/>
                <a:ea typeface="Verdana" pitchFamily="34" charset="0"/>
                <a:cs typeface="Verdana" pitchFamily="34" charset="0"/>
              </a:rPr>
              <a:t>excess of 10% of outstanding</a:t>
            </a:r>
            <a:r>
              <a:rPr lang="en-US" sz="2200" dirty="0">
                <a:solidFill>
                  <a:schemeClr val="tx2"/>
                </a:solidFill>
                <a:latin typeface="Verdana" pitchFamily="34" charset="0"/>
                <a:ea typeface="Verdana" pitchFamily="34" charset="0"/>
                <a:cs typeface="Verdana" pitchFamily="34" charset="0"/>
              </a:rPr>
              <a:t> aggregate balance of fund based and non-fund based advances of the branch or </a:t>
            </a:r>
            <a:r>
              <a:rPr lang="en-US" sz="2200" b="1" dirty="0">
                <a:solidFill>
                  <a:schemeClr val="tx2"/>
                </a:solidFill>
                <a:latin typeface="Verdana" pitchFamily="34" charset="0"/>
                <a:ea typeface="Verdana" pitchFamily="34" charset="0"/>
                <a:cs typeface="Verdana" pitchFamily="34" charset="0"/>
              </a:rPr>
              <a:t>Rs.10 crores</a:t>
            </a:r>
            <a:r>
              <a:rPr lang="en-US" sz="2200" dirty="0">
                <a:solidFill>
                  <a:schemeClr val="tx2"/>
                </a:solidFill>
                <a:latin typeface="Verdana" pitchFamily="34" charset="0"/>
                <a:ea typeface="Verdana" pitchFamily="34" charset="0"/>
                <a:cs typeface="Verdana" pitchFamily="34" charset="0"/>
              </a:rPr>
              <a:t>, whichever is less.</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Care- For all accounts above the threshold, the transaction audit/account specific details to be seen and commented, whereas below the threshold, the process needs to be checked and commented upon. Comments of the branch auditor on advances with significant adverse features, which might need the attention of the management / Statutory Central Auditors, should be appended to the LFAR.</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0B5F2EA5-8921-FAB6-4FBD-D1D258C1B66E}"/>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lowchart: Terminator 6">
            <a:extLst>
              <a:ext uri="{FF2B5EF4-FFF2-40B4-BE49-F238E27FC236}">
                <a16:creationId xmlns:a16="http://schemas.microsoft.com/office/drawing/2014/main" id="{03A9033A-F39D-D35D-5CB5-9BF4FBD5C71D}"/>
              </a:ext>
            </a:extLst>
          </p:cNvPr>
          <p:cNvSpPr/>
          <p:nvPr/>
        </p:nvSpPr>
        <p:spPr>
          <a:xfrm>
            <a:off x="1666240" y="2131628"/>
            <a:ext cx="9926320" cy="1597092"/>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98561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linds(horizontal)">
                                      <p:cBhvr>
                                        <p:cTn id="13" dur="500"/>
                                        <p:tgtEl>
                                          <p:spTgt spid="3">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linds(horizont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F27-52F4-49F0-8A54-EE1BC74747ED}"/>
              </a:ext>
            </a:extLst>
          </p:cNvPr>
          <p:cNvSpPr>
            <a:spLocks noGrp="1"/>
          </p:cNvSpPr>
          <p:nvPr>
            <p:ph type="title"/>
          </p:nvPr>
        </p:nvSpPr>
        <p:spPr>
          <a:xfrm>
            <a:off x="2592925" y="203513"/>
            <a:ext cx="8911687" cy="691343"/>
          </a:xfrm>
        </p:spPr>
        <p:txBody>
          <a:bodyPr>
            <a:normAutofit fontScale="90000"/>
          </a:bodyPr>
          <a:lstStyle/>
          <a:p>
            <a:pPr algn="ctr"/>
            <a:r>
              <a:rPr lang="en-IN" b="1" dirty="0">
                <a:solidFill>
                  <a:schemeClr val="tx2"/>
                </a:solidFill>
              </a:rPr>
              <a:t>Overview of LFAR - Assets</a:t>
            </a:r>
            <a:endParaRPr lang="en-IN" dirty="0"/>
          </a:p>
        </p:txBody>
      </p:sp>
      <p:sp>
        <p:nvSpPr>
          <p:cNvPr id="3" name="Content Placeholder 2">
            <a:extLst>
              <a:ext uri="{FF2B5EF4-FFF2-40B4-BE49-F238E27FC236}">
                <a16:creationId xmlns:a16="http://schemas.microsoft.com/office/drawing/2014/main" id="{C01522E5-0F94-46AC-961F-EA113879DED6}"/>
              </a:ext>
            </a:extLst>
          </p:cNvPr>
          <p:cNvSpPr>
            <a:spLocks noGrp="1"/>
          </p:cNvSpPr>
          <p:nvPr>
            <p:ph idx="1"/>
          </p:nvPr>
        </p:nvSpPr>
        <p:spPr>
          <a:xfrm>
            <a:off x="2174240" y="894855"/>
            <a:ext cx="9330372" cy="5759631"/>
          </a:xfrm>
        </p:spPr>
        <p:txBody>
          <a:bodyPr>
            <a:noAutofit/>
          </a:bodyPr>
          <a:lstStyle/>
          <a:p>
            <a:pPr marL="0" indent="0" algn="just">
              <a:spcBef>
                <a:spcPts val="0"/>
              </a:spcBef>
              <a:buNone/>
            </a:pPr>
            <a:r>
              <a:rPr lang="en-US" sz="2200" dirty="0">
                <a:solidFill>
                  <a:schemeClr val="tx2"/>
                </a:solidFill>
                <a:latin typeface="Verdana" pitchFamily="34" charset="0"/>
                <a:ea typeface="Verdana" pitchFamily="34" charset="0"/>
                <a:cs typeface="Verdana" pitchFamily="34" charset="0"/>
              </a:rPr>
              <a:t>The critical comments based on the review of the above and other test check should be given in respective paragraphs as given in LFAR given below. </a:t>
            </a:r>
          </a:p>
          <a:p>
            <a:pPr marL="0" indent="0" algn="just">
              <a:spcBef>
                <a:spcPts val="0"/>
              </a:spcBef>
              <a:buNone/>
            </a:pPr>
            <a:endParaRPr lang="en-US" sz="2200" b="1"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List of Advances Accounts examined for Audit</a:t>
            </a:r>
          </a:p>
          <a:p>
            <a:pPr marL="0" indent="0" algn="just">
              <a:spcBef>
                <a:spcPts val="0"/>
              </a:spcBef>
              <a:buNone/>
            </a:pPr>
            <a:endParaRPr lang="en-US" sz="2200" dirty="0">
              <a:solidFill>
                <a:schemeClr val="tx2"/>
              </a:solidFill>
              <a:latin typeface="Verdana" pitchFamily="34" charset="0"/>
              <a:ea typeface="Verdana" pitchFamily="34" charset="0"/>
              <a:cs typeface="Verdana" pitchFamily="34" charset="0"/>
            </a:endParaRP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Account Number,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Account Name,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Balance as at Year end (Funded),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Balance as at Year end (Non Funded),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Total. </a:t>
            </a:r>
          </a:p>
          <a:p>
            <a:pPr marL="0" indent="0" algn="just">
              <a:spcBef>
                <a:spcPts val="0"/>
              </a:spcBef>
              <a:buNone/>
            </a:pPr>
            <a:r>
              <a:rPr lang="en-US" sz="2200" b="1" dirty="0">
                <a:solidFill>
                  <a:schemeClr val="tx2"/>
                </a:solidFill>
                <a:latin typeface="Verdana" pitchFamily="34" charset="0"/>
                <a:ea typeface="Verdana" pitchFamily="34" charset="0"/>
                <a:cs typeface="Verdana" pitchFamily="34" charset="0"/>
              </a:rPr>
              <a:t>Specify % of examined by SBAs</a:t>
            </a:r>
          </a:p>
        </p:txBody>
      </p:sp>
      <p:sp>
        <p:nvSpPr>
          <p:cNvPr id="5" name="Footer Placeholder 3">
            <a:extLst>
              <a:ext uri="{FF2B5EF4-FFF2-40B4-BE49-F238E27FC236}">
                <a16:creationId xmlns:a16="http://schemas.microsoft.com/office/drawing/2014/main" id="{D8ECAD5F-EE37-40E3-B4CD-63F5BE4184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Slide Number Placeholder 3">
            <a:extLst>
              <a:ext uri="{FF2B5EF4-FFF2-40B4-BE49-F238E27FC236}">
                <a16:creationId xmlns:a16="http://schemas.microsoft.com/office/drawing/2014/main" id="{AB0E28E9-E4FE-8966-93D7-82568C7790E3}"/>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1323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linds(horizontal)">
                                      <p:cBhvr>
                                        <p:cTn id="13" dur="500"/>
                                        <p:tgtEl>
                                          <p:spTgt spid="3">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linds(horizontal)">
                                      <p:cBhvr>
                                        <p:cTn id="16" dur="500"/>
                                        <p:tgtEl>
                                          <p:spTgt spid="3">
                                            <p:txEl>
                                              <p:pRg st="5" end="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blinds(horizontal)">
                                      <p:cBhvr>
                                        <p:cTn id="19" dur="500"/>
                                        <p:tgtEl>
                                          <p:spTgt spid="3">
                                            <p:txEl>
                                              <p:pRg st="6" end="6"/>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linds(horizontal)">
                                      <p:cBhvr>
                                        <p:cTn id="22" dur="500"/>
                                        <p:tgtEl>
                                          <p:spTgt spid="3">
                                            <p:txEl>
                                              <p:pRg st="7" end="7"/>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linds(horizontal)">
                                      <p:cBhvr>
                                        <p:cTn id="25" dur="500"/>
                                        <p:tgtEl>
                                          <p:spTgt spid="3">
                                            <p:txEl>
                                              <p:pRg st="8" end="8"/>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blinds(horizontal)">
                                      <p:cBhvr>
                                        <p:cTn id="2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4447050"/>
              </p:ext>
            </p:extLst>
          </p:nvPr>
        </p:nvGraphicFramePr>
        <p:xfrm>
          <a:off x="2047875" y="1052738"/>
          <a:ext cx="8972550" cy="4668374"/>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Have you come across cases of quick mortality in accounts, where the facility became non-performing within a period of 12 months from the date of first sanction? Details of such accounts may be provided in following manner:-</a:t>
                      </a:r>
                    </a:p>
                    <a:p>
                      <a:pPr lvl="0" algn="just"/>
                      <a:r>
                        <a:rPr lang="en-US" sz="2000" b="1" kern="1200" dirty="0">
                          <a:solidFill>
                            <a:schemeClr val="tx2"/>
                          </a:solidFill>
                          <a:latin typeface="+mn-lt"/>
                          <a:ea typeface="Verdana" pitchFamily="34" charset="0"/>
                          <a:cs typeface="Verdana" pitchFamily="34" charset="0"/>
                        </a:rPr>
                        <a:t>• Account No.</a:t>
                      </a:r>
                    </a:p>
                    <a:p>
                      <a:pPr lvl="0" algn="just"/>
                      <a:r>
                        <a:rPr lang="en-US" sz="2000" b="1" kern="1200" dirty="0">
                          <a:solidFill>
                            <a:schemeClr val="tx2"/>
                          </a:solidFill>
                          <a:latin typeface="+mn-lt"/>
                          <a:ea typeface="Verdana" pitchFamily="34" charset="0"/>
                          <a:cs typeface="Verdana" pitchFamily="34" charset="0"/>
                        </a:rPr>
                        <a:t>• Account Name</a:t>
                      </a:r>
                    </a:p>
                    <a:p>
                      <a:pPr lvl="0" algn="just"/>
                      <a:r>
                        <a:rPr lang="en-US" sz="2000" b="1" kern="1200" dirty="0">
                          <a:solidFill>
                            <a:schemeClr val="tx2"/>
                          </a:solidFill>
                          <a:latin typeface="+mn-lt"/>
                          <a:ea typeface="Verdana" pitchFamily="34" charset="0"/>
                          <a:cs typeface="Verdana" pitchFamily="34" charset="0"/>
                        </a:rPr>
                        <a:t>• Balance as at year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the list of such cases from correspondence / MIS reporting</a:t>
                      </a:r>
                    </a:p>
                    <a:p>
                      <a:pPr marL="0" indent="0" algn="just">
                        <a:buNone/>
                      </a:pPr>
                      <a:r>
                        <a:rPr lang="en-US" sz="2000" b="1" baseline="0" dirty="0">
                          <a:solidFill>
                            <a:schemeClr val="tx2"/>
                          </a:solidFill>
                          <a:latin typeface="+mn-lt"/>
                        </a:rPr>
                        <a:t>Comment appropriately</a:t>
                      </a:r>
                    </a:p>
                    <a:p>
                      <a:pPr marL="0" indent="0" algn="just">
                        <a:buNone/>
                      </a:pPr>
                      <a:endParaRPr lang="en-US" sz="2000" b="1" baseline="0" dirty="0">
                        <a:solidFill>
                          <a:schemeClr val="tx2"/>
                        </a:solidFill>
                        <a:latin typeface="+mn-lt"/>
                      </a:endParaRPr>
                    </a:p>
                    <a:p>
                      <a:pPr marL="0" indent="0" algn="just">
                        <a:buNone/>
                      </a:pPr>
                      <a:r>
                        <a:rPr lang="en-US" sz="2000" b="1" baseline="0" dirty="0">
                          <a:solidFill>
                            <a:schemeClr val="tx2"/>
                          </a:solidFill>
                          <a:latin typeface="+mn-lt"/>
                        </a:rPr>
                        <a:t>Include in MRL, if there are no quick mortality cases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A76D261F-F27B-D2F8-6754-E5288A728F95}"/>
              </a:ext>
            </a:extLst>
          </p:cNvPr>
          <p:cNvSpPr txBox="1">
            <a:spLocks/>
          </p:cNvSpPr>
          <p:nvPr/>
        </p:nvSpPr>
        <p:spPr>
          <a:xfrm>
            <a:off x="0" y="646239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05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47875" y="1052738"/>
          <a:ext cx="8972550" cy="4973174"/>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Compliance with the procedures/ instructions of the HO/CO regarding loan applications, preparation of proposals for grant/ renewal of advances, enhancement of limits, etc., including adequate appraisal documentation in respect thereof. What, in your opinion, are  the  major  shortcomings  in   credit</a:t>
                      </a:r>
                    </a:p>
                    <a:p>
                      <a:pPr lvl="0" algn="just"/>
                      <a:r>
                        <a:rPr lang="en-US" sz="2000" b="1" kern="1200" dirty="0">
                          <a:solidFill>
                            <a:schemeClr val="tx2"/>
                          </a:solidFill>
                          <a:latin typeface="+mn-lt"/>
                          <a:ea typeface="Verdana" pitchFamily="34" charset="0"/>
                          <a:cs typeface="Verdana" pitchFamily="34" charset="0"/>
                        </a:rPr>
                        <a:t>appraisal, etc.</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baseline="0" dirty="0">
                          <a:solidFill>
                            <a:schemeClr val="tx2"/>
                          </a:solidFill>
                          <a:latin typeface="+mn-lt"/>
                        </a:rPr>
                        <a:t>Read Loan / Credit Policy</a:t>
                      </a:r>
                    </a:p>
                    <a:p>
                      <a:pPr marL="0" indent="0" algn="just">
                        <a:buNone/>
                      </a:pPr>
                      <a:r>
                        <a:rPr lang="en-US" sz="2000" b="1" baseline="0" dirty="0">
                          <a:solidFill>
                            <a:schemeClr val="tx2"/>
                          </a:solidFill>
                          <a:latin typeface="+mn-lt"/>
                        </a:rPr>
                        <a:t>Verify the sample selected as per requirements of HO Guidelines</a:t>
                      </a:r>
                    </a:p>
                    <a:p>
                      <a:pPr marL="0" indent="0" algn="just">
                        <a:buNone/>
                      </a:pPr>
                      <a:r>
                        <a:rPr lang="en-US" sz="2000" b="1" baseline="0" dirty="0">
                          <a:solidFill>
                            <a:schemeClr val="tx2"/>
                          </a:solidFill>
                          <a:latin typeface="+mn-lt"/>
                        </a:rPr>
                        <a:t>Comment about deficiencies observed as per the points mentioned in question</a:t>
                      </a:r>
                    </a:p>
                    <a:p>
                      <a:pPr marL="0" indent="0" algn="just">
                        <a:buNone/>
                      </a:pPr>
                      <a:endParaRPr lang="en-US"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8A3B89A-90E9-1258-EFE9-9E1105E0A8F0}"/>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23CE711A-0B24-3D62-B143-EEDC6B2A293B}"/>
              </a:ext>
            </a:extLst>
          </p:cNvPr>
          <p:cNvSpPr/>
          <p:nvPr/>
        </p:nvSpPr>
        <p:spPr>
          <a:xfrm>
            <a:off x="1717040" y="1838960"/>
            <a:ext cx="41046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39490945"/>
              </p:ext>
            </p:extLst>
          </p:nvPr>
        </p:nvGraphicFramePr>
        <p:xfrm>
          <a:off x="2047875" y="1052738"/>
          <a:ext cx="8972550" cy="5267033"/>
        </p:xfrm>
        <a:graphic>
          <a:graphicData uri="http://schemas.openxmlformats.org/drawingml/2006/table">
            <a:tbl>
              <a:tblPr firstRow="1" bandRow="1">
                <a:tableStyleId>{5C22544A-7EE6-4342-B048-85BDC9FD1C3A}</a:tableStyleId>
              </a:tblPr>
              <a:tblGrid>
                <a:gridCol w="3837930">
                  <a:extLst>
                    <a:ext uri="{9D8B030D-6E8A-4147-A177-3AD203B41FA5}">
                      <a16:colId xmlns:a16="http://schemas.microsoft.com/office/drawing/2014/main" val="20000"/>
                    </a:ext>
                  </a:extLst>
                </a:gridCol>
                <a:gridCol w="513462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403004">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Credit Appraisal</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alpha val="0"/>
                      </a:schemeClr>
                    </a:solidFill>
                  </a:tcPr>
                </a:tc>
                <a:tc hMerge="1">
                  <a:txBody>
                    <a:bodyPr/>
                    <a:lstStyle/>
                    <a:p>
                      <a:pPr marL="342900" indent="-342900" algn="just">
                        <a:buAutoNum type="arabicPeriod"/>
                      </a:pPr>
                      <a:endParaRPr lang="en-US" baseline="0" dirty="0">
                        <a:solidFill>
                          <a:schemeClr val="tx1">
                            <a:lumMod val="95000"/>
                          </a:schemeClr>
                        </a:solidFill>
                        <a:latin typeface="Arial (Body)"/>
                      </a:endParaRPr>
                    </a:p>
                  </a:txBody>
                  <a:tcPr>
                    <a:solidFill>
                      <a:schemeClr val="accent1">
                        <a:alpha val="0"/>
                      </a:schemeClr>
                    </a:solidFill>
                  </a:tcPr>
                </a:tc>
                <a:extLst>
                  <a:ext uri="{0D108BD9-81ED-4DB2-BD59-A6C34878D82A}">
                    <a16:rowId xmlns:a16="http://schemas.microsoft.com/office/drawing/2014/main" val="10002"/>
                  </a:ext>
                </a:extLst>
              </a:tr>
              <a:tr h="684042">
                <a:tc>
                  <a:txBody>
                    <a:bodyPr/>
                    <a:lstStyle/>
                    <a:p>
                      <a:pPr lvl="0" algn="just"/>
                      <a:r>
                        <a:rPr lang="en-US" sz="2000" b="1" kern="1200" dirty="0">
                          <a:solidFill>
                            <a:schemeClr val="tx2"/>
                          </a:solidFill>
                          <a:latin typeface="+mn-lt"/>
                          <a:ea typeface="Verdana" pitchFamily="34" charset="0"/>
                          <a:cs typeface="Verdana" pitchFamily="34" charset="0"/>
                        </a:rPr>
                        <a:t>applicable interest rate is correctly fed into the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Account Master on test check and comment. Also ROI related reports generated by CBS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012353">
                <a:tc>
                  <a:txBody>
                    <a:bodyPr/>
                    <a:lstStyle/>
                    <a:p>
                      <a:pPr lvl="0" algn="just"/>
                      <a:r>
                        <a:rPr lang="en-US" sz="2000" b="1" kern="1200" dirty="0">
                          <a:solidFill>
                            <a:schemeClr val="tx2"/>
                          </a:solidFill>
                          <a:latin typeface="+mn-lt"/>
                          <a:ea typeface="Verdana" pitchFamily="34" charset="0"/>
                          <a:cs typeface="Verdana" pitchFamily="34" charset="0"/>
                        </a:rPr>
                        <a:t>interest rate is reviewed </a:t>
                      </a:r>
                    </a:p>
                    <a:p>
                      <a:pPr lvl="0" algn="just"/>
                      <a:r>
                        <a:rPr lang="en-US" sz="2000" b="1" kern="1200" dirty="0">
                          <a:solidFill>
                            <a:schemeClr val="tx2"/>
                          </a:solidFill>
                          <a:latin typeface="+mn-lt"/>
                          <a:ea typeface="Verdana" pitchFamily="34" charset="0"/>
                          <a:cs typeface="Verdana" pitchFamily="34" charset="0"/>
                        </a:rPr>
                        <a:t>MCLR / EBLR (External Benchmark Lending Rate)?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Refer to HO Circular and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384908302"/>
                  </a:ext>
                </a:extLst>
              </a:tr>
              <a:tr h="1012353">
                <a:tc>
                  <a:txBody>
                    <a:bodyPr/>
                    <a:lstStyle/>
                    <a:p>
                      <a:pPr lvl="0" algn="just"/>
                      <a:r>
                        <a:rPr lang="en-US" sz="2000" b="1" kern="1200" dirty="0">
                          <a:solidFill>
                            <a:schemeClr val="tx2"/>
                          </a:solidFill>
                          <a:latin typeface="+mn-lt"/>
                          <a:ea typeface="Verdana" pitchFamily="34" charset="0"/>
                          <a:cs typeface="Verdana" pitchFamily="34" charset="0"/>
                        </a:rPr>
                        <a:t>Have you come across cases of frequent renewal / rollover of short-term loans?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the accounts renewed / rolled over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965893101"/>
                  </a:ext>
                </a:extLst>
              </a:tr>
              <a:tr h="1012353">
                <a:tc>
                  <a:txBody>
                    <a:bodyPr/>
                    <a:lstStyle/>
                    <a:p>
                      <a:pPr lvl="0" algn="just"/>
                      <a:r>
                        <a:rPr lang="en-US" sz="2000" b="1" kern="1200" dirty="0">
                          <a:solidFill>
                            <a:schemeClr val="tx2"/>
                          </a:solidFill>
                          <a:latin typeface="+mn-lt"/>
                          <a:ea typeface="Verdana" pitchFamily="34" charset="0"/>
                          <a:cs typeface="Verdana" pitchFamily="34" charset="0"/>
                        </a:rPr>
                        <a:t>Correct and valid credit rating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Verify the requirements of Internal / External Credit Rating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502481222"/>
                  </a:ext>
                </a:extLst>
              </a:tr>
            </a:tbl>
          </a:graphicData>
        </a:graphic>
      </p:graphicFrame>
      <p:sp>
        <p:nvSpPr>
          <p:cNvPr id="7" name="Footer Placeholder 3">
            <a:extLst>
              <a:ext uri="{FF2B5EF4-FFF2-40B4-BE49-F238E27FC236}">
                <a16:creationId xmlns:a16="http://schemas.microsoft.com/office/drawing/2014/main" id="{4DA8F9FF-1D93-4304-B9BC-36F430339A7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11D97EDE-8D3A-A02C-6CFA-5408B282BBEE}"/>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26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19569584"/>
              </p:ext>
            </p:extLst>
          </p:nvPr>
        </p:nvGraphicFramePr>
        <p:xfrm>
          <a:off x="2114549" y="1052739"/>
          <a:ext cx="9545639" cy="5248337"/>
        </p:xfrm>
        <a:graphic>
          <a:graphicData uri="http://schemas.openxmlformats.org/drawingml/2006/table">
            <a:tbl>
              <a:tblPr firstRow="1" bandRow="1">
                <a:tableStyleId>{5C22544A-7EE6-4342-B048-85BDC9FD1C3A}</a:tableStyleId>
              </a:tblPr>
              <a:tblGrid>
                <a:gridCol w="4083065">
                  <a:extLst>
                    <a:ext uri="{9D8B030D-6E8A-4147-A177-3AD203B41FA5}">
                      <a16:colId xmlns:a16="http://schemas.microsoft.com/office/drawing/2014/main" val="20000"/>
                    </a:ext>
                  </a:extLst>
                </a:gridCol>
                <a:gridCol w="546257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pPr lvl="0" algn="just"/>
                      <a:r>
                        <a:rPr lang="en-US" sz="2000" b="1" kern="1200" baseline="0" dirty="0">
                          <a:solidFill>
                            <a:schemeClr val="tx2"/>
                          </a:solidFill>
                          <a:latin typeface="+mn-lt"/>
                          <a:ea typeface="+mn-ea"/>
                          <a:cs typeface="Times New Roman" pitchFamily="18" charset="0"/>
                        </a:rPr>
                        <a:t>Sanctioning and disbursement (3/4)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dirty="0">
                          <a:solidFill>
                            <a:schemeClr val="tx2"/>
                          </a:solidFill>
                          <a:latin typeface="+mn-lt"/>
                          <a:ea typeface="+mn-ea"/>
                          <a:cs typeface="Times New Roman" pitchFamily="18" charset="0"/>
                        </a:rPr>
                        <a:t>Facilities sanctioned beyond delegated authority and reported to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Refer Credit Policy and authority matrix (DOP)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Disbursement without complying with terms and conditions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Refer terms and conditions and moratorium period given if any for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Acceptance and compliance with Sanction letter &amp; Disbursement without executing loan documents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Signatures of the borrower</a:t>
                      </a:r>
                      <a:r>
                        <a:rPr lang="en-US" sz="2000" b="1" baseline="0" dirty="0">
                          <a:solidFill>
                            <a:schemeClr val="tx2"/>
                          </a:solidFill>
                        </a:rPr>
                        <a:t> / co-borrower and guarantor required</a:t>
                      </a:r>
                    </a:p>
                    <a:p>
                      <a:pPr marL="0" indent="0" algn="just">
                        <a:buNone/>
                      </a:pPr>
                      <a:r>
                        <a:rPr lang="en-US" sz="2000" b="1" dirty="0">
                          <a:solidFill>
                            <a:schemeClr val="tx2"/>
                          </a:solidFill>
                        </a:rPr>
                        <a:t>Partially filled up / documents executed</a:t>
                      </a:r>
                      <a:r>
                        <a:rPr lang="en-US" sz="2000" b="1" baseline="0" dirty="0">
                          <a:solidFill>
                            <a:schemeClr val="tx2"/>
                          </a:solidFill>
                        </a:rPr>
                        <a:t> blank / LAD / SC/BC</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lvl="0" algn="just"/>
                      <a:r>
                        <a:rPr lang="en-US" sz="2000" b="1" kern="1200" dirty="0">
                          <a:solidFill>
                            <a:schemeClr val="tx2"/>
                          </a:solidFill>
                          <a:latin typeface="+mn-lt"/>
                          <a:ea typeface="+mn-ea"/>
                          <a:cs typeface="Times New Roman" pitchFamily="18" charset="0"/>
                        </a:rPr>
                        <a:t>loans to companies</a:t>
                      </a:r>
                    </a:p>
                    <a:p>
                      <a:pPr lvl="0" algn="just"/>
                      <a:r>
                        <a:rPr lang="en-US" sz="2000" b="1" kern="1200" dirty="0">
                          <a:solidFill>
                            <a:schemeClr val="tx2"/>
                          </a:solidFill>
                          <a:latin typeface="+mn-lt"/>
                          <a:ea typeface="+mn-ea"/>
                          <a:cs typeface="Times New Roman" pitchFamily="18" charset="0"/>
                        </a:rPr>
                        <a:t>for buy-back of shares/securities?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rPr>
                        <a:t>Enquire with management, check the sample selected and verify end use of funds by borrower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7" name="Footer Placeholder 3">
            <a:extLst>
              <a:ext uri="{FF2B5EF4-FFF2-40B4-BE49-F238E27FC236}">
                <a16:creationId xmlns:a16="http://schemas.microsoft.com/office/drawing/2014/main" id="{670E82A1-3973-4936-BF3B-D2802E9B990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7BB75DB-D4D2-EFBB-88B4-DC41B99A6A68}"/>
              </a:ext>
            </a:extLst>
          </p:cNvPr>
          <p:cNvSpPr txBox="1">
            <a:spLocks/>
          </p:cNvSpPr>
          <p:nvPr/>
        </p:nvSpPr>
        <p:spPr>
          <a:xfrm>
            <a:off x="0" y="647192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06E626C4-DBC8-CA46-C418-400480F18A6A}"/>
              </a:ext>
            </a:extLst>
          </p:cNvPr>
          <p:cNvSpPr/>
          <p:nvPr/>
        </p:nvSpPr>
        <p:spPr>
          <a:xfrm>
            <a:off x="1717040" y="1838960"/>
            <a:ext cx="48158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39983371"/>
              </p:ext>
            </p:extLst>
          </p:nvPr>
        </p:nvGraphicFramePr>
        <p:xfrm>
          <a:off x="1981201" y="1052738"/>
          <a:ext cx="9115424" cy="3640504"/>
        </p:xfrm>
        <a:graphic>
          <a:graphicData uri="http://schemas.openxmlformats.org/drawingml/2006/table">
            <a:tbl>
              <a:tblPr firstRow="1" bandRow="1">
                <a:tableStyleId>{5C22544A-7EE6-4342-B048-85BDC9FD1C3A}</a:tableStyleId>
              </a:tblPr>
              <a:tblGrid>
                <a:gridCol w="3899044">
                  <a:extLst>
                    <a:ext uri="{9D8B030D-6E8A-4147-A177-3AD203B41FA5}">
                      <a16:colId xmlns:a16="http://schemas.microsoft.com/office/drawing/2014/main" val="20000"/>
                    </a:ext>
                  </a:extLst>
                </a:gridCol>
                <a:gridCol w="521638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pPr lvl="0" algn="just"/>
                      <a:r>
                        <a:rPr lang="en-US" sz="2000" b="1" kern="1200" baseline="0" dirty="0">
                          <a:solidFill>
                            <a:schemeClr val="tx2"/>
                          </a:solidFill>
                          <a:latin typeface="+mn-lt"/>
                          <a:ea typeface="+mn-ea"/>
                          <a:cs typeface="Times New Roman" pitchFamily="18" charset="0"/>
                        </a:rPr>
                        <a:t>Documentation (3/3)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Without execution of necessary documentation</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Verify loan documents for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kern="1200" baseline="0" dirty="0">
                          <a:solidFill>
                            <a:schemeClr val="tx2"/>
                          </a:solidFill>
                          <a:latin typeface="+mn-lt"/>
                          <a:ea typeface="+mn-ea"/>
                          <a:cs typeface="Times New Roman" pitchFamily="18" charset="0"/>
                        </a:rPr>
                        <a:t>Deficiencies - non-registration of charges, non-obtaining of guarantees,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SERSAI / ROC-MCA Charge/Society Charge for housing loan / Charge on land in case of Agri Loans </a:t>
                      </a:r>
                      <a:r>
                        <a:rPr lang="en-US" sz="2000" b="1" baseline="0" dirty="0" err="1">
                          <a:solidFill>
                            <a:schemeClr val="tx2"/>
                          </a:solidFill>
                          <a:latin typeface="+mn-lt"/>
                        </a:rPr>
                        <a:t>etc</a:t>
                      </a:r>
                      <a:endParaRPr lang="en-US"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lvl="0" algn="just"/>
                      <a:r>
                        <a:rPr lang="en-US" sz="2000" b="1" baseline="0" dirty="0">
                          <a:solidFill>
                            <a:schemeClr val="tx2"/>
                          </a:solidFill>
                          <a:latin typeface="+mn-lt"/>
                          <a:ea typeface="Verdana" pitchFamily="34" charset="0"/>
                          <a:cs typeface="Verdana" pitchFamily="34" charset="0"/>
                        </a:rPr>
                        <a:t>Loan against deposits granted without marking a lien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Lien marking physically and in system</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rPr>
                        <a:t>System of renewal of such FDRs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7" name="Footer Placeholder 3">
            <a:extLst>
              <a:ext uri="{FF2B5EF4-FFF2-40B4-BE49-F238E27FC236}">
                <a16:creationId xmlns:a16="http://schemas.microsoft.com/office/drawing/2014/main" id="{6DB3BCB8-CB49-4449-AE61-192FE27A775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1B5CB39-7834-9BA0-E4ED-4A3A016BA1C5}"/>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6A451378-8DAE-5CE3-BBDC-96680EF465F2}"/>
              </a:ext>
            </a:extLst>
          </p:cNvPr>
          <p:cNvSpPr/>
          <p:nvPr/>
        </p:nvSpPr>
        <p:spPr>
          <a:xfrm>
            <a:off x="1717040" y="1838960"/>
            <a:ext cx="41046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12828298"/>
              </p:ext>
            </p:extLst>
          </p:nvPr>
        </p:nvGraphicFramePr>
        <p:xfrm>
          <a:off x="1981200" y="1052738"/>
          <a:ext cx="9678987" cy="5484570"/>
        </p:xfrm>
        <a:graphic>
          <a:graphicData uri="http://schemas.openxmlformats.org/drawingml/2006/table">
            <a:tbl>
              <a:tblPr firstRow="1" bandRow="1">
                <a:tableStyleId>{5C22544A-7EE6-4342-B048-85BDC9FD1C3A}</a:tableStyleId>
              </a:tblPr>
              <a:tblGrid>
                <a:gridCol w="4140103">
                  <a:extLst>
                    <a:ext uri="{9D8B030D-6E8A-4147-A177-3AD203B41FA5}">
                      <a16:colId xmlns:a16="http://schemas.microsoft.com/office/drawing/2014/main" val="20000"/>
                    </a:ext>
                  </a:extLst>
                </a:gridCol>
                <a:gridCol w="553888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80345">
                <a:tc gridSpan="2">
                  <a:txBody>
                    <a:bodyPr/>
                    <a:lstStyle/>
                    <a:p>
                      <a:r>
                        <a:rPr lang="en-US" sz="2000" b="1" baseline="0" dirty="0">
                          <a:solidFill>
                            <a:schemeClr val="tx2"/>
                          </a:solidFill>
                          <a:latin typeface="+mn-lt"/>
                        </a:rPr>
                        <a:t>Review / Monitoring / Supervision (10/10)</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ea typeface="Verdana" pitchFamily="34" charset="0"/>
                          <a:cs typeface="Verdana" pitchFamily="34" charset="0"/>
                        </a:rPr>
                        <a:t>Periodic Review / Balance Confirmation / Letter of Acknowledgement of Debts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Blank undated LAD / BC / SC</a:t>
                      </a:r>
                    </a:p>
                    <a:p>
                      <a:pPr marL="0" indent="0" algn="just">
                        <a:buNone/>
                      </a:pPr>
                      <a:r>
                        <a:rPr lang="en-US" sz="2000" b="1" baseline="0" dirty="0">
                          <a:solidFill>
                            <a:schemeClr val="tx2"/>
                          </a:solidFill>
                          <a:latin typeface="+mn-lt"/>
                        </a:rPr>
                        <a:t>LAD to be obtained as per HO Policy</a:t>
                      </a:r>
                      <a:endParaRPr lang="en-US"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baseline="0" dirty="0">
                          <a:solidFill>
                            <a:schemeClr val="tx2"/>
                          </a:solidFill>
                          <a:latin typeface="+mn-lt"/>
                          <a:ea typeface="Verdana" pitchFamily="34" charset="0"/>
                          <a:cs typeface="Verdana" pitchFamily="34" charset="0"/>
                        </a:rPr>
                        <a:t>Scrutiny of Stock &amp; Book Debts Statements / Other Financial Statements</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Review system of calculation of</a:t>
                      </a:r>
                      <a:r>
                        <a:rPr lang="en-US" sz="2000" b="1" baseline="0" dirty="0">
                          <a:solidFill>
                            <a:schemeClr val="tx2"/>
                          </a:solidFill>
                          <a:latin typeface="+mn-lt"/>
                        </a:rPr>
                        <a:t> Drawing Power vis-à-vis financials</a:t>
                      </a:r>
                    </a:p>
                    <a:p>
                      <a:pPr marL="0" indent="0" algn="just">
                        <a:buNone/>
                      </a:pPr>
                      <a:r>
                        <a:rPr lang="en-US" sz="2000" b="1" baseline="0" dirty="0">
                          <a:solidFill>
                            <a:schemeClr val="tx2"/>
                          </a:solidFill>
                          <a:latin typeface="+mn-lt"/>
                        </a:rPr>
                        <a:t>Maintain test data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3438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baseline="0" dirty="0">
                          <a:solidFill>
                            <a:schemeClr val="tx2"/>
                          </a:solidFill>
                          <a:latin typeface="+mn-lt"/>
                          <a:ea typeface="Verdana" pitchFamily="34" charset="0"/>
                          <a:cs typeface="Verdana" pitchFamily="34" charset="0"/>
                        </a:rPr>
                        <a:t>Stock Audit Reports</a:t>
                      </a:r>
                      <a:r>
                        <a:rPr lang="en-IN" sz="2000" b="1" baseline="0" dirty="0">
                          <a:solidFill>
                            <a:schemeClr val="tx2"/>
                          </a:solidFill>
                          <a:latin typeface="+mn-lt"/>
                          <a:ea typeface="Verdana" pitchFamily="34" charset="0"/>
                          <a:cs typeface="Verdana" pitchFamily="34" charset="0"/>
                        </a:rPr>
                        <a:t> / Compliance</a:t>
                      </a:r>
                      <a:endParaRPr lang="en-US"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1800" b="1" dirty="0">
                          <a:solidFill>
                            <a:schemeClr val="tx2"/>
                          </a:solidFill>
                          <a:latin typeface="+mn-lt"/>
                        </a:rPr>
                        <a:t>Review stock audit reports on sample basis with special thrust on adverse comments</a:t>
                      </a:r>
                      <a:endParaRPr lang="en-US" dirty="0">
                        <a:solidFill>
                          <a:schemeClr val="tx1">
                            <a:lumMod val="9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marL="0" lvl="0" algn="just" defTabSz="457200" rtl="0" eaLnBrk="1" latinLnBrk="0" hangingPunct="1"/>
                      <a:r>
                        <a:rPr lang="en-US" sz="2000" b="1" kern="1200" dirty="0">
                          <a:solidFill>
                            <a:schemeClr val="tx2"/>
                          </a:solidFill>
                          <a:latin typeface="+mn-lt"/>
                          <a:ea typeface="+mn-ea"/>
                          <a:cs typeface="Times New Roman" pitchFamily="18" charset="0"/>
                        </a:rPr>
                        <a:t>Deficiencies - in value of securities &amp; inspection thereof, frequent overdrawing beyond limits, inadequate insurance coverage,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baseline="0" dirty="0">
                          <a:solidFill>
                            <a:schemeClr val="tx2"/>
                          </a:solidFill>
                          <a:latin typeface="+mn-lt"/>
                        </a:rPr>
                        <a:t>For sample selected, verify and comment about current and previous valuation of security / inspection etc. and comment. Also verify the value mentioned in Insurance Policy with valuation report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5" name="Slide Number Placeholder 4"/>
          <p:cNvSpPr>
            <a:spLocks noGrp="1"/>
          </p:cNvSpPr>
          <p:nvPr>
            <p:ph type="sldNum" sz="quarter" idx="12"/>
          </p:nvPr>
        </p:nvSpPr>
        <p:spPr/>
        <p:txBody>
          <a:bodyPr/>
          <a:lstStyle/>
          <a:p>
            <a:fld id="{ECDB6800-F8DA-4E50-8022-C1993CDE2A23}" type="slidenum">
              <a:rPr lang="en-IN" smtClean="0"/>
              <a:pPr/>
              <a:t>37</a:t>
            </a:fld>
            <a:endParaRPr lang="en-IN"/>
          </a:p>
        </p:txBody>
      </p:sp>
      <p:sp>
        <p:nvSpPr>
          <p:cNvPr id="7" name="Footer Placeholder 3">
            <a:extLst>
              <a:ext uri="{FF2B5EF4-FFF2-40B4-BE49-F238E27FC236}">
                <a16:creationId xmlns:a16="http://schemas.microsoft.com/office/drawing/2014/main" id="{6DB3BCB8-CB49-4449-AE61-192FE27A7751}"/>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BE5D9A65-05A3-5CF8-641A-DD3C2D0B10F3}"/>
              </a:ext>
            </a:extLst>
          </p:cNvPr>
          <p:cNvSpPr txBox="1">
            <a:spLocks/>
          </p:cNvSpPr>
          <p:nvPr/>
        </p:nvSpPr>
        <p:spPr>
          <a:xfrm>
            <a:off x="-3872"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089D9EA8-501F-745E-13B8-FE4F520DF4B0}"/>
              </a:ext>
            </a:extLst>
          </p:cNvPr>
          <p:cNvSpPr/>
          <p:nvPr/>
        </p:nvSpPr>
        <p:spPr>
          <a:xfrm>
            <a:off x="1717040" y="1838960"/>
            <a:ext cx="537464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79659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3703242"/>
              </p:ext>
            </p:extLst>
          </p:nvPr>
        </p:nvGraphicFramePr>
        <p:xfrm>
          <a:off x="1752600" y="880018"/>
          <a:ext cx="10124440" cy="5248337"/>
        </p:xfrm>
        <a:graphic>
          <a:graphicData uri="http://schemas.openxmlformats.org/drawingml/2006/table">
            <a:tbl>
              <a:tblPr firstRow="1" bandRow="1">
                <a:tableStyleId>{5C22544A-7EE6-4342-B048-85BDC9FD1C3A}</a:tableStyleId>
              </a:tblPr>
              <a:tblGrid>
                <a:gridCol w="4330642">
                  <a:extLst>
                    <a:ext uri="{9D8B030D-6E8A-4147-A177-3AD203B41FA5}">
                      <a16:colId xmlns:a16="http://schemas.microsoft.com/office/drawing/2014/main" val="20000"/>
                    </a:ext>
                  </a:extLst>
                </a:gridCol>
                <a:gridCol w="5793798">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43828">
                <a:tc gridSpan="2">
                  <a:txBody>
                    <a:bodyPr/>
                    <a:lstStyle/>
                    <a:p>
                      <a:r>
                        <a:rPr lang="en-US" sz="2000" b="1" baseline="0" dirty="0">
                          <a:solidFill>
                            <a:schemeClr val="tx2"/>
                          </a:solidFill>
                          <a:latin typeface="+mn-lt"/>
                        </a:rPr>
                        <a:t>Review / Monitoring / Supervision</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baseline="0" dirty="0">
                          <a:solidFill>
                            <a:schemeClr val="tx2"/>
                          </a:solidFill>
                          <a:latin typeface="+mn-lt"/>
                          <a:ea typeface="Verdana" pitchFamily="34" charset="0"/>
                          <a:cs typeface="Verdana" pitchFamily="34" charset="0"/>
                        </a:rPr>
                        <a:t>Whether the branch has any red-flagged account? any deviations were observed related to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List to be obtained from branch / MIS</a:t>
                      </a:r>
                    </a:p>
                    <a:p>
                      <a:pPr marL="0" indent="0" algn="just">
                        <a:buNone/>
                      </a:pPr>
                      <a:r>
                        <a:rPr lang="en-US" sz="2000" b="1" dirty="0">
                          <a:solidFill>
                            <a:schemeClr val="tx2"/>
                          </a:solidFill>
                          <a:latin typeface="+mn-lt"/>
                        </a:rPr>
                        <a:t>Verify and comment about red-flagged accounts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adverse features considered significant in top 5 standard large advances and which need management's attention.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List of top 5 standard account (exposure / outstanding as on 31.03.2021) </a:t>
                      </a:r>
                    </a:p>
                    <a:p>
                      <a:pPr marL="0" indent="0" algn="just">
                        <a:buNone/>
                      </a:pPr>
                      <a:r>
                        <a:rPr lang="en-US" sz="2000" b="1" dirty="0">
                          <a:solidFill>
                            <a:schemeClr val="tx2"/>
                          </a:solidFill>
                          <a:latin typeface="+mn-lt"/>
                        </a:rPr>
                        <a:t>Verify annexure to LFAR and comment about adverse features, if any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leasing finance activities,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list, verify the sample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5"/>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Advance to non- corporate entities (limits fixed by banks) branch has not obtained the duly audited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HO  circular for limit of 10/25 Lakh</a:t>
                      </a:r>
                    </a:p>
                    <a:p>
                      <a:pPr marL="0" indent="0" algn="just">
                        <a:buNone/>
                      </a:pPr>
                      <a:r>
                        <a:rPr lang="en-US" sz="2000" b="1" dirty="0">
                          <a:solidFill>
                            <a:schemeClr val="tx2"/>
                          </a:solidFill>
                          <a:latin typeface="+mn-lt"/>
                        </a:rPr>
                        <a:t>Verify whether Audited Financial Statement </a:t>
                      </a:r>
                      <a:r>
                        <a:rPr lang="en-US" sz="2000" b="1" dirty="0" err="1">
                          <a:solidFill>
                            <a:schemeClr val="tx2"/>
                          </a:solidFill>
                          <a:latin typeface="+mn-lt"/>
                        </a:rPr>
                        <a:t>obtianed</a:t>
                      </a:r>
                      <a:r>
                        <a:rPr lang="en-US" sz="2000" b="1" dirty="0">
                          <a:solidFill>
                            <a:schemeClr val="tx2"/>
                          </a:solidFill>
                          <a:latin typeface="+mn-lt"/>
                        </a:rPr>
                        <a:t> for 31.03.2020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52080520"/>
                  </a:ext>
                </a:extLst>
              </a:tr>
            </a:tbl>
          </a:graphicData>
        </a:graphic>
      </p:graphicFrame>
      <p:sp>
        <p:nvSpPr>
          <p:cNvPr id="7" name="Footer Placeholder 3">
            <a:extLst>
              <a:ext uri="{FF2B5EF4-FFF2-40B4-BE49-F238E27FC236}">
                <a16:creationId xmlns:a16="http://schemas.microsoft.com/office/drawing/2014/main" id="{5A3C493B-D9B6-4A47-92F8-BBB7D1CDE94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F71A32AE-6A04-2D01-3240-22AE4C01162C}"/>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92968537"/>
              </p:ext>
            </p:extLst>
          </p:nvPr>
        </p:nvGraphicFramePr>
        <p:xfrm>
          <a:off x="2209800" y="1052738"/>
          <a:ext cx="9450388" cy="4753050"/>
        </p:xfrm>
        <a:graphic>
          <a:graphicData uri="http://schemas.openxmlformats.org/drawingml/2006/table">
            <a:tbl>
              <a:tblPr firstRow="1" bandRow="1">
                <a:tableStyleId>{5C22544A-7EE6-4342-B048-85BDC9FD1C3A}</a:tableStyleId>
              </a:tblPr>
              <a:tblGrid>
                <a:gridCol w="4042322">
                  <a:extLst>
                    <a:ext uri="{9D8B030D-6E8A-4147-A177-3AD203B41FA5}">
                      <a16:colId xmlns:a16="http://schemas.microsoft.com/office/drawing/2014/main" val="20000"/>
                    </a:ext>
                  </a:extLst>
                </a:gridCol>
                <a:gridCol w="5408066">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latin typeface="+mn-lt"/>
                        </a:rPr>
                        <a:t>Particulars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n-lt"/>
                        </a:rPr>
                        <a:t>Check Points</a:t>
                      </a:r>
                      <a:endParaRPr lang="en-IN" sz="2000" b="1"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latin typeface="+mn-lt"/>
                        </a:rPr>
                        <a:t>5.</a:t>
                      </a:r>
                      <a:r>
                        <a:rPr lang="en-US" sz="2000" b="1" baseline="0" dirty="0">
                          <a:solidFill>
                            <a:schemeClr val="tx2"/>
                          </a:solidFill>
                          <a:latin typeface="+mn-lt"/>
                        </a:rPr>
                        <a:t> Advances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43828">
                <a:tc gridSpan="2">
                  <a:txBody>
                    <a:bodyPr/>
                    <a:lstStyle/>
                    <a:p>
                      <a:r>
                        <a:rPr lang="en-US" sz="2000" b="1" baseline="0" dirty="0">
                          <a:solidFill>
                            <a:schemeClr val="tx2"/>
                          </a:solidFill>
                          <a:latin typeface="+mn-lt"/>
                        </a:rPr>
                        <a:t>Review / Monitoring / Supervision</a:t>
                      </a:r>
                      <a:endParaRPr lang="en-IN" sz="2000" b="1" baseline="0" dirty="0">
                        <a:solidFill>
                          <a:schemeClr val="tx2"/>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baseline="0" dirty="0">
                          <a:solidFill>
                            <a:schemeClr val="tx2"/>
                          </a:solidFill>
                          <a:latin typeface="+mn-lt"/>
                          <a:ea typeface="Verdana" pitchFamily="34" charset="0"/>
                          <a:cs typeface="Verdana" pitchFamily="34" charset="0"/>
                        </a:rPr>
                        <a:t>due diligence report of advances under consortium and multiple banking arrangements. Give the list of accounts non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list of Consortium/ MB account</a:t>
                      </a:r>
                    </a:p>
                    <a:p>
                      <a:pPr marL="0" indent="0" algn="just">
                        <a:buNone/>
                      </a:pPr>
                      <a:r>
                        <a:rPr lang="en-US" sz="2000" b="1" dirty="0">
                          <a:solidFill>
                            <a:schemeClr val="tx2"/>
                          </a:solidFill>
                          <a:latin typeface="+mn-lt"/>
                        </a:rPr>
                        <a:t>Verify the due diligence report of sample selected and comment</a:t>
                      </a:r>
                    </a:p>
                    <a:p>
                      <a:pPr marL="0" indent="0" algn="just">
                        <a:buNone/>
                      </a:pPr>
                      <a:r>
                        <a:rPr lang="en-US" sz="2000" b="1" dirty="0">
                          <a:solidFill>
                            <a:schemeClr val="tx2"/>
                          </a:solidFill>
                          <a:latin typeface="+mn-lt"/>
                        </a:rPr>
                        <a:t>Report cases where such report is not available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Inspection or physical verification of securities charged to the bank. Is there a substantial deterioration in value of security during financial year as per latest valuation report in comparison with earlier valuation report on record?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lgn="just">
                        <a:buNone/>
                      </a:pPr>
                      <a:r>
                        <a:rPr lang="en-US" sz="2000" b="1" dirty="0">
                          <a:solidFill>
                            <a:schemeClr val="tx2"/>
                          </a:solidFill>
                          <a:latin typeface="+mn-lt"/>
                        </a:rPr>
                        <a:t>Obtain policy of bank in this regard</a:t>
                      </a:r>
                    </a:p>
                    <a:p>
                      <a:pPr marL="0" indent="0" algn="just">
                        <a:buNone/>
                      </a:pPr>
                      <a:r>
                        <a:rPr lang="en-US" sz="2000" b="1" dirty="0">
                          <a:solidFill>
                            <a:schemeClr val="tx2"/>
                          </a:solidFill>
                          <a:latin typeface="+mn-lt"/>
                        </a:rPr>
                        <a:t>Verify register maintained for visits</a:t>
                      </a:r>
                    </a:p>
                    <a:p>
                      <a:pPr marL="0" indent="0" algn="just">
                        <a:buNone/>
                      </a:pPr>
                      <a:r>
                        <a:rPr lang="en-US" sz="2000" b="1" dirty="0">
                          <a:solidFill>
                            <a:schemeClr val="tx2"/>
                          </a:solidFill>
                          <a:latin typeface="+mn-lt"/>
                        </a:rPr>
                        <a:t>Verify visit report submitted by officers</a:t>
                      </a:r>
                    </a:p>
                    <a:p>
                      <a:pPr marL="0" indent="0" algn="just">
                        <a:buNone/>
                      </a:pPr>
                      <a:r>
                        <a:rPr lang="en-US" sz="2000" b="1" dirty="0">
                          <a:solidFill>
                            <a:schemeClr val="tx2"/>
                          </a:solidFill>
                          <a:latin typeface="+mn-lt"/>
                        </a:rPr>
                        <a:t>Check and comment based on sample selected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5A3C493B-D9B6-4A47-92F8-BBB7D1CDE94E}"/>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9CD30BA-893A-ACA6-E7AA-4BB4ACAF6004}"/>
              </a:ext>
            </a:extLst>
          </p:cNvPr>
          <p:cNvSpPr txBox="1">
            <a:spLocks/>
          </p:cNvSpPr>
          <p:nvPr/>
        </p:nvSpPr>
        <p:spPr>
          <a:xfrm>
            <a:off x="1016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39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8847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D9025-7D77-4C96-8442-8C6350184711}"/>
              </a:ext>
            </a:extLst>
          </p:cNvPr>
          <p:cNvSpPr>
            <a:spLocks noGrp="1"/>
          </p:cNvSpPr>
          <p:nvPr>
            <p:ph type="title"/>
          </p:nvPr>
        </p:nvSpPr>
        <p:spPr>
          <a:xfrm>
            <a:off x="2592925" y="223351"/>
            <a:ext cx="8911687" cy="723427"/>
          </a:xfrm>
        </p:spPr>
        <p:txBody>
          <a:bodyPr/>
          <a:lstStyle/>
          <a:p>
            <a:pPr algn="ctr"/>
            <a:r>
              <a:rPr lang="en-US" b="1" dirty="0">
                <a:solidFill>
                  <a:schemeClr val="accent4">
                    <a:lumMod val="75000"/>
                  </a:schemeClr>
                </a:solidFill>
              </a:rPr>
              <a:t>What to READ</a:t>
            </a:r>
            <a:endParaRPr lang="en-IN" dirty="0"/>
          </a:p>
        </p:txBody>
      </p:sp>
      <p:sp>
        <p:nvSpPr>
          <p:cNvPr id="3" name="Content Placeholder 2">
            <a:extLst>
              <a:ext uri="{FF2B5EF4-FFF2-40B4-BE49-F238E27FC236}">
                <a16:creationId xmlns:a16="http://schemas.microsoft.com/office/drawing/2014/main" id="{4C4C8C1E-5779-4718-807A-9A666C06849E}"/>
              </a:ext>
            </a:extLst>
          </p:cNvPr>
          <p:cNvSpPr>
            <a:spLocks noGrp="1"/>
          </p:cNvSpPr>
          <p:nvPr>
            <p:ph idx="1"/>
          </p:nvPr>
        </p:nvSpPr>
        <p:spPr>
          <a:xfrm>
            <a:off x="2021305" y="1038218"/>
            <a:ext cx="9638883" cy="5454022"/>
          </a:xfrm>
        </p:spPr>
        <p:txBody>
          <a:bodyPr anchor="t">
            <a:noAutofit/>
          </a:bodyPr>
          <a:lstStyle/>
          <a:p>
            <a:pPr marL="0" indent="0">
              <a:buNone/>
            </a:pPr>
            <a:r>
              <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rPr>
              <a:t>Link for Standards on Auditing – </a:t>
            </a:r>
            <a:r>
              <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3" action="ppaction://hlinksldjump"/>
              </a:rPr>
              <a:t>AASB of ICAI</a:t>
            </a:r>
            <a:endPar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4">
                  <a:extLst>
                    <a:ext uri="{A12FA001-AC4F-418D-AE19-62706E023703}">
                      <ahyp:hlinkClr xmlns:ahyp="http://schemas.microsoft.com/office/drawing/2018/hyperlinkcolor" val="tx"/>
                    </a:ext>
                  </a:extLst>
                </a:hlinkClick>
              </a:rPr>
              <a:t>https://www.icai.org/new_post.html?post_id=450</a:t>
            </a:r>
            <a:endPar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endPar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endParaRPr>
          </a:p>
          <a:p>
            <a:pPr marL="0" indent="0">
              <a:buNone/>
            </a:pPr>
            <a:r>
              <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rPr>
              <a:t>Link for </a:t>
            </a:r>
            <a:r>
              <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hlinkClick r:id="rId5" action="ppaction://hlinksldjump"/>
              </a:rPr>
              <a:t>AASB of ICAI</a:t>
            </a:r>
            <a:r>
              <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rPr>
              <a:t> Publications</a:t>
            </a:r>
          </a:p>
          <a:p>
            <a:pPr marL="0" indent="0">
              <a:buNone/>
            </a:pPr>
            <a:r>
              <a:rPr lang="en-IN" sz="2800" b="1" dirty="0">
                <a:solidFill>
                  <a:schemeClr val="tx2"/>
                </a:solidFill>
                <a:latin typeface="Verdana" panose="020B0604030504040204" pitchFamily="34" charset="0"/>
                <a:ea typeface="Verdana" panose="020B0604030504040204" pitchFamily="34" charset="0"/>
                <a:cs typeface="Tahoma" panose="020B0604030504040204" pitchFamily="34" charset="0"/>
              </a:rPr>
              <a:t>https://www.icai.org/post/icai-publications-auditing-assurance-standards-board</a:t>
            </a:r>
          </a:p>
        </p:txBody>
      </p:sp>
      <p:sp>
        <p:nvSpPr>
          <p:cNvPr id="4" name="Slide Number Placeholder 3">
            <a:extLst>
              <a:ext uri="{FF2B5EF4-FFF2-40B4-BE49-F238E27FC236}">
                <a16:creationId xmlns:a16="http://schemas.microsoft.com/office/drawing/2014/main" id="{478EF2BA-A40A-4861-B35E-D982F77219B2}"/>
              </a:ext>
            </a:extLst>
          </p:cNvPr>
          <p:cNvSpPr>
            <a:spLocks noGrp="1"/>
          </p:cNvSpPr>
          <p:nvPr>
            <p:ph type="sldNum" sz="quarter" idx="12"/>
          </p:nvPr>
        </p:nvSpPr>
        <p:spPr>
          <a:xfrm>
            <a:off x="0" y="649224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F7B37F11-7D46-4067-9E03-42BA6F6B59F2}"/>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pic>
        <p:nvPicPr>
          <p:cNvPr id="7" name="Picture 2" descr="http://cdn7.fotosearch.com/bthumb/CSP/CSP686/k6867529.jpg">
            <a:extLst>
              <a:ext uri="{FF2B5EF4-FFF2-40B4-BE49-F238E27FC236}">
                <a16:creationId xmlns:a16="http://schemas.microsoft.com/office/drawing/2014/main" id="{CF21FAB1-9D0B-403C-8E59-B1EBAFA9E9C5}"/>
              </a:ext>
            </a:extLst>
          </p:cNvPr>
          <p:cNvPicPr>
            <a:picLocks noChangeAspect="1" noChangeArrowheads="1"/>
          </p:cNvPicPr>
          <p:nvPr/>
        </p:nvPicPr>
        <p:blipFill>
          <a:blip r:embed="rId6"/>
          <a:srcRect/>
          <a:stretch>
            <a:fillRect/>
          </a:stretch>
        </p:blipFill>
        <p:spPr bwMode="auto">
          <a:xfrm>
            <a:off x="10370888" y="0"/>
            <a:ext cx="1798411" cy="1458466"/>
          </a:xfrm>
          <a:prstGeom prst="rect">
            <a:avLst/>
          </a:prstGeom>
          <a:noFill/>
        </p:spPr>
      </p:pic>
    </p:spTree>
    <p:extLst>
      <p:ext uri="{BB962C8B-B14F-4D97-AF65-F5344CB8AC3E}">
        <p14:creationId xmlns:p14="http://schemas.microsoft.com/office/powerpoint/2010/main" val="10595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linds(horizontal)">
                                      <p:cBhvr>
                                        <p:cTn id="18" dur="500"/>
                                        <p:tgtEl>
                                          <p:spTgt spid="3">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9865527"/>
              </p:ext>
            </p:extLst>
          </p:nvPr>
        </p:nvGraphicFramePr>
        <p:xfrm>
          <a:off x="2023629" y="847760"/>
          <a:ext cx="9020175" cy="5197461"/>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37488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67021">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655395">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2105125">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a) Has the branch identified and classified advances into standard / substandard / doubtful / loss assets through the computer system, without manual intervention?</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software used and comment whether manual intervention is observed or not.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574013">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Is this identification &amp; classification in line with the norms prescribed by the Reserve Bank of India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kern="1200" dirty="0">
                          <a:solidFill>
                            <a:schemeClr val="tx2"/>
                          </a:solidFill>
                          <a:latin typeface="+mn-lt"/>
                          <a:ea typeface="+mn-ea"/>
                          <a:cs typeface="Times New Roman" pitchFamily="18" charset="0"/>
                        </a:rPr>
                        <a:t>System of (auto-marking) auto-identification</a:t>
                      </a:r>
                      <a:r>
                        <a:rPr lang="en-US" sz="2000" b="1" kern="1200" baseline="0" dirty="0">
                          <a:solidFill>
                            <a:schemeClr val="tx2"/>
                          </a:solidFill>
                          <a:latin typeface="+mn-lt"/>
                          <a:ea typeface="+mn-ea"/>
                          <a:cs typeface="Times New Roman" pitchFamily="18" charset="0"/>
                        </a:rPr>
                        <a:t> and marking of NPAs</a:t>
                      </a:r>
                    </a:p>
                    <a:p>
                      <a:pPr marL="0" indent="0" algn="just">
                        <a:buNone/>
                      </a:pPr>
                      <a:r>
                        <a:rPr lang="en-US" sz="2000" b="1" kern="1200" dirty="0">
                          <a:solidFill>
                            <a:schemeClr val="tx2"/>
                          </a:solidFill>
                          <a:latin typeface="+mn-lt"/>
                          <a:ea typeface="+mn-ea"/>
                          <a:cs typeface="Times New Roman" pitchFamily="18" charset="0"/>
                        </a:rPr>
                        <a:t>Classification and reporting of Advances</a:t>
                      </a:r>
                    </a:p>
                    <a:p>
                      <a:pPr marL="0" indent="0" algn="just">
                        <a:buNone/>
                      </a:pPr>
                      <a:r>
                        <a:rPr lang="en-US" sz="2000" b="1" kern="1200" dirty="0">
                          <a:solidFill>
                            <a:schemeClr val="tx2"/>
                          </a:solidFill>
                          <a:latin typeface="+mn-lt"/>
                          <a:ea typeface="+mn-ea"/>
                          <a:cs typeface="Times New Roman" pitchFamily="18" charset="0"/>
                        </a:rPr>
                        <a:t>Lodgment of claims for DICGC / ECGC (in chart format), etc.</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C464D2D-637E-8D78-40CC-F45E3E697685}"/>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DC0E5C22-662D-F0BD-E3C6-85826E1A5826}"/>
              </a:ext>
            </a:extLst>
          </p:cNvPr>
          <p:cNvSpPr/>
          <p:nvPr/>
        </p:nvSpPr>
        <p:spPr>
          <a:xfrm>
            <a:off x="1717040" y="1616040"/>
            <a:ext cx="9641840" cy="68012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29896244"/>
              </p:ext>
            </p:extLst>
          </p:nvPr>
        </p:nvGraphicFramePr>
        <p:xfrm>
          <a:off x="1704109" y="1083218"/>
          <a:ext cx="9956079" cy="5057850"/>
        </p:xfrm>
        <a:graphic>
          <a:graphicData uri="http://schemas.openxmlformats.org/drawingml/2006/table">
            <a:tbl>
              <a:tblPr firstRow="1" bandRow="1">
                <a:tableStyleId>{5C22544A-7EE6-4342-B048-85BDC9FD1C3A}</a:tableStyleId>
              </a:tblPr>
              <a:tblGrid>
                <a:gridCol w="4227997">
                  <a:extLst>
                    <a:ext uri="{9D8B030D-6E8A-4147-A177-3AD203B41FA5}">
                      <a16:colId xmlns:a16="http://schemas.microsoft.com/office/drawing/2014/main" val="20000"/>
                    </a:ext>
                  </a:extLst>
                </a:gridCol>
                <a:gridCol w="572808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c) Whether the branch is following the system of classifying the account into SMA-0, SMA-1, and SMA-2. Whether the auditor disagrees with the branch classification of advances into standard (Including SMA-0, SMA- 1, SMA-2) / SS / DB / Loss.</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MIS/CBS Reports</a:t>
                      </a:r>
                    </a:p>
                    <a:p>
                      <a:pPr marL="0" indent="0" algn="just">
                        <a:buNone/>
                      </a:pPr>
                      <a:r>
                        <a:rPr lang="en-US" sz="2000" b="1" dirty="0">
                          <a:solidFill>
                            <a:schemeClr val="tx2"/>
                          </a:solidFill>
                        </a:rPr>
                        <a:t>Check sample for verification of SMA category</a:t>
                      </a:r>
                    </a:p>
                    <a:p>
                      <a:pPr marL="0" indent="0" algn="just">
                        <a:buNone/>
                      </a:pPr>
                      <a:r>
                        <a:rPr lang="en-US" sz="2000" b="1" dirty="0">
                          <a:solidFill>
                            <a:schemeClr val="tx2"/>
                          </a:solidFill>
                        </a:rPr>
                        <a:t>Report inconsistencies</a:t>
                      </a:r>
                    </a:p>
                    <a:p>
                      <a:pPr marL="0" indent="0" algn="just">
                        <a:buNone/>
                      </a:pPr>
                      <a:r>
                        <a:rPr lang="en-US" sz="2000" b="1" dirty="0">
                          <a:solidFill>
                            <a:schemeClr val="tx2"/>
                          </a:solidFill>
                        </a:rPr>
                        <a:t>Verify NPA Statement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2794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d) Also indicate whether required changes have been incorporated/ suggested in the Memorandum of Changes.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If MOC suggested, report appropriately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395255"/>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C9680285-9E2E-7386-D563-49E525ECD9AE}"/>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180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27509480"/>
              </p:ext>
            </p:extLst>
          </p:nvPr>
        </p:nvGraphicFramePr>
        <p:xfrm>
          <a:off x="1579419" y="1083218"/>
          <a:ext cx="10080770" cy="5303727"/>
        </p:xfrm>
        <a:graphic>
          <a:graphicData uri="http://schemas.openxmlformats.org/drawingml/2006/table">
            <a:tbl>
              <a:tblPr firstRow="1" bandRow="1">
                <a:tableStyleId>{5C22544A-7EE6-4342-B048-85BDC9FD1C3A}</a:tableStyleId>
              </a:tblPr>
              <a:tblGrid>
                <a:gridCol w="4280948">
                  <a:extLst>
                    <a:ext uri="{9D8B030D-6E8A-4147-A177-3AD203B41FA5}">
                      <a16:colId xmlns:a16="http://schemas.microsoft.com/office/drawing/2014/main" val="20000"/>
                    </a:ext>
                  </a:extLst>
                </a:gridCol>
                <a:gridCol w="579982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e) List the accounts (with outstanding in excess of Rs. 10.00 crore) which have either been downgraded or upgraded with regard to their classification as Non-Performing Asset or Standard Asset during the year and the reason thereof. </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these accounts in Sample for verification.</a:t>
                      </a:r>
                    </a:p>
                    <a:p>
                      <a:pPr marL="0" indent="0" algn="just">
                        <a:buNone/>
                      </a:pPr>
                      <a:r>
                        <a:rPr lang="en-US" sz="2000" b="1" dirty="0">
                          <a:solidFill>
                            <a:schemeClr val="tx2"/>
                          </a:solidFill>
                        </a:rPr>
                        <a:t>Check upgrades are as per the criteria mentioned in Prudential Guidelines on IRAC </a:t>
                      </a:r>
                    </a:p>
                    <a:p>
                      <a:pPr marL="0" indent="0" algn="just">
                        <a:buNone/>
                      </a:pPr>
                      <a:r>
                        <a:rPr lang="en-US" sz="2000" b="1" dirty="0">
                          <a:solidFill>
                            <a:schemeClr val="tx2"/>
                          </a:solidFill>
                        </a:rPr>
                        <a:t>Check downgrades are as per ageing process from Std to SS/DB1/DB2/DB3/Loss</a:t>
                      </a:r>
                    </a:p>
                    <a:p>
                      <a:pPr marL="0" indent="0" algn="just">
                        <a:buNone/>
                      </a:pPr>
                      <a:r>
                        <a:rPr lang="en-US" sz="2000" b="1" dirty="0">
                          <a:solidFill>
                            <a:schemeClr val="tx2"/>
                          </a:solidFill>
                        </a:rPr>
                        <a:t>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25171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f) Whether RBI guidelines on income recognition and provisioning have been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sample selected and report appropriately.</a:t>
                      </a:r>
                    </a:p>
                    <a:p>
                      <a:pPr marL="0" indent="0" algn="just">
                        <a:buNone/>
                      </a:pP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63D9E79-15DC-2D63-3813-F82C86AC424D}"/>
              </a:ext>
            </a:extLst>
          </p:cNvPr>
          <p:cNvSpPr txBox="1">
            <a:spLocks/>
          </p:cNvSpPr>
          <p:nvPr/>
        </p:nvSpPr>
        <p:spPr>
          <a:xfrm>
            <a:off x="0" y="646176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131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2031845"/>
              </p:ext>
            </p:extLst>
          </p:nvPr>
        </p:nvGraphicFramePr>
        <p:xfrm>
          <a:off x="1342060" y="829219"/>
          <a:ext cx="10629028" cy="5739670"/>
        </p:xfrm>
        <a:graphic>
          <a:graphicData uri="http://schemas.openxmlformats.org/drawingml/2006/table">
            <a:tbl>
              <a:tblPr firstRow="1" bandRow="1">
                <a:tableStyleId>{5C22544A-7EE6-4342-B048-85BDC9FD1C3A}</a:tableStyleId>
              </a:tblPr>
              <a:tblGrid>
                <a:gridCol w="5230071">
                  <a:extLst>
                    <a:ext uri="{9D8B030D-6E8A-4147-A177-3AD203B41FA5}">
                      <a16:colId xmlns:a16="http://schemas.microsoft.com/office/drawing/2014/main" val="20000"/>
                    </a:ext>
                  </a:extLst>
                </a:gridCol>
                <a:gridCol w="5398957">
                  <a:extLst>
                    <a:ext uri="{9D8B030D-6E8A-4147-A177-3AD203B41FA5}">
                      <a16:colId xmlns:a16="http://schemas.microsoft.com/office/drawing/2014/main" val="4089767299"/>
                    </a:ext>
                  </a:extLst>
                </a:gridCol>
              </a:tblGrid>
              <a:tr h="388595">
                <a:tc>
                  <a:txBody>
                    <a:bodyPr/>
                    <a:lstStyle/>
                    <a:p>
                      <a:pPr algn="ctr"/>
                      <a:r>
                        <a:rPr lang="en-US" sz="2000" b="1" dirty="0">
                          <a:solidFill>
                            <a:schemeClr val="tx2"/>
                          </a:solidFill>
                          <a:latin typeface="+mj-lt"/>
                        </a:rPr>
                        <a:t>Particulars</a:t>
                      </a:r>
                      <a:endParaRPr lang="en-IN" sz="2000" b="1" dirty="0">
                        <a:solidFill>
                          <a:schemeClr val="tx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latin typeface="+mj-lt"/>
                        </a:rPr>
                        <a:t>Check Points</a:t>
                      </a:r>
                      <a:endParaRPr lang="en-IN" sz="2000" b="1" dirty="0">
                        <a:solidFill>
                          <a:schemeClr val="tx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8595">
                <a:tc gridSpan="2">
                  <a:txBody>
                    <a:bodyPr/>
                    <a:lstStyle/>
                    <a:p>
                      <a:pPr marL="400050" indent="-400050">
                        <a:buNone/>
                      </a:pPr>
                      <a:r>
                        <a:rPr lang="en-US" sz="2000" b="1" dirty="0">
                          <a:solidFill>
                            <a:schemeClr val="tx2"/>
                          </a:solidFill>
                          <a:latin typeface="+mj-lt"/>
                        </a:rPr>
                        <a:t>5.</a:t>
                      </a:r>
                      <a:r>
                        <a:rPr lang="en-US" sz="2000" b="1" baseline="0" dirty="0">
                          <a:solidFill>
                            <a:schemeClr val="tx2"/>
                          </a:solidFill>
                          <a:latin typeface="+mj-lt"/>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663527">
                <a:tc gridSpan="2">
                  <a:txBody>
                    <a:bodyPr/>
                    <a:lstStyle/>
                    <a:p>
                      <a:r>
                        <a:rPr lang="en-US" sz="2000" b="1" baseline="0" dirty="0">
                          <a:solidFill>
                            <a:schemeClr val="tx2"/>
                          </a:solidFill>
                          <a:latin typeface="+mj-lt"/>
                        </a:rPr>
                        <a:t>Asset Classification, Provisioning of Advances and Resolution of Stressed Assets (0/12)</a:t>
                      </a:r>
                      <a:endParaRPr lang="en-IN" sz="2000" b="1" baseline="0" dirty="0">
                        <a:solidFill>
                          <a:schemeClr val="tx2"/>
                        </a:solidFill>
                        <a:latin typeface="+mj-lt"/>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179492">
                <a:tc>
                  <a:txBody>
                    <a:bodyPr/>
                    <a:lstStyle/>
                    <a:p>
                      <a:pPr lvl="0" algn="just"/>
                      <a:r>
                        <a:rPr lang="en-US" sz="2000" b="1" kern="1200" dirty="0">
                          <a:solidFill>
                            <a:schemeClr val="tx2"/>
                          </a:solidFill>
                          <a:latin typeface="+mj-lt"/>
                          <a:ea typeface="Verdana" panose="020B0604030504040204" pitchFamily="34" charset="0"/>
                          <a:cs typeface="Times New Roman" pitchFamily="18" charset="0"/>
                        </a:rPr>
                        <a:t>ii) a)Whether the branch has reported accounts restructured/ rephased during the year to CO of the bank?</a:t>
                      </a:r>
                      <a:endParaRPr lang="en-US" sz="2000" b="1" kern="1200" baseline="0" dirty="0">
                        <a:solidFill>
                          <a:schemeClr val="tx2"/>
                        </a:solidFill>
                        <a:latin typeface="+mj-lt"/>
                        <a:ea typeface="Verdana" panose="020B0604030504040204" pitchFamily="34"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a:solidFill>
                            <a:schemeClr val="tx2"/>
                          </a:solidFill>
                          <a:latin typeface="+mj-lt"/>
                          <a:ea typeface="Verdana" panose="020B0604030504040204" pitchFamily="34" charset="0"/>
                        </a:rPr>
                        <a:t>Verify the Santion Letter</a:t>
                      </a:r>
                    </a:p>
                    <a:p>
                      <a:pPr marL="0" indent="0" algn="just">
                        <a:buNone/>
                      </a:pPr>
                      <a:r>
                        <a:rPr lang="en-US" sz="2000" b="1">
                          <a:solidFill>
                            <a:schemeClr val="tx2"/>
                          </a:solidFill>
                          <a:latin typeface="+mj-lt"/>
                          <a:ea typeface="Verdana" panose="020B0604030504040204" pitchFamily="34" charset="0"/>
                        </a:rPr>
                        <a:t>Report compliance with T &amp; C</a:t>
                      </a:r>
                      <a:endParaRPr lang="en-US" sz="2000" b="1" dirty="0">
                        <a:solidFill>
                          <a:schemeClr val="tx2"/>
                        </a:solidFill>
                        <a:latin typeface="+mj-lt"/>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936835">
                <a:tc>
                  <a:txBody>
                    <a:bodyPr/>
                    <a:lstStyle/>
                    <a:p>
                      <a:pPr marL="0" lvl="0" indent="0" algn="just">
                        <a:spcBef>
                          <a:spcPct val="10000"/>
                        </a:spcBef>
                        <a:buSzPct val="90000"/>
                      </a:pPr>
                      <a:r>
                        <a:rPr lang="en-US" sz="2000" b="1" kern="1200" dirty="0">
                          <a:solidFill>
                            <a:schemeClr val="tx2"/>
                          </a:solidFill>
                          <a:latin typeface="+mj-lt"/>
                          <a:ea typeface="Verdana" panose="020B0604030504040204" pitchFamily="34" charset="0"/>
                          <a:cs typeface="Times New Roman" pitchFamily="18" charset="0"/>
                        </a:rPr>
                        <a:t>b)Whether the RBI Guidelines for restructuring on all such cases have been followed.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a:solidFill>
                            <a:schemeClr val="tx2"/>
                          </a:solidFill>
                          <a:latin typeface="+mj-lt"/>
                          <a:ea typeface="Verdana" panose="020B0604030504040204" pitchFamily="34" charset="0"/>
                        </a:rPr>
                        <a:t>Refer to various RBI Circulars on restructuring and verify the accounts restructured. </a:t>
                      </a:r>
                      <a:endParaRPr lang="en-US" sz="2000" b="1" dirty="0">
                        <a:solidFill>
                          <a:schemeClr val="tx2"/>
                        </a:solidFill>
                        <a:latin typeface="+mj-lt"/>
                        <a:ea typeface="Verdan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2105976">
                <a:tc>
                  <a:txBody>
                    <a:bodyPr/>
                    <a:lstStyle/>
                    <a:p>
                      <a:pPr marL="0" lvl="0" indent="0" algn="just">
                        <a:spcBef>
                          <a:spcPct val="10000"/>
                        </a:spcBef>
                        <a:buSzPct val="90000"/>
                      </a:pPr>
                      <a:r>
                        <a:rPr lang="en-US" sz="2000" b="1" kern="1200" dirty="0">
                          <a:solidFill>
                            <a:schemeClr val="tx2"/>
                          </a:solidFill>
                          <a:latin typeface="+mj-lt"/>
                          <a:ea typeface="Verdana" panose="020B0604030504040204" pitchFamily="34" charset="0"/>
                          <a:cs typeface="Times New Roman" pitchFamily="18" charset="0"/>
                        </a:rPr>
                        <a:t>c)Whether the branch complies with the regulatory stance for resolution of stressed assets, including the compliance with board approved policies in this regard, tracking/reporting of defaults for resolution purposes among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latin typeface="+mj-lt"/>
                          <a:ea typeface="Verdana" panose="020B0604030504040204" pitchFamily="34" charset="0"/>
                        </a:rPr>
                        <a:t>Verify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758373192"/>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8C97958-36AF-9855-6822-D77D86DC1080}"/>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5834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13557953"/>
              </p:ext>
            </p:extLst>
          </p:nvPr>
        </p:nvGraphicFramePr>
        <p:xfrm>
          <a:off x="2009775" y="1083218"/>
          <a:ext cx="9020175" cy="4449554"/>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606394">
                <a:tc>
                  <a:txBody>
                    <a:bodyPr/>
                    <a:lstStyle/>
                    <a:p>
                      <a:pPr lvl="0" algn="just"/>
                      <a:r>
                        <a:rPr lang="en-US" sz="2000" b="1" kern="1200" dirty="0">
                          <a:solidFill>
                            <a:schemeClr val="tx2"/>
                          </a:solidFill>
                          <a:latin typeface="+mn-lt"/>
                          <a:ea typeface="+mn-ea"/>
                          <a:cs typeface="Times New Roman" pitchFamily="18" charset="0"/>
                        </a:rPr>
                        <a:t>iii) a) Whether the upgradations in non-performing advances is in line with the norms of Reserve Bank of India</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sample of accounts upgraded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320990">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Where the auditor disagrees with upgradation of accounts? If yes, give reasons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Select sample of accounts upgraded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ED5A429-0661-5E53-6663-42068A80423D}"/>
              </a:ext>
            </a:extLst>
          </p:cNvPr>
          <p:cNvSpPr txBox="1">
            <a:spLocks/>
          </p:cNvSpPr>
          <p:nvPr/>
        </p:nvSpPr>
        <p:spPr>
          <a:xfrm>
            <a:off x="0" y="647192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8540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145556"/>
              </p:ext>
            </p:extLst>
          </p:nvPr>
        </p:nvGraphicFramePr>
        <p:xfrm>
          <a:off x="1691120" y="908720"/>
          <a:ext cx="9969068" cy="5574930"/>
        </p:xfrm>
        <a:graphic>
          <a:graphicData uri="http://schemas.openxmlformats.org/drawingml/2006/table">
            <a:tbl>
              <a:tblPr firstRow="1" bandRow="1">
                <a:tableStyleId>{5C22544A-7EE6-4342-B048-85BDC9FD1C3A}</a:tableStyleId>
              </a:tblPr>
              <a:tblGrid>
                <a:gridCol w="4883572">
                  <a:extLst>
                    <a:ext uri="{9D8B030D-6E8A-4147-A177-3AD203B41FA5}">
                      <a16:colId xmlns:a16="http://schemas.microsoft.com/office/drawing/2014/main" val="20000"/>
                    </a:ext>
                  </a:extLst>
                </a:gridCol>
                <a:gridCol w="5085496">
                  <a:extLst>
                    <a:ext uri="{9D8B030D-6E8A-4147-A177-3AD203B41FA5}">
                      <a16:colId xmlns:a16="http://schemas.microsoft.com/office/drawing/2014/main" val="737466495"/>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739328">
                <a:tc>
                  <a:txBody>
                    <a:bodyPr/>
                    <a:lstStyle/>
                    <a:p>
                      <a:pPr lvl="0" algn="just"/>
                      <a:r>
                        <a:rPr lang="en-US" sz="1800" b="1" kern="1200" dirty="0">
                          <a:solidFill>
                            <a:schemeClr val="tx2"/>
                          </a:solidFill>
                          <a:latin typeface="+mn-lt"/>
                          <a:ea typeface="+mn-ea"/>
                          <a:cs typeface="Times New Roman" pitchFamily="18" charset="0"/>
                        </a:rPr>
                        <a:t>iv. Have you come across cases where the relevant Controlling Authority of the bank  has  authorized  legal  action  for recovery  of  advances   or  recalling  of advances, but no such action was taken by the branch? </a:t>
                      </a:r>
                      <a:endParaRPr lang="en-US" sz="18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rPr>
                        <a:t>Verify sample selected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2225040">
                <a:tc>
                  <a:txBody>
                    <a:bodyPr/>
                    <a:lstStyle/>
                    <a:p>
                      <a:pPr marL="0" lvl="0" indent="0" algn="just">
                        <a:spcBef>
                          <a:spcPct val="10000"/>
                        </a:spcBef>
                        <a:buSzPct val="90000"/>
                      </a:pPr>
                      <a:r>
                        <a:rPr lang="en-US" sz="1800" b="1" kern="1200" dirty="0">
                          <a:solidFill>
                            <a:schemeClr val="tx2"/>
                          </a:solidFill>
                          <a:latin typeface="+mn-lt"/>
                          <a:ea typeface="+mn-ea"/>
                          <a:cs typeface="Times New Roman" pitchFamily="18" charset="0"/>
                        </a:rPr>
                        <a:t>v. Whether there are any accounts wherein process under IBC is mandated but not initiated by the branch?</a:t>
                      </a:r>
                    </a:p>
                    <a:p>
                      <a:pPr marL="0" lvl="0" indent="0" algn="just">
                        <a:spcBef>
                          <a:spcPct val="10000"/>
                        </a:spcBef>
                        <a:buSzPct val="90000"/>
                      </a:pPr>
                      <a:r>
                        <a:rPr lang="en-US" sz="1800" b="1" kern="1200" dirty="0">
                          <a:solidFill>
                            <a:schemeClr val="tx2"/>
                          </a:solidFill>
                          <a:latin typeface="+mn-lt"/>
                          <a:ea typeface="+mn-ea"/>
                          <a:cs typeface="Times New Roman" pitchFamily="18" charset="0"/>
                        </a:rPr>
                        <a:t>Whether there are any borrowers at the branch against whom the process of IBC is initiated by any of the creditors including bank? If yes, provide the list of such accounts and comment on the adequacy of provision made thereto?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1800" b="1" dirty="0">
                          <a:solidFill>
                            <a:schemeClr val="tx2"/>
                          </a:solidFill>
                        </a:rPr>
                        <a:t>Obtain list of eligible case for IBC</a:t>
                      </a:r>
                    </a:p>
                    <a:p>
                      <a:pPr marL="0" indent="0" algn="just">
                        <a:buNone/>
                      </a:pPr>
                      <a:r>
                        <a:rPr lang="en-US" sz="1800" b="1" dirty="0">
                          <a:solidFill>
                            <a:schemeClr val="tx2"/>
                          </a:solidFill>
                        </a:rPr>
                        <a:t>Check approvals of competent authority to proceed for IBC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0911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A55CEB6-EBF5-99D4-8063-2B56F42D6574}"/>
              </a:ext>
            </a:extLst>
          </p:cNvPr>
          <p:cNvSpPr txBox="1">
            <a:spLocks/>
          </p:cNvSpPr>
          <p:nvPr/>
        </p:nvSpPr>
        <p:spPr>
          <a:xfrm>
            <a:off x="0" y="646490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321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9703192"/>
              </p:ext>
            </p:extLst>
          </p:nvPr>
        </p:nvGraphicFramePr>
        <p:xfrm>
          <a:off x="1565564" y="907269"/>
          <a:ext cx="10094625" cy="5119458"/>
        </p:xfrm>
        <a:graphic>
          <a:graphicData uri="http://schemas.openxmlformats.org/drawingml/2006/table">
            <a:tbl>
              <a:tblPr firstRow="1" bandRow="1">
                <a:tableStyleId>{5C22544A-7EE6-4342-B048-85BDC9FD1C3A}</a:tableStyleId>
              </a:tblPr>
              <a:tblGrid>
                <a:gridCol w="4973781">
                  <a:extLst>
                    <a:ext uri="{9D8B030D-6E8A-4147-A177-3AD203B41FA5}">
                      <a16:colId xmlns:a16="http://schemas.microsoft.com/office/drawing/2014/main" val="20000"/>
                    </a:ext>
                  </a:extLst>
                </a:gridCol>
                <a:gridCol w="5120844">
                  <a:extLst>
                    <a:ext uri="{9D8B030D-6E8A-4147-A177-3AD203B41FA5}">
                      <a16:colId xmlns:a16="http://schemas.microsoft.com/office/drawing/2014/main" val="1449012105"/>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400050" indent="-400050">
                        <a:buNone/>
                      </a:pPr>
                      <a:endParaRPr lang="en-US"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629943">
                <a:tc>
                  <a:txBody>
                    <a:bodyPr/>
                    <a:lstStyle/>
                    <a:p>
                      <a:pPr lvl="0" algn="just"/>
                      <a:r>
                        <a:rPr lang="en-US" sz="2000" b="1" kern="1200" dirty="0">
                          <a:solidFill>
                            <a:schemeClr val="tx2"/>
                          </a:solidFill>
                          <a:latin typeface="+mn-lt"/>
                          <a:ea typeface="+mn-ea"/>
                          <a:cs typeface="Times New Roman" pitchFamily="18" charset="0"/>
                        </a:rPr>
                        <a:t>vi) a) Have appropriate claims for credit guarantee (ECGC and others), if any, been duly lodged and settled? (Details to be given in format prescribed)</a:t>
                      </a:r>
                      <a:endParaRPr lang="en-US" sz="2000" b="1" kern="1200" baseline="0" dirty="0">
                        <a:solidFill>
                          <a:schemeClr val="tx2"/>
                        </a:solidFill>
                        <a:latin typeface="Arial (Body)"/>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ECGC claims filed by the bank and verify the statement of claims received along with the necessary documentation regarding claims lodged and settled.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6927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b) Give details of claims rejected? (As per the given 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claims rejected and </a:t>
                      </a:r>
                      <a:r>
                        <a:rPr lang="en-US" sz="2000" b="1" dirty="0" err="1">
                          <a:solidFill>
                            <a:schemeClr val="tx2"/>
                          </a:solidFill>
                        </a:rPr>
                        <a:t>coments</a:t>
                      </a:r>
                      <a:endParaRPr lang="en-US"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1266305">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c) Whether the rejection is appropriately considered while determining the provisioning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amount of ECGC claims in NPA statements along with documents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901202493"/>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6F9CC99F-29FD-4873-8FEF-C7E8E3A16E16}"/>
              </a:ext>
            </a:extLst>
          </p:cNvPr>
          <p:cNvSpPr txBox="1">
            <a:spLocks/>
          </p:cNvSpPr>
          <p:nvPr/>
        </p:nvSpPr>
        <p:spPr>
          <a:xfrm>
            <a:off x="0" y="647192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40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7887191"/>
              </p:ext>
            </p:extLst>
          </p:nvPr>
        </p:nvGraphicFramePr>
        <p:xfrm>
          <a:off x="2009775" y="1083218"/>
          <a:ext cx="9020175" cy="4052010"/>
        </p:xfrm>
        <a:graphic>
          <a:graphicData uri="http://schemas.openxmlformats.org/drawingml/2006/table">
            <a:tbl>
              <a:tblPr firstRow="1" bandRow="1">
                <a:tableStyleId>{5C22544A-7EE6-4342-B048-85BDC9FD1C3A}</a:tableStyleId>
              </a:tblPr>
              <a:tblGrid>
                <a:gridCol w="3830551">
                  <a:extLst>
                    <a:ext uri="{9D8B030D-6E8A-4147-A177-3AD203B41FA5}">
                      <a16:colId xmlns:a16="http://schemas.microsoft.com/office/drawing/2014/main" val="20000"/>
                    </a:ext>
                  </a:extLst>
                </a:gridCol>
                <a:gridCol w="5189624">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vii) In respect of non-performing assets, has the branch obtained valuation reports from approved valuers for the immovables charged to the bank, once in three years, unless the circumstances warrant a shorter duration?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the list of NPA accounts and date of valuation reports. Wherever the valuation report is older than 3 years, report</a:t>
                      </a:r>
                    </a:p>
                    <a:p>
                      <a:pPr marL="0" indent="0" algn="just">
                        <a:buNone/>
                      </a:pPr>
                      <a:r>
                        <a:rPr lang="en-US" sz="2000" b="1" dirty="0">
                          <a:solidFill>
                            <a:schemeClr val="tx2"/>
                          </a:solidFill>
                        </a:rPr>
                        <a:t>[Desktop approach of valuation should be commented upon in the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7A08D3D1-98D1-104B-9125-C95C82CBE61C}"/>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71779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67635990"/>
              </p:ext>
            </p:extLst>
          </p:nvPr>
        </p:nvGraphicFramePr>
        <p:xfrm>
          <a:off x="1593273" y="958523"/>
          <a:ext cx="10066915" cy="4966410"/>
        </p:xfrm>
        <a:graphic>
          <a:graphicData uri="http://schemas.openxmlformats.org/drawingml/2006/table">
            <a:tbl>
              <a:tblPr firstRow="1" bandRow="1">
                <a:tableStyleId>{5C22544A-7EE6-4342-B048-85BDC9FD1C3A}</a:tableStyleId>
              </a:tblPr>
              <a:tblGrid>
                <a:gridCol w="4275065">
                  <a:extLst>
                    <a:ext uri="{9D8B030D-6E8A-4147-A177-3AD203B41FA5}">
                      <a16:colId xmlns:a16="http://schemas.microsoft.com/office/drawing/2014/main" val="20000"/>
                    </a:ext>
                  </a:extLst>
                </a:gridCol>
                <a:gridCol w="579185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2225040">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viii) In the cases examined by you, has the branch complied with the Recovery Policy prescribed by the controlling authorities of the bank with respect to compromise/settlement and write-off cases? Details of the cases of compromise/ settlement and write-off cases   involving   write-offs/waivers in excess of Rs. 50.00 lakhs may be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the banks policy for compromise, settlement, OTS etc.</a:t>
                      </a:r>
                    </a:p>
                    <a:p>
                      <a:pPr marL="0" indent="0" algn="just">
                        <a:buNone/>
                      </a:pPr>
                      <a:endParaRPr lang="en-US" sz="2000" b="1" dirty="0">
                        <a:solidFill>
                          <a:schemeClr val="tx2"/>
                        </a:solidFill>
                      </a:endParaRPr>
                    </a:p>
                    <a:p>
                      <a:pPr marL="0" indent="0" algn="just">
                        <a:buNone/>
                      </a:pPr>
                      <a:r>
                        <a:rPr lang="en-US" sz="2000" b="1" dirty="0">
                          <a:solidFill>
                            <a:schemeClr val="tx2"/>
                          </a:solidFill>
                        </a:rPr>
                        <a:t>Check number of cases settled under these schemes during the year.</a:t>
                      </a:r>
                    </a:p>
                    <a:p>
                      <a:pPr marL="0" indent="0" algn="just">
                        <a:buNone/>
                      </a:pPr>
                      <a:endParaRPr lang="en-US" sz="2000" b="1" dirty="0">
                        <a:solidFill>
                          <a:schemeClr val="tx2"/>
                        </a:solidFill>
                      </a:endParaRPr>
                    </a:p>
                    <a:p>
                      <a:pPr marL="0" indent="0" algn="just">
                        <a:buNone/>
                      </a:pPr>
                      <a:r>
                        <a:rPr lang="en-US" sz="2000" b="1" dirty="0">
                          <a:solidFill>
                            <a:schemeClr val="tx2"/>
                          </a:solidFill>
                        </a:rPr>
                        <a:t>Check compliance with all terms and conditions</a:t>
                      </a:r>
                    </a:p>
                    <a:p>
                      <a:pPr marL="0" indent="0" algn="just">
                        <a:buNone/>
                      </a:pPr>
                      <a:endParaRPr lang="en-US" sz="2000" b="1" dirty="0">
                        <a:solidFill>
                          <a:schemeClr val="tx2"/>
                        </a:solidFill>
                      </a:endParaRPr>
                    </a:p>
                    <a:p>
                      <a:pPr marL="0" indent="0" algn="just">
                        <a:buNone/>
                      </a:pPr>
                      <a:r>
                        <a:rPr lang="en-US" sz="2000" b="1" dirty="0">
                          <a:solidFill>
                            <a:schemeClr val="tx2"/>
                          </a:solidFill>
                        </a:rPr>
                        <a:t>Check accounting entries for apportionment of receipts towards Income/Charges/ Principle amount etc. as per Accounting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A2AA85AC-5001-933C-E9DC-027B451BD6B6}"/>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33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3035111"/>
              </p:ext>
            </p:extLst>
          </p:nvPr>
        </p:nvGraphicFramePr>
        <p:xfrm>
          <a:off x="1579418" y="1083218"/>
          <a:ext cx="10080769" cy="5026637"/>
        </p:xfrm>
        <a:graphic>
          <a:graphicData uri="http://schemas.openxmlformats.org/drawingml/2006/table">
            <a:tbl>
              <a:tblPr firstRow="1" bandRow="1">
                <a:tableStyleId>{5C22544A-7EE6-4342-B048-85BDC9FD1C3A}</a:tableStyleId>
              </a:tblPr>
              <a:tblGrid>
                <a:gridCol w="4280947">
                  <a:extLst>
                    <a:ext uri="{9D8B030D-6E8A-4147-A177-3AD203B41FA5}">
                      <a16:colId xmlns:a16="http://schemas.microsoft.com/office/drawing/2014/main" val="20000"/>
                    </a:ext>
                  </a:extLst>
                </a:gridCol>
                <a:gridCol w="579982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1920240">
                <a:tc>
                  <a:txBody>
                    <a:bodyPr/>
                    <a:lstStyle/>
                    <a:p>
                      <a:pPr lvl="0" algn="just"/>
                      <a:r>
                        <a:rPr lang="en-US" sz="2000" b="1" kern="1200" dirty="0">
                          <a:solidFill>
                            <a:schemeClr val="tx2"/>
                          </a:solidFill>
                          <a:latin typeface="+mn-lt"/>
                          <a:ea typeface="+mn-ea"/>
                          <a:cs typeface="Times New Roman" pitchFamily="18" charset="0"/>
                        </a:rPr>
                        <a:t>ix) Is the branch prompt in ensuring execution of decrees obtained for recovery from the defaulting borrowers? Give Age-wise analysis of decrees obtained and pending execution.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Verify the list of decrees obtained and age wise listing along with reasons for delay, if any, in execution.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584227">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x) Whether in the cases concluded the recoveries have been properly appropriated against the principal / interest as per the policy of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accounting entries for apportionment of receipts towards Income/Charges/ Principle amount etc. as per Accounting policy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AF26016-8E76-C591-76C2-602196EF1E0A}"/>
              </a:ext>
            </a:extLst>
          </p:cNvPr>
          <p:cNvSpPr txBox="1">
            <a:spLocks/>
          </p:cNvSpPr>
          <p:nvPr/>
        </p:nvSpPr>
        <p:spPr>
          <a:xfrm>
            <a:off x="-3872"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49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780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9116A-3CF1-FAE5-6E01-87DDB916FCD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AF9ED228-0336-3B76-3AC4-C9A95318C9C5}"/>
              </a:ext>
            </a:extLst>
          </p:cNvPr>
          <p:cNvPicPr>
            <a:picLocks noChangeAspect="1"/>
          </p:cNvPicPr>
          <p:nvPr/>
        </p:nvPicPr>
        <p:blipFill>
          <a:blip r:embed="rId3"/>
          <a:stretch>
            <a:fillRect/>
          </a:stretch>
        </p:blipFill>
        <p:spPr>
          <a:xfrm>
            <a:off x="0" y="0"/>
            <a:ext cx="12194608" cy="6858000"/>
          </a:xfrm>
          <a:prstGeom prst="rect">
            <a:avLst/>
          </a:prstGeom>
        </p:spPr>
      </p:pic>
      <p:sp>
        <p:nvSpPr>
          <p:cNvPr id="4" name="Slide Number Placeholder 3">
            <a:extLst>
              <a:ext uri="{FF2B5EF4-FFF2-40B4-BE49-F238E27FC236}">
                <a16:creationId xmlns:a16="http://schemas.microsoft.com/office/drawing/2014/main" id="{EAF9BC88-7971-9DF1-9569-DF3ECD3ACE93}"/>
              </a:ext>
            </a:extLst>
          </p:cNvPr>
          <p:cNvSpPr>
            <a:spLocks noGrp="1"/>
          </p:cNvSpPr>
          <p:nvPr>
            <p:ph type="sldNum" sz="quarter" idx="12"/>
          </p:nvPr>
        </p:nvSpPr>
        <p:spPr>
          <a:xfrm>
            <a:off x="-2608" y="651319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15BF054A-9B3A-2A77-B54D-7065C1B5AB5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Tree>
    <p:extLst>
      <p:ext uri="{BB962C8B-B14F-4D97-AF65-F5344CB8AC3E}">
        <p14:creationId xmlns:p14="http://schemas.microsoft.com/office/powerpoint/2010/main" val="4965695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59463605"/>
              </p:ext>
            </p:extLst>
          </p:nvPr>
        </p:nvGraphicFramePr>
        <p:xfrm>
          <a:off x="1842656" y="1129590"/>
          <a:ext cx="9796894" cy="5154832"/>
        </p:xfrm>
        <a:graphic>
          <a:graphicData uri="http://schemas.openxmlformats.org/drawingml/2006/table">
            <a:tbl>
              <a:tblPr firstRow="1" bandRow="1">
                <a:tableStyleId>{5C22544A-7EE6-4342-B048-85BDC9FD1C3A}</a:tableStyleId>
              </a:tblPr>
              <a:tblGrid>
                <a:gridCol w="4160396">
                  <a:extLst>
                    <a:ext uri="{9D8B030D-6E8A-4147-A177-3AD203B41FA5}">
                      <a16:colId xmlns:a16="http://schemas.microsoft.com/office/drawing/2014/main" val="20000"/>
                    </a:ext>
                  </a:extLst>
                </a:gridCol>
                <a:gridCol w="5636498">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5.</a:t>
                      </a:r>
                      <a:r>
                        <a:rPr lang="en-US" sz="2000" b="1" baseline="0" dirty="0">
                          <a:solidFill>
                            <a:schemeClr val="tx2"/>
                          </a:solidFill>
                        </a:rPr>
                        <a:t> Advances</a:t>
                      </a: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1040">
                <a:tc gridSpan="2">
                  <a:txBody>
                    <a:bodyPr/>
                    <a:lstStyle/>
                    <a:p>
                      <a:r>
                        <a:rPr lang="en-US" sz="2000" b="1" baseline="0" dirty="0">
                          <a:solidFill>
                            <a:schemeClr val="tx2"/>
                          </a:solidFill>
                        </a:rPr>
                        <a:t>Asset Classification, Provisioning of Advances and Resolution of Stressed Assets (0/12)</a:t>
                      </a:r>
                      <a:endParaRPr lang="en-IN" sz="2000" b="1" baseline="0" dirty="0">
                        <a:solidFill>
                          <a:schemeClr val="tx2"/>
                        </a:solidFill>
                      </a:endParaRPr>
                    </a:p>
                  </a:txBody>
                  <a:tcPr marT="41564" marB="4156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indent="-342900" algn="just">
                        <a:buAutoNum type="arabicPeriod"/>
                      </a:pPr>
                      <a:endParaRPr lang="en-US"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673331">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List of borrowers with details of LCs devolved or BG invoked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Obtain and verify the list of LCs devolved and BGs invoked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1011382">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ii) List of borrowers where the LCs devolved/ BG invoked but not paid with amount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Unpaid LC devolved / BG invoked should be verified, report whether debited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1011382">
                <a:tc>
                  <a:txBody>
                    <a:bodyPr/>
                    <a:lstStyle/>
                    <a:p>
                      <a:pPr marL="0" lvl="0" indent="0" algn="just">
                        <a:spcBef>
                          <a:spcPct val="10000"/>
                        </a:spcBef>
                        <a:buSzPct val="90000"/>
                      </a:pPr>
                      <a:r>
                        <a:rPr lang="en-US" sz="2000" b="1" kern="1200" dirty="0">
                          <a:solidFill>
                            <a:schemeClr val="tx2"/>
                          </a:solidFill>
                          <a:latin typeface="+mn-lt"/>
                          <a:ea typeface="+mn-ea"/>
                          <a:cs typeface="Times New Roman" pitchFamily="18" charset="0"/>
                        </a:rPr>
                        <a:t>iii) List of instances where interchangeability between fund based and non-fund-based facilities was allowed subsequent to devolvement of LC / invocation of BG.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T &amp; C as per sanction letter regarding interchangeability and verify from account operations whether such facility was utilized during the year.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006979421"/>
                  </a:ext>
                </a:extLst>
              </a:tr>
            </a:tbl>
          </a:graphicData>
        </a:graphic>
      </p:graphicFrame>
      <p:sp>
        <p:nvSpPr>
          <p:cNvPr id="7" name="Footer Placeholder 3">
            <a:extLst>
              <a:ext uri="{FF2B5EF4-FFF2-40B4-BE49-F238E27FC236}">
                <a16:creationId xmlns:a16="http://schemas.microsoft.com/office/drawing/2014/main" id="{84AB31CE-4E7C-4D26-BC84-2B29FA2360D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1D6F8C93-E4F7-BE2C-1663-C681958B8C74}"/>
              </a:ext>
            </a:extLst>
          </p:cNvPr>
          <p:cNvSpPr txBox="1">
            <a:spLocks/>
          </p:cNvSpPr>
          <p:nvPr/>
        </p:nvSpPr>
        <p:spPr>
          <a:xfrm>
            <a:off x="-14032"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7933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Assets</a:t>
            </a:r>
            <a:endParaRPr lang="en-IN" dirty="0"/>
          </a:p>
        </p:txBody>
      </p:sp>
      <p:graphicFrame>
        <p:nvGraphicFramePr>
          <p:cNvPr id="6" name="Content Placeholder 5"/>
          <p:cNvGraphicFramePr>
            <a:graphicFrameLocks noGrp="1"/>
          </p:cNvGraphicFramePr>
          <p:nvPr>
            <p:ph idx="1"/>
          </p:nvPr>
        </p:nvGraphicFramePr>
        <p:xfrm>
          <a:off x="2050473" y="1052738"/>
          <a:ext cx="9189027" cy="4509210"/>
        </p:xfrm>
        <a:graphic>
          <a:graphicData uri="http://schemas.openxmlformats.org/drawingml/2006/table">
            <a:tbl>
              <a:tblPr firstRow="1" bandRow="1">
                <a:tableStyleId>{5C22544A-7EE6-4342-B048-85BDC9FD1C3A}</a:tableStyleId>
              </a:tblPr>
              <a:tblGrid>
                <a:gridCol w="3930527">
                  <a:extLst>
                    <a:ext uri="{9D8B030D-6E8A-4147-A177-3AD203B41FA5}">
                      <a16:colId xmlns:a16="http://schemas.microsoft.com/office/drawing/2014/main" val="20000"/>
                    </a:ext>
                  </a:extLst>
                </a:gridCol>
                <a:gridCol w="5258500">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6.</a:t>
                      </a:r>
                      <a:r>
                        <a:rPr lang="en-US" sz="2000" b="1" baseline="0" dirty="0">
                          <a:solidFill>
                            <a:schemeClr val="tx2"/>
                          </a:solidFill>
                        </a:rPr>
                        <a:t> Other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5040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Suspense Account / Sundry Asset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0" lvl="0" indent="0" algn="just">
                        <a:spcBef>
                          <a:spcPct val="10000"/>
                        </a:spcBef>
                        <a:buSzPct val="90000"/>
                        <a:buNone/>
                      </a:pPr>
                      <a:endParaRPr lang="en-US" sz="1800" b="0" i="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5"/>
                  </a:ext>
                </a:extLst>
              </a:tr>
              <a:tr h="708647">
                <a:tc>
                  <a:txBody>
                    <a:bodyPr/>
                    <a:lstStyle/>
                    <a:p>
                      <a:pPr lvl="0" algn="just"/>
                      <a:r>
                        <a:rPr lang="en-US" sz="2000" b="1" kern="1200" dirty="0" err="1">
                          <a:solidFill>
                            <a:schemeClr val="tx2"/>
                          </a:solidFill>
                          <a:latin typeface="+mn-lt"/>
                          <a:ea typeface="+mn-ea"/>
                          <a:cs typeface="Times New Roman" pitchFamily="18" charset="0"/>
                        </a:rPr>
                        <a:t>i</a:t>
                      </a:r>
                      <a:r>
                        <a:rPr lang="en-US" sz="2000" b="1" kern="1200" dirty="0">
                          <a:solidFill>
                            <a:schemeClr val="tx2"/>
                          </a:solidFill>
                          <a:latin typeface="+mn-lt"/>
                          <a:ea typeface="+mn-ea"/>
                          <a:cs typeface="Times New Roman" pitchFamily="18" charset="0"/>
                        </a:rPr>
                        <a:t>) Expeditious clearance of items / Year-wise break-up required to be given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dirty="0">
                          <a:solidFill>
                            <a:schemeClr val="tx2"/>
                          </a:solidFill>
                        </a:rPr>
                        <a:t>Check the list suspense A/c and vouch it Verify nature of transactions and efforts taken to </a:t>
                      </a:r>
                      <a:r>
                        <a:rPr lang="en-US" sz="2000" b="1" i="0" dirty="0" err="1">
                          <a:solidFill>
                            <a:schemeClr val="tx2"/>
                          </a:solidFill>
                        </a:rPr>
                        <a:t>regularise</a:t>
                      </a:r>
                      <a:r>
                        <a:rPr lang="en-US" sz="2000" b="1" i="0" dirty="0">
                          <a:solidFill>
                            <a:schemeClr val="tx2"/>
                          </a:solidFill>
                        </a:rPr>
                        <a:t>/rectify the same.</a:t>
                      </a:r>
                    </a:p>
                    <a:p>
                      <a:pPr marL="0" lvl="0" indent="0" algn="just">
                        <a:spcBef>
                          <a:spcPct val="10000"/>
                        </a:spcBef>
                        <a:buSzPct val="90000"/>
                        <a:buNone/>
                      </a:pPr>
                      <a:r>
                        <a:rPr lang="en-US" sz="2000" b="1" i="0" dirty="0">
                          <a:solidFill>
                            <a:schemeClr val="tx2"/>
                          </a:solidFill>
                        </a:rPr>
                        <a:t>if amounts are not recoverable, propose write off / provisions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r h="708647">
                <a:tc>
                  <a:txBody>
                    <a:bodyPr/>
                    <a:lstStyle/>
                    <a:p>
                      <a:pPr lvl="0" algn="just"/>
                      <a:r>
                        <a:rPr lang="en-US" sz="2000" b="1" kern="1200" dirty="0">
                          <a:solidFill>
                            <a:schemeClr val="tx2"/>
                          </a:solidFill>
                          <a:latin typeface="+mn-lt"/>
                          <a:ea typeface="+mn-ea"/>
                          <a:cs typeface="Times New Roman" pitchFamily="18" charset="0"/>
                        </a:rPr>
                        <a:t>ii) Does your test check indicate any unusual items in these accounts?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dirty="0">
                          <a:solidFill>
                            <a:schemeClr val="tx2"/>
                          </a:solidFill>
                        </a:rPr>
                        <a:t>test the originating debits and verify the correctness of the transactions. If any unusual item is noticed, take full details of the same.</a:t>
                      </a:r>
                    </a:p>
                    <a:p>
                      <a:pPr marL="0" lvl="0" indent="0" algn="just">
                        <a:spcBef>
                          <a:spcPct val="10000"/>
                        </a:spcBef>
                        <a:buSzPct val="90000"/>
                        <a:buNone/>
                      </a:pPr>
                      <a:r>
                        <a:rPr lang="en-US" sz="2000" b="1" i="0" dirty="0">
                          <a:solidFill>
                            <a:schemeClr val="tx2"/>
                          </a:solidFill>
                        </a:rPr>
                        <a:t>if amounts are not recoverable, propose write off / provisions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099541746"/>
                  </a:ext>
                </a:extLst>
              </a:tr>
            </a:tbl>
          </a:graphicData>
        </a:graphic>
      </p:graphicFrame>
      <p:sp>
        <p:nvSpPr>
          <p:cNvPr id="8" name="Footer Placeholder 3">
            <a:extLst>
              <a:ext uri="{FF2B5EF4-FFF2-40B4-BE49-F238E27FC236}">
                <a16:creationId xmlns:a16="http://schemas.microsoft.com/office/drawing/2014/main" id="{C075327D-075F-436F-BA5A-952C20CE3958}"/>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9E5F8CF-5499-50D0-4E53-1651F13DD526}"/>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504944"/>
              </p:ext>
            </p:extLst>
          </p:nvPr>
        </p:nvGraphicFramePr>
        <p:xfrm>
          <a:off x="2124074" y="1052738"/>
          <a:ext cx="9536113" cy="4753050"/>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baseline="0" dirty="0">
                          <a:solidFill>
                            <a:schemeClr val="tx2"/>
                          </a:solidFill>
                        </a:rPr>
                        <a:t>1.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Does the bank have a system of identification of dormant/ inoperative accounts and internal controls with regard to operations in such accounts? Report instances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Controls over marking and unmarking of inoperative account to be reviewed and tested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Unusual moment in deposit accounts at year-end after 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Abnormal increase / decrease before and after year-end to be verified and clarifications thereof to be obtained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automatic renewal of deposits applies to FCNR(B) deposits? whether the branch has satisfied itself as to the ‘NR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FCNR(B) deposits and comment check KYC Compliance along with verification of status of depositor as NR on the date of renewal of such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C6E75787-A431-BC07-1ED6-B167204A3E78}"/>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3778716"/>
              </p:ext>
            </p:extLst>
          </p:nvPr>
        </p:nvGraphicFramePr>
        <p:xfrm>
          <a:off x="2124075" y="1052738"/>
          <a:ext cx="8820150" cy="2741370"/>
        </p:xfrm>
        <a:graphic>
          <a:graphicData uri="http://schemas.openxmlformats.org/drawingml/2006/table">
            <a:tbl>
              <a:tblPr firstRow="1" bandRow="1">
                <a:tableStyleId>{5C22544A-7EE6-4342-B048-85BDC9FD1C3A}</a:tableStyleId>
              </a:tblPr>
              <a:tblGrid>
                <a:gridCol w="3772744">
                  <a:extLst>
                    <a:ext uri="{9D8B030D-6E8A-4147-A177-3AD203B41FA5}">
                      <a16:colId xmlns:a16="http://schemas.microsoft.com/office/drawing/2014/main" val="20000"/>
                    </a:ext>
                  </a:extLst>
                </a:gridCol>
                <a:gridCol w="5047406">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baseline="0" dirty="0">
                          <a:solidFill>
                            <a:schemeClr val="tx2"/>
                          </a:solidFill>
                        </a:rPr>
                        <a:t>1.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Compliance with regulations on minimum balance requirement &amp; levy of charges on non- maintenance of minimum balance in individual savings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policy of bank regarding requirement of minimum balance / AQB etc. along with statement of bank charges for non maintenance. Verify and comment about the process followed at branch regarding the same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ED06ED1-2383-C0D4-211E-89DE2BE9F4BD}"/>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8621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Liabilities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455583"/>
              </p:ext>
            </p:extLst>
          </p:nvPr>
        </p:nvGraphicFramePr>
        <p:xfrm>
          <a:off x="2209799" y="1052738"/>
          <a:ext cx="9099884" cy="4935930"/>
        </p:xfrm>
        <a:graphic>
          <a:graphicData uri="http://schemas.openxmlformats.org/drawingml/2006/table">
            <a:tbl>
              <a:tblPr firstRow="1" bandRow="1">
                <a:tableStyleId>{5C22544A-7EE6-4342-B048-85BDC9FD1C3A}</a:tableStyleId>
              </a:tblPr>
              <a:tblGrid>
                <a:gridCol w="3892397">
                  <a:extLst>
                    <a:ext uri="{9D8B030D-6E8A-4147-A177-3AD203B41FA5}">
                      <a16:colId xmlns:a16="http://schemas.microsoft.com/office/drawing/2014/main" val="20000"/>
                    </a:ext>
                  </a:extLst>
                </a:gridCol>
                <a:gridCol w="5207487">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10565">
                <a:tc gridSpan="2">
                  <a:txBody>
                    <a:bodyPr/>
                    <a:lstStyle/>
                    <a:p>
                      <a:pPr marL="400050" indent="-400050">
                        <a:buNone/>
                      </a:pPr>
                      <a:r>
                        <a:rPr lang="en-US" sz="2000" b="1" dirty="0">
                          <a:solidFill>
                            <a:schemeClr val="tx2"/>
                          </a:solidFill>
                        </a:rPr>
                        <a:t>2. Other</a:t>
                      </a:r>
                      <a:r>
                        <a:rPr lang="en-US" sz="2000" b="1" baseline="0" dirty="0">
                          <a:solidFill>
                            <a:schemeClr val="tx2"/>
                          </a:solidFill>
                        </a:rPr>
                        <a:t>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endParaRPr lang="en-IN"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50405">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Bills Payable / Sundry Deposits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0" lvl="0" indent="0" algn="just">
                        <a:spcBef>
                          <a:spcPct val="10000"/>
                        </a:spcBef>
                        <a:buSzPct val="90000"/>
                        <a:buNone/>
                      </a:pPr>
                      <a:endParaRPr lang="en-US" sz="1800" b="0" i="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dirty="0">
                          <a:solidFill>
                            <a:schemeClr val="tx2"/>
                          </a:solidFill>
                          <a:latin typeface="+mn-lt"/>
                          <a:ea typeface="+mn-ea"/>
                          <a:cs typeface="Times New Roman" pitchFamily="18" charset="0"/>
                        </a:rPr>
                        <a:t>No. of items and aggregate amount outstanding for more than three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age-wise break-up from branch and verify the same with details and narrations related to old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lvl="0" algn="just"/>
                      <a:r>
                        <a:rPr lang="en-US" sz="2000" b="1" kern="1200" dirty="0">
                          <a:solidFill>
                            <a:schemeClr val="tx2"/>
                          </a:solidFill>
                          <a:latin typeface="+mn-lt"/>
                          <a:ea typeface="+mn-ea"/>
                          <a:cs typeface="Times New Roman" pitchFamily="18" charset="0"/>
                        </a:rPr>
                        <a:t>Unusual items / moment / withdrawals / debits in such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transactions through ledger scrutiny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382396">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3. Contingent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5"/>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dirty="0">
                          <a:solidFill>
                            <a:schemeClr val="tx2"/>
                          </a:solidFill>
                          <a:latin typeface="+mn-lt"/>
                          <a:ea typeface="+mn-ea"/>
                          <a:cs typeface="Times New Roman" pitchFamily="18" charset="0"/>
                        </a:rPr>
                        <a:t>Contingent Liabilities Not acknowledged as debts (other than guarantees / letter of credits / acceptances/endorsements)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Obtain list of contingent liabilities</a:t>
                      </a:r>
                    </a:p>
                    <a:p>
                      <a:pPr marL="0" lvl="0" indent="0" algn="just">
                        <a:spcBef>
                          <a:spcPct val="10000"/>
                        </a:spcBef>
                        <a:buSzPct val="90000"/>
                        <a:buNone/>
                      </a:pPr>
                      <a:r>
                        <a:rPr lang="en-US" sz="2000" b="1" i="0" baseline="0" dirty="0">
                          <a:solidFill>
                            <a:schemeClr val="tx2"/>
                          </a:solidFill>
                        </a:rPr>
                        <a:t>Review the list for bifurcation between liabilities and contingent liabilities (rent)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6"/>
                  </a:ext>
                </a:extLst>
              </a:tr>
            </a:tbl>
          </a:graphicData>
        </a:graphic>
      </p:graphicFrame>
      <p:sp>
        <p:nvSpPr>
          <p:cNvPr id="7" name="Footer Placeholder 3">
            <a:extLst>
              <a:ext uri="{FF2B5EF4-FFF2-40B4-BE49-F238E27FC236}">
                <a16:creationId xmlns:a16="http://schemas.microsoft.com/office/drawing/2014/main" id="{090C6808-96D5-4376-822D-5397CD09EA0F}"/>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25C336F4-5FF3-53D5-EC9E-A19CCE904ECF}"/>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Profit &amp; Loss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59616707"/>
              </p:ext>
            </p:extLst>
          </p:nvPr>
        </p:nvGraphicFramePr>
        <p:xfrm>
          <a:off x="2124074" y="1052738"/>
          <a:ext cx="9536113" cy="4647285"/>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708647">
                <a:tc>
                  <a:txBody>
                    <a:bodyPr/>
                    <a:lstStyle/>
                    <a:p>
                      <a:pPr lvl="0" algn="just"/>
                      <a:r>
                        <a:rPr lang="en-US" sz="2000" b="1" kern="1200" baseline="0" dirty="0">
                          <a:solidFill>
                            <a:schemeClr val="tx2"/>
                          </a:solidFill>
                          <a:latin typeface="+mn-lt"/>
                          <a:ea typeface="+mn-ea"/>
                          <a:cs typeface="Times New Roman" pitchFamily="18" charset="0"/>
                        </a:rPr>
                        <a:t>Has the test checking of interest/discount/ commission/ fees etc. revealed excess/short credit of a material amount? If so, give details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at least one (1) account of each type of loan and check wither </a:t>
                      </a:r>
                      <a:r>
                        <a:rPr lang="en-US" sz="2000" b="1" kern="1200" baseline="0" dirty="0">
                          <a:solidFill>
                            <a:schemeClr val="tx2"/>
                          </a:solidFill>
                          <a:latin typeface="+mn-lt"/>
                          <a:ea typeface="+mn-ea"/>
                          <a:cs typeface="Times New Roman" pitchFamily="18" charset="0"/>
                        </a:rPr>
                        <a:t>interest/discount/ commission/ fees </a:t>
                      </a:r>
                      <a:r>
                        <a:rPr lang="en-US" sz="2000" b="1" kern="1200" baseline="0" dirty="0" err="1">
                          <a:solidFill>
                            <a:schemeClr val="tx2"/>
                          </a:solidFill>
                          <a:latin typeface="+mn-lt"/>
                          <a:ea typeface="+mn-ea"/>
                          <a:cs typeface="Times New Roman" pitchFamily="18" charset="0"/>
                        </a:rPr>
                        <a:t>etc</a:t>
                      </a:r>
                      <a:r>
                        <a:rPr lang="en-US" sz="2000" b="1" kern="1200" baseline="0" dirty="0">
                          <a:solidFill>
                            <a:schemeClr val="tx2"/>
                          </a:solidFill>
                          <a:latin typeface="+mn-lt"/>
                          <a:ea typeface="+mn-ea"/>
                          <a:cs typeface="Times New Roman" pitchFamily="18" charset="0"/>
                        </a:rPr>
                        <a:t> has been charged correctly. Report discrepancies</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Has the branch complied with the Income Recognition norms prescribed by R.B.I.?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indent="0" algn="just">
                        <a:buNone/>
                      </a:pPr>
                      <a:r>
                        <a:rPr lang="en-US" sz="2000" b="1" dirty="0">
                          <a:solidFill>
                            <a:schemeClr val="tx2"/>
                          </a:solidFill>
                        </a:rPr>
                        <a:t>(Check Q No. 5(f)(</a:t>
                      </a:r>
                      <a:r>
                        <a:rPr lang="en-US" sz="2000" b="1" dirty="0" err="1">
                          <a:solidFill>
                            <a:schemeClr val="tx2"/>
                          </a:solidFill>
                        </a:rPr>
                        <a:t>i</a:t>
                      </a:r>
                      <a:r>
                        <a:rPr lang="en-US" sz="2000" b="1" dirty="0">
                          <a:solidFill>
                            <a:schemeClr val="tx2"/>
                          </a:solidFill>
                        </a:rPr>
                        <a:t>)f)</a:t>
                      </a:r>
                    </a:p>
                    <a:p>
                      <a:pPr marL="0" indent="0" algn="just">
                        <a:buNone/>
                      </a:pPr>
                      <a:r>
                        <a:rPr lang="en-US" sz="2000" b="1" dirty="0">
                          <a:solidFill>
                            <a:schemeClr val="tx2"/>
                          </a:solidFill>
                        </a:rPr>
                        <a:t>Verify the sample selected and report appropriately.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Has the test check of interest on deposits revealed any excess/short debit of material amount? If so, give details</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dirty="0">
                          <a:solidFill>
                            <a:schemeClr val="tx2"/>
                          </a:solidFill>
                        </a:rPr>
                        <a:t>Verify at least one (1) account of each type of deposit and check whether interest has been charged correctly. Report discrepancies. Cover accounts for pre mature withdrawal </a:t>
                      </a:r>
                      <a:r>
                        <a:rPr lang="en-US" sz="2000" b="1" dirty="0" err="1">
                          <a:solidFill>
                            <a:schemeClr val="tx2"/>
                          </a:solidFill>
                        </a:rPr>
                        <a:t>etc</a:t>
                      </a:r>
                      <a:r>
                        <a:rPr lang="en-US" sz="2000" b="1" dirty="0">
                          <a:solidFill>
                            <a:schemeClr val="tx2"/>
                          </a:solidFill>
                        </a:rPr>
                        <a:t> in sample.</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66EA14B0-1DA6-C846-4BE1-0B2A79207176}"/>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8844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Profit &amp; Loss</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467509973"/>
              </p:ext>
            </p:extLst>
          </p:nvPr>
        </p:nvGraphicFramePr>
        <p:xfrm>
          <a:off x="2124074" y="1052738"/>
          <a:ext cx="9536113" cy="4555845"/>
        </p:xfrm>
        <a:graphic>
          <a:graphicData uri="http://schemas.openxmlformats.org/drawingml/2006/table">
            <a:tbl>
              <a:tblPr firstRow="1" bandRow="1">
                <a:tableStyleId>{5C22544A-7EE6-4342-B048-85BDC9FD1C3A}</a:tableStyleId>
              </a:tblPr>
              <a:tblGrid>
                <a:gridCol w="4078991">
                  <a:extLst>
                    <a:ext uri="{9D8B030D-6E8A-4147-A177-3AD203B41FA5}">
                      <a16:colId xmlns:a16="http://schemas.microsoft.com/office/drawing/2014/main" val="20000"/>
                    </a:ext>
                  </a:extLst>
                </a:gridCol>
                <a:gridCol w="545712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708647">
                <a:tc>
                  <a:txBody>
                    <a:bodyPr/>
                    <a:lstStyle/>
                    <a:p>
                      <a:pPr lvl="0" algn="just"/>
                      <a:r>
                        <a:rPr lang="en-US" sz="2000" b="1" kern="1200" baseline="0" dirty="0">
                          <a:solidFill>
                            <a:schemeClr val="tx2"/>
                          </a:solidFill>
                          <a:latin typeface="+mn-lt"/>
                          <a:ea typeface="+mn-ea"/>
                          <a:cs typeface="Times New Roman" pitchFamily="18" charset="0"/>
                        </a:rPr>
                        <a:t>Does the bank have a system of estimating and providing interest accrued on overdue/matured/ unpaid/ unclaimed term deposits including in respect of deceased depositors?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policy of Bank regarding provision for interest accrued on matured deposits and comments. Generally this is being done at HO/IT Team centrally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Are there any divergent trends in major items of income and expenditure, in comparison with corresponding previous year, which are not satisfactorily explained by the branch? If so, the same may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Compare Previous year figures with current year figures of major items of income and expenditure and analysis of the same would reveal whether there are divergent trends or not.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AFE5C469-5342-456E-A991-38235493A3CD}"/>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5FF7DC1D-2CBE-0BCF-F10F-42AE8D66FACE}"/>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35528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66885170"/>
              </p:ext>
            </p:extLst>
          </p:nvPr>
        </p:nvGraphicFramePr>
        <p:xfrm>
          <a:off x="2209799" y="1052738"/>
          <a:ext cx="8963025" cy="4738725"/>
        </p:xfrm>
        <a:graphic>
          <a:graphicData uri="http://schemas.openxmlformats.org/drawingml/2006/table">
            <a:tbl>
              <a:tblPr firstRow="1" bandRow="1">
                <a:tableStyleId>{5C22544A-7EE6-4342-B048-85BDC9FD1C3A}</a:tableStyleId>
              </a:tblPr>
              <a:tblGrid>
                <a:gridCol w="3833856">
                  <a:extLst>
                    <a:ext uri="{9D8B030D-6E8A-4147-A177-3AD203B41FA5}">
                      <a16:colId xmlns:a16="http://schemas.microsoft.com/office/drawing/2014/main" val="20000"/>
                    </a:ext>
                  </a:extLst>
                </a:gridCol>
                <a:gridCol w="512916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Gold/ Bullion/ Security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effective joint custody of two or more officials,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dirty="0">
                          <a:solidFill>
                            <a:schemeClr val="tx2"/>
                          </a:solidFill>
                        </a:rPr>
                        <a:t>Review effectiveness of joint</a:t>
                      </a:r>
                      <a:r>
                        <a:rPr lang="en-US" sz="2000" b="1" baseline="0" dirty="0">
                          <a:solidFill>
                            <a:schemeClr val="tx2"/>
                          </a:solidFill>
                        </a:rPr>
                        <a:t> custody of Safe Deposit Vault / locker for security items and comment</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adequate records for receipt, issues and balances of gold/bullion and updated regularly? Does the periodic verification reveal any excess/shortage of stocks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records for receipt / issue maintained as well as periodic statement of balances reported to CO. report discrepancies</a:t>
                      </a:r>
                    </a:p>
                    <a:p>
                      <a:pPr marL="0" lvl="0" indent="0" algn="just">
                        <a:spcBef>
                          <a:spcPct val="10000"/>
                        </a:spcBef>
                        <a:buSzPct val="90000"/>
                        <a:buNone/>
                      </a:pP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360040">
                <a:tc>
                  <a:txBody>
                    <a:bodyPr/>
                    <a:lstStyle/>
                    <a:p>
                      <a:pPr lvl="0" algn="just"/>
                      <a:r>
                        <a:rPr lang="en-US" sz="2000" b="1" kern="1200" dirty="0">
                          <a:solidFill>
                            <a:schemeClr val="tx2"/>
                          </a:solidFill>
                          <a:latin typeface="+mn-lt"/>
                          <a:ea typeface="+mn-ea"/>
                          <a:cs typeface="Times New Roman" pitchFamily="18" charset="0"/>
                        </a:rPr>
                        <a:t>Adequate Internal Controls over issue and custody of security items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Review the process of receipt / issue of security items based on policy of bank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E2B5CE7C-F556-3CA0-5EE3-204B88C7EEC9}"/>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7370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872343" y="1052738"/>
          <a:ext cx="9787845" cy="5043525"/>
        </p:xfrm>
        <a:graphic>
          <a:graphicData uri="http://schemas.openxmlformats.org/drawingml/2006/table">
            <a:tbl>
              <a:tblPr firstRow="1" bandRow="1">
                <a:tableStyleId>{5C22544A-7EE6-4342-B048-85BDC9FD1C3A}</a:tableStyleId>
              </a:tblPr>
              <a:tblGrid>
                <a:gridCol w="4186666">
                  <a:extLst>
                    <a:ext uri="{9D8B030D-6E8A-4147-A177-3AD203B41FA5}">
                      <a16:colId xmlns:a16="http://schemas.microsoft.com/office/drawing/2014/main" val="20000"/>
                    </a:ext>
                  </a:extLst>
                </a:gridCol>
                <a:gridCol w="560117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Whether there are any software / systems (manual or otherwise) used at the branch which are not integrated with the CBS?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Obtain list of software used by branch. Check whether any of the software is not integrated and report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IS Audit - whether there are any adverse features reported and have a direct or indirect bearing on the branch accounts and are pending compliance?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If IS audit conducted during the year, obtained copy of the same and check for compliance with adverse remarks/ </a:t>
                      </a:r>
                      <a:r>
                        <a:rPr lang="en-US" sz="2000" b="1" i="0" baseline="0" dirty="0" err="1">
                          <a:solidFill>
                            <a:schemeClr val="tx2"/>
                          </a:solidFill>
                        </a:rPr>
                        <a:t>coments</a:t>
                      </a:r>
                      <a:r>
                        <a:rPr lang="en-US" sz="2000" b="1" i="0" baseline="0" dirty="0">
                          <a:solidFill>
                            <a:schemeClr val="tx2"/>
                          </a:solidFill>
                        </a:rPr>
                        <a:t> and report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0">
                <a:tc>
                  <a:txBody>
                    <a:bodyPr/>
                    <a:lstStyle/>
                    <a:p>
                      <a:pPr lvl="0" algn="just"/>
                      <a:r>
                        <a:rPr lang="en-US" sz="2000" b="1" kern="1200" dirty="0">
                          <a:solidFill>
                            <a:schemeClr val="tx2"/>
                          </a:solidFill>
                          <a:latin typeface="+mn-lt"/>
                          <a:ea typeface="+mn-ea"/>
                          <a:cs typeface="Times New Roman" pitchFamily="18" charset="0"/>
                        </a:rPr>
                        <a:t>Whether branch is generating, and verifying exception reports at the periodicity as prescribed by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banks policy regarding exception reports. Check / enquire whether the same is being followed by branch. Verify the exception reports available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263BE77-CBF4-594C-4CED-E691A152A686}"/>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26450691"/>
              </p:ext>
            </p:extLst>
          </p:nvPr>
        </p:nvGraphicFramePr>
        <p:xfrm>
          <a:off x="1911927" y="1052738"/>
          <a:ext cx="9260897" cy="4677765"/>
        </p:xfrm>
        <a:graphic>
          <a:graphicData uri="http://schemas.openxmlformats.org/drawingml/2006/table">
            <a:tbl>
              <a:tblPr firstRow="1" bandRow="1">
                <a:tableStyleId>{5C22544A-7EE6-4342-B048-85BDC9FD1C3A}</a:tableStyleId>
              </a:tblPr>
              <a:tblGrid>
                <a:gridCol w="3961268">
                  <a:extLst>
                    <a:ext uri="{9D8B030D-6E8A-4147-A177-3AD203B41FA5}">
                      <a16:colId xmlns:a16="http://schemas.microsoft.com/office/drawing/2014/main" val="20000"/>
                    </a:ext>
                  </a:extLst>
                </a:gridCol>
                <a:gridCol w="5299629">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360040">
                <a:tc>
                  <a:txBody>
                    <a:bodyPr/>
                    <a:lstStyle/>
                    <a:p>
                      <a:pPr lvl="0" algn="just"/>
                      <a:r>
                        <a:rPr lang="en-US" sz="2000" b="1" kern="1200" dirty="0">
                          <a:solidFill>
                            <a:schemeClr val="tx2"/>
                          </a:solidFill>
                          <a:latin typeface="+mn-lt"/>
                          <a:ea typeface="+mn-ea"/>
                          <a:cs typeface="Arial" pitchFamily="34" charset="0"/>
                        </a:rPr>
                        <a:t>expeditious compliance of daily exception reports and whether there are any major observations pending such</a:t>
                      </a:r>
                    </a:p>
                    <a:p>
                      <a:pPr lvl="0" algn="just"/>
                      <a:r>
                        <a:rPr lang="en-US" sz="2000" b="1" kern="1200" dirty="0">
                          <a:solidFill>
                            <a:schemeClr val="tx2"/>
                          </a:solidFill>
                          <a:latin typeface="+mn-lt"/>
                          <a:ea typeface="+mn-ea"/>
                          <a:cs typeface="Arial" pitchFamily="34" charset="0"/>
                        </a:rPr>
                        <a:t>compliance at the year end.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Check for major / persisting irregularities report in exception reports and comment appropriately</a:t>
                      </a:r>
                    </a:p>
                    <a:p>
                      <a:pPr marL="0" lvl="0" indent="0" algn="just">
                        <a:spcBef>
                          <a:spcPct val="10000"/>
                        </a:spcBef>
                        <a:buSzPct val="90000"/>
                        <a:buNone/>
                      </a:pPr>
                      <a:r>
                        <a:rPr lang="en-US" sz="2000" b="1" i="0" baseline="0" dirty="0">
                          <a:solidFill>
                            <a:schemeClr val="tx2"/>
                          </a:solidFill>
                        </a:rPr>
                        <a:t>Verify the compliance report of branch for daily exception reports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642352">
                <a:tc>
                  <a:txBody>
                    <a:bodyPr/>
                    <a:lstStyle/>
                    <a:p>
                      <a:pPr lvl="0" algn="just"/>
                      <a:r>
                        <a:rPr lang="en-US" sz="2000" b="1" kern="1200" dirty="0">
                          <a:solidFill>
                            <a:schemeClr val="tx2"/>
                          </a:solidFill>
                          <a:latin typeface="+mn-lt"/>
                          <a:ea typeface="+mn-ea"/>
                          <a:cs typeface="Times New Roman" pitchFamily="18" charset="0"/>
                        </a:rPr>
                        <a:t>manual intervention to system generated data and proper authentication of the related transactions arising there from along with proper audit trail of manual intervention has been obtained.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manual intervention to system generated data, if any, and verify whether the same is properly documented. Verify the audit trail and comment </a:t>
                      </a:r>
                      <a:r>
                        <a:rPr lang="en-US" sz="2000" b="1" i="0" baseline="0" dirty="0" err="1">
                          <a:solidFill>
                            <a:schemeClr val="tx2"/>
                          </a:solidFill>
                        </a:rPr>
                        <a:t>appropraitely</a:t>
                      </a: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24DD700A-D79B-EFAF-762B-4B4D1F325C3D}"/>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59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837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994E0-5461-5644-237C-165DA75443DB}"/>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96BA305-359C-9FA8-DB59-EFAD15CFE5AE}"/>
              </a:ext>
            </a:extLst>
          </p:cNvPr>
          <p:cNvPicPr>
            <a:picLocks noChangeAspect="1"/>
          </p:cNvPicPr>
          <p:nvPr/>
        </p:nvPicPr>
        <p:blipFill>
          <a:blip r:embed="rId3"/>
          <a:stretch>
            <a:fillRect/>
          </a:stretch>
        </p:blipFill>
        <p:spPr>
          <a:xfrm>
            <a:off x="0" y="0"/>
            <a:ext cx="12174288" cy="6858000"/>
          </a:xfrm>
          <a:prstGeom prst="rect">
            <a:avLst/>
          </a:prstGeom>
        </p:spPr>
      </p:pic>
      <p:sp>
        <p:nvSpPr>
          <p:cNvPr id="4" name="Slide Number Placeholder 3">
            <a:extLst>
              <a:ext uri="{FF2B5EF4-FFF2-40B4-BE49-F238E27FC236}">
                <a16:creationId xmlns:a16="http://schemas.microsoft.com/office/drawing/2014/main" id="{950E771C-366D-533A-7921-8892510DD48F}"/>
              </a:ext>
            </a:extLst>
          </p:cNvPr>
          <p:cNvSpPr>
            <a:spLocks noGrp="1"/>
          </p:cNvSpPr>
          <p:nvPr>
            <p:ph type="sldNum" sz="quarter" idx="12"/>
          </p:nvPr>
        </p:nvSpPr>
        <p:spPr>
          <a:xfrm>
            <a:off x="17712" y="649287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ADD25C8F-57F6-6E5B-C86B-821A0777D2E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latin typeface="Tahoma" panose="020B0604030504040204" pitchFamily="34" charset="0"/>
                <a:ea typeface="Tahoma" panose="020B0604030504040204" pitchFamily="34" charset="0"/>
                <a:cs typeface="Tahoma" panose="020B0604030504040204" pitchFamily="34" charset="0"/>
              </a:rPr>
              <a:t>CA Niranjan Joshi</a:t>
            </a:r>
          </a:p>
        </p:txBody>
      </p:sp>
      <p:sp>
        <p:nvSpPr>
          <p:cNvPr id="6" name="Flowchart: Terminator 5">
            <a:extLst>
              <a:ext uri="{FF2B5EF4-FFF2-40B4-BE49-F238E27FC236}">
                <a16:creationId xmlns:a16="http://schemas.microsoft.com/office/drawing/2014/main" id="{E71B9BFC-4E00-1925-05F3-FAAE96CC7152}"/>
              </a:ext>
            </a:extLst>
          </p:cNvPr>
          <p:cNvSpPr/>
          <p:nvPr/>
        </p:nvSpPr>
        <p:spPr>
          <a:xfrm>
            <a:off x="386431" y="3190020"/>
            <a:ext cx="7406640" cy="74998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21289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nvPr>
        </p:nvGraphicFramePr>
        <p:xfrm>
          <a:off x="1856509" y="1052738"/>
          <a:ext cx="9316315" cy="2422245"/>
        </p:xfrm>
        <a:graphic>
          <a:graphicData uri="http://schemas.openxmlformats.org/drawingml/2006/table">
            <a:tbl>
              <a:tblPr firstRow="1" bandRow="1">
                <a:tableStyleId>{5C22544A-7EE6-4342-B048-85BDC9FD1C3A}</a:tableStyleId>
              </a:tblPr>
              <a:tblGrid>
                <a:gridCol w="3984973">
                  <a:extLst>
                    <a:ext uri="{9D8B030D-6E8A-4147-A177-3AD203B41FA5}">
                      <a16:colId xmlns:a16="http://schemas.microsoft.com/office/drawing/2014/main" val="20000"/>
                    </a:ext>
                  </a:extLst>
                </a:gridCol>
                <a:gridCol w="5331342">
                  <a:extLst>
                    <a:ext uri="{9D8B030D-6E8A-4147-A177-3AD203B41FA5}">
                      <a16:colId xmlns:a16="http://schemas.microsoft.com/office/drawing/2014/main" val="20001"/>
                    </a:ext>
                  </a:extLst>
                </a:gridCol>
              </a:tblGrid>
              <a:tr h="410565">
                <a:tc>
                  <a:txBody>
                    <a:bodyPr/>
                    <a:lstStyle/>
                    <a:p>
                      <a:pPr algn="ctr"/>
                      <a:r>
                        <a:rPr lang="en-US" sz="2000" b="1" dirty="0">
                          <a:solidFill>
                            <a:schemeClr val="tx2"/>
                          </a:solidFill>
                        </a:rPr>
                        <a:t>Particulars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dirty="0">
                          <a:solidFill>
                            <a:schemeClr val="tx2"/>
                          </a:solidFill>
                        </a:rPr>
                        <a:t>Check Points</a:t>
                      </a:r>
                      <a:endParaRPr lang="en-IN" sz="2000" b="1"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1521">
                <a:tc gridSpan="2">
                  <a:txBody>
                    <a:bodyPr/>
                    <a:lstStyle/>
                    <a:p>
                      <a:pPr algn="just"/>
                      <a:r>
                        <a:rPr lang="en-US" sz="2000" b="1" kern="1200" dirty="0">
                          <a:solidFill>
                            <a:schemeClr val="tx2"/>
                          </a:solidFill>
                          <a:latin typeface="+mn-lt"/>
                          <a:ea typeface="+mn-ea"/>
                          <a:cs typeface="Times New Roman" pitchFamily="18" charset="0"/>
                        </a:rPr>
                        <a:t>1. Books and Records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0">
                <a:tc>
                  <a:txBody>
                    <a:bodyPr/>
                    <a:lstStyle/>
                    <a:p>
                      <a:pPr lvl="0" algn="just"/>
                      <a:r>
                        <a:rPr lang="en-US" sz="2000" b="1" kern="1200" dirty="0">
                          <a:solidFill>
                            <a:schemeClr val="tx2"/>
                          </a:solidFill>
                          <a:latin typeface="+mn-lt"/>
                          <a:ea typeface="+mn-ea"/>
                          <a:cs typeface="Times New Roman" pitchFamily="18" charset="0"/>
                        </a:rPr>
                        <a:t>Furnish your comments on data integrity (including data entry, checking correctness/ integrity of data, no back ended strategies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marL="0" lvl="0" indent="0" algn="just">
                        <a:spcBef>
                          <a:spcPct val="10000"/>
                        </a:spcBef>
                        <a:buSzPct val="90000"/>
                        <a:buNone/>
                      </a:pPr>
                      <a:r>
                        <a:rPr lang="en-US" sz="2000" b="1" i="0" baseline="0" dirty="0">
                          <a:solidFill>
                            <a:schemeClr val="tx2"/>
                          </a:solidFill>
                        </a:rPr>
                        <a:t>Verify the process of input data / maker checker concept / verification and rectification of reports generated by CBS etc. and comment appropriately.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F1A36A5D-C91D-416B-A565-53C04969FB0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688AB08-23BE-6353-C4EF-AAE2BAFD42F2}"/>
              </a:ext>
            </a:extLst>
          </p:cNvPr>
          <p:cNvSpPr txBox="1">
            <a:spLocks/>
          </p:cNvSpPr>
          <p:nvPr/>
        </p:nvSpPr>
        <p:spPr>
          <a:xfrm>
            <a:off x="0" y="648271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7826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640137"/>
              </p:ext>
            </p:extLst>
          </p:nvPr>
        </p:nvGraphicFramePr>
        <p:xfrm>
          <a:off x="2161309" y="1052738"/>
          <a:ext cx="8935315" cy="3947363"/>
        </p:xfrm>
        <a:graphic>
          <a:graphicData uri="http://schemas.openxmlformats.org/drawingml/2006/table">
            <a:tbl>
              <a:tblPr firstRow="1" bandRow="1">
                <a:tableStyleId>{5C22544A-7EE6-4342-B048-85BDC9FD1C3A}</a:tableStyleId>
              </a:tblPr>
              <a:tblGrid>
                <a:gridCol w="3822003">
                  <a:extLst>
                    <a:ext uri="{9D8B030D-6E8A-4147-A177-3AD203B41FA5}">
                      <a16:colId xmlns:a16="http://schemas.microsoft.com/office/drawing/2014/main" val="20000"/>
                    </a:ext>
                  </a:extLst>
                </a:gridCol>
                <a:gridCol w="5113312">
                  <a:extLst>
                    <a:ext uri="{9D8B030D-6E8A-4147-A177-3AD203B41FA5}">
                      <a16:colId xmlns:a16="http://schemas.microsoft.com/office/drawing/2014/main" val="20001"/>
                    </a:ext>
                  </a:extLst>
                </a:gridCol>
              </a:tblGrid>
              <a:tr h="411134">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96789">
                <a:tc gridSpan="2">
                  <a:txBody>
                    <a:bodyPr/>
                    <a:lstStyle/>
                    <a:p>
                      <a:pPr algn="just"/>
                      <a:r>
                        <a:rPr lang="en-US" sz="2000" b="1" kern="1200" baseline="0" dirty="0">
                          <a:solidFill>
                            <a:schemeClr val="tx2"/>
                          </a:solidFill>
                          <a:latin typeface="+mn-lt"/>
                          <a:ea typeface="+mn-ea"/>
                          <a:cs typeface="Times New Roman" pitchFamily="18" charset="0"/>
                        </a:rPr>
                        <a:t>3. Inter Branch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007233">
                <a:tc>
                  <a:txBody>
                    <a:bodyPr/>
                    <a:lstStyle/>
                    <a:p>
                      <a:pPr lvl="0" algn="just"/>
                      <a:r>
                        <a:rPr lang="en-US" sz="2000" b="1" baseline="0" dirty="0">
                          <a:solidFill>
                            <a:schemeClr val="tx2"/>
                          </a:solidFill>
                          <a:latin typeface="+mn-lt"/>
                          <a:cs typeface="Times New Roman" pitchFamily="18" charset="0"/>
                        </a:rPr>
                        <a:t>Does the branch expeditiously comply with/ respond to the communications from the designated cell/Head Office as regards  unmatched  transactions?  As at the    year-end    are    there    any    un- responded/ un-complied queries or communications beyond 7 days? If so, give details?</a:t>
                      </a:r>
                      <a:endParaRPr lang="en-US" sz="2000" b="1" kern="1200" baseline="0" dirty="0">
                        <a:solidFill>
                          <a:schemeClr val="tx2"/>
                        </a:solidFill>
                        <a:latin typeface="+mn-lt"/>
                        <a:ea typeface="+mn-ea"/>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Banks policy regarding interbranch accounts. Generally the entries are reconciled but not knocked off. </a:t>
                      </a:r>
                    </a:p>
                    <a:p>
                      <a:pPr marL="0" lvl="0" indent="0" algn="just">
                        <a:spcBef>
                          <a:spcPct val="10000"/>
                        </a:spcBef>
                        <a:buSzPct val="90000"/>
                        <a:buNone/>
                      </a:pPr>
                      <a:r>
                        <a:rPr lang="en-US" sz="2000" b="1" i="0" baseline="0" dirty="0">
                          <a:solidFill>
                            <a:schemeClr val="tx2"/>
                          </a:solidFill>
                        </a:rPr>
                        <a:t>Since CBS is installed at all branches, the inter branch accounts will be recorded through CBS. </a:t>
                      </a:r>
                    </a:p>
                    <a:p>
                      <a:pPr marL="0" lvl="0" indent="0" algn="just">
                        <a:spcBef>
                          <a:spcPct val="10000"/>
                        </a:spcBef>
                        <a:buSzPct val="90000"/>
                        <a:buNone/>
                      </a:pPr>
                      <a:r>
                        <a:rPr lang="en-US" sz="2000" b="1" i="0" baseline="0" dirty="0">
                          <a:solidFill>
                            <a:schemeClr val="tx2"/>
                          </a:solidFill>
                        </a:rPr>
                        <a:t>Ask for the copy of latest reconciliation statement of inter branch accounts / head office account and report accordingly.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3D621B6B-0C7D-4D18-9EE3-B4330A71365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374745D4-EC03-9284-5324-85FBFA4DA3D1}"/>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218AC885-788E-7D90-F047-B1799C1E8B39}"/>
              </a:ext>
            </a:extLst>
          </p:cNvPr>
          <p:cNvSpPr/>
          <p:nvPr/>
        </p:nvSpPr>
        <p:spPr>
          <a:xfrm>
            <a:off x="1717040" y="1452880"/>
            <a:ext cx="437896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0748094"/>
              </p:ext>
            </p:extLst>
          </p:nvPr>
        </p:nvGraphicFramePr>
        <p:xfrm>
          <a:off x="1982789" y="1052738"/>
          <a:ext cx="9056686" cy="4738725"/>
        </p:xfrm>
        <a:graphic>
          <a:graphicData uri="http://schemas.openxmlformats.org/drawingml/2006/table">
            <a:tbl>
              <a:tblPr firstRow="1" bandRow="1">
                <a:tableStyleId>{5C22544A-7EE6-4342-B048-85BDC9FD1C3A}</a:tableStyleId>
              </a:tblPr>
              <a:tblGrid>
                <a:gridCol w="3873919">
                  <a:extLst>
                    <a:ext uri="{9D8B030D-6E8A-4147-A177-3AD203B41FA5}">
                      <a16:colId xmlns:a16="http://schemas.microsoft.com/office/drawing/2014/main" val="20000"/>
                    </a:ext>
                  </a:extLst>
                </a:gridCol>
                <a:gridCol w="518276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284368">
                <a:tc grid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4. Frauds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t>
                      </a:r>
                      <a:r>
                        <a:rPr lang="en-US" sz="2000" b="1" kern="1200" baseline="0" dirty="0" err="1">
                          <a:solidFill>
                            <a:schemeClr val="tx2"/>
                          </a:solidFill>
                          <a:latin typeface="+mn-lt"/>
                          <a:ea typeface="+mn-ea"/>
                          <a:cs typeface="Times New Roman" pitchFamily="18" charset="0"/>
                        </a:rPr>
                        <a:t>i</a:t>
                      </a:r>
                      <a:r>
                        <a:rPr lang="en-US" sz="2000" b="1" kern="1200" baseline="0" dirty="0">
                          <a:solidFill>
                            <a:schemeClr val="tx2"/>
                          </a:solidFill>
                          <a:latin typeface="+mn-lt"/>
                          <a:ea typeface="+mn-ea"/>
                          <a:cs typeface="Times New Roman" pitchFamily="18" charset="0"/>
                        </a:rPr>
                        <a:t>)  Frauds detected/classified but confirmation of reporting to RBI not available on record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list of frauds detected but not reported to RBI and report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(ii) Whether any suspected or likely fraud cases are reported by branch to higher office during the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list of suspected frauds detected and reported to CO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783510709"/>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(iii) In respect of fraud, based on your overall observation, please provide your comments on the potential risk areas which might lead to perpetuation of fraud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Comments, if any, regarding the fraud cases verified should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197531666"/>
                  </a:ext>
                </a:extLst>
              </a:tr>
            </a:tbl>
          </a:graphicData>
        </a:graphic>
      </p:graphicFrame>
      <p:sp>
        <p:nvSpPr>
          <p:cNvPr id="7" name="Footer Placeholder 3">
            <a:extLst>
              <a:ext uri="{FF2B5EF4-FFF2-40B4-BE49-F238E27FC236}">
                <a16:creationId xmlns:a16="http://schemas.microsoft.com/office/drawing/2014/main" id="{71D692D4-22AF-4CCB-838A-6BA1A05ED88B}"/>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2980063-4F17-A621-6D3E-42BDCF31D3A2}"/>
              </a:ext>
            </a:extLst>
          </p:cNvPr>
          <p:cNvSpPr txBox="1">
            <a:spLocks/>
          </p:cNvSpPr>
          <p:nvPr/>
        </p:nvSpPr>
        <p:spPr>
          <a:xfrm>
            <a:off x="0" y="650303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92F7E8CA-DFE1-A8D6-0AAF-A21B917F9B0F}"/>
              </a:ext>
            </a:extLst>
          </p:cNvPr>
          <p:cNvSpPr/>
          <p:nvPr/>
        </p:nvSpPr>
        <p:spPr>
          <a:xfrm>
            <a:off x="1717040" y="1452880"/>
            <a:ext cx="437896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87507793"/>
              </p:ext>
            </p:extLst>
          </p:nvPr>
        </p:nvGraphicFramePr>
        <p:xfrm>
          <a:off x="2057399" y="1052738"/>
          <a:ext cx="9400309" cy="4408988"/>
        </p:xfrm>
        <a:graphic>
          <a:graphicData uri="http://schemas.openxmlformats.org/drawingml/2006/table">
            <a:tbl>
              <a:tblPr firstRow="1" bandRow="1">
                <a:tableStyleId>{5C22544A-7EE6-4342-B048-85BDC9FD1C3A}</a:tableStyleId>
              </a:tblPr>
              <a:tblGrid>
                <a:gridCol w="4020901">
                  <a:extLst>
                    <a:ext uri="{9D8B030D-6E8A-4147-A177-3AD203B41FA5}">
                      <a16:colId xmlns:a16="http://schemas.microsoft.com/office/drawing/2014/main" val="20000"/>
                    </a:ext>
                  </a:extLst>
                </a:gridCol>
                <a:gridCol w="5379408">
                  <a:extLst>
                    <a:ext uri="{9D8B030D-6E8A-4147-A177-3AD203B41FA5}">
                      <a16:colId xmlns:a16="http://schemas.microsoft.com/office/drawing/2014/main" val="20001"/>
                    </a:ext>
                  </a:extLst>
                </a:gridCol>
              </a:tblGrid>
              <a:tr h="463894">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59741">
                <a:tc gridSpan="2">
                  <a:txBody>
                    <a:bodyPr/>
                    <a:lstStyle/>
                    <a:p>
                      <a:pPr lvl="0" algn="just"/>
                      <a:r>
                        <a:rPr lang="en-US" sz="2000" b="1" kern="1200" baseline="0" dirty="0">
                          <a:solidFill>
                            <a:schemeClr val="tx2"/>
                          </a:solidFill>
                          <a:latin typeface="+mn-lt"/>
                          <a:ea typeface="+mn-ea"/>
                          <a:cs typeface="Times New Roman" pitchFamily="18" charset="0"/>
                        </a:rPr>
                        <a:t>5. Implementation of KYC / AML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2174713">
                <a:tc>
                  <a:txBody>
                    <a:bodyPr/>
                    <a:lstStyle/>
                    <a:p>
                      <a:pPr lvl="0" algn="just"/>
                      <a:r>
                        <a:rPr lang="en-US" sz="2000" b="1" kern="1200" baseline="0" dirty="0">
                          <a:solidFill>
                            <a:schemeClr val="tx2"/>
                          </a:solidFill>
                          <a:latin typeface="+mn-lt"/>
                          <a:ea typeface="+mn-ea"/>
                          <a:cs typeface="Times New Roman" pitchFamily="18" charset="0"/>
                        </a:rPr>
                        <a:t>Whether the branch has adequate systems and processes, as required, to ensure adherence to KYC/AML guidelines towards prevention of money laundering and terrorist financing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the banks policy regarding KYC and AML and verify on test check basis whether the same is followed at branch.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1270473">
                <a:tc>
                  <a:txBody>
                    <a:bodyPr/>
                    <a:lstStyle/>
                    <a:p>
                      <a:pPr lvl="0" algn="just"/>
                      <a:r>
                        <a:rPr lang="en-US" sz="2000" b="1" kern="1200" baseline="0" dirty="0">
                          <a:solidFill>
                            <a:schemeClr val="tx2"/>
                          </a:solidFill>
                          <a:latin typeface="+mn-lt"/>
                          <a:ea typeface="+mn-ea"/>
                          <a:cs typeface="Times New Roman" pitchFamily="18" charset="0"/>
                        </a:rPr>
                        <a:t>Whether the branch followed the KYC/AML guidelines based on the test check carried out by the branch auditors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Select sample for verification and comment.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bl>
          </a:graphicData>
        </a:graphic>
      </p:graphicFrame>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B643BFBA-170E-77B3-C267-F6E570AE9869}"/>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540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71982449"/>
              </p:ext>
            </p:extLst>
          </p:nvPr>
        </p:nvGraphicFramePr>
        <p:xfrm>
          <a:off x="1690255" y="1052738"/>
          <a:ext cx="9396845" cy="3652094"/>
        </p:xfrm>
        <a:graphic>
          <a:graphicData uri="http://schemas.openxmlformats.org/drawingml/2006/table">
            <a:tbl>
              <a:tblPr firstRow="1" bandRow="1">
                <a:tableStyleId>{5C22544A-7EE6-4342-B048-85BDC9FD1C3A}</a:tableStyleId>
              </a:tblPr>
              <a:tblGrid>
                <a:gridCol w="4019419">
                  <a:extLst>
                    <a:ext uri="{9D8B030D-6E8A-4147-A177-3AD203B41FA5}">
                      <a16:colId xmlns:a16="http://schemas.microsoft.com/office/drawing/2014/main" val="20000"/>
                    </a:ext>
                  </a:extLst>
                </a:gridCol>
                <a:gridCol w="5377426">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6. Management Information System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708647">
                <a:tc>
                  <a:txBody>
                    <a:bodyPr/>
                    <a:lstStyle/>
                    <a:p>
                      <a:pPr lvl="0" algn="just"/>
                      <a:r>
                        <a:rPr lang="en-US" sz="2000" b="1" kern="1200" baseline="0" dirty="0">
                          <a:solidFill>
                            <a:schemeClr val="tx2"/>
                          </a:solidFill>
                          <a:latin typeface="+mn-lt"/>
                          <a:ea typeface="+mn-ea"/>
                          <a:cs typeface="Times New Roman" pitchFamily="18" charset="0"/>
                        </a:rPr>
                        <a:t>Whether   the   branch   has   the proper systems and procedures to ensure data integrity relating to all data inputs which are to be used for MIS at corporate office level and for supervisory reporting purposes. Have you come across any instances where data integrity was compromised?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the MIS system available at branch. Check reports and contents of the same and comment about system and procedures. On a test check basis one can verify input data from source documents and comment appropriately.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2573907145"/>
                  </a:ext>
                </a:extLst>
              </a:tr>
            </a:tbl>
          </a:graphicData>
        </a:graphic>
      </p:graphicFrame>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0B238D6E-18B7-5CBE-EA68-A8A0A8435C86}"/>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EC0A8F6F-1FA4-F51C-744B-DCC8039FA0FC}"/>
              </a:ext>
            </a:extLst>
          </p:cNvPr>
          <p:cNvSpPr/>
          <p:nvPr/>
        </p:nvSpPr>
        <p:spPr>
          <a:xfrm>
            <a:off x="1493520" y="1442720"/>
            <a:ext cx="4602480" cy="45720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Overview of LFAR - General</a:t>
            </a:r>
            <a:endParaRPr lang="en-IN"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191444"/>
              </p:ext>
            </p:extLst>
          </p:nvPr>
        </p:nvGraphicFramePr>
        <p:xfrm>
          <a:off x="2057400" y="1052738"/>
          <a:ext cx="9029700" cy="4898732"/>
        </p:xfrm>
        <a:graphic>
          <a:graphicData uri="http://schemas.openxmlformats.org/drawingml/2006/table">
            <a:tbl>
              <a:tblPr firstRow="1" bandRow="1">
                <a:tableStyleId>{5C22544A-7EE6-4342-B048-85BDC9FD1C3A}</a:tableStyleId>
              </a:tblPr>
              <a:tblGrid>
                <a:gridCol w="3862376">
                  <a:extLst>
                    <a:ext uri="{9D8B030D-6E8A-4147-A177-3AD203B41FA5}">
                      <a16:colId xmlns:a16="http://schemas.microsoft.com/office/drawing/2014/main" val="20000"/>
                    </a:ext>
                  </a:extLst>
                </a:gridCol>
                <a:gridCol w="5167324">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75168">
                <a:tc gridSpan="2">
                  <a:txBody>
                    <a:bodyPr/>
                    <a:lstStyle/>
                    <a:p>
                      <a:pPr lvl="0" algn="just">
                        <a:spcBef>
                          <a:spcPts val="0"/>
                        </a:spcBef>
                      </a:pPr>
                      <a:r>
                        <a:rPr lang="en-US" sz="2000" b="1" kern="1200" baseline="0" dirty="0">
                          <a:solidFill>
                            <a:schemeClr val="tx2"/>
                          </a:solidFill>
                          <a:latin typeface="+mn-lt"/>
                          <a:ea typeface="+mn-ea"/>
                          <a:cs typeface="Times New Roman" pitchFamily="18" charset="0"/>
                        </a:rPr>
                        <a:t>7. Miscellaneous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2000" b="1" i="0"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3159129330"/>
                  </a:ext>
                </a:extLst>
              </a:tr>
              <a:tr h="708647">
                <a:tc>
                  <a:txBody>
                    <a:bodyPr/>
                    <a:lstStyle/>
                    <a:p>
                      <a:pPr lvl="0" algn="just">
                        <a:spcBef>
                          <a:spcPts val="0"/>
                        </a:spcBef>
                      </a:pPr>
                      <a:r>
                        <a:rPr lang="en-US" sz="1800" b="1" kern="1200" baseline="0" dirty="0">
                          <a:solidFill>
                            <a:schemeClr val="tx2"/>
                          </a:solidFill>
                          <a:latin typeface="+mn-lt"/>
                          <a:ea typeface="+mn-ea"/>
                          <a:cs typeface="Times New Roman" pitchFamily="18" charset="0"/>
                        </a:rPr>
                        <a:t>have you considered the major adverse comments arising out of the latest reports such as:</a:t>
                      </a:r>
                    </a:p>
                    <a:p>
                      <a:pPr lvl="0" algn="just">
                        <a:spcBef>
                          <a:spcPts val="0"/>
                        </a:spcBef>
                      </a:pPr>
                      <a:r>
                        <a:rPr lang="en-US" sz="1800" b="1" kern="1200" baseline="0" dirty="0">
                          <a:solidFill>
                            <a:schemeClr val="tx2"/>
                          </a:solidFill>
                          <a:latin typeface="+mn-lt"/>
                          <a:ea typeface="+mn-ea"/>
                          <a:cs typeface="Times New Roman" pitchFamily="18" charset="0"/>
                        </a:rPr>
                        <a:t>PY Branch Audit Report / LFAR;</a:t>
                      </a:r>
                    </a:p>
                    <a:p>
                      <a:pPr lvl="0" algn="just">
                        <a:spcBef>
                          <a:spcPts val="0"/>
                        </a:spcBef>
                      </a:pPr>
                      <a:r>
                        <a:rPr lang="en-US" sz="1800" b="1" kern="1200" baseline="0" dirty="0">
                          <a:solidFill>
                            <a:schemeClr val="tx2"/>
                          </a:solidFill>
                          <a:latin typeface="+mn-lt"/>
                          <a:ea typeface="+mn-ea"/>
                          <a:cs typeface="Times New Roman" pitchFamily="18" charset="0"/>
                        </a:rPr>
                        <a:t>Internal audit/ Snap Audit/ concurrent audit report(s);</a:t>
                      </a:r>
                    </a:p>
                    <a:p>
                      <a:pPr lvl="0" algn="just">
                        <a:spcBef>
                          <a:spcPts val="0"/>
                        </a:spcBef>
                      </a:pPr>
                      <a:r>
                        <a:rPr lang="en-US" sz="1800" b="1" kern="1200" baseline="0" dirty="0">
                          <a:solidFill>
                            <a:schemeClr val="tx2"/>
                          </a:solidFill>
                          <a:latin typeface="+mn-lt"/>
                          <a:ea typeface="+mn-ea"/>
                          <a:cs typeface="Times New Roman" pitchFamily="18" charset="0"/>
                        </a:rPr>
                        <a:t>Credit Audit Report;</a:t>
                      </a:r>
                    </a:p>
                    <a:p>
                      <a:pPr lvl="0" algn="just">
                        <a:spcBef>
                          <a:spcPts val="0"/>
                        </a:spcBef>
                      </a:pPr>
                      <a:r>
                        <a:rPr lang="en-US" sz="1800" b="1" kern="1200" baseline="0" dirty="0">
                          <a:solidFill>
                            <a:schemeClr val="tx2"/>
                          </a:solidFill>
                          <a:latin typeface="+mn-lt"/>
                          <a:ea typeface="+mn-ea"/>
                          <a:cs typeface="Times New Roman" pitchFamily="18" charset="0"/>
                        </a:rPr>
                        <a:t>Stock audit Report;</a:t>
                      </a:r>
                    </a:p>
                    <a:p>
                      <a:pPr lvl="0" algn="just">
                        <a:spcBef>
                          <a:spcPts val="0"/>
                        </a:spcBef>
                      </a:pPr>
                      <a:r>
                        <a:rPr lang="en-US" sz="1800" b="1" kern="1200" baseline="0" dirty="0">
                          <a:solidFill>
                            <a:schemeClr val="tx2"/>
                          </a:solidFill>
                          <a:latin typeface="+mn-lt"/>
                          <a:ea typeface="+mn-ea"/>
                          <a:cs typeface="Times New Roman" pitchFamily="18" charset="0"/>
                        </a:rPr>
                        <a:t>RBI Inspection Report</a:t>
                      </a:r>
                    </a:p>
                    <a:p>
                      <a:pPr lvl="0" algn="just">
                        <a:spcBef>
                          <a:spcPts val="0"/>
                        </a:spcBef>
                      </a:pPr>
                      <a:r>
                        <a:rPr lang="en-US" sz="1800" b="1" kern="1200" baseline="0" dirty="0">
                          <a:solidFill>
                            <a:schemeClr val="tx2"/>
                          </a:solidFill>
                          <a:latin typeface="+mn-lt"/>
                          <a:ea typeface="+mn-ea"/>
                          <a:cs typeface="Times New Roman" pitchFamily="18" charset="0"/>
                        </a:rPr>
                        <a:t>I&amp;E (Revenue) Audit;</a:t>
                      </a:r>
                    </a:p>
                    <a:p>
                      <a:pPr lvl="0" algn="just">
                        <a:spcBef>
                          <a:spcPts val="0"/>
                        </a:spcBef>
                      </a:pPr>
                      <a:r>
                        <a:rPr lang="en-US" sz="1800" b="1" kern="1200" baseline="0" dirty="0">
                          <a:solidFill>
                            <a:schemeClr val="tx2"/>
                          </a:solidFill>
                          <a:latin typeface="+mn-lt"/>
                          <a:ea typeface="+mn-ea"/>
                          <a:cs typeface="Times New Roman" pitchFamily="18" charset="0"/>
                        </a:rPr>
                        <a:t>IS/IT/Computer/Systems Audit;</a:t>
                      </a:r>
                    </a:p>
                    <a:p>
                      <a:pPr lvl="0" algn="just">
                        <a:spcBef>
                          <a:spcPts val="0"/>
                        </a:spcBef>
                      </a:pPr>
                      <a:r>
                        <a:rPr lang="en-US" sz="1800" b="1" kern="1200" baseline="0" dirty="0">
                          <a:solidFill>
                            <a:schemeClr val="tx2"/>
                          </a:solidFill>
                          <a:latin typeface="+mn-lt"/>
                          <a:ea typeface="+mn-ea"/>
                          <a:cs typeface="Times New Roman" pitchFamily="18" charset="0"/>
                        </a:rPr>
                        <a:t>special inspection / investigation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ts val="0"/>
                        </a:spcBef>
                        <a:buSzPct val="90000"/>
                        <a:buNone/>
                      </a:pPr>
                      <a:r>
                        <a:rPr lang="en-US" sz="2000" b="1" i="0" baseline="0" dirty="0">
                          <a:solidFill>
                            <a:schemeClr val="tx2"/>
                          </a:solidFill>
                        </a:rPr>
                        <a:t>Obtain list of various audit reports and review major observations from the same. Verify compliance reports submitted by branch for these observations. Report observations which are pending for compliance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u="none" kern="1200" baseline="0" dirty="0">
                          <a:solidFill>
                            <a:schemeClr val="tx2"/>
                          </a:solidFill>
                          <a:latin typeface="+mn-lt"/>
                          <a:ea typeface="+mn-ea"/>
                          <a:cs typeface="Times New Roman" pitchFamily="18" charset="0"/>
                        </a:rPr>
                        <a:t>Any matter for the notice of the Statutory Central Auditors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Mode of communication for branch auditor with Central Statutory Auditors of the bank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bl>
          </a:graphicData>
        </a:graphic>
      </p:graphicFrame>
      <p:sp>
        <p:nvSpPr>
          <p:cNvPr id="7" name="Footer Placeholder 3">
            <a:extLst>
              <a:ext uri="{FF2B5EF4-FFF2-40B4-BE49-F238E27FC236}">
                <a16:creationId xmlns:a16="http://schemas.microsoft.com/office/drawing/2014/main" id="{30FA8704-F2B1-4CF4-AC90-C34A3B866D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738E38C0-E0CE-42BD-04B9-1E605D6B5E2A}"/>
              </a:ext>
            </a:extLst>
          </p:cNvPr>
          <p:cNvSpPr txBox="1">
            <a:spLocks/>
          </p:cNvSpPr>
          <p:nvPr/>
        </p:nvSpPr>
        <p:spPr>
          <a:xfrm>
            <a:off x="0" y="649287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4" name="Flowchart: Terminator 3">
            <a:extLst>
              <a:ext uri="{FF2B5EF4-FFF2-40B4-BE49-F238E27FC236}">
                <a16:creationId xmlns:a16="http://schemas.microsoft.com/office/drawing/2014/main" id="{7DFFE002-A731-486C-2F4B-AFF17FB8D40B}"/>
              </a:ext>
            </a:extLst>
          </p:cNvPr>
          <p:cNvSpPr/>
          <p:nvPr/>
        </p:nvSpPr>
        <p:spPr>
          <a:xfrm>
            <a:off x="1493520" y="5212080"/>
            <a:ext cx="4602480" cy="73939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52503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1541801"/>
              </p:ext>
            </p:extLst>
          </p:nvPr>
        </p:nvGraphicFramePr>
        <p:xfrm>
          <a:off x="1981200" y="1052739"/>
          <a:ext cx="9182100" cy="5153221"/>
        </p:xfrm>
        <a:graphic>
          <a:graphicData uri="http://schemas.openxmlformats.org/drawingml/2006/table">
            <a:tbl>
              <a:tblPr firstRow="1" bandRow="1">
                <a:tableStyleId>{5C22544A-7EE6-4342-B048-85BDC9FD1C3A}</a:tableStyleId>
              </a:tblPr>
              <a:tblGrid>
                <a:gridCol w="3927563">
                  <a:extLst>
                    <a:ext uri="{9D8B030D-6E8A-4147-A177-3AD203B41FA5}">
                      <a16:colId xmlns:a16="http://schemas.microsoft.com/office/drawing/2014/main" val="20000"/>
                    </a:ext>
                  </a:extLst>
                </a:gridCol>
                <a:gridCol w="525453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1. Branches dealing in Foreign Exchange Transactions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565734">
                <a:tc>
                  <a:txBody>
                    <a:bodyPr/>
                    <a:lstStyle/>
                    <a:p>
                      <a:pPr lvl="0" algn="just"/>
                      <a:r>
                        <a:rPr lang="en-US" sz="2000" b="1" kern="1200" baseline="0" dirty="0">
                          <a:solidFill>
                            <a:schemeClr val="tx2"/>
                          </a:solidFill>
                          <a:latin typeface="+mn-lt"/>
                          <a:ea typeface="+mn-ea"/>
                          <a:cs typeface="Times New Roman" pitchFamily="18" charset="0"/>
                        </a:rPr>
                        <a:t>Adverse features pointed out by other auditor regarding NRE/NRO/NRNR/FCNR/ EEFC/RFC and other similar accounts</a:t>
                      </a:r>
                      <a:endParaRPr lang="en-US" sz="2000" b="1" u="sng"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Specify the test-data verified</a:t>
                      </a:r>
                    </a:p>
                    <a:p>
                      <a:pPr marL="0" lvl="0" indent="0" algn="just">
                        <a:spcBef>
                          <a:spcPct val="10000"/>
                        </a:spcBef>
                        <a:buSzPct val="90000"/>
                        <a:buNone/>
                      </a:pPr>
                      <a:r>
                        <a:rPr lang="en-US" sz="2000" b="1" i="0" baseline="0" dirty="0">
                          <a:solidFill>
                            <a:schemeClr val="tx2"/>
                          </a:solidFill>
                        </a:rPr>
                        <a:t>Adverse features to be reported by the auditor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Compliance to instructions issued by Controlling Office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3"/>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NOSTRO Accounts (obtain list)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periodic confirmation/ reconciliation of NOSTRO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balances with balance confirmations and reconciliation items to be reviewed and verified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4"/>
                  </a:ext>
                </a:extLst>
              </a:tr>
              <a:tr h="70864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all entries originated by overseas banks/ correspondents, have been duly responded promptly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with SWIFT messages and confirm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4278145982"/>
                  </a:ext>
                </a:extLst>
              </a:tr>
            </a:tbl>
          </a:graphicData>
        </a:graphic>
      </p:graphicFrame>
      <p:sp>
        <p:nvSpPr>
          <p:cNvPr id="7" name="Footer Placeholder 3">
            <a:extLst>
              <a:ext uri="{FF2B5EF4-FFF2-40B4-BE49-F238E27FC236}">
                <a16:creationId xmlns:a16="http://schemas.microsoft.com/office/drawing/2014/main" id="{10873EB1-1422-4DFB-9822-FB6E393D867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DEBF95A8-3405-4B77-A550-8041564F2C24}"/>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66</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065" y="72514"/>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2317603"/>
              </p:ext>
            </p:extLst>
          </p:nvPr>
        </p:nvGraphicFramePr>
        <p:xfrm>
          <a:off x="1654629" y="787782"/>
          <a:ext cx="10005559" cy="5165834"/>
        </p:xfrm>
        <a:graphic>
          <a:graphicData uri="http://schemas.openxmlformats.org/drawingml/2006/table">
            <a:tbl>
              <a:tblPr firstRow="1" bandRow="1">
                <a:tableStyleId>{5C22544A-7EE6-4342-B048-85BDC9FD1C3A}</a:tableStyleId>
              </a:tblPr>
              <a:tblGrid>
                <a:gridCol w="4279790">
                  <a:extLst>
                    <a:ext uri="{9D8B030D-6E8A-4147-A177-3AD203B41FA5}">
                      <a16:colId xmlns:a16="http://schemas.microsoft.com/office/drawing/2014/main" val="20000"/>
                    </a:ext>
                  </a:extLst>
                </a:gridCol>
                <a:gridCol w="5725769">
                  <a:extLst>
                    <a:ext uri="{9D8B030D-6E8A-4147-A177-3AD203B41FA5}">
                      <a16:colId xmlns:a16="http://schemas.microsoft.com/office/drawing/2014/main" val="20001"/>
                    </a:ext>
                  </a:extLst>
                </a:gridCol>
              </a:tblGrid>
              <a:tr h="391849">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388340">
                <a:tc gridSpan="2">
                  <a:txBody>
                    <a:bodyPr/>
                    <a:lstStyle/>
                    <a:p>
                      <a:pPr lvl="0" algn="just"/>
                      <a:r>
                        <a:rPr lang="en-US" sz="2000" b="1" kern="1200" baseline="0" dirty="0">
                          <a:solidFill>
                            <a:schemeClr val="tx2"/>
                          </a:solidFill>
                          <a:latin typeface="+mn-lt"/>
                          <a:ea typeface="+mn-ea"/>
                          <a:cs typeface="Times New Roman" pitchFamily="18" charset="0"/>
                        </a:rPr>
                        <a:t>1. Branches dealing in Foreign Exchange Transactions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325498">
                <a:tc>
                  <a:txBody>
                    <a:bodyPr/>
                    <a:lstStyle/>
                    <a:p>
                      <a:pPr lvl="0" algn="just"/>
                      <a:r>
                        <a:rPr lang="en-US" sz="2000" b="1" kern="1200" baseline="0" dirty="0">
                          <a:solidFill>
                            <a:schemeClr val="tx2"/>
                          </a:solidFill>
                          <a:latin typeface="+mn-lt"/>
                          <a:ea typeface="+mn-ea"/>
                          <a:cs typeface="Times New Roman" pitchFamily="18" charset="0"/>
                        </a:rPr>
                        <a:t>Are there any dormant/closed NOSTRO accounts in respect of which balances continue to exist in the books of the branch, at year end?</a:t>
                      </a:r>
                      <a:endParaRPr lang="en-US" sz="2000" b="1" u="sng"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Specify the test-data verified</a:t>
                      </a:r>
                    </a:p>
                    <a:p>
                      <a:pPr marL="0" lvl="0" indent="0" algn="just">
                        <a:spcBef>
                          <a:spcPct val="10000"/>
                        </a:spcBef>
                        <a:buSzPct val="90000"/>
                        <a:buNone/>
                      </a:pPr>
                      <a:r>
                        <a:rPr lang="en-US" sz="2000" b="1" i="0" baseline="0" dirty="0">
                          <a:solidFill>
                            <a:schemeClr val="tx2"/>
                          </a:solidFill>
                        </a:rPr>
                        <a:t>Adverse features to be reported by the auditor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287654">
                <a:tc>
                  <a:txBody>
                    <a:bodyPr/>
                    <a:lstStyle/>
                    <a:p>
                      <a:pPr lvl="0" algn="just"/>
                      <a:r>
                        <a:rPr lang="en-US" sz="2000" b="1" kern="1200" baseline="0" dirty="0">
                          <a:solidFill>
                            <a:schemeClr val="tx2"/>
                          </a:solidFill>
                          <a:latin typeface="+mn-lt"/>
                          <a:ea typeface="+mn-ea"/>
                          <a:cs typeface="Times New Roman" pitchFamily="18" charset="0"/>
                        </a:rPr>
                        <a:t>Have the NOSTRO balances been converted at year end at the rates of exchange as prescribed by controlling authorities?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361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In case, any matter deserves special attention of the management, the same may be reported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Verify balances with balance confirmations and reconciliation items to be reviewed and verified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67634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1" kern="1200" baseline="0" dirty="0">
                          <a:solidFill>
                            <a:schemeClr val="tx2"/>
                          </a:solidFill>
                          <a:latin typeface="+mn-lt"/>
                          <a:ea typeface="+mn-ea"/>
                          <a:cs typeface="Times New Roman" pitchFamily="18" charset="0"/>
                        </a:rPr>
                        <a:t>VOSTRO Accounts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To be verified by the auditor along with relevant FEMA guidelines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6194237"/>
                  </a:ext>
                </a:extLst>
              </a:tr>
            </a:tbl>
          </a:graphicData>
        </a:graphic>
      </p:graphicFrame>
      <p:sp>
        <p:nvSpPr>
          <p:cNvPr id="7" name="Footer Placeholder 3">
            <a:extLst>
              <a:ext uri="{FF2B5EF4-FFF2-40B4-BE49-F238E27FC236}">
                <a16:creationId xmlns:a16="http://schemas.microsoft.com/office/drawing/2014/main" id="{10873EB1-1422-4DFB-9822-FB6E393D8673}"/>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9927091-611A-CAE1-1F14-43FA66AF20A3}"/>
              </a:ext>
            </a:extLst>
          </p:cNvPr>
          <p:cNvSpPr txBox="1">
            <a:spLocks/>
          </p:cNvSpPr>
          <p:nvPr/>
        </p:nvSpPr>
        <p:spPr>
          <a:xfrm>
            <a:off x="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96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2191868"/>
              </p:ext>
            </p:extLst>
          </p:nvPr>
        </p:nvGraphicFramePr>
        <p:xfrm>
          <a:off x="2076449" y="1052738"/>
          <a:ext cx="9583739" cy="5081612"/>
        </p:xfrm>
        <a:graphic>
          <a:graphicData uri="http://schemas.openxmlformats.org/drawingml/2006/table">
            <a:tbl>
              <a:tblPr firstRow="1" bandRow="1">
                <a:tableStyleId>{5C22544A-7EE6-4342-B048-85BDC9FD1C3A}</a:tableStyleId>
              </a:tblPr>
              <a:tblGrid>
                <a:gridCol w="4099362">
                  <a:extLst>
                    <a:ext uri="{9D8B030D-6E8A-4147-A177-3AD203B41FA5}">
                      <a16:colId xmlns:a16="http://schemas.microsoft.com/office/drawing/2014/main" val="20000"/>
                    </a:ext>
                  </a:extLst>
                </a:gridCol>
                <a:gridCol w="5484377">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2. Branches </a:t>
                      </a:r>
                      <a:r>
                        <a:rPr lang="en-US" sz="2000" b="1" kern="1200" baseline="0" dirty="0">
                          <a:solidFill>
                            <a:schemeClr val="tx2"/>
                          </a:solidFill>
                          <a:latin typeface="+mn-lt"/>
                          <a:ea typeface="+mn-ea"/>
                          <a:cs typeface="Arial" pitchFamily="34" charset="0"/>
                        </a:rPr>
                        <a:t>dealing in </a:t>
                      </a:r>
                      <a:r>
                        <a:rPr lang="en-US" sz="2000" b="1" kern="1200" baseline="0" dirty="0">
                          <a:solidFill>
                            <a:schemeClr val="tx2"/>
                          </a:solidFill>
                          <a:latin typeface="+mn-lt"/>
                          <a:ea typeface="+mn-ea"/>
                          <a:cs typeface="Times New Roman" pitchFamily="18" charset="0"/>
                        </a:rPr>
                        <a:t>Clearing House Operations, normally referred to as Service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a:txBody>
                    <a:bodyPr/>
                    <a:lstStyle/>
                    <a:p>
                      <a:pPr marL="0" lvl="0" indent="0" algn="just">
                        <a:spcBef>
                          <a:spcPct val="10000"/>
                        </a:spcBef>
                        <a:buSzPct val="90000"/>
                      </a:pPr>
                      <a:r>
                        <a:rPr lang="en-US" sz="2000" b="1" kern="1200" baseline="0" dirty="0">
                          <a:solidFill>
                            <a:schemeClr val="tx2"/>
                          </a:solidFill>
                          <a:latin typeface="+mn-lt"/>
                          <a:ea typeface="+mn-ea"/>
                          <a:cs typeface="Times New Roman" pitchFamily="18" charset="0"/>
                        </a:rPr>
                        <a:t>Periodic review of outstanding entries in clearing adjustment account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Obtain age-wise outstanding entries</a:t>
                      </a:r>
                    </a:p>
                    <a:p>
                      <a:pPr marL="0" lvl="0" indent="0" algn="just">
                        <a:spcBef>
                          <a:spcPct val="10000"/>
                        </a:spcBef>
                        <a:buSzPct val="90000"/>
                        <a:buNone/>
                      </a:pPr>
                      <a:r>
                        <a:rPr lang="en-US" sz="2000" b="1" i="0" baseline="0" dirty="0">
                          <a:solidFill>
                            <a:schemeClr val="tx2"/>
                          </a:solidFill>
                        </a:rPr>
                        <a:t>Review the list for requirement of provision for old outstanding debit entries, especially in cases wherein the bank has sought permission of one time crystallization of net debit and credit entries which are very old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08647">
                <a:tc>
                  <a:txBody>
                    <a:bodyPr/>
                    <a:lstStyle/>
                    <a:p>
                      <a:pPr lvl="0" algn="just"/>
                      <a:r>
                        <a:rPr lang="en-US" sz="2000" b="1" kern="1200" baseline="0" dirty="0">
                          <a:solidFill>
                            <a:schemeClr val="tx2"/>
                          </a:solidFill>
                          <a:latin typeface="+mn-lt"/>
                          <a:ea typeface="+mn-ea"/>
                          <a:cs typeface="Times New Roman" pitchFamily="18" charset="0"/>
                        </a:rPr>
                        <a:t>Method of squaring off / clearing the old / large / </a:t>
                      </a:r>
                      <a:r>
                        <a:rPr lang="en-US" sz="2000" b="1" kern="1200" baseline="0" dirty="0" err="1">
                          <a:solidFill>
                            <a:schemeClr val="tx2"/>
                          </a:solidFill>
                          <a:latin typeface="+mn-lt"/>
                          <a:ea typeface="+mn-ea"/>
                          <a:cs typeface="Times New Roman" pitchFamily="18" charset="0"/>
                        </a:rPr>
                        <a:t>unusal</a:t>
                      </a:r>
                      <a:r>
                        <a:rPr lang="en-US" sz="2000" b="1" kern="1200" baseline="0" dirty="0">
                          <a:solidFill>
                            <a:schemeClr val="tx2"/>
                          </a:solidFill>
                          <a:latin typeface="+mn-lt"/>
                          <a:ea typeface="+mn-ea"/>
                          <a:cs typeface="Times New Roman" pitchFamily="18" charset="0"/>
                        </a:rPr>
                        <a:t>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Review the method of matching of old entries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08647">
                <a:tc>
                  <a:txBody>
                    <a:bodyPr/>
                    <a:lstStyle/>
                    <a:p>
                      <a:pPr lvl="0" algn="just"/>
                      <a:r>
                        <a:rPr lang="en-US" sz="2000" b="1" kern="1200" baseline="0" dirty="0">
                          <a:solidFill>
                            <a:schemeClr val="tx2"/>
                          </a:solidFill>
                          <a:latin typeface="+mn-lt"/>
                          <a:ea typeface="+mn-ea"/>
                          <a:cs typeface="Times New Roman" pitchFamily="18" charset="0"/>
                        </a:rPr>
                        <a:t>Comments on system and procedure following by branch related to clearing transactions?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spcBef>
                          <a:spcPct val="10000"/>
                        </a:spcBef>
                        <a:buSzPct val="90000"/>
                        <a:buNone/>
                      </a:pPr>
                      <a:r>
                        <a:rPr lang="en-US" sz="2000" b="1" i="0" baseline="0" dirty="0">
                          <a:solidFill>
                            <a:schemeClr val="tx2"/>
                          </a:solidFill>
                        </a:rPr>
                        <a:t>Check policy of bank post CTS 2010. check authorization of instruments at branch level. Verify the Positive Pay System for CTS requirements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21592614"/>
                  </a:ext>
                </a:extLst>
              </a:tr>
            </a:tbl>
          </a:graphicData>
        </a:graphic>
      </p:graphicFrame>
      <p:sp>
        <p:nvSpPr>
          <p:cNvPr id="7" name="Footer Placeholder 3">
            <a:extLst>
              <a:ext uri="{FF2B5EF4-FFF2-40B4-BE49-F238E27FC236}">
                <a16:creationId xmlns:a16="http://schemas.microsoft.com/office/drawing/2014/main" id="{65D8625E-2898-4911-AB9E-9303F2D3D560}"/>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87C67FC2-4010-9CC8-C944-C3CCD4BCAB6D}"/>
              </a:ext>
            </a:extLst>
          </p:cNvPr>
          <p:cNvSpPr txBox="1">
            <a:spLocks/>
          </p:cNvSpPr>
          <p:nvPr/>
        </p:nvSpPr>
        <p:spPr>
          <a:xfrm>
            <a:off x="10160" y="6492240"/>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12638731"/>
              </p:ext>
            </p:extLst>
          </p:nvPr>
        </p:nvGraphicFramePr>
        <p:xfrm>
          <a:off x="2133600" y="1052739"/>
          <a:ext cx="9526588" cy="4860645"/>
        </p:xfrm>
        <a:graphic>
          <a:graphicData uri="http://schemas.openxmlformats.org/drawingml/2006/table">
            <a:tbl>
              <a:tblPr firstRow="1" bandRow="1">
                <a:tableStyleId>{5C22544A-7EE6-4342-B048-85BDC9FD1C3A}</a:tableStyleId>
              </a:tblPr>
              <a:tblGrid>
                <a:gridCol w="4074916">
                  <a:extLst>
                    <a:ext uri="{9D8B030D-6E8A-4147-A177-3AD203B41FA5}">
                      <a16:colId xmlns:a16="http://schemas.microsoft.com/office/drawing/2014/main" val="20000"/>
                    </a:ext>
                  </a:extLst>
                </a:gridCol>
                <a:gridCol w="5451672">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3. Branches </a:t>
                      </a:r>
                      <a:r>
                        <a:rPr lang="en-US" sz="2000" b="1" kern="1200" baseline="0" dirty="0">
                          <a:solidFill>
                            <a:schemeClr val="tx2"/>
                          </a:solidFill>
                          <a:latin typeface="+mn-lt"/>
                          <a:ea typeface="+mn-ea"/>
                          <a:cs typeface="Arial" pitchFamily="34" charset="0"/>
                        </a:rPr>
                        <a:t>dealing i</a:t>
                      </a:r>
                      <a:r>
                        <a:rPr lang="en-US" sz="2000" b="1" kern="1200" baseline="0" dirty="0">
                          <a:solidFill>
                            <a:schemeClr val="tx2"/>
                          </a:solidFill>
                          <a:latin typeface="+mn-lt"/>
                          <a:ea typeface="+mn-ea"/>
                          <a:cs typeface="Times New Roman" pitchFamily="18" charset="0"/>
                        </a:rPr>
                        <a:t>n recovery of Non-Performing Assets such as Asset Recovery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gridSpan="2">
                  <a:txBody>
                    <a:bodyPr/>
                    <a:lstStyle/>
                    <a:p>
                      <a:pPr marL="457200" lvl="1" indent="-457200" algn="just">
                        <a:buAutoNum type="arabicPeriod"/>
                      </a:pPr>
                      <a:r>
                        <a:rPr lang="en-US" sz="2000" b="1" kern="1200" baseline="0" dirty="0">
                          <a:solidFill>
                            <a:schemeClr val="tx2"/>
                          </a:solidFill>
                          <a:latin typeface="+mn-lt"/>
                          <a:ea typeface="+mn-ea"/>
                          <a:cs typeface="Times New Roman" pitchFamily="18" charset="0"/>
                        </a:rPr>
                        <a:t>In respect of borrowers with outstanding of Rs. 10.00 Crores and above the information should be obtained from the Branch Management. Comments of the Branch Auditor on advances with significant adverse features and which might need the attention of the management / Statutory Central Auditors should be appended to the LFAR.</a:t>
                      </a:r>
                      <a:endParaRPr lang="en-IN" sz="2000" b="1" kern="1200" baseline="0" dirty="0">
                        <a:solidFill>
                          <a:schemeClr val="tx2"/>
                        </a:solidFill>
                        <a:latin typeface="+mn-lt"/>
                        <a:ea typeface="+mn-ea"/>
                        <a:cs typeface="Times New Roman" pitchFamily="18" charset="0"/>
                      </a:endParaRPr>
                    </a:p>
                    <a:p>
                      <a:pPr marL="457200" lvl="1" indent="-457200" algn="just">
                        <a:buAutoNum type="arabicPeriod"/>
                      </a:pPr>
                      <a:r>
                        <a:rPr lang="en-US" sz="2000" b="1" kern="1200" baseline="0" dirty="0">
                          <a:solidFill>
                            <a:schemeClr val="tx2"/>
                          </a:solidFill>
                          <a:latin typeface="+mn-lt"/>
                          <a:ea typeface="+mn-ea"/>
                          <a:cs typeface="Times New Roman" pitchFamily="18" charset="0"/>
                        </a:rPr>
                        <a:t>List the accounts with outstanding in excess of Rs. 10.00 Crores, which have been upgraded from Non-Performing to Standard during the year and the reasons thereof. </a:t>
                      </a:r>
                    </a:p>
                    <a:p>
                      <a:pPr marL="457200" lvl="1" indent="-457200" algn="just">
                        <a:buAutoNum type="arabicPeriod"/>
                      </a:pPr>
                      <a:r>
                        <a:rPr lang="en-US" sz="2000" b="1" kern="1200" baseline="0" dirty="0">
                          <a:solidFill>
                            <a:schemeClr val="tx2"/>
                          </a:solidFill>
                          <a:latin typeface="+mn-lt"/>
                          <a:ea typeface="+mn-ea"/>
                          <a:cs typeface="Times New Roman" pitchFamily="18" charset="0"/>
                        </a:rPr>
                        <a:t>Whether the branch has a system of updating periodically, the information relating to the valuation of security charged to the bank?</a:t>
                      </a:r>
                      <a:endParaRPr lang="en-IN" sz="2000" b="1" kern="1200" baseline="0" dirty="0">
                        <a:solidFill>
                          <a:schemeClr val="tx2"/>
                        </a:solidFill>
                        <a:latin typeface="+mn-lt"/>
                        <a:ea typeface="+mn-ea"/>
                        <a:cs typeface="Times New Roman" pitchFamily="18" charset="0"/>
                      </a:endParaRPr>
                    </a:p>
                    <a:p>
                      <a:pPr marL="457200" lvl="1" indent="-457200" algn="just">
                        <a:buAutoNum type="arabicPeriod"/>
                      </a:pPr>
                      <a:r>
                        <a:rPr lang="en-US" sz="2000" b="1" kern="1200" baseline="0" dirty="0">
                          <a:solidFill>
                            <a:schemeClr val="tx2"/>
                          </a:solidFill>
                          <a:latin typeface="+mn-lt"/>
                          <a:ea typeface="+mn-ea"/>
                          <a:cs typeface="Times New Roman" pitchFamily="18" charset="0"/>
                        </a:rPr>
                        <a:t>Age-wise analysis of the recovery suits filed and pending may be furnished, for the last three years along with latest status thereof.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4656E2FD-EE54-4FE4-AD2A-76C41684B93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3" name="Slide Number Placeholder 3">
            <a:extLst>
              <a:ext uri="{FF2B5EF4-FFF2-40B4-BE49-F238E27FC236}">
                <a16:creationId xmlns:a16="http://schemas.microsoft.com/office/drawing/2014/main" id="{491F10CC-76D3-5DF4-B981-7B8FF1252BBE}"/>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69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Fundamental Principles – Independence</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469269"/>
          </a:xfrm>
        </p:spPr>
        <p:txBody>
          <a:bodyPr>
            <a:noAutofit/>
          </a:bodyPr>
          <a:lstStyle/>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Integrity - </a:t>
            </a:r>
            <a:r>
              <a:rPr lang="en-US" sz="2200" dirty="0">
                <a:solidFill>
                  <a:schemeClr val="tx2"/>
                </a:solidFill>
                <a:latin typeface="Verdana" pitchFamily="34" charset="0"/>
                <a:ea typeface="Verdana" pitchFamily="34" charset="0"/>
              </a:rPr>
              <a:t>Straightforward and honest approach, Fair dealing and truthfulness, Do not associate with communication or information containing false or misleading information, Steps to disassociate with above information once known</a:t>
            </a:r>
            <a:endParaRPr lang="en-IN" sz="2200" dirty="0">
              <a:solidFill>
                <a:schemeClr val="tx2"/>
              </a:solidFill>
              <a:latin typeface="Verdana" pitchFamily="34" charset="0"/>
              <a:ea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Objectivity - </a:t>
            </a:r>
            <a:r>
              <a:rPr lang="en-US" sz="2200" dirty="0">
                <a:solidFill>
                  <a:schemeClr val="tx2"/>
                </a:solidFill>
                <a:latin typeface="Verdana" pitchFamily="34" charset="0"/>
                <a:ea typeface="Verdana" pitchFamily="34" charset="0"/>
              </a:rPr>
              <a:t>Not to compromise professional or business judgment because of bias, conflict of interest or undue influence of others. Not to undertake a professional activity if it unduly influences the accountant’s professional judgment.</a:t>
            </a:r>
            <a:endParaRPr lang="en-US" sz="2200" dirty="0">
              <a:solidFill>
                <a:schemeClr val="tx2"/>
              </a:solidFill>
              <a:latin typeface="Verdana" pitchFamily="34" charset="0"/>
              <a:ea typeface="Verdana" pitchFamily="34" charset="0"/>
              <a:cs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Professional Competence and Due Care - </a:t>
            </a:r>
            <a:r>
              <a:rPr lang="en-US" sz="2200" dirty="0">
                <a:solidFill>
                  <a:schemeClr val="tx2"/>
                </a:solidFill>
                <a:latin typeface="Verdana" pitchFamily="34" charset="0"/>
                <a:ea typeface="Verdana" pitchFamily="34" charset="0"/>
              </a:rPr>
              <a:t>Attain and maintain professional knowledge and skill, Act diligently and in accordance with applicable technical and professional standards, Ensure appropriate training and supervision of subordinates</a:t>
            </a:r>
            <a:endParaRPr lang="en-IN" sz="2200" dirty="0">
              <a:solidFill>
                <a:schemeClr val="tx2"/>
              </a:solidFill>
              <a:latin typeface="Verdana" pitchFamily="34" charset="0"/>
              <a:ea typeface="Verdana"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0" y="648208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Flowchart: Terminator 5">
            <a:extLst>
              <a:ext uri="{FF2B5EF4-FFF2-40B4-BE49-F238E27FC236}">
                <a16:creationId xmlns:a16="http://schemas.microsoft.com/office/drawing/2014/main" id="{7DDAE52E-A909-F06F-A385-4D9973BCD5B8}"/>
              </a:ext>
            </a:extLst>
          </p:cNvPr>
          <p:cNvSpPr/>
          <p:nvPr/>
        </p:nvSpPr>
        <p:spPr>
          <a:xfrm>
            <a:off x="1391920" y="4307841"/>
            <a:ext cx="10708640" cy="2052320"/>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548363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linds(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8229600" cy="680120"/>
          </a:xfrm>
        </p:spPr>
        <p:txBody>
          <a:bodyPr>
            <a:normAutofit fontScale="90000"/>
          </a:bodyPr>
          <a:lstStyle/>
          <a:p>
            <a:pPr algn="ctr"/>
            <a:r>
              <a:rPr lang="en-IN" b="1" dirty="0">
                <a:solidFill>
                  <a:schemeClr val="tx2"/>
                </a:solidFill>
              </a:rPr>
              <a:t>LFAR for specialised Branches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10555136"/>
              </p:ext>
            </p:extLst>
          </p:nvPr>
        </p:nvGraphicFramePr>
        <p:xfrm>
          <a:off x="2133599" y="1052739"/>
          <a:ext cx="9405257" cy="4860645"/>
        </p:xfrm>
        <a:graphic>
          <a:graphicData uri="http://schemas.openxmlformats.org/drawingml/2006/table">
            <a:tbl>
              <a:tblPr firstRow="1" bandRow="1">
                <a:tableStyleId>{5C22544A-7EE6-4342-B048-85BDC9FD1C3A}</a:tableStyleId>
              </a:tblPr>
              <a:tblGrid>
                <a:gridCol w="4023018">
                  <a:extLst>
                    <a:ext uri="{9D8B030D-6E8A-4147-A177-3AD203B41FA5}">
                      <a16:colId xmlns:a16="http://schemas.microsoft.com/office/drawing/2014/main" val="20000"/>
                    </a:ext>
                  </a:extLst>
                </a:gridCol>
                <a:gridCol w="5382239">
                  <a:extLst>
                    <a:ext uri="{9D8B030D-6E8A-4147-A177-3AD203B41FA5}">
                      <a16:colId xmlns:a16="http://schemas.microsoft.com/office/drawing/2014/main" val="20001"/>
                    </a:ext>
                  </a:extLst>
                </a:gridCol>
              </a:tblGrid>
              <a:tr h="410565">
                <a:tc>
                  <a:txBody>
                    <a:bodyPr/>
                    <a:lstStyle/>
                    <a:p>
                      <a:pPr algn="ctr"/>
                      <a:r>
                        <a:rPr lang="en-US" sz="2000" b="1" baseline="0" dirty="0">
                          <a:solidFill>
                            <a:schemeClr val="tx2"/>
                          </a:solidFill>
                        </a:rPr>
                        <a:t>Particulars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a:txBody>
                    <a:bodyPr/>
                    <a:lstStyle/>
                    <a:p>
                      <a:pPr algn="ctr"/>
                      <a:r>
                        <a:rPr lang="en-US" sz="2000" b="1" baseline="0" dirty="0">
                          <a:solidFill>
                            <a:schemeClr val="tx2"/>
                          </a:solidFill>
                        </a:rPr>
                        <a:t>Check Points</a:t>
                      </a:r>
                      <a:endParaRPr lang="en-IN" sz="2000" b="1" baseline="0" dirty="0">
                        <a:solidFill>
                          <a:schemeClr val="tx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extLst>
                  <a:ext uri="{0D108BD9-81ED-4DB2-BD59-A6C34878D82A}">
                    <a16:rowId xmlns:a16="http://schemas.microsoft.com/office/drawing/2014/main" val="10000"/>
                  </a:ext>
                </a:extLst>
              </a:tr>
              <a:tr h="406889">
                <a:tc gridSpan="2">
                  <a:txBody>
                    <a:bodyPr/>
                    <a:lstStyle/>
                    <a:p>
                      <a:pPr lvl="0" algn="just"/>
                      <a:r>
                        <a:rPr lang="en-US" sz="2000" b="1" kern="1200" baseline="0" dirty="0">
                          <a:solidFill>
                            <a:schemeClr val="tx2"/>
                          </a:solidFill>
                          <a:latin typeface="+mn-lt"/>
                          <a:ea typeface="+mn-ea"/>
                          <a:cs typeface="Times New Roman" pitchFamily="18" charset="0"/>
                        </a:rPr>
                        <a:t>3. Branches </a:t>
                      </a:r>
                      <a:r>
                        <a:rPr lang="en-US" sz="2000" b="1" kern="1200" baseline="0" dirty="0">
                          <a:solidFill>
                            <a:schemeClr val="tx2"/>
                          </a:solidFill>
                          <a:latin typeface="+mn-lt"/>
                          <a:ea typeface="+mn-ea"/>
                          <a:cs typeface="Arial" pitchFamily="34" charset="0"/>
                        </a:rPr>
                        <a:t>dealing i</a:t>
                      </a:r>
                      <a:r>
                        <a:rPr lang="en-US" sz="2000" b="1" kern="1200" baseline="0" dirty="0">
                          <a:solidFill>
                            <a:schemeClr val="tx2"/>
                          </a:solidFill>
                          <a:latin typeface="+mn-lt"/>
                          <a:ea typeface="+mn-ea"/>
                          <a:cs typeface="Times New Roman" pitchFamily="18" charset="0"/>
                        </a:rPr>
                        <a:t>n recovery of Non-Performing Assets such as Asset Recovery Branches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alpha val="0"/>
                      </a:schemeClr>
                    </a:solid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1"/>
                  </a:ext>
                </a:extLst>
              </a:tr>
              <a:tr h="1253609">
                <a:tc gridSpan="2">
                  <a:txBody>
                    <a:bodyPr/>
                    <a:lstStyle/>
                    <a:p>
                      <a:pPr marL="0" lvl="1" indent="0" algn="just"/>
                      <a:r>
                        <a:rPr lang="en-US" sz="2000" b="1" kern="1200" baseline="0" dirty="0">
                          <a:solidFill>
                            <a:schemeClr val="tx2"/>
                          </a:solidFill>
                          <a:latin typeface="+mn-lt"/>
                          <a:ea typeface="+mn-ea"/>
                          <a:cs typeface="Times New Roman" pitchFamily="18" charset="0"/>
                        </a:rPr>
                        <a:t>5. Is the branch prompt in ensuring execution of decrees obtained for recovery from the defaulting borrowers? Also list the time barred decrees, if any, and reasons thereof. Give age-wise analysis of decrees obtained and not executed.</a:t>
                      </a:r>
                    </a:p>
                    <a:p>
                      <a:pPr marL="0" lvl="1" indent="0" algn="just"/>
                      <a:r>
                        <a:rPr lang="en-US" sz="2000" b="1" kern="1200" baseline="0" dirty="0">
                          <a:solidFill>
                            <a:schemeClr val="tx2"/>
                          </a:solidFill>
                          <a:latin typeface="+mn-lt"/>
                          <a:ea typeface="+mn-ea"/>
                          <a:cs typeface="Times New Roman" pitchFamily="18" charset="0"/>
                        </a:rPr>
                        <a:t>6. List the recoveries and their appropriation against the interest and the principal and the accounts settled / written off / closed during the year as per the bank’s policy. Give particulars of recoveries which are pending for appropriation as on year-end with reasons thereof.</a:t>
                      </a:r>
                      <a:endParaRPr lang="en-IN" sz="2000" b="1" kern="1200" baseline="0" dirty="0">
                        <a:solidFill>
                          <a:schemeClr val="tx2"/>
                        </a:solidFill>
                        <a:latin typeface="+mn-lt"/>
                        <a:ea typeface="+mn-ea"/>
                        <a:cs typeface="Times New Roman" pitchFamily="18" charset="0"/>
                      </a:endParaRPr>
                    </a:p>
                    <a:p>
                      <a:pPr marL="0" lvl="1" indent="0" algn="just"/>
                      <a:r>
                        <a:rPr lang="en-US" sz="2000" b="1" kern="1200" baseline="0" dirty="0">
                          <a:solidFill>
                            <a:schemeClr val="tx2"/>
                          </a:solidFill>
                          <a:latin typeface="+mn-lt"/>
                          <a:ea typeface="+mn-ea"/>
                          <a:cs typeface="Times New Roman" pitchFamily="18" charset="0"/>
                        </a:rPr>
                        <a:t>7. List the new borrower accounts transferred to the branch during the year. Have all the relevant documents and records relating to these borrower accounts been transferred to the branch? Has the branch obtained confirmation that all the accounts of the borrower [including non-fund-based exposures and deposits pending adjustment / margin deposits] been transferred to the branch?</a:t>
                      </a:r>
                      <a:endParaRPr lang="en-IN" sz="2000" b="1" kern="1200" baseline="0" dirty="0">
                        <a:solidFill>
                          <a:schemeClr val="tx2"/>
                        </a:solidFill>
                        <a:latin typeface="+mn-lt"/>
                        <a:ea typeface="+mn-ea"/>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342900" lvl="0" indent="-342900" algn="just">
                        <a:spcBef>
                          <a:spcPct val="10000"/>
                        </a:spcBef>
                        <a:buSzPct val="90000"/>
                        <a:buAutoNum type="arabicPeriod"/>
                      </a:pPr>
                      <a:endParaRPr lang="en-US" sz="1800" b="0" i="0" baseline="0" dirty="0">
                        <a:solidFill>
                          <a:schemeClr val="tx1">
                            <a:lumMod val="95000"/>
                          </a:schemeClr>
                        </a:solidFill>
                      </a:endParaRPr>
                    </a:p>
                  </a:txBody>
                  <a:tcPr>
                    <a:solidFill>
                      <a:schemeClr val="accent1">
                        <a:alpha val="0"/>
                      </a:schemeClr>
                    </a:solidFill>
                  </a:tcPr>
                </a:tc>
                <a:extLst>
                  <a:ext uri="{0D108BD9-81ED-4DB2-BD59-A6C34878D82A}">
                    <a16:rowId xmlns:a16="http://schemas.microsoft.com/office/drawing/2014/main" val="10002"/>
                  </a:ext>
                </a:extLst>
              </a:tr>
            </a:tbl>
          </a:graphicData>
        </a:graphic>
      </p:graphicFrame>
      <p:sp>
        <p:nvSpPr>
          <p:cNvPr id="7" name="Footer Placeholder 3">
            <a:extLst>
              <a:ext uri="{FF2B5EF4-FFF2-40B4-BE49-F238E27FC236}">
                <a16:creationId xmlns:a16="http://schemas.microsoft.com/office/drawing/2014/main" id="{4656E2FD-EE54-4FE4-AD2A-76C41684B934}"/>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4" name="Slide Number Placeholder 3">
            <a:extLst>
              <a:ext uri="{FF2B5EF4-FFF2-40B4-BE49-F238E27FC236}">
                <a16:creationId xmlns:a16="http://schemas.microsoft.com/office/drawing/2014/main" id="{B90D4880-466B-6FDF-72CF-37D9EE27CA8A}"/>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70</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7697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26325-E128-4666-8A0D-B82B5C55301F}"/>
              </a:ext>
            </a:extLst>
          </p:cNvPr>
          <p:cNvSpPr>
            <a:spLocks noGrp="1"/>
          </p:cNvSpPr>
          <p:nvPr>
            <p:ph type="title"/>
          </p:nvPr>
        </p:nvSpPr>
        <p:spPr>
          <a:xfrm>
            <a:off x="2589212" y="294720"/>
            <a:ext cx="8911687" cy="658780"/>
          </a:xfrm>
        </p:spPr>
        <p:txBody>
          <a:bodyPr>
            <a:normAutofit fontScale="90000"/>
          </a:bodyPr>
          <a:lstStyle/>
          <a:p>
            <a:pPr algn="ctr"/>
            <a:r>
              <a:rPr lang="en-US" b="1" dirty="0">
                <a:solidFill>
                  <a:schemeClr val="accent4">
                    <a:lumMod val="75000"/>
                  </a:schemeClr>
                </a:solidFill>
              </a:rPr>
              <a:t>SA 230 – Audit Documentation</a:t>
            </a:r>
            <a:endParaRPr lang="en-IN" dirty="0"/>
          </a:p>
        </p:txBody>
      </p:sp>
      <p:sp>
        <p:nvSpPr>
          <p:cNvPr id="4" name="Slide Number Placeholder 3">
            <a:extLst>
              <a:ext uri="{FF2B5EF4-FFF2-40B4-BE49-F238E27FC236}">
                <a16:creationId xmlns:a16="http://schemas.microsoft.com/office/drawing/2014/main" id="{AC224444-1D62-41DD-A911-B36E0BEEF5D0}"/>
              </a:ext>
            </a:extLst>
          </p:cNvPr>
          <p:cNvSpPr>
            <a:spLocks noGrp="1"/>
          </p:cNvSpPr>
          <p:nvPr>
            <p:ph type="sldNum" sz="quarter" idx="12"/>
          </p:nvPr>
        </p:nvSpPr>
        <p:spPr>
          <a:xfrm>
            <a:off x="-12768" y="6472237"/>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71</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B686840-758A-41F8-BBF9-9A3D2640E6D9}"/>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Google Shape;260;p31">
            <a:extLst>
              <a:ext uri="{FF2B5EF4-FFF2-40B4-BE49-F238E27FC236}">
                <a16:creationId xmlns:a16="http://schemas.microsoft.com/office/drawing/2014/main" id="{C3F69B0F-8FD0-4F40-9BE9-882AB90AC92F}"/>
              </a:ext>
            </a:extLst>
          </p:cNvPr>
          <p:cNvSpPr txBox="1"/>
          <p:nvPr/>
        </p:nvSpPr>
        <p:spPr>
          <a:xfrm>
            <a:off x="4112777" y="1152907"/>
            <a:ext cx="3966445" cy="1295653"/>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b="1" dirty="0">
                <a:solidFill>
                  <a:schemeClr val="dk1"/>
                </a:solidFill>
                <a:latin typeface="Verdana" panose="020B0604030504040204" pitchFamily="34" charset="0"/>
                <a:ea typeface="Verdana" panose="020B0604030504040204" pitchFamily="34" charset="0"/>
                <a:cs typeface="Calibri"/>
                <a:sym typeface="Calibri"/>
              </a:rPr>
              <a:t>Prepare documentation that provides</a:t>
            </a:r>
            <a:endParaRPr sz="2800" b="1" dirty="0">
              <a:latin typeface="Verdana" panose="020B0604030504040204" pitchFamily="34" charset="0"/>
              <a:ea typeface="Verdana" panose="020B0604030504040204" pitchFamily="34" charset="0"/>
            </a:endParaRPr>
          </a:p>
        </p:txBody>
      </p:sp>
      <p:sp>
        <p:nvSpPr>
          <p:cNvPr id="24" name="Google Shape;268;p31">
            <a:extLst>
              <a:ext uri="{FF2B5EF4-FFF2-40B4-BE49-F238E27FC236}">
                <a16:creationId xmlns:a16="http://schemas.microsoft.com/office/drawing/2014/main" id="{6C7BA922-66D3-4224-8764-4A538238D5A1}"/>
              </a:ext>
            </a:extLst>
          </p:cNvPr>
          <p:cNvSpPr txBox="1"/>
          <p:nvPr/>
        </p:nvSpPr>
        <p:spPr>
          <a:xfrm>
            <a:off x="7103361" y="3007860"/>
            <a:ext cx="3966445" cy="1879099"/>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b="1" dirty="0">
                <a:solidFill>
                  <a:schemeClr val="dk1"/>
                </a:solidFill>
                <a:latin typeface="Verdana" panose="020B0604030504040204" pitchFamily="34" charset="0"/>
                <a:ea typeface="Verdana" panose="020B0604030504040204" pitchFamily="34" charset="0"/>
                <a:cs typeface="Calibri"/>
                <a:sym typeface="Calibri"/>
              </a:rPr>
              <a:t>Evidence that audit was planned &amp; performed in accordance with SAs</a:t>
            </a:r>
            <a:endParaRPr sz="2800" b="1" dirty="0">
              <a:solidFill>
                <a:schemeClr val="dk1"/>
              </a:solidFill>
              <a:latin typeface="Verdana" panose="020B0604030504040204" pitchFamily="34" charset="0"/>
              <a:ea typeface="Verdana" panose="020B0604030504040204" pitchFamily="34" charset="0"/>
              <a:cs typeface="Calibri"/>
              <a:sym typeface="Calibri"/>
            </a:endParaRPr>
          </a:p>
        </p:txBody>
      </p:sp>
      <p:sp>
        <p:nvSpPr>
          <p:cNvPr id="26" name="Google Shape;264;p31">
            <a:extLst>
              <a:ext uri="{FF2B5EF4-FFF2-40B4-BE49-F238E27FC236}">
                <a16:creationId xmlns:a16="http://schemas.microsoft.com/office/drawing/2014/main" id="{3174C51A-560F-41D2-B1AC-80108D392810}"/>
              </a:ext>
            </a:extLst>
          </p:cNvPr>
          <p:cNvSpPr txBox="1"/>
          <p:nvPr/>
        </p:nvSpPr>
        <p:spPr>
          <a:xfrm>
            <a:off x="1814262" y="3087385"/>
            <a:ext cx="3991608" cy="1799574"/>
          </a:xfrm>
          <a:prstGeom prst="rect">
            <a:avLst/>
          </a:prstGeom>
          <a:noFill/>
          <a:ln>
            <a:solidFill>
              <a:schemeClr val="tx1"/>
            </a:solidFill>
          </a:ln>
        </p:spPr>
        <p:txBody>
          <a:bodyPr spcFirstLastPara="1" wrap="square" lIns="13950" tIns="13950" rIns="13950" bIns="13950" anchor="ctr" anchorCtr="0">
            <a:noAutofit/>
          </a:bodyPr>
          <a:lstStyle/>
          <a:p>
            <a:pPr marL="0" marR="0" lvl="0" indent="0" algn="ctr" rtl="0">
              <a:lnSpc>
                <a:spcPct val="90000"/>
              </a:lnSpc>
              <a:spcBef>
                <a:spcPts val="0"/>
              </a:spcBef>
              <a:spcAft>
                <a:spcPts val="0"/>
              </a:spcAft>
              <a:buNone/>
            </a:pPr>
            <a:r>
              <a:rPr lang="en-US" sz="2800" b="1" dirty="0">
                <a:solidFill>
                  <a:schemeClr val="dk1"/>
                </a:solidFill>
                <a:latin typeface="Verdana" panose="020B0604030504040204" pitchFamily="34" charset="0"/>
                <a:ea typeface="Verdana" panose="020B0604030504040204" pitchFamily="34" charset="0"/>
                <a:cs typeface="Calibri"/>
                <a:sym typeface="Calibri"/>
              </a:rPr>
              <a:t>Sufficient &amp; Appropriate record of basis of auditor’s report	</a:t>
            </a:r>
            <a:endParaRPr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868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linds(horizontal)">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2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D4769-ACF0-4FAD-A2AC-DB4A4922C294}"/>
              </a:ext>
            </a:extLst>
          </p:cNvPr>
          <p:cNvSpPr>
            <a:spLocks noGrp="1"/>
          </p:cNvSpPr>
          <p:nvPr>
            <p:ph type="title"/>
          </p:nvPr>
        </p:nvSpPr>
        <p:spPr>
          <a:xfrm>
            <a:off x="2592925" y="279001"/>
            <a:ext cx="8911687" cy="691343"/>
          </a:xfrm>
        </p:spPr>
        <p:txBody>
          <a:bodyPr>
            <a:normAutofit fontScale="90000"/>
          </a:bodyPr>
          <a:lstStyle/>
          <a:p>
            <a:pPr algn="ctr"/>
            <a:r>
              <a:rPr lang="en-US" b="1" dirty="0">
                <a:solidFill>
                  <a:schemeClr val="accent4">
                    <a:lumMod val="75000"/>
                  </a:schemeClr>
                </a:solidFill>
              </a:rPr>
              <a:t>SA 230 – Documentation</a:t>
            </a:r>
            <a:endParaRPr lang="en-IN" dirty="0"/>
          </a:p>
        </p:txBody>
      </p:sp>
      <p:sp>
        <p:nvSpPr>
          <p:cNvPr id="3" name="Content Placeholder 2">
            <a:extLst>
              <a:ext uri="{FF2B5EF4-FFF2-40B4-BE49-F238E27FC236}">
                <a16:creationId xmlns:a16="http://schemas.microsoft.com/office/drawing/2014/main" id="{0D2F6A11-7175-488E-A0CD-A8BF3A0F7457}"/>
              </a:ext>
            </a:extLst>
          </p:cNvPr>
          <p:cNvSpPr>
            <a:spLocks noGrp="1"/>
          </p:cNvSpPr>
          <p:nvPr>
            <p:ph idx="1"/>
          </p:nvPr>
        </p:nvSpPr>
        <p:spPr>
          <a:xfrm>
            <a:off x="2589212" y="970344"/>
            <a:ext cx="8915400" cy="5521896"/>
          </a:xfrm>
        </p:spPr>
        <p:txBody>
          <a:bodyPr anchor="t">
            <a:normAutofit fontScale="92500"/>
          </a:bodyPr>
          <a:lstStyle/>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Examples of Audit Documentation:</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(Paper / Electronic/Other media)</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Audit Programs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Analyses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Issues memoranda</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Summary of Significant matters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Letters of confirmations and representations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Checklists</a:t>
            </a:r>
          </a:p>
          <a:p>
            <a:pPr marL="9525" lvl="2" indent="0">
              <a:spcBef>
                <a:spcPts val="600"/>
              </a:spcBef>
              <a:spcAft>
                <a:spcPts val="600"/>
              </a:spcAft>
              <a:buNone/>
            </a:pPr>
            <a:r>
              <a:rPr lang="en-US" sz="2800" b="1" dirty="0">
                <a:solidFill>
                  <a:schemeClr val="tx2"/>
                </a:solidFill>
                <a:latin typeface="Verdana" pitchFamily="34" charset="0"/>
                <a:ea typeface="Verdana" pitchFamily="34" charset="0"/>
                <a:cs typeface="Verdana" pitchFamily="34" charset="0"/>
              </a:rPr>
              <a:t>Correspondence regarding significant matters.</a:t>
            </a:r>
          </a:p>
        </p:txBody>
      </p:sp>
      <p:sp>
        <p:nvSpPr>
          <p:cNvPr id="4" name="Slide Number Placeholder 3">
            <a:extLst>
              <a:ext uri="{FF2B5EF4-FFF2-40B4-BE49-F238E27FC236}">
                <a16:creationId xmlns:a16="http://schemas.microsoft.com/office/drawing/2014/main" id="{1CEE9C75-C763-4006-801C-C1DC7B50262B}"/>
              </a:ext>
            </a:extLst>
          </p:cNvPr>
          <p:cNvSpPr>
            <a:spLocks noGrp="1"/>
          </p:cNvSpPr>
          <p:nvPr>
            <p:ph type="sldNum" sz="quarter" idx="12"/>
          </p:nvPr>
        </p:nvSpPr>
        <p:spPr>
          <a:xfrm>
            <a:off x="27872" y="647255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72</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B78FA33B-B369-43FD-8E41-553A6500F2A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263380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linds(horizontal)">
                                      <p:cBhvr>
                                        <p:cTn id="22" dur="500"/>
                                        <p:tgtEl>
                                          <p:spTgt spid="3">
                                            <p:txEl>
                                              <p:pRg st="5" end="5"/>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linds(horizontal)">
                                      <p:cBhvr>
                                        <p:cTn id="25" dur="500"/>
                                        <p:tgtEl>
                                          <p:spTgt spid="3">
                                            <p:txEl>
                                              <p:pRg st="6" end="6"/>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blinds(horizontal)">
                                      <p:cBhvr>
                                        <p:cTn id="28" dur="500"/>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blinds(horizontal)">
                                      <p:cBhvr>
                                        <p:cTn id="3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D9F9E-8781-C2D9-DCB1-166EE5A386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C39B5C-0690-91DD-BF31-F05FD079D89E}"/>
              </a:ext>
            </a:extLst>
          </p:cNvPr>
          <p:cNvSpPr>
            <a:spLocks noGrp="1"/>
          </p:cNvSpPr>
          <p:nvPr>
            <p:ph type="title"/>
          </p:nvPr>
        </p:nvSpPr>
        <p:spPr>
          <a:xfrm>
            <a:off x="1981200" y="152400"/>
            <a:ext cx="9393382" cy="639762"/>
          </a:xfrm>
        </p:spPr>
        <p:txBody>
          <a:bodyPr>
            <a:normAutofit fontScale="90000"/>
          </a:bodyPr>
          <a:lstStyle/>
          <a:p>
            <a:pPr algn="ctr"/>
            <a:r>
              <a:rPr lang="en-US" b="1" cap="none" dirty="0">
                <a:solidFill>
                  <a:schemeClr val="accent4">
                    <a:lumMod val="75000"/>
                  </a:schemeClr>
                </a:solidFill>
              </a:rPr>
              <a:t>PEER REVIEW</a:t>
            </a:r>
          </a:p>
        </p:txBody>
      </p:sp>
      <p:sp>
        <p:nvSpPr>
          <p:cNvPr id="3" name="Content Placeholder 2">
            <a:extLst>
              <a:ext uri="{FF2B5EF4-FFF2-40B4-BE49-F238E27FC236}">
                <a16:creationId xmlns:a16="http://schemas.microsoft.com/office/drawing/2014/main" id="{DFA6D392-08D5-9200-2C6F-AA28A01712F4}"/>
              </a:ext>
            </a:extLst>
          </p:cNvPr>
          <p:cNvSpPr>
            <a:spLocks noGrp="1"/>
          </p:cNvSpPr>
          <p:nvPr>
            <p:ph idx="1"/>
          </p:nvPr>
        </p:nvSpPr>
        <p:spPr>
          <a:xfrm>
            <a:off x="1981200" y="907525"/>
            <a:ext cx="9730410" cy="5469352"/>
          </a:xfrm>
        </p:spPr>
        <p:txBody>
          <a:bodyPr anchor="t">
            <a:noAutofit/>
          </a:bodyPr>
          <a:lstStyle/>
          <a:p>
            <a:pPr marL="9525" lvl="2" indent="0" algn="just">
              <a:spcBef>
                <a:spcPts val="600"/>
              </a:spcBef>
              <a:buNone/>
            </a:pPr>
            <a:r>
              <a:rPr lang="en-US" sz="2400" dirty="0">
                <a:solidFill>
                  <a:schemeClr val="tx2"/>
                </a:solidFill>
                <a:latin typeface="Verdana" pitchFamily="34" charset="0"/>
                <a:ea typeface="Verdana" pitchFamily="34" charset="0"/>
              </a:rPr>
              <a:t>Inspection mainly consists of examination of documentation (working papers) and other records maintained by the practice unit. </a:t>
            </a:r>
          </a:p>
          <a:p>
            <a:pPr marL="9525" lvl="2" indent="0" algn="just">
              <a:spcBef>
                <a:spcPts val="600"/>
              </a:spcBef>
              <a:buNone/>
            </a:pPr>
            <a:r>
              <a:rPr lang="en-US" sz="2400" dirty="0">
                <a:solidFill>
                  <a:schemeClr val="tx2"/>
                </a:solidFill>
                <a:latin typeface="Verdana" pitchFamily="34" charset="0"/>
                <a:ea typeface="Verdana" pitchFamily="34" charset="0"/>
              </a:rPr>
              <a:t>Practice unit should have written guidelines for maintaining working papers (form and content)</a:t>
            </a:r>
          </a:p>
          <a:p>
            <a:pPr marL="9525" lvl="2" indent="0" algn="just">
              <a:spcBef>
                <a:spcPts val="600"/>
              </a:spcBef>
              <a:buNone/>
            </a:pPr>
            <a:r>
              <a:rPr lang="en-US" sz="2400" dirty="0">
                <a:solidFill>
                  <a:schemeClr val="tx2"/>
                </a:solidFill>
                <a:latin typeface="Verdana" pitchFamily="34" charset="0"/>
                <a:ea typeface="Verdana" pitchFamily="34" charset="0"/>
              </a:rPr>
              <a:t>Working papers should contain all audit evidence, and are cross-referenced. </a:t>
            </a:r>
          </a:p>
          <a:p>
            <a:pPr marL="9525" lvl="2" indent="0" algn="just">
              <a:spcBef>
                <a:spcPts val="600"/>
              </a:spcBef>
              <a:buNone/>
            </a:pPr>
            <a:r>
              <a:rPr lang="en-US" sz="2400" dirty="0" err="1">
                <a:solidFill>
                  <a:schemeClr val="tx2"/>
                </a:solidFill>
                <a:latin typeface="Verdana" pitchFamily="34" charset="0"/>
                <a:ea typeface="Verdana" pitchFamily="34" charset="0"/>
              </a:rPr>
              <a:t>Updation</a:t>
            </a:r>
            <a:r>
              <a:rPr lang="en-US" sz="2400" dirty="0">
                <a:solidFill>
                  <a:schemeClr val="tx2"/>
                </a:solidFill>
                <a:latin typeface="Verdana" pitchFamily="34" charset="0"/>
                <a:ea typeface="Verdana" pitchFamily="34" charset="0"/>
              </a:rPr>
              <a:t> of audit working papers including permanent records. (Continuous Audit)</a:t>
            </a:r>
          </a:p>
          <a:p>
            <a:pPr marL="9525" lvl="2" indent="0" algn="just">
              <a:spcBef>
                <a:spcPts val="600"/>
              </a:spcBef>
              <a:buNone/>
            </a:pPr>
            <a:r>
              <a:rPr lang="en-US" sz="2400" dirty="0">
                <a:solidFill>
                  <a:schemeClr val="tx2"/>
                </a:solidFill>
                <a:latin typeface="Verdana" pitchFamily="34" charset="0"/>
                <a:ea typeface="Verdana" pitchFamily="34" charset="0"/>
              </a:rPr>
              <a:t>The working papers should be properly filed in order to ensure that they are easily retrievable. </a:t>
            </a:r>
          </a:p>
          <a:p>
            <a:pPr marL="0" indent="0" algn="just">
              <a:buNone/>
            </a:pPr>
            <a:endParaRPr lang="en-US" sz="2400" dirty="0">
              <a:solidFill>
                <a:schemeClr val="tx2"/>
              </a:solidFill>
              <a:latin typeface="Verdana" pitchFamily="34" charset="0"/>
              <a:ea typeface="Verdana" pitchFamily="34" charset="0"/>
            </a:endParaRPr>
          </a:p>
        </p:txBody>
      </p:sp>
      <p:sp>
        <p:nvSpPr>
          <p:cNvPr id="5" name="Slide Number Placeholder 3">
            <a:extLst>
              <a:ext uri="{FF2B5EF4-FFF2-40B4-BE49-F238E27FC236}">
                <a16:creationId xmlns:a16="http://schemas.microsoft.com/office/drawing/2014/main" id="{6E355E27-CA62-D3F9-B33F-9A317F6A76DD}"/>
              </a:ext>
            </a:extLst>
          </p:cNvPr>
          <p:cNvSpPr>
            <a:spLocks noGrp="1"/>
          </p:cNvSpPr>
          <p:nvPr>
            <p:ph type="sldNum" sz="quarter" idx="12"/>
          </p:nvPr>
        </p:nvSpPr>
        <p:spPr>
          <a:xfrm>
            <a:off x="21926" y="6474874"/>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73</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8" name="Footer Placeholder 3">
            <a:extLst>
              <a:ext uri="{FF2B5EF4-FFF2-40B4-BE49-F238E27FC236}">
                <a16:creationId xmlns:a16="http://schemas.microsoft.com/office/drawing/2014/main" id="{942B475F-9123-09C6-25C6-73B2E1D66436}"/>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Tree>
    <p:extLst>
      <p:ext uri="{BB962C8B-B14F-4D97-AF65-F5344CB8AC3E}">
        <p14:creationId xmlns:p14="http://schemas.microsoft.com/office/powerpoint/2010/main" val="1895917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199" y="274638"/>
            <a:ext cx="9521687" cy="639762"/>
          </a:xfrm>
        </p:spPr>
        <p:txBody>
          <a:bodyPr>
            <a:normAutofit fontScale="90000"/>
          </a:bodyPr>
          <a:lstStyle/>
          <a:p>
            <a:pPr algn="ctr"/>
            <a:r>
              <a:rPr lang="en-US" b="1" cap="none" dirty="0">
                <a:solidFill>
                  <a:schemeClr val="accent4">
                    <a:lumMod val="75000"/>
                  </a:schemeClr>
                </a:solidFill>
              </a:rPr>
              <a:t>Questions</a:t>
            </a:r>
          </a:p>
        </p:txBody>
      </p:sp>
      <p:sp>
        <p:nvSpPr>
          <p:cNvPr id="8" name="Slide Number Placeholder 3">
            <a:extLst>
              <a:ext uri="{FF2B5EF4-FFF2-40B4-BE49-F238E27FC236}">
                <a16:creationId xmlns:a16="http://schemas.microsoft.com/office/drawing/2014/main" id="{7CA40672-CC42-4668-9F8B-298CFE9BA5B3}"/>
              </a:ext>
            </a:extLst>
          </p:cNvPr>
          <p:cNvSpPr>
            <a:spLocks noGrp="1"/>
          </p:cNvSpPr>
          <p:nvPr>
            <p:ph type="sldNum" sz="quarter" idx="12"/>
          </p:nvPr>
        </p:nvSpPr>
        <p:spPr>
          <a:xfrm>
            <a:off x="17712" y="6475896"/>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74</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3">
            <a:extLst>
              <a:ext uri="{FF2B5EF4-FFF2-40B4-BE49-F238E27FC236}">
                <a16:creationId xmlns:a16="http://schemas.microsoft.com/office/drawing/2014/main" id="{2D3B42DC-8C60-421E-9D43-72E47076A2D4}"/>
              </a:ext>
            </a:extLst>
          </p:cNvPr>
          <p:cNvSpPr txBox="1">
            <a:spLocks/>
          </p:cNvSpPr>
          <p:nvPr/>
        </p:nvSpPr>
        <p:spPr>
          <a:xfrm>
            <a:off x="8770688" y="6465736"/>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000" dirty="0"/>
              <a:t>CA Niranjan Joshi</a:t>
            </a:r>
          </a:p>
        </p:txBody>
      </p:sp>
      <p:pic>
        <p:nvPicPr>
          <p:cNvPr id="9" name="Picture 8">
            <a:extLst>
              <a:ext uri="{FF2B5EF4-FFF2-40B4-BE49-F238E27FC236}">
                <a16:creationId xmlns:a16="http://schemas.microsoft.com/office/drawing/2014/main" id="{C2114D1C-D3DF-8993-BBBB-A5C8C25EB157}"/>
              </a:ext>
            </a:extLst>
          </p:cNvPr>
          <p:cNvPicPr>
            <a:picLocks noChangeAspect="1"/>
          </p:cNvPicPr>
          <p:nvPr/>
        </p:nvPicPr>
        <p:blipFill>
          <a:blip r:embed="rId3"/>
          <a:stretch>
            <a:fillRect/>
          </a:stretch>
        </p:blipFill>
        <p:spPr>
          <a:xfrm>
            <a:off x="5130144" y="1066800"/>
            <a:ext cx="3412195" cy="4558693"/>
          </a:xfrm>
          <a:prstGeom prst="rect">
            <a:avLst/>
          </a:prstGeom>
        </p:spPr>
      </p:pic>
    </p:spTree>
    <p:extLst>
      <p:ext uri="{BB962C8B-B14F-4D97-AF65-F5344CB8AC3E}">
        <p14:creationId xmlns:p14="http://schemas.microsoft.com/office/powerpoint/2010/main" val="27843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descr="Purple mesh"/>
          <p:cNvSpPr>
            <a:spLocks noChangeArrowheads="1"/>
          </p:cNvSpPr>
          <p:nvPr/>
        </p:nvSpPr>
        <p:spPr bwMode="auto">
          <a:xfrm>
            <a:off x="1524001" y="4154489"/>
            <a:ext cx="10667998" cy="2000652"/>
          </a:xfrm>
          <a:prstGeom prst="rect">
            <a:avLst/>
          </a:prstGeom>
          <a:noFill/>
          <a:ln w="9525">
            <a:noFill/>
            <a:miter lim="800000"/>
            <a:headEnd/>
            <a:tailEnd/>
          </a:ln>
        </p:spPr>
        <p:txBody>
          <a:bodyPr anchor="b"/>
          <a:lstStyle/>
          <a:p>
            <a:pPr algn="ctr">
              <a:spcBef>
                <a:spcPct val="0"/>
              </a:spcBef>
            </a:pPr>
            <a:r>
              <a:rPr lang="en-US" sz="3200" b="1" dirty="0">
                <a:latin typeface="Trebuchet MS" panose="020B0603020202020204" pitchFamily="34" charset="0"/>
                <a:ea typeface="Tahoma" panose="020B0604030504040204" pitchFamily="34" charset="0"/>
                <a:cs typeface="Tahoma" panose="020B0604030504040204" pitchFamily="34" charset="0"/>
              </a:rPr>
              <a:t>CA </a:t>
            </a:r>
            <a:r>
              <a:rPr lang="en-US" sz="3200" b="1" dirty="0" err="1">
                <a:latin typeface="Trebuchet MS" panose="020B0603020202020204" pitchFamily="34" charset="0"/>
                <a:ea typeface="Tahoma" panose="020B0604030504040204" pitchFamily="34" charset="0"/>
                <a:cs typeface="Tahoma" panose="020B0604030504040204" pitchFamily="34" charset="0"/>
              </a:rPr>
              <a:t>Niranjan</a:t>
            </a:r>
            <a:r>
              <a:rPr lang="en-US" sz="3200" b="1" dirty="0">
                <a:latin typeface="Trebuchet MS" panose="020B0603020202020204" pitchFamily="34" charset="0"/>
                <a:ea typeface="Tahoma" panose="020B0604030504040204" pitchFamily="34" charset="0"/>
                <a:cs typeface="Tahoma" panose="020B0604030504040204" pitchFamily="34" charset="0"/>
              </a:rPr>
              <a:t> Joshi, </a:t>
            </a:r>
          </a:p>
          <a:p>
            <a:pPr algn="ctr">
              <a:spcBef>
                <a:spcPct val="0"/>
              </a:spcBef>
            </a:pPr>
            <a:r>
              <a:rPr lang="en-US" sz="3200" b="1" dirty="0" err="1">
                <a:latin typeface="Trebuchet MS" panose="020B0603020202020204" pitchFamily="34" charset="0"/>
                <a:ea typeface="Tahoma" panose="020B0604030504040204" pitchFamily="34" charset="0"/>
                <a:cs typeface="Tahoma" panose="020B0604030504040204" pitchFamily="34" charset="0"/>
              </a:rPr>
              <a:t>B.Com</a:t>
            </a:r>
            <a:r>
              <a:rPr lang="en-US" sz="3200" b="1" dirty="0">
                <a:latin typeface="Trebuchet MS" panose="020B0603020202020204" pitchFamily="34" charset="0"/>
                <a:ea typeface="Tahoma" panose="020B0604030504040204" pitchFamily="34" charset="0"/>
                <a:cs typeface="Tahoma" panose="020B0604030504040204" pitchFamily="34" charset="0"/>
              </a:rPr>
              <a:t>., FCA, DISA (ICAI)</a:t>
            </a:r>
          </a:p>
          <a:p>
            <a:pPr algn="ctr">
              <a:spcBef>
                <a:spcPct val="0"/>
              </a:spcBef>
            </a:pPr>
            <a:r>
              <a:rPr lang="en-US" sz="3200" b="1" dirty="0">
                <a:latin typeface="Trebuchet MS" panose="020B0603020202020204" pitchFamily="34" charset="0"/>
                <a:ea typeface="Tahoma" panose="020B0604030504040204" pitchFamily="34" charset="0"/>
                <a:cs typeface="Tahoma" panose="020B0604030504040204" pitchFamily="34" charset="0"/>
              </a:rPr>
              <a:t>Email: nvjca1@gmail.com</a:t>
            </a:r>
          </a:p>
          <a:p>
            <a:pPr algn="ctr">
              <a:spcBef>
                <a:spcPct val="0"/>
              </a:spcBef>
            </a:pPr>
            <a:r>
              <a:rPr lang="en-US" sz="3200" b="1" dirty="0">
                <a:latin typeface="Trebuchet MS" panose="020B0603020202020204" pitchFamily="34" charset="0"/>
                <a:ea typeface="Tahoma" panose="020B0604030504040204" pitchFamily="34" charset="0"/>
                <a:cs typeface="Tahoma" panose="020B0604030504040204" pitchFamily="34" charset="0"/>
              </a:rPr>
              <a:t>Cell: 8369577210</a:t>
            </a:r>
            <a:endParaRPr lang="en-US" sz="2000" b="1" dirty="0">
              <a:latin typeface="Trebuchet MS" panose="020B0603020202020204" pitchFamily="34" charset="0"/>
              <a:ea typeface="Tahoma" panose="020B0604030504040204" pitchFamily="34" charset="0"/>
              <a:cs typeface="Tahoma" panose="020B0604030504040204" pitchFamily="34" charset="0"/>
            </a:endParaRPr>
          </a:p>
        </p:txBody>
      </p:sp>
      <p:pic>
        <p:nvPicPr>
          <p:cNvPr id="1026" name="Picture 2" descr="Thank You Slide 24 PowerPoint Template">
            <a:extLst>
              <a:ext uri="{FF2B5EF4-FFF2-40B4-BE49-F238E27FC236}">
                <a16:creationId xmlns:a16="http://schemas.microsoft.com/office/drawing/2014/main" id="{7D389956-24A4-C00A-5ECB-E9A14BB427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8080" y="-15973"/>
            <a:ext cx="6593840" cy="352117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2D09AAFB-D753-9A22-978E-5C77780AE738}"/>
              </a:ext>
            </a:extLst>
          </p:cNvPr>
          <p:cNvSpPr txBox="1">
            <a:spLocks/>
          </p:cNvSpPr>
          <p:nvPr/>
        </p:nvSpPr>
        <p:spPr>
          <a:xfrm>
            <a:off x="0" y="6472555"/>
            <a:ext cx="551167" cy="365125"/>
          </a:xfrm>
          <a:prstGeom prst="rect">
            <a:avLst/>
          </a:prstGeom>
        </p:spPr>
        <p:txBody>
          <a:bodyPr vert="horz" lIns="91440" tIns="45720" rIns="91440" bIns="4572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75</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0223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ox(in)">
                                      <p:cBhvr>
                                        <p:cTn id="7" dur="2000"/>
                                        <p:tgtEl>
                                          <p:spTgt spid="10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F278B-3A4B-25D4-58D6-274342F3B02F}"/>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B113877A-190B-76E8-3479-4F30B2C09E1D}"/>
              </a:ext>
            </a:extLst>
          </p:cNvPr>
          <p:cNvSpPr>
            <a:spLocks noGrp="1"/>
          </p:cNvSpPr>
          <p:nvPr>
            <p:ph idx="1"/>
          </p:nvPr>
        </p:nvSpPr>
        <p:spPr/>
        <p:txBody>
          <a:bodyPr/>
          <a:lstStyle/>
          <a:p>
            <a:endParaRPr lang="en-IN"/>
          </a:p>
        </p:txBody>
      </p:sp>
      <p:sp>
        <p:nvSpPr>
          <p:cNvPr id="4" name="Slide Number Placeholder 3">
            <a:extLst>
              <a:ext uri="{FF2B5EF4-FFF2-40B4-BE49-F238E27FC236}">
                <a16:creationId xmlns:a16="http://schemas.microsoft.com/office/drawing/2014/main" id="{5260FA55-14A5-C7E2-F74E-CB7D8F5E6FB3}"/>
              </a:ext>
            </a:extLst>
          </p:cNvPr>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3474603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4CA27-5BEE-44A8-8B45-7A979CEFB6EF}"/>
              </a:ext>
            </a:extLst>
          </p:cNvPr>
          <p:cNvSpPr>
            <a:spLocks noGrp="1"/>
          </p:cNvSpPr>
          <p:nvPr>
            <p:ph type="title"/>
          </p:nvPr>
        </p:nvSpPr>
        <p:spPr>
          <a:xfrm>
            <a:off x="2592925" y="323248"/>
            <a:ext cx="8911687" cy="699723"/>
          </a:xfrm>
        </p:spPr>
        <p:txBody>
          <a:bodyPr>
            <a:normAutofit fontScale="90000"/>
          </a:bodyPr>
          <a:lstStyle/>
          <a:p>
            <a:pPr algn="ctr"/>
            <a:r>
              <a:rPr lang="en-US" b="1" dirty="0">
                <a:solidFill>
                  <a:schemeClr val="accent4">
                    <a:lumMod val="75000"/>
                  </a:schemeClr>
                </a:solidFill>
              </a:rPr>
              <a:t>Fundamental Principles – Independence</a:t>
            </a:r>
            <a:endParaRPr lang="en-IN" dirty="0"/>
          </a:p>
        </p:txBody>
      </p:sp>
      <p:sp>
        <p:nvSpPr>
          <p:cNvPr id="3" name="Content Placeholder 2">
            <a:extLst>
              <a:ext uri="{FF2B5EF4-FFF2-40B4-BE49-F238E27FC236}">
                <a16:creationId xmlns:a16="http://schemas.microsoft.com/office/drawing/2014/main" id="{4E775278-00D4-4651-BE51-CF771F0A27C6}"/>
              </a:ext>
            </a:extLst>
          </p:cNvPr>
          <p:cNvSpPr>
            <a:spLocks noGrp="1"/>
          </p:cNvSpPr>
          <p:nvPr>
            <p:ph idx="1"/>
          </p:nvPr>
        </p:nvSpPr>
        <p:spPr>
          <a:xfrm>
            <a:off x="2342147" y="1022970"/>
            <a:ext cx="9166178" cy="5469269"/>
          </a:xfrm>
        </p:spPr>
        <p:txBody>
          <a:bodyPr>
            <a:noAutofit/>
          </a:bodyPr>
          <a:lstStyle/>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Confidentiality - </a:t>
            </a:r>
            <a:r>
              <a:rPr lang="en-US" sz="2200" dirty="0">
                <a:solidFill>
                  <a:schemeClr val="tx2"/>
                </a:solidFill>
                <a:latin typeface="Verdana" pitchFamily="34" charset="0"/>
                <a:ea typeface="Verdana" pitchFamily="34" charset="0"/>
              </a:rPr>
              <a:t>Maintain confidentiality of information acquired as a result of professional and employment relationships, Disclose information when required by law or </a:t>
            </a:r>
            <a:r>
              <a:rPr lang="en-US" sz="2200" dirty="0" err="1">
                <a:solidFill>
                  <a:schemeClr val="tx2"/>
                </a:solidFill>
                <a:latin typeface="Verdana" pitchFamily="34" charset="0"/>
                <a:ea typeface="Verdana" pitchFamily="34" charset="0"/>
              </a:rPr>
              <a:t>authorised</a:t>
            </a:r>
            <a:r>
              <a:rPr lang="en-US" sz="2200" dirty="0">
                <a:solidFill>
                  <a:schemeClr val="tx2"/>
                </a:solidFill>
                <a:latin typeface="Verdana" pitchFamily="34" charset="0"/>
                <a:ea typeface="Verdana" pitchFamily="34" charset="0"/>
              </a:rPr>
              <a:t> by the client, Consider relevant factors while deciding disclosure of confidential information, Maintain confidentiality even after the end of relationship with client</a:t>
            </a:r>
            <a:endParaRPr lang="en-IN" sz="2200" dirty="0">
              <a:solidFill>
                <a:schemeClr val="tx2"/>
              </a:solidFill>
              <a:latin typeface="Verdana" pitchFamily="34" charset="0"/>
              <a:ea typeface="Verdana" pitchFamily="34" charset="0"/>
            </a:endParaRPr>
          </a:p>
          <a:p>
            <a:pPr marL="0" indent="0" algn="just">
              <a:spcBef>
                <a:spcPts val="1200"/>
              </a:spcBef>
              <a:spcAft>
                <a:spcPts val="1200"/>
              </a:spcAft>
              <a:buNone/>
            </a:pPr>
            <a:r>
              <a:rPr lang="en-US" sz="2200" b="1" dirty="0">
                <a:solidFill>
                  <a:schemeClr val="tx2"/>
                </a:solidFill>
                <a:latin typeface="Verdana" pitchFamily="34" charset="0"/>
                <a:ea typeface="Verdana" pitchFamily="34" charset="0"/>
                <a:cs typeface="Verdana" pitchFamily="34" charset="0"/>
              </a:rPr>
              <a:t>Professional </a:t>
            </a:r>
            <a:r>
              <a:rPr lang="en-US" sz="2200" b="1" dirty="0" err="1">
                <a:solidFill>
                  <a:schemeClr val="tx2"/>
                </a:solidFill>
                <a:latin typeface="Verdana" pitchFamily="34" charset="0"/>
                <a:ea typeface="Verdana" pitchFamily="34" charset="0"/>
                <a:cs typeface="Verdana" pitchFamily="34" charset="0"/>
              </a:rPr>
              <a:t>Behaviour</a:t>
            </a:r>
            <a:r>
              <a:rPr lang="en-US" sz="2200" b="1" dirty="0">
                <a:solidFill>
                  <a:schemeClr val="tx2"/>
                </a:solidFill>
                <a:latin typeface="Verdana" pitchFamily="34" charset="0"/>
                <a:ea typeface="Verdana" pitchFamily="34" charset="0"/>
                <a:cs typeface="Verdana" pitchFamily="34" charset="0"/>
              </a:rPr>
              <a:t> - </a:t>
            </a:r>
            <a:r>
              <a:rPr lang="en-US" sz="2000" dirty="0">
                <a:solidFill>
                  <a:schemeClr val="tx2"/>
                </a:solidFill>
                <a:latin typeface="Verdana" pitchFamily="34" charset="0"/>
                <a:ea typeface="Verdana" pitchFamily="34" charset="0"/>
              </a:rPr>
              <a:t>Avoid activities that impair the reputation of the profession, Do not make exaggerated claims for services offered, and disparaging references or unsubstantiated comparisons with others, Do not advertise any professional/other facts which are in violation of Advertisement Guidelines of ICAI</a:t>
            </a:r>
          </a:p>
          <a:p>
            <a:pPr marL="0" indent="0" algn="just">
              <a:spcBef>
                <a:spcPts val="0"/>
              </a:spcBef>
              <a:buNone/>
            </a:pPr>
            <a:r>
              <a:rPr lang="en-US" sz="2000" b="1" dirty="0">
                <a:solidFill>
                  <a:schemeClr val="tx2"/>
                </a:solidFill>
                <a:latin typeface="Verdana" pitchFamily="34" charset="0"/>
                <a:ea typeface="Verdana" pitchFamily="34" charset="0"/>
                <a:cs typeface="Verdana" pitchFamily="34" charset="0"/>
              </a:rPr>
              <a:t>Threats to Avoid</a:t>
            </a:r>
          </a:p>
          <a:p>
            <a:pPr marL="0" indent="0" algn="just">
              <a:spcBef>
                <a:spcPts val="0"/>
              </a:spcBef>
              <a:buNone/>
            </a:pPr>
            <a:r>
              <a:rPr lang="en-US" sz="2000" dirty="0">
                <a:solidFill>
                  <a:schemeClr val="tx2"/>
                </a:solidFill>
                <a:latin typeface="Verdana" pitchFamily="34" charset="0"/>
                <a:ea typeface="Verdana" pitchFamily="34" charset="0"/>
                <a:cs typeface="Verdana" pitchFamily="34" charset="0"/>
              </a:rPr>
              <a:t>Self Interest Threat, Self Review Threat, Advocacy Threat, </a:t>
            </a:r>
          </a:p>
          <a:p>
            <a:pPr marL="0" indent="0" algn="just">
              <a:spcBef>
                <a:spcPts val="0"/>
              </a:spcBef>
              <a:buNone/>
            </a:pPr>
            <a:r>
              <a:rPr lang="en-US" sz="2000" dirty="0">
                <a:solidFill>
                  <a:schemeClr val="tx2"/>
                </a:solidFill>
                <a:latin typeface="Verdana" pitchFamily="34" charset="0"/>
                <a:ea typeface="Verdana" pitchFamily="34" charset="0"/>
                <a:cs typeface="Verdana" pitchFamily="34" charset="0"/>
              </a:rPr>
              <a:t>Familiarity Threat, Intimidation Threat.</a:t>
            </a:r>
            <a:endParaRPr lang="en-US" sz="2200"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EC63E73E-3243-4564-8B62-A509064D169D}"/>
              </a:ext>
            </a:extLst>
          </p:cNvPr>
          <p:cNvSpPr>
            <a:spLocks noGrp="1"/>
          </p:cNvSpPr>
          <p:nvPr>
            <p:ph type="sldNum" sz="quarter" idx="12"/>
          </p:nvPr>
        </p:nvSpPr>
        <p:spPr>
          <a:xfrm>
            <a:off x="0" y="6482395"/>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8</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E32AAE7B-EFEF-4A59-A15F-EA4C78D600D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sp>
        <p:nvSpPr>
          <p:cNvPr id="6" name="Flowchart: Terminator 5">
            <a:extLst>
              <a:ext uri="{FF2B5EF4-FFF2-40B4-BE49-F238E27FC236}">
                <a16:creationId xmlns:a16="http://schemas.microsoft.com/office/drawing/2014/main" id="{B4FA4400-9C61-9483-3B9C-B2824E8CE458}"/>
              </a:ext>
            </a:extLst>
          </p:cNvPr>
          <p:cNvSpPr/>
          <p:nvPr/>
        </p:nvSpPr>
        <p:spPr>
          <a:xfrm>
            <a:off x="1747520" y="5108507"/>
            <a:ext cx="9438640" cy="1343091"/>
          </a:xfrm>
          <a:prstGeom prst="flowChartTerminator">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707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linds(horizontal)">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linds(horizont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69DDF-E9CF-4B1D-81A9-0C204392F3FC}"/>
              </a:ext>
            </a:extLst>
          </p:cNvPr>
          <p:cNvSpPr>
            <a:spLocks noGrp="1"/>
          </p:cNvSpPr>
          <p:nvPr>
            <p:ph type="title"/>
          </p:nvPr>
        </p:nvSpPr>
        <p:spPr>
          <a:xfrm>
            <a:off x="2589213" y="258350"/>
            <a:ext cx="8911687" cy="707385"/>
          </a:xfrm>
        </p:spPr>
        <p:txBody>
          <a:bodyPr/>
          <a:lstStyle/>
          <a:p>
            <a:pPr algn="ctr"/>
            <a:r>
              <a:rPr lang="en-US" b="1" dirty="0">
                <a:solidFill>
                  <a:schemeClr val="accent4">
                    <a:lumMod val="75000"/>
                  </a:schemeClr>
                </a:solidFill>
              </a:rPr>
              <a:t>Audit Process</a:t>
            </a:r>
            <a:endParaRPr lang="en-IN" dirty="0"/>
          </a:p>
        </p:txBody>
      </p:sp>
      <p:sp>
        <p:nvSpPr>
          <p:cNvPr id="3" name="Content Placeholder 2">
            <a:extLst>
              <a:ext uri="{FF2B5EF4-FFF2-40B4-BE49-F238E27FC236}">
                <a16:creationId xmlns:a16="http://schemas.microsoft.com/office/drawing/2014/main" id="{4D30F71E-BF3E-41C9-A4B7-59A001119288}"/>
              </a:ext>
            </a:extLst>
          </p:cNvPr>
          <p:cNvSpPr>
            <a:spLocks noGrp="1"/>
          </p:cNvSpPr>
          <p:nvPr>
            <p:ph idx="1"/>
          </p:nvPr>
        </p:nvSpPr>
        <p:spPr>
          <a:xfrm>
            <a:off x="2245896" y="965735"/>
            <a:ext cx="9255004" cy="5526505"/>
          </a:xfrm>
        </p:spPr>
        <p:txBody>
          <a:bodyPr>
            <a:noAutofit/>
          </a:bodyPr>
          <a:lstStyle/>
          <a:p>
            <a:pPr marL="0" indent="0" algn="just">
              <a:spcBef>
                <a:spcPts val="600"/>
              </a:spcBef>
              <a:spcAft>
                <a:spcPts val="600"/>
              </a:spcAft>
              <a:buNone/>
            </a:pPr>
            <a:endParaRPr lang="en-US" sz="2600" b="1" dirty="0">
              <a:solidFill>
                <a:schemeClr val="tx2"/>
              </a:solidFill>
              <a:latin typeface="Verdana" pitchFamily="34" charset="0"/>
              <a:ea typeface="Verdana" pitchFamily="34" charset="0"/>
              <a:cs typeface="Verdana" pitchFamily="34" charset="0"/>
            </a:endParaRPr>
          </a:p>
          <a:p>
            <a:pPr marL="0" indent="0" algn="just">
              <a:spcBef>
                <a:spcPts val="600"/>
              </a:spcBef>
              <a:spcAft>
                <a:spcPts val="600"/>
              </a:spcAft>
              <a:buNone/>
            </a:pPr>
            <a:endParaRPr lang="en-US" sz="2600" b="1" dirty="0">
              <a:solidFill>
                <a:schemeClr val="tx2"/>
              </a:solidFill>
              <a:latin typeface="Verdana" pitchFamily="34" charset="0"/>
              <a:ea typeface="Verdana" pitchFamily="34" charset="0"/>
              <a:cs typeface="Verdana" pitchFamily="34" charset="0"/>
            </a:endParaRPr>
          </a:p>
        </p:txBody>
      </p:sp>
      <p:sp>
        <p:nvSpPr>
          <p:cNvPr id="4" name="Slide Number Placeholder 3">
            <a:extLst>
              <a:ext uri="{FF2B5EF4-FFF2-40B4-BE49-F238E27FC236}">
                <a16:creationId xmlns:a16="http://schemas.microsoft.com/office/drawing/2014/main" id="{CD5F5D02-8125-4AE6-8978-FF44DCED8FF5}"/>
              </a:ext>
            </a:extLst>
          </p:cNvPr>
          <p:cNvSpPr>
            <a:spLocks noGrp="1"/>
          </p:cNvSpPr>
          <p:nvPr>
            <p:ph type="sldNum" sz="quarter" idx="12"/>
          </p:nvPr>
        </p:nvSpPr>
        <p:spPr>
          <a:xfrm>
            <a:off x="-12467" y="6481610"/>
            <a:ext cx="551167" cy="365125"/>
          </a:xfrm>
        </p:spPr>
        <p:txBody>
          <a:bodyPr/>
          <a:lstStyle/>
          <a:p>
            <a:fld id="{D57F1E4F-1CFF-5643-939E-217C01CDF565}" type="slidenum">
              <a:rPr lang="en-US" sz="2000" smtClean="0">
                <a:latin typeface="Tahoma" panose="020B0604030504040204" pitchFamily="34" charset="0"/>
                <a:ea typeface="Tahoma" panose="020B0604030504040204" pitchFamily="34" charset="0"/>
                <a:cs typeface="Tahoma" panose="020B0604030504040204" pitchFamily="34" charset="0"/>
              </a:rPr>
              <a:pPr/>
              <a:t>9</a:t>
            </a:fld>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Footer Placeholder 3">
            <a:extLst>
              <a:ext uri="{FF2B5EF4-FFF2-40B4-BE49-F238E27FC236}">
                <a16:creationId xmlns:a16="http://schemas.microsoft.com/office/drawing/2014/main" id="{7B0A0DD9-59AB-4347-B3A9-D30E5CB2C4EC}"/>
              </a:ext>
            </a:extLst>
          </p:cNvPr>
          <p:cNvSpPr txBox="1">
            <a:spLocks/>
          </p:cNvSpPr>
          <p:nvPr/>
        </p:nvSpPr>
        <p:spPr>
          <a:xfrm>
            <a:off x="8770688" y="6492240"/>
            <a:ext cx="3200400" cy="36576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dirty="0"/>
              <a:t>CA Niranjan Joshi</a:t>
            </a:r>
          </a:p>
        </p:txBody>
      </p:sp>
      <p:pic>
        <p:nvPicPr>
          <p:cNvPr id="6" name="t59013122" descr="http://cdn7.fotosearch.com/bthumb/CSP/CSP738/k7389303.jpg">
            <a:extLst>
              <a:ext uri="{FF2B5EF4-FFF2-40B4-BE49-F238E27FC236}">
                <a16:creationId xmlns:a16="http://schemas.microsoft.com/office/drawing/2014/main" id="{E7D03C7D-25B2-4D90-84A1-870984D22FB3}"/>
              </a:ext>
            </a:extLst>
          </p:cNvPr>
          <p:cNvPicPr/>
          <p:nvPr/>
        </p:nvPicPr>
        <p:blipFill>
          <a:blip r:embed="rId2"/>
          <a:srcRect/>
          <a:stretch>
            <a:fillRect/>
          </a:stretch>
        </p:blipFill>
        <p:spPr bwMode="auto">
          <a:xfrm>
            <a:off x="1765799" y="2100484"/>
            <a:ext cx="2340882" cy="1712686"/>
          </a:xfrm>
          <a:prstGeom prst="rect">
            <a:avLst/>
          </a:prstGeom>
          <a:noFill/>
          <a:ln w="9525">
            <a:noFill/>
            <a:miter lim="800000"/>
            <a:headEnd/>
            <a:tailEnd/>
          </a:ln>
        </p:spPr>
      </p:pic>
      <p:sp>
        <p:nvSpPr>
          <p:cNvPr id="7" name="Rectangle: Rounded Corners 6">
            <a:extLst>
              <a:ext uri="{FF2B5EF4-FFF2-40B4-BE49-F238E27FC236}">
                <a16:creationId xmlns:a16="http://schemas.microsoft.com/office/drawing/2014/main" id="{91C93C02-31AA-447A-9DCD-7E6A03599B75}"/>
              </a:ext>
            </a:extLst>
          </p:cNvPr>
          <p:cNvSpPr/>
          <p:nvPr/>
        </p:nvSpPr>
        <p:spPr>
          <a:xfrm>
            <a:off x="4277360" y="108712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Audit Program</a:t>
            </a:r>
            <a:endParaRPr lang="en-IN" sz="3200" dirty="0"/>
          </a:p>
        </p:txBody>
      </p:sp>
      <p:sp>
        <p:nvSpPr>
          <p:cNvPr id="8" name="Rectangle: Rounded Corners 7">
            <a:extLst>
              <a:ext uri="{FF2B5EF4-FFF2-40B4-BE49-F238E27FC236}">
                <a16:creationId xmlns:a16="http://schemas.microsoft.com/office/drawing/2014/main" id="{79F1DA60-3D03-49E9-9D37-E15E6D5C06DD}"/>
              </a:ext>
            </a:extLst>
          </p:cNvPr>
          <p:cNvSpPr/>
          <p:nvPr/>
        </p:nvSpPr>
        <p:spPr>
          <a:xfrm>
            <a:off x="4277360" y="239776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Audit Execution</a:t>
            </a:r>
            <a:endParaRPr lang="en-IN" sz="3200" dirty="0"/>
          </a:p>
        </p:txBody>
      </p:sp>
      <p:sp>
        <p:nvSpPr>
          <p:cNvPr id="9" name="Rectangle: Rounded Corners 8">
            <a:extLst>
              <a:ext uri="{FF2B5EF4-FFF2-40B4-BE49-F238E27FC236}">
                <a16:creationId xmlns:a16="http://schemas.microsoft.com/office/drawing/2014/main" id="{3C472614-91B3-4B83-B6CC-246221D8B739}"/>
              </a:ext>
            </a:extLst>
          </p:cNvPr>
          <p:cNvSpPr/>
          <p:nvPr/>
        </p:nvSpPr>
        <p:spPr>
          <a:xfrm>
            <a:off x="4236720" y="366776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Effective Reporting</a:t>
            </a:r>
            <a:endParaRPr lang="en-IN" sz="3200" dirty="0"/>
          </a:p>
        </p:txBody>
      </p:sp>
      <p:sp>
        <p:nvSpPr>
          <p:cNvPr id="10" name="Rectangle: Rounded Corners 9">
            <a:extLst>
              <a:ext uri="{FF2B5EF4-FFF2-40B4-BE49-F238E27FC236}">
                <a16:creationId xmlns:a16="http://schemas.microsoft.com/office/drawing/2014/main" id="{2972D93E-D4DF-47CA-B33C-F5EA1A56D186}"/>
              </a:ext>
            </a:extLst>
          </p:cNvPr>
          <p:cNvSpPr/>
          <p:nvPr/>
        </p:nvSpPr>
        <p:spPr>
          <a:xfrm>
            <a:off x="4236720" y="4947920"/>
            <a:ext cx="4978400" cy="97536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2"/>
                </a:solidFill>
                <a:latin typeface="Verdana" pitchFamily="34" charset="0"/>
                <a:ea typeface="Verdana" pitchFamily="34" charset="0"/>
                <a:cs typeface="Verdana" pitchFamily="34" charset="0"/>
              </a:rPr>
              <a:t>Working Papers</a:t>
            </a:r>
            <a:endParaRPr lang="en-IN" sz="3200" dirty="0"/>
          </a:p>
        </p:txBody>
      </p:sp>
      <p:pic>
        <p:nvPicPr>
          <p:cNvPr id="11" name="rg_hi" descr="http://t1.gstatic.com/images?q=tbn:ANd9GcRBf59FJjfdX82bhAV4__TanlZ57Fp09x1H2h4ewY1JuHaU5u1GWQ">
            <a:hlinkClick r:id="rId3"/>
            <a:extLst>
              <a:ext uri="{FF2B5EF4-FFF2-40B4-BE49-F238E27FC236}">
                <a16:creationId xmlns:a16="http://schemas.microsoft.com/office/drawing/2014/main" id="{1DE19048-7AA1-4CE4-9AEE-0FFE9C054359}"/>
              </a:ext>
            </a:extLst>
          </p:cNvPr>
          <p:cNvPicPr/>
          <p:nvPr/>
        </p:nvPicPr>
        <p:blipFill>
          <a:blip r:embed="rId4"/>
          <a:srcRect/>
          <a:stretch>
            <a:fillRect/>
          </a:stretch>
        </p:blipFill>
        <p:spPr bwMode="auto">
          <a:xfrm>
            <a:off x="9592091" y="671665"/>
            <a:ext cx="2342147" cy="1722783"/>
          </a:xfrm>
          <a:prstGeom prst="rect">
            <a:avLst/>
          </a:prstGeom>
          <a:noFill/>
          <a:ln w="9525">
            <a:noFill/>
            <a:miter lim="800000"/>
            <a:headEnd/>
            <a:tailEnd/>
          </a:ln>
        </p:spPr>
      </p:pic>
      <p:pic>
        <p:nvPicPr>
          <p:cNvPr id="12" name="t58882748" descr="http://cdn7.fotosearch.com/bthumb/CSP/CSP714/k7146235.jpg">
            <a:extLst>
              <a:ext uri="{FF2B5EF4-FFF2-40B4-BE49-F238E27FC236}">
                <a16:creationId xmlns:a16="http://schemas.microsoft.com/office/drawing/2014/main" id="{9C6A0C3F-42BA-43DC-A9D1-B9AA2DAF2623}"/>
              </a:ext>
            </a:extLst>
          </p:cNvPr>
          <p:cNvPicPr/>
          <p:nvPr/>
        </p:nvPicPr>
        <p:blipFill>
          <a:blip r:embed="rId5"/>
          <a:srcRect/>
          <a:stretch>
            <a:fillRect/>
          </a:stretch>
        </p:blipFill>
        <p:spPr bwMode="auto">
          <a:xfrm>
            <a:off x="9463012" y="3970795"/>
            <a:ext cx="2027583" cy="1775790"/>
          </a:xfrm>
          <a:prstGeom prst="rect">
            <a:avLst/>
          </a:prstGeom>
          <a:noFill/>
          <a:ln w="9525">
            <a:noFill/>
            <a:miter lim="800000"/>
            <a:headEnd/>
            <a:tailEnd/>
          </a:ln>
        </p:spPr>
      </p:pic>
    </p:spTree>
    <p:extLst>
      <p:ext uri="{BB962C8B-B14F-4D97-AF65-F5344CB8AC3E}">
        <p14:creationId xmlns:p14="http://schemas.microsoft.com/office/powerpoint/2010/main" val="284179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3653</TotalTime>
  <Words>6995</Words>
  <Application>Microsoft Office PowerPoint</Application>
  <PresentationFormat>Widescreen</PresentationFormat>
  <Paragraphs>840</Paragraphs>
  <Slides>76</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Arial</vt:lpstr>
      <vt:lpstr>Arial (Body)</vt:lpstr>
      <vt:lpstr>Calibri</vt:lpstr>
      <vt:lpstr>Corbel</vt:lpstr>
      <vt:lpstr>Tahoma</vt:lpstr>
      <vt:lpstr>Trebuchet MS</vt:lpstr>
      <vt:lpstr>Verdana</vt:lpstr>
      <vt:lpstr>Wingdings</vt:lpstr>
      <vt:lpstr>Parallax</vt:lpstr>
      <vt:lpstr>Hyderabad Branch   of SIRC of ICAI</vt:lpstr>
      <vt:lpstr>Disclaimer</vt:lpstr>
      <vt:lpstr>Introduction</vt:lpstr>
      <vt:lpstr>What to READ</vt:lpstr>
      <vt:lpstr>PowerPoint Presentation</vt:lpstr>
      <vt:lpstr>PowerPoint Presentation</vt:lpstr>
      <vt:lpstr>Fundamental Principles – Independence</vt:lpstr>
      <vt:lpstr>Fundamental Principles – Independence</vt:lpstr>
      <vt:lpstr>Audit Process</vt:lpstr>
      <vt:lpstr>Guidance Note on Audit of Banks 2025</vt:lpstr>
      <vt:lpstr>Audit Trail</vt:lpstr>
      <vt:lpstr>Introduction</vt:lpstr>
      <vt:lpstr>Reporting</vt:lpstr>
      <vt:lpstr>Reporting</vt:lpstr>
      <vt:lpstr>Memorandum of Changes – MOC</vt:lpstr>
      <vt:lpstr>Long Form Audit Report</vt:lpstr>
      <vt:lpstr>Technical Guide on Revised LFAR 2021</vt:lpstr>
      <vt:lpstr>Technical Guide on IFCoFR 2021</vt:lpstr>
      <vt:lpstr>LFAR Audit Approach</vt:lpstr>
      <vt:lpstr>LFAR Audit Approach</vt:lpstr>
      <vt:lpstr>PowerPoint Presentation</vt:lpstr>
      <vt:lpstr>Revised LFAR – 05.09.2020</vt:lpstr>
      <vt:lpstr>Revised LFAR – 05.09.2020</vt:lpstr>
      <vt:lpstr>Revised LFAR – 05.09.2020</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Assets</vt:lpstr>
      <vt:lpstr>Overview of LFAR - Liabilities</vt:lpstr>
      <vt:lpstr>Overview of LFAR - Liabilities</vt:lpstr>
      <vt:lpstr>Overview of LFAR - Liabilities</vt:lpstr>
      <vt:lpstr>Overview of LFAR – Profit &amp; Loss</vt:lpstr>
      <vt:lpstr>Overview of LFAR – Profit &amp; Loss</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Overview of LFAR - General</vt:lpstr>
      <vt:lpstr>LFAR for specialised Branches</vt:lpstr>
      <vt:lpstr>LFAR for specialised Branches</vt:lpstr>
      <vt:lpstr>LFAR for specialised Branches</vt:lpstr>
      <vt:lpstr>LFAR for specialised Branches</vt:lpstr>
      <vt:lpstr>LFAR for specialised Branches</vt:lpstr>
      <vt:lpstr>SA 230 – Audit Documentation</vt:lpstr>
      <vt:lpstr>SA 230 – Documentation</vt:lpstr>
      <vt:lpstr>PEER REVIEW</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Certificate Course on Concurrent Audit of Banks 357th Batch – Surat</dc:title>
  <dc:creator>NIRANJAN</dc:creator>
  <cp:lastModifiedBy>KARUNAKAR  SANDABOINA</cp:lastModifiedBy>
  <cp:revision>137</cp:revision>
  <cp:lastPrinted>2025-03-18T06:21:09Z</cp:lastPrinted>
  <dcterms:created xsi:type="dcterms:W3CDTF">2019-02-20T11:20:15Z</dcterms:created>
  <dcterms:modified xsi:type="dcterms:W3CDTF">2025-03-18T10:45:58Z</dcterms:modified>
</cp:coreProperties>
</file>