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7989" y="192150"/>
            <a:ext cx="7888020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3587" y="1662683"/>
            <a:ext cx="7404100" cy="18275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://www.linkedin.com/in/manip0109" TargetMode="External"/><Relationship Id="rId4" Type="http://schemas.openxmlformats.org/officeDocument/2006/relationships/hyperlink" Target="mailto:Pm.leadfinance@gmail.com" TargetMode="Externa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0402" y="2724150"/>
            <a:ext cx="7623809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Challenges</a:t>
            </a:r>
            <a:r>
              <a:rPr dirty="0" spc="-140"/>
              <a:t> </a:t>
            </a:r>
            <a:r>
              <a:rPr dirty="0"/>
              <a:t>&amp;</a:t>
            </a:r>
            <a:r>
              <a:rPr dirty="0" spc="-135"/>
              <a:t> </a:t>
            </a:r>
            <a:r>
              <a:rPr dirty="0"/>
              <a:t>Opportunities</a:t>
            </a:r>
            <a:r>
              <a:rPr dirty="0" spc="-140"/>
              <a:t> </a:t>
            </a:r>
            <a:r>
              <a:rPr dirty="0" spc="-20"/>
              <a:t>SMEs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26681" y="905128"/>
            <a:ext cx="1337818" cy="133781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300024" y="5111622"/>
            <a:ext cx="3886835" cy="1397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Mani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Padmanabhan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ACA,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CMA, CFE,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IOD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(FELLOW)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Fractional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CFO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/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Board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Advisor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/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Educator </a:t>
            </a:r>
            <a:r>
              <a:rPr dirty="0" u="sng" sz="18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www.linkedin.com/in/manip0109</a:t>
            </a:r>
            <a:r>
              <a:rPr dirty="0" sz="1800" spc="-1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u="sng" sz="18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Pm.leadfinance@gmail.com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83083" rIns="0" bIns="0" rtlCol="0" vert="horz">
            <a:spAutoFit/>
          </a:bodyPr>
          <a:lstStyle/>
          <a:p>
            <a:pPr marL="1376680">
              <a:lnSpc>
                <a:spcPct val="100000"/>
              </a:lnSpc>
              <a:spcBef>
                <a:spcPts val="105"/>
              </a:spcBef>
            </a:pPr>
            <a:r>
              <a:rPr dirty="0"/>
              <a:t>SME</a:t>
            </a:r>
            <a:r>
              <a:rPr dirty="0" spc="-25"/>
              <a:t> </a:t>
            </a:r>
            <a:r>
              <a:rPr dirty="0"/>
              <a:t>IPO</a:t>
            </a:r>
            <a:r>
              <a:rPr dirty="0" spc="-10"/>
              <a:t> requirements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001687" y="1662683"/>
          <a:ext cx="7404100" cy="18275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  <a:gridCol w="1828800"/>
                <a:gridCol w="1828800"/>
                <a:gridCol w="1828800"/>
              </a:tblGrid>
              <a:tr h="2736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Rank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Company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IPO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r>
                        <a:rPr dirty="0" sz="12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(₹Cr)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Listing</a:t>
                      </a:r>
                      <a:r>
                        <a:rPr dirty="0" sz="1200" spc="-4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Gain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5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SAR</a:t>
                      </a:r>
                      <a:r>
                        <a:rPr dirty="0" sz="12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Televenture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24.75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~497%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5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Infollion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Research</a:t>
                      </a:r>
                      <a:r>
                        <a:rPr dirty="0" sz="12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Services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21.45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~245%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5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Zeal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Global</a:t>
                      </a:r>
                      <a:r>
                        <a:rPr dirty="0" sz="12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Services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36.46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~77%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5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Earthstahl</a:t>
                      </a:r>
                      <a:r>
                        <a:rPr dirty="0" sz="12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&amp;</a:t>
                      </a:r>
                      <a:r>
                        <a:rPr dirty="0" sz="12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Alloys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12.96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~10%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5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701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Net</a:t>
                      </a:r>
                      <a:r>
                        <a:rPr dirty="0" sz="12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Avenue</a:t>
                      </a:r>
                      <a:r>
                        <a:rPr dirty="0" sz="12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Technologies (CBAZAAR)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10.25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20%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2468" y="5811488"/>
            <a:ext cx="1004074" cy="10040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83083" rIns="0" bIns="0" rtlCol="0" vert="horz">
            <a:spAutoFit/>
          </a:bodyPr>
          <a:lstStyle/>
          <a:p>
            <a:pPr marL="523240">
              <a:lnSpc>
                <a:spcPct val="100000"/>
              </a:lnSpc>
              <a:spcBef>
                <a:spcPts val="105"/>
              </a:spcBef>
            </a:pPr>
            <a:r>
              <a:rPr dirty="0"/>
              <a:t>Opportunities</a:t>
            </a:r>
            <a:r>
              <a:rPr dirty="0" spc="-175"/>
              <a:t> </a:t>
            </a:r>
            <a:r>
              <a:rPr dirty="0"/>
              <a:t>for</a:t>
            </a:r>
            <a:r>
              <a:rPr dirty="0" spc="-160"/>
              <a:t> </a:t>
            </a:r>
            <a:r>
              <a:rPr dirty="0"/>
              <a:t>Indian</a:t>
            </a:r>
            <a:r>
              <a:rPr dirty="0" spc="-145"/>
              <a:t> </a:t>
            </a:r>
            <a:r>
              <a:rPr dirty="0" spc="-20"/>
              <a:t>SMEs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556735"/>
            <a:ext cx="7486650" cy="4049395"/>
          </a:xfrm>
          <a:prstGeom prst="rect">
            <a:avLst/>
          </a:prstGeom>
        </p:spPr>
        <p:txBody>
          <a:bodyPr wrap="square" lIns="0" tIns="73025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2000">
                <a:latin typeface="Calibri"/>
                <a:cs typeface="Calibri"/>
              </a:rPr>
              <a:t>Huge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Market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Potential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0"/>
              </a:spcBef>
              <a:buChar char="-"/>
              <a:tabLst>
                <a:tab pos="604520" algn="l"/>
              </a:tabLst>
            </a:pPr>
            <a:r>
              <a:rPr dirty="0" sz="2000">
                <a:latin typeface="Calibri"/>
                <a:cs typeface="Calibri"/>
              </a:rPr>
              <a:t>Domestic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consumption-</a:t>
            </a:r>
            <a:r>
              <a:rPr dirty="0" sz="2000">
                <a:latin typeface="Calibri"/>
                <a:cs typeface="Calibri"/>
              </a:rPr>
              <a:t>driven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growth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4"/>
              </a:spcBef>
              <a:buChar char="-"/>
              <a:tabLst>
                <a:tab pos="604520" algn="l"/>
              </a:tabLst>
            </a:pPr>
            <a:r>
              <a:rPr dirty="0" sz="2000" spc="-10">
                <a:latin typeface="Calibri"/>
                <a:cs typeface="Calibri"/>
              </a:rPr>
              <a:t>Government’s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focus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on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30">
                <a:latin typeface="Calibri"/>
                <a:cs typeface="Calibri"/>
              </a:rPr>
              <a:t>Make-</a:t>
            </a:r>
            <a:r>
              <a:rPr dirty="0" sz="2000" spc="-10">
                <a:latin typeface="Calibri"/>
                <a:cs typeface="Calibri"/>
              </a:rPr>
              <a:t>in-</a:t>
            </a:r>
            <a:r>
              <a:rPr dirty="0" sz="2000">
                <a:latin typeface="Calibri"/>
                <a:cs typeface="Calibri"/>
              </a:rPr>
              <a:t>India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&amp;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MSME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incentives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915"/>
              </a:spcBef>
              <a:buFont typeface="Calibri"/>
              <a:buChar char="-"/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 MT"/>
              <a:buChar char="•"/>
              <a:tabLst>
                <a:tab pos="354965" algn="l"/>
              </a:tabLst>
            </a:pPr>
            <a:r>
              <a:rPr dirty="0" sz="2000">
                <a:latin typeface="Calibri"/>
                <a:cs typeface="Calibri"/>
              </a:rPr>
              <a:t>Niche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Segments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&amp;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Agility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0"/>
              </a:spcBef>
              <a:buChar char="-"/>
              <a:tabLst>
                <a:tab pos="604520" algn="l"/>
              </a:tabLst>
            </a:pPr>
            <a:r>
              <a:rPr dirty="0" sz="2000">
                <a:latin typeface="Calibri"/>
                <a:cs typeface="Calibri"/>
              </a:rPr>
              <a:t>Ability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operate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specialized,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underserved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markets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4"/>
              </a:spcBef>
              <a:buChar char="-"/>
              <a:tabLst>
                <a:tab pos="604520" algn="l"/>
              </a:tabLst>
            </a:pPr>
            <a:r>
              <a:rPr dirty="0" sz="2000" spc="-10">
                <a:latin typeface="Calibri"/>
                <a:cs typeface="Calibri"/>
              </a:rPr>
              <a:t>Faster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pivoting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decision-</a:t>
            </a:r>
            <a:r>
              <a:rPr dirty="0" sz="2000">
                <a:latin typeface="Calibri"/>
                <a:cs typeface="Calibri"/>
              </a:rPr>
              <a:t>making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compared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large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enterprises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915"/>
              </a:spcBef>
              <a:buFont typeface="Calibri"/>
              <a:buChar char="-"/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 MT"/>
              <a:buChar char="•"/>
              <a:tabLst>
                <a:tab pos="354965" algn="l"/>
              </a:tabLst>
            </a:pPr>
            <a:r>
              <a:rPr dirty="0" sz="2000">
                <a:latin typeface="Calibri"/>
                <a:cs typeface="Calibri"/>
              </a:rPr>
              <a:t>Digital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&amp;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40">
                <a:latin typeface="Calibri"/>
                <a:cs typeface="Calibri"/>
              </a:rPr>
              <a:t>Tech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Enablement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0"/>
              </a:spcBef>
              <a:buChar char="-"/>
              <a:tabLst>
                <a:tab pos="604520" algn="l"/>
              </a:tabLst>
            </a:pPr>
            <a:r>
              <a:rPr dirty="0" sz="2000" spc="-20">
                <a:latin typeface="Calibri"/>
                <a:cs typeface="Calibri"/>
              </a:rPr>
              <a:t>Cost-effective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tools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for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scaling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up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4"/>
              </a:spcBef>
              <a:buChar char="-"/>
              <a:tabLst>
                <a:tab pos="604520" algn="l"/>
              </a:tabLst>
            </a:pPr>
            <a:r>
              <a:rPr dirty="0" sz="2000">
                <a:latin typeface="Calibri"/>
                <a:cs typeface="Calibri"/>
              </a:rPr>
              <a:t>E-</a:t>
            </a:r>
            <a:r>
              <a:rPr dirty="0" sz="2000" spc="-10">
                <a:latin typeface="Calibri"/>
                <a:cs typeface="Calibri"/>
              </a:rPr>
              <a:t>commerce,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SaaS,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logistics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&amp;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fintech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aiding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expansion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2468" y="5811488"/>
            <a:ext cx="1004074" cy="10040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63473" rIns="0" bIns="0" rtlCol="0" vert="horz">
            <a:spAutoFit/>
          </a:bodyPr>
          <a:lstStyle/>
          <a:p>
            <a:pPr marL="194945">
              <a:lnSpc>
                <a:spcPct val="100000"/>
              </a:lnSpc>
              <a:spcBef>
                <a:spcPts val="105"/>
              </a:spcBef>
            </a:pPr>
            <a:r>
              <a:rPr dirty="0"/>
              <a:t>Challenges</a:t>
            </a:r>
            <a:r>
              <a:rPr dirty="0" spc="-135"/>
              <a:t> </a:t>
            </a:r>
            <a:r>
              <a:rPr dirty="0"/>
              <a:t>Faced</a:t>
            </a:r>
            <a:r>
              <a:rPr dirty="0" spc="-140"/>
              <a:t> </a:t>
            </a:r>
            <a:r>
              <a:rPr dirty="0"/>
              <a:t>by</a:t>
            </a:r>
            <a:r>
              <a:rPr dirty="0" spc="-130"/>
              <a:t> </a:t>
            </a:r>
            <a:r>
              <a:rPr dirty="0"/>
              <a:t>Indian</a:t>
            </a:r>
            <a:r>
              <a:rPr dirty="0" spc="-130"/>
              <a:t> </a:t>
            </a:r>
            <a:r>
              <a:rPr dirty="0" spc="-20"/>
              <a:t>SMEs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96367" y="1775815"/>
            <a:ext cx="6359525" cy="4050029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000">
                <a:latin typeface="Calibri"/>
                <a:cs typeface="Calibri"/>
              </a:rPr>
              <a:t>Limited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Access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Finance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0"/>
              </a:spcBef>
              <a:buChar char="-"/>
              <a:tabLst>
                <a:tab pos="604520" algn="l"/>
              </a:tabLst>
            </a:pPr>
            <a:r>
              <a:rPr dirty="0" sz="2000">
                <a:latin typeface="Calibri"/>
                <a:cs typeface="Calibri"/>
              </a:rPr>
              <a:t>Banks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demand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collateral;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unsecured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loans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difficult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0"/>
              </a:spcBef>
              <a:buChar char="-"/>
              <a:tabLst>
                <a:tab pos="604520" algn="l"/>
              </a:tabLst>
            </a:pPr>
            <a:r>
              <a:rPr dirty="0" sz="2000">
                <a:latin typeface="Calibri"/>
                <a:cs typeface="Calibri"/>
              </a:rPr>
              <a:t>Growth</a:t>
            </a:r>
            <a:r>
              <a:rPr dirty="0" sz="2000" spc="-8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capital</a:t>
            </a:r>
            <a:r>
              <a:rPr dirty="0" sz="2000" spc="-8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largely</a:t>
            </a:r>
            <a:r>
              <a:rPr dirty="0" sz="2000" spc="-8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inaccessible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919"/>
              </a:spcBef>
              <a:buFont typeface="Calibri"/>
              <a:buChar char="-"/>
            </a:pP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5600" algn="l"/>
              </a:tabLst>
            </a:pPr>
            <a:r>
              <a:rPr dirty="0" sz="2000">
                <a:latin typeface="Calibri"/>
                <a:cs typeface="Calibri"/>
              </a:rPr>
              <a:t>Lack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Professional Bandwidth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0"/>
              </a:spcBef>
              <a:buChar char="-"/>
              <a:tabLst>
                <a:tab pos="604520" algn="l"/>
              </a:tabLst>
            </a:pPr>
            <a:r>
              <a:rPr dirty="0" sz="2000" spc="-10">
                <a:latin typeface="Calibri"/>
                <a:cs typeface="Calibri"/>
              </a:rPr>
              <a:t>Founders</a:t>
            </a:r>
            <a:r>
              <a:rPr dirty="0" sz="2000" spc="-9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multitask;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limited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strategic/financial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expertise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915"/>
              </a:spcBef>
              <a:buFont typeface="Calibri"/>
              <a:buChar char="-"/>
            </a:pP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000" spc="-60">
                <a:latin typeface="Calibri"/>
                <a:cs typeface="Calibri"/>
              </a:rPr>
              <a:t>Tax-</a:t>
            </a:r>
            <a:r>
              <a:rPr dirty="0" sz="2000">
                <a:latin typeface="Calibri"/>
                <a:cs typeface="Calibri"/>
              </a:rPr>
              <a:t>Oriented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Financials,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not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Valuation-</a:t>
            </a:r>
            <a:r>
              <a:rPr dirty="0" sz="2000" spc="-10">
                <a:latin typeface="Calibri"/>
                <a:cs typeface="Calibri"/>
              </a:rPr>
              <a:t>Ready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0"/>
              </a:spcBef>
              <a:buChar char="-"/>
              <a:tabLst>
                <a:tab pos="604520" algn="l"/>
              </a:tabLst>
            </a:pPr>
            <a:r>
              <a:rPr dirty="0" sz="2000" spc="-10">
                <a:latin typeface="Calibri"/>
                <a:cs typeface="Calibri"/>
              </a:rPr>
              <a:t>Undisclosed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profits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minimize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tax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0"/>
              </a:spcBef>
              <a:buChar char="-"/>
              <a:tabLst>
                <a:tab pos="604520" algn="l"/>
              </a:tabLst>
            </a:pPr>
            <a:r>
              <a:rPr dirty="0" sz="2000">
                <a:latin typeface="Calibri"/>
                <a:cs typeface="Calibri"/>
              </a:rPr>
              <a:t>Inadequate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transparency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for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investors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0"/>
              </a:spcBef>
              <a:buChar char="-"/>
              <a:tabLst>
                <a:tab pos="604520" algn="l"/>
              </a:tabLst>
            </a:pPr>
            <a:r>
              <a:rPr dirty="0" sz="2000">
                <a:latin typeface="Calibri"/>
                <a:cs typeface="Calibri"/>
              </a:rPr>
              <a:t>Poor</a:t>
            </a:r>
            <a:r>
              <a:rPr dirty="0" sz="2000" spc="-8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alignment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with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market/PE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expectations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2468" y="5811488"/>
            <a:ext cx="1004074" cy="10040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806700" marR="5080" indent="-2794635">
              <a:lnSpc>
                <a:spcPct val="100000"/>
              </a:lnSpc>
              <a:spcBef>
                <a:spcPts val="95"/>
              </a:spcBef>
            </a:pPr>
            <a:r>
              <a:rPr dirty="0" sz="4000"/>
              <a:t>Common</a:t>
            </a:r>
            <a:r>
              <a:rPr dirty="0" sz="4000" spc="-65"/>
              <a:t> </a:t>
            </a:r>
            <a:r>
              <a:rPr dirty="0" sz="4000" spc="-30"/>
              <a:t>Ways</a:t>
            </a:r>
            <a:r>
              <a:rPr dirty="0" sz="4000" spc="-90"/>
              <a:t> </a:t>
            </a:r>
            <a:r>
              <a:rPr dirty="0" sz="4000"/>
              <a:t>to</a:t>
            </a:r>
            <a:r>
              <a:rPr dirty="0" sz="4000" spc="-85"/>
              <a:t> </a:t>
            </a:r>
            <a:r>
              <a:rPr dirty="0" sz="4000"/>
              <a:t>Raise</a:t>
            </a:r>
            <a:r>
              <a:rPr dirty="0" sz="4000" spc="-105"/>
              <a:t> </a:t>
            </a:r>
            <a:r>
              <a:rPr dirty="0" sz="4000"/>
              <a:t>Capital</a:t>
            </a:r>
            <a:r>
              <a:rPr dirty="0" sz="4000" spc="-125"/>
              <a:t> </a:t>
            </a:r>
            <a:r>
              <a:rPr dirty="0" sz="4000"/>
              <a:t>–</a:t>
            </a:r>
            <a:r>
              <a:rPr dirty="0" sz="4000" spc="-85"/>
              <a:t> </a:t>
            </a:r>
            <a:r>
              <a:rPr dirty="0" sz="4000" spc="-20"/>
              <a:t>With </a:t>
            </a:r>
            <a:r>
              <a:rPr dirty="0" sz="4000" spc="-10"/>
              <a:t>Limitations</a:t>
            </a:r>
            <a:endParaRPr sz="40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556735"/>
            <a:ext cx="6531609" cy="4049395"/>
          </a:xfrm>
          <a:prstGeom prst="rect">
            <a:avLst/>
          </a:prstGeom>
        </p:spPr>
        <p:txBody>
          <a:bodyPr wrap="square" lIns="0" tIns="73025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2000">
                <a:latin typeface="Calibri"/>
                <a:cs typeface="Calibri"/>
              </a:rPr>
              <a:t>Method: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VC/PE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Funding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0"/>
              </a:spcBef>
              <a:buChar char="-"/>
              <a:tabLst>
                <a:tab pos="604520" algn="l"/>
              </a:tabLst>
            </a:pPr>
            <a:r>
              <a:rPr dirty="0" sz="2000" spc="-10">
                <a:latin typeface="Calibri"/>
                <a:cs typeface="Calibri"/>
              </a:rPr>
              <a:t>Advantages:</a:t>
            </a:r>
            <a:r>
              <a:rPr dirty="0" sz="2000" spc="-8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Large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capital,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expertise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4"/>
              </a:spcBef>
              <a:buChar char="-"/>
              <a:tabLst>
                <a:tab pos="604520" algn="l"/>
              </a:tabLst>
            </a:pPr>
            <a:r>
              <a:rPr dirty="0" sz="2000">
                <a:latin typeface="Calibri"/>
                <a:cs typeface="Calibri"/>
              </a:rPr>
              <a:t>Challenges: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High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dilution,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control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loss,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investor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pressure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915"/>
              </a:spcBef>
              <a:buFont typeface="Calibri"/>
              <a:buChar char="-"/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 MT"/>
              <a:buChar char="•"/>
              <a:tabLst>
                <a:tab pos="354965" algn="l"/>
              </a:tabLst>
            </a:pPr>
            <a:r>
              <a:rPr dirty="0" sz="2000">
                <a:latin typeface="Calibri"/>
                <a:cs typeface="Calibri"/>
              </a:rPr>
              <a:t>Method: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Friends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&amp;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Family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0"/>
              </a:spcBef>
              <a:buChar char="-"/>
              <a:tabLst>
                <a:tab pos="604520" algn="l"/>
              </a:tabLst>
            </a:pPr>
            <a:r>
              <a:rPr dirty="0" sz="2000" spc="-10">
                <a:latin typeface="Calibri"/>
                <a:cs typeface="Calibri"/>
              </a:rPr>
              <a:t>Advantages: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Trust,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flexible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terms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4"/>
              </a:spcBef>
              <a:buChar char="-"/>
              <a:tabLst>
                <a:tab pos="604520" algn="l"/>
              </a:tabLst>
            </a:pPr>
            <a:r>
              <a:rPr dirty="0" sz="2000">
                <a:latin typeface="Calibri"/>
                <a:cs typeface="Calibri"/>
              </a:rPr>
              <a:t>Challenges:</a:t>
            </a:r>
            <a:r>
              <a:rPr dirty="0" sz="2000" spc="-9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Limited</a:t>
            </a:r>
            <a:r>
              <a:rPr dirty="0" sz="2000" spc="-8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capital,</a:t>
            </a:r>
            <a:r>
              <a:rPr dirty="0" sz="2000" spc="-9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informal</a:t>
            </a:r>
            <a:r>
              <a:rPr dirty="0" sz="2000" spc="-9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structure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915"/>
              </a:spcBef>
              <a:buFont typeface="Calibri"/>
              <a:buChar char="-"/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 MT"/>
              <a:buChar char="•"/>
              <a:tabLst>
                <a:tab pos="354965" algn="l"/>
              </a:tabLst>
            </a:pPr>
            <a:r>
              <a:rPr dirty="0" sz="2000">
                <a:latin typeface="Calibri"/>
                <a:cs typeface="Calibri"/>
              </a:rPr>
              <a:t>Method: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Bank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Finance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0"/>
              </a:spcBef>
              <a:buChar char="-"/>
              <a:tabLst>
                <a:tab pos="604520" algn="l"/>
              </a:tabLst>
            </a:pPr>
            <a:r>
              <a:rPr dirty="0" sz="2000" spc="-10">
                <a:latin typeface="Calibri"/>
                <a:cs typeface="Calibri"/>
              </a:rPr>
              <a:t>Advantages: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Structured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lending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4"/>
              </a:spcBef>
              <a:buChar char="-"/>
              <a:tabLst>
                <a:tab pos="604520" algn="l"/>
              </a:tabLst>
            </a:pPr>
            <a:r>
              <a:rPr dirty="0" sz="2000">
                <a:latin typeface="Calibri"/>
                <a:cs typeface="Calibri"/>
              </a:rPr>
              <a:t>Challenges: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Difficult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for</a:t>
            </a:r>
            <a:r>
              <a:rPr dirty="0" sz="2000" spc="-8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growth</a:t>
            </a:r>
            <a:r>
              <a:rPr dirty="0" sz="2000" spc="-8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capital,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requires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collateral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8062468" y="5811488"/>
            <a:ext cx="1004569" cy="1004569"/>
            <a:chOff x="8062468" y="5811488"/>
            <a:chExt cx="1004569" cy="1004569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04047" y="6054212"/>
              <a:ext cx="531540" cy="47597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62468" y="5811488"/>
              <a:ext cx="1004074" cy="100407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1686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95"/>
              </a:spcBef>
            </a:pPr>
            <a:r>
              <a:rPr dirty="0" sz="4000"/>
              <a:t>SME</a:t>
            </a:r>
            <a:r>
              <a:rPr dirty="0" sz="4000" spc="-65"/>
              <a:t> </a:t>
            </a:r>
            <a:r>
              <a:rPr dirty="0" sz="4000"/>
              <a:t>Listing</a:t>
            </a:r>
            <a:r>
              <a:rPr dirty="0" sz="4000" spc="-75"/>
              <a:t> </a:t>
            </a:r>
            <a:r>
              <a:rPr dirty="0" sz="4000"/>
              <a:t>–</a:t>
            </a:r>
            <a:r>
              <a:rPr dirty="0" sz="4000" spc="-80"/>
              <a:t> </a:t>
            </a:r>
            <a:r>
              <a:rPr dirty="0" sz="4000"/>
              <a:t>The</a:t>
            </a:r>
            <a:r>
              <a:rPr dirty="0" sz="4000" spc="-70"/>
              <a:t> </a:t>
            </a:r>
            <a:r>
              <a:rPr dirty="0" sz="4000"/>
              <a:t>Most</a:t>
            </a:r>
            <a:r>
              <a:rPr dirty="0" sz="4000" spc="-80"/>
              <a:t> </a:t>
            </a:r>
            <a:r>
              <a:rPr dirty="0" sz="4000"/>
              <a:t>Viable</a:t>
            </a:r>
            <a:r>
              <a:rPr dirty="0" sz="4000" spc="-70"/>
              <a:t> </a:t>
            </a:r>
            <a:r>
              <a:rPr dirty="0" sz="4000" spc="-10"/>
              <a:t>Option</a:t>
            </a:r>
            <a:endParaRPr sz="40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556735"/>
            <a:ext cx="7275195" cy="3317875"/>
          </a:xfrm>
          <a:prstGeom prst="rect">
            <a:avLst/>
          </a:prstGeom>
        </p:spPr>
        <p:txBody>
          <a:bodyPr wrap="square" lIns="0" tIns="73025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2000">
                <a:latin typeface="Calibri"/>
                <a:cs typeface="Calibri"/>
              </a:rPr>
              <a:t>What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is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SME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Listing?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0"/>
              </a:spcBef>
              <a:buChar char="-"/>
              <a:tabLst>
                <a:tab pos="604520" algn="l"/>
              </a:tabLst>
            </a:pPr>
            <a:r>
              <a:rPr dirty="0" sz="2000">
                <a:latin typeface="Calibri"/>
                <a:cs typeface="Calibri"/>
              </a:rPr>
              <a:t>Listing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on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SME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platforms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BSE/NSE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under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relaxed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norms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919"/>
              </a:spcBef>
              <a:buFont typeface="Calibri"/>
              <a:buChar char="-"/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 MT"/>
              <a:buChar char="•"/>
              <a:tabLst>
                <a:tab pos="354965" algn="l"/>
              </a:tabLst>
            </a:pPr>
            <a:r>
              <a:rPr dirty="0" sz="2000">
                <a:latin typeface="Calibri"/>
                <a:cs typeface="Calibri"/>
              </a:rPr>
              <a:t>Why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It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Works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for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SMEs: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0"/>
              </a:spcBef>
              <a:buChar char="-"/>
              <a:tabLst>
                <a:tab pos="604520" algn="l"/>
              </a:tabLst>
            </a:pPr>
            <a:r>
              <a:rPr dirty="0" sz="2000">
                <a:latin typeface="Calibri"/>
                <a:cs typeface="Calibri"/>
              </a:rPr>
              <a:t>Access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Capital: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Enables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equity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financing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without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heavy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debt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0"/>
              </a:spcBef>
              <a:buChar char="-"/>
              <a:tabLst>
                <a:tab pos="604520" algn="l"/>
              </a:tabLst>
            </a:pPr>
            <a:r>
              <a:rPr dirty="0" sz="2000" spc="-10">
                <a:latin typeface="Calibri"/>
                <a:cs typeface="Calibri"/>
              </a:rPr>
              <a:t>Valuation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Discovery: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Transparent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price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based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on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market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demand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4"/>
              </a:spcBef>
              <a:buChar char="-"/>
              <a:tabLst>
                <a:tab pos="604520" algn="l"/>
              </a:tabLst>
            </a:pPr>
            <a:r>
              <a:rPr dirty="0" sz="2000">
                <a:latin typeface="Calibri"/>
                <a:cs typeface="Calibri"/>
              </a:rPr>
              <a:t>Credibility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Boost: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Increased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visibility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&amp;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governance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standards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0"/>
              </a:spcBef>
              <a:buChar char="-"/>
              <a:tabLst>
                <a:tab pos="604520" algn="l"/>
              </a:tabLst>
            </a:pPr>
            <a:r>
              <a:rPr dirty="0" sz="2000">
                <a:latin typeface="Calibri"/>
                <a:cs typeface="Calibri"/>
              </a:rPr>
              <a:t>Exit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Route: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Promoters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&amp;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early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investors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get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liquidity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0"/>
              </a:spcBef>
              <a:buChar char="-"/>
              <a:tabLst>
                <a:tab pos="604520" algn="l"/>
              </a:tabLst>
            </a:pPr>
            <a:r>
              <a:rPr dirty="0" sz="2000" spc="-45">
                <a:latin typeface="Calibri"/>
                <a:cs typeface="Calibri"/>
              </a:rPr>
              <a:t>Tax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Advantages:</a:t>
            </a:r>
            <a:r>
              <a:rPr dirty="0" sz="2000" spc="-8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Gains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from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listed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shares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are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tax-</a:t>
            </a:r>
            <a:r>
              <a:rPr dirty="0" sz="2000" spc="-10">
                <a:latin typeface="Calibri"/>
                <a:cs typeface="Calibri"/>
              </a:rPr>
              <a:t>efficient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2468" y="5811488"/>
            <a:ext cx="1004074" cy="10040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83083" rIns="0" bIns="0" rtlCol="0" vert="horz">
            <a:spAutoFit/>
          </a:bodyPr>
          <a:lstStyle/>
          <a:p>
            <a:pPr marL="2434590">
              <a:lnSpc>
                <a:spcPct val="100000"/>
              </a:lnSpc>
              <a:spcBef>
                <a:spcPts val="105"/>
              </a:spcBef>
            </a:pPr>
            <a:r>
              <a:rPr dirty="0"/>
              <a:t>Call</a:t>
            </a:r>
            <a:r>
              <a:rPr dirty="0" spc="-65"/>
              <a:t> </a:t>
            </a:r>
            <a:r>
              <a:rPr dirty="0"/>
              <a:t>to</a:t>
            </a:r>
            <a:r>
              <a:rPr dirty="0" spc="-70"/>
              <a:t> </a:t>
            </a:r>
            <a:r>
              <a:rPr dirty="0" spc="-10"/>
              <a:t>Action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556735"/>
            <a:ext cx="8013065" cy="3927475"/>
          </a:xfrm>
          <a:prstGeom prst="rect">
            <a:avLst/>
          </a:prstGeom>
        </p:spPr>
        <p:txBody>
          <a:bodyPr wrap="square" lIns="0" tIns="73025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2000">
                <a:latin typeface="Calibri"/>
                <a:cs typeface="Calibri"/>
              </a:rPr>
              <a:t>For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SMEs: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0"/>
              </a:spcBef>
              <a:buChar char="-"/>
              <a:tabLst>
                <a:tab pos="604520" algn="l"/>
              </a:tabLst>
            </a:pPr>
            <a:r>
              <a:rPr dirty="0" sz="2000">
                <a:latin typeface="Calibri"/>
                <a:cs typeface="Calibri"/>
              </a:rPr>
              <a:t>Start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preparing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“valuation-</a:t>
            </a:r>
            <a:r>
              <a:rPr dirty="0" sz="2000">
                <a:latin typeface="Calibri"/>
                <a:cs typeface="Calibri"/>
              </a:rPr>
              <a:t>friendly”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financials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4"/>
              </a:spcBef>
              <a:buChar char="-"/>
              <a:tabLst>
                <a:tab pos="604520" algn="l"/>
              </a:tabLst>
            </a:pPr>
            <a:r>
              <a:rPr dirty="0" sz="2000">
                <a:latin typeface="Calibri"/>
                <a:cs typeface="Calibri"/>
              </a:rPr>
              <a:t>Build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strong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professional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advisory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team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0"/>
              </a:spcBef>
              <a:buChar char="-"/>
              <a:tabLst>
                <a:tab pos="604520" algn="l"/>
              </a:tabLst>
            </a:pPr>
            <a:r>
              <a:rPr dirty="0" sz="2000">
                <a:latin typeface="Calibri"/>
                <a:cs typeface="Calibri"/>
              </a:rPr>
              <a:t>Embrace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transparency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&amp;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governance</a:t>
            </a:r>
            <a:endParaRPr sz="2000">
              <a:latin typeface="Calibri"/>
              <a:cs typeface="Calibri"/>
            </a:endParaRPr>
          </a:p>
          <a:p>
            <a:pPr algn="just" lvl="1" marL="584200" marR="5080" indent="-114300">
              <a:lnSpc>
                <a:spcPct val="100000"/>
              </a:lnSpc>
              <a:spcBef>
                <a:spcPts val="480"/>
              </a:spcBef>
              <a:buChar char="-"/>
              <a:tabLst>
                <a:tab pos="584200" algn="l"/>
                <a:tab pos="604520" algn="l"/>
              </a:tabLst>
            </a:pPr>
            <a:r>
              <a:rPr dirty="0" sz="2000">
                <a:latin typeface="Calibri"/>
                <a:cs typeface="Calibri"/>
              </a:rPr>
              <a:t>	The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financial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statements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included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IPO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Draft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Prospectus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(DRHP)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or </a:t>
            </a:r>
            <a:r>
              <a:rPr dirty="0" sz="2000">
                <a:latin typeface="Calibri"/>
                <a:cs typeface="Calibri"/>
              </a:rPr>
              <a:t>Prospectus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must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be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audited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by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Chartered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Accountant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(CA)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firm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that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is </a:t>
            </a:r>
            <a:r>
              <a:rPr dirty="0" sz="2000" spc="-10">
                <a:latin typeface="Calibri"/>
                <a:cs typeface="Calibri"/>
              </a:rPr>
              <a:t>peer-reviewed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915"/>
              </a:spcBef>
              <a:buFont typeface="Calibri"/>
              <a:buChar char="-"/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2000">
                <a:latin typeface="Calibri"/>
                <a:cs typeface="Calibri"/>
              </a:rPr>
              <a:t>For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Advisors/Investors: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0"/>
              </a:spcBef>
              <a:buChar char="-"/>
              <a:tabLst>
                <a:tab pos="604520" algn="l"/>
              </a:tabLst>
            </a:pPr>
            <a:r>
              <a:rPr dirty="0" sz="2000">
                <a:latin typeface="Calibri"/>
                <a:cs typeface="Calibri"/>
              </a:rPr>
              <a:t>Identify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high-</a:t>
            </a:r>
            <a:r>
              <a:rPr dirty="0" sz="2000">
                <a:latin typeface="Calibri"/>
                <a:cs typeface="Calibri"/>
              </a:rPr>
              <a:t>potential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SMEs</a:t>
            </a:r>
            <a:endParaRPr sz="2000">
              <a:latin typeface="Calibri"/>
              <a:cs typeface="Calibri"/>
            </a:endParaRPr>
          </a:p>
          <a:p>
            <a:pPr lvl="1" marL="604520" indent="-134620">
              <a:lnSpc>
                <a:spcPct val="100000"/>
              </a:lnSpc>
              <a:spcBef>
                <a:spcPts val="480"/>
              </a:spcBef>
              <a:buChar char="-"/>
              <a:tabLst>
                <a:tab pos="604520" algn="l"/>
              </a:tabLst>
            </a:pPr>
            <a:r>
              <a:rPr dirty="0" sz="2000" spc="-10">
                <a:latin typeface="Calibri"/>
                <a:cs typeface="Calibri"/>
              </a:rPr>
              <a:t>Hand-</a:t>
            </a:r>
            <a:r>
              <a:rPr dirty="0" sz="2000">
                <a:latin typeface="Calibri"/>
                <a:cs typeface="Calibri"/>
              </a:rPr>
              <a:t>hold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them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towards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listing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readiness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2468" y="5811488"/>
            <a:ext cx="1004074" cy="10040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83083" rIns="0" bIns="0" rtlCol="0" vert="horz">
            <a:spAutoFit/>
          </a:bodyPr>
          <a:lstStyle/>
          <a:p>
            <a:pPr marL="897890">
              <a:lnSpc>
                <a:spcPct val="100000"/>
              </a:lnSpc>
              <a:spcBef>
                <a:spcPts val="105"/>
              </a:spcBef>
            </a:pPr>
            <a:r>
              <a:rPr dirty="0"/>
              <a:t>Key</a:t>
            </a:r>
            <a:r>
              <a:rPr dirty="0" spc="-70"/>
              <a:t> </a:t>
            </a:r>
            <a:r>
              <a:rPr dirty="0"/>
              <a:t>Benefits</a:t>
            </a:r>
            <a:r>
              <a:rPr dirty="0" spc="-70"/>
              <a:t> </a:t>
            </a:r>
            <a:r>
              <a:rPr dirty="0"/>
              <a:t>of</a:t>
            </a:r>
            <a:r>
              <a:rPr dirty="0" spc="-55"/>
              <a:t> </a:t>
            </a:r>
            <a:r>
              <a:rPr dirty="0"/>
              <a:t>SME</a:t>
            </a:r>
            <a:r>
              <a:rPr dirty="0" spc="-60"/>
              <a:t> </a:t>
            </a:r>
            <a:r>
              <a:rPr dirty="0" spc="-10"/>
              <a:t>Listing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616709"/>
            <a:ext cx="6294120" cy="3257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2000">
                <a:latin typeface="Calibri"/>
                <a:cs typeface="Calibri"/>
              </a:rPr>
              <a:t>Lower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Compliance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Norms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(vs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Mainboard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listing)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  <a:buFont typeface="Arial MT"/>
              <a:buChar char="•"/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 MT"/>
              <a:buChar char="•"/>
              <a:tabLst>
                <a:tab pos="354965" algn="l"/>
              </a:tabLst>
            </a:pPr>
            <a:r>
              <a:rPr dirty="0" sz="2000">
                <a:latin typeface="Calibri"/>
                <a:cs typeface="Calibri"/>
              </a:rPr>
              <a:t>Minimal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IPO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Size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Requirements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(~₹1-</a:t>
            </a:r>
            <a:r>
              <a:rPr dirty="0" sz="2000">
                <a:latin typeface="Calibri"/>
                <a:cs typeface="Calibri"/>
              </a:rPr>
              <a:t>25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crore)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  <a:buFont typeface="Arial MT"/>
              <a:buChar char="•"/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2000" spc="-10">
                <a:latin typeface="Calibri"/>
                <a:cs typeface="Calibri"/>
              </a:rPr>
              <a:t>Investor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Confidence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improves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due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regulatory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oversight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  <a:buFont typeface="Arial MT"/>
              <a:buChar char="•"/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2000">
                <a:latin typeface="Calibri"/>
                <a:cs typeface="Calibri"/>
              </a:rPr>
              <a:t>Brand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Visibility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&amp;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Talent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Attraction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  <a:buFont typeface="Arial MT"/>
              <a:buChar char="•"/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 MT"/>
              <a:buChar char="•"/>
              <a:tabLst>
                <a:tab pos="354965" algn="l"/>
              </a:tabLst>
            </a:pPr>
            <a:r>
              <a:rPr dirty="0" sz="2000">
                <a:latin typeface="Calibri"/>
                <a:cs typeface="Calibri"/>
              </a:rPr>
              <a:t>Growth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Enablement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with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retained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promoter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control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2468" y="5811488"/>
            <a:ext cx="1004074" cy="10040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83083" rIns="0" bIns="0" rtlCol="0" vert="horz">
            <a:spAutoFit/>
          </a:bodyPr>
          <a:lstStyle/>
          <a:p>
            <a:pPr marL="1376680">
              <a:lnSpc>
                <a:spcPct val="100000"/>
              </a:lnSpc>
              <a:spcBef>
                <a:spcPts val="105"/>
              </a:spcBef>
            </a:pPr>
            <a:r>
              <a:rPr dirty="0"/>
              <a:t>SME</a:t>
            </a:r>
            <a:r>
              <a:rPr dirty="0" spc="-25"/>
              <a:t> </a:t>
            </a:r>
            <a:r>
              <a:rPr dirty="0"/>
              <a:t>IPO</a:t>
            </a:r>
            <a:r>
              <a:rPr dirty="0" spc="-10"/>
              <a:t> requirements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18540" y="2249170"/>
            <a:ext cx="8143875" cy="219456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236854" indent="-224154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236854" algn="l"/>
              </a:tabLst>
            </a:pP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valuation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is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driven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by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0">
                <a:latin typeface="Calibri"/>
                <a:cs typeface="Calibri"/>
              </a:rPr>
              <a:t>PAT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is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very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important.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course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this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depends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on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sectors</a:t>
            </a:r>
            <a:endParaRPr sz="1800">
              <a:latin typeface="Calibri"/>
              <a:cs typeface="Calibri"/>
            </a:endParaRPr>
          </a:p>
          <a:p>
            <a:pPr marL="12700" marR="5080" indent="224154">
              <a:lnSpc>
                <a:spcPct val="106700"/>
              </a:lnSpc>
              <a:spcBef>
                <a:spcPts val="815"/>
              </a:spcBef>
              <a:buAutoNum type="arabicPeriod"/>
              <a:tabLst>
                <a:tab pos="236854" algn="l"/>
              </a:tabLst>
            </a:pPr>
            <a:r>
              <a:rPr dirty="0" sz="1800">
                <a:latin typeface="Calibri"/>
                <a:cs typeface="Calibri"/>
              </a:rPr>
              <a:t>Promoter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dilution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range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25-</a:t>
            </a:r>
            <a:r>
              <a:rPr dirty="0" sz="1800">
                <a:latin typeface="Calibri"/>
                <a:cs typeface="Calibri"/>
              </a:rPr>
              <a:t>30%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including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market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making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.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total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issue </a:t>
            </a:r>
            <a:r>
              <a:rPr dirty="0" sz="1800">
                <a:latin typeface="Calibri"/>
                <a:cs typeface="Calibri"/>
              </a:rPr>
              <a:t>size,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promoters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can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sell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upto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20%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as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Offer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for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Sale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(OFS).</a:t>
            </a:r>
            <a:endParaRPr sz="1800">
              <a:latin typeface="Calibri"/>
              <a:cs typeface="Calibri"/>
            </a:endParaRPr>
          </a:p>
          <a:p>
            <a:pPr marL="236854" indent="-224154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236854" algn="l"/>
              </a:tabLst>
            </a:pPr>
            <a:r>
              <a:rPr dirty="0" sz="1800">
                <a:latin typeface="Calibri"/>
                <a:cs typeface="Calibri"/>
              </a:rPr>
              <a:t>Offer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for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sale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(secondary)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can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be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upto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maximum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50%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although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better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to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keep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 spc="-25">
                <a:latin typeface="Calibri"/>
                <a:cs typeface="Calibri"/>
              </a:rPr>
              <a:t>it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800">
                <a:latin typeface="Calibri"/>
                <a:cs typeface="Calibri"/>
              </a:rPr>
              <a:t>around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25%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for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triggering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business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growth</a:t>
            </a:r>
            <a:endParaRPr sz="1800">
              <a:latin typeface="Calibri"/>
              <a:cs typeface="Calibri"/>
            </a:endParaRPr>
          </a:p>
          <a:p>
            <a:pPr marL="236854" indent="-224154">
              <a:lnSpc>
                <a:spcPct val="100000"/>
              </a:lnSpc>
              <a:spcBef>
                <a:spcPts val="950"/>
              </a:spcBef>
              <a:buAutoNum type="arabicPeriod" startAt="4"/>
              <a:tabLst>
                <a:tab pos="236854" algn="l"/>
              </a:tabLst>
            </a:pPr>
            <a:r>
              <a:rPr dirty="0" sz="1800">
                <a:latin typeface="Calibri"/>
                <a:cs typeface="Calibri"/>
              </a:rPr>
              <a:t>Minimum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raise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INR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1cr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!!!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Fund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raises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are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much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higher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reality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2468" y="5811488"/>
            <a:ext cx="1004074" cy="10040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83083" rIns="0" bIns="0" rtlCol="0" vert="horz">
            <a:spAutoFit/>
          </a:bodyPr>
          <a:lstStyle/>
          <a:p>
            <a:pPr marL="633095">
              <a:lnSpc>
                <a:spcPct val="100000"/>
              </a:lnSpc>
              <a:spcBef>
                <a:spcPts val="105"/>
              </a:spcBef>
            </a:pPr>
            <a:r>
              <a:rPr dirty="0"/>
              <a:t>SME</a:t>
            </a:r>
            <a:r>
              <a:rPr dirty="0" spc="-45"/>
              <a:t> </a:t>
            </a:r>
            <a:r>
              <a:rPr dirty="0"/>
              <a:t>IPO</a:t>
            </a:r>
            <a:r>
              <a:rPr dirty="0" spc="-40"/>
              <a:t> </a:t>
            </a:r>
            <a:r>
              <a:rPr dirty="0"/>
              <a:t>over</a:t>
            </a:r>
            <a:r>
              <a:rPr dirty="0" spc="-35"/>
              <a:t> </a:t>
            </a:r>
            <a:r>
              <a:rPr dirty="0"/>
              <a:t>the</a:t>
            </a:r>
            <a:r>
              <a:rPr dirty="0" spc="-40"/>
              <a:t> </a:t>
            </a:r>
            <a:r>
              <a:rPr dirty="0"/>
              <a:t>last</a:t>
            </a:r>
            <a:r>
              <a:rPr dirty="0" spc="-30"/>
              <a:t> </a:t>
            </a:r>
            <a:r>
              <a:rPr dirty="0"/>
              <a:t>5</a:t>
            </a:r>
            <a:r>
              <a:rPr dirty="0" spc="-40"/>
              <a:t> </a:t>
            </a:r>
            <a:r>
              <a:rPr dirty="0" spc="-10"/>
              <a:t>years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258114" y="2590673"/>
          <a:ext cx="7804150" cy="2514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9105"/>
                <a:gridCol w="3477895"/>
                <a:gridCol w="2521584"/>
              </a:tblGrid>
              <a:tr h="342900">
                <a:tc>
                  <a:txBody>
                    <a:bodyPr/>
                    <a:lstStyle/>
                    <a:p>
                      <a:pPr marL="31750">
                        <a:lnSpc>
                          <a:spcPts val="1710"/>
                        </a:lnSpc>
                      </a:pPr>
                      <a:r>
                        <a:rPr dirty="0" sz="1800" spc="-20" b="1">
                          <a:latin typeface="Calibri"/>
                          <a:cs typeface="Calibri"/>
                        </a:rPr>
                        <a:t>Year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3805">
                        <a:lnSpc>
                          <a:spcPts val="1710"/>
                        </a:lnSpc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Number</a:t>
                      </a:r>
                      <a:r>
                        <a:rPr dirty="0" sz="18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8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0" b="1">
                          <a:latin typeface="Calibri"/>
                          <a:cs typeface="Calibri"/>
                        </a:rPr>
                        <a:t>IPOs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87070">
                        <a:lnSpc>
                          <a:spcPts val="1710"/>
                        </a:lnSpc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Funds</a:t>
                      </a:r>
                      <a:r>
                        <a:rPr dirty="0" sz="18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Raised</a:t>
                      </a:r>
                      <a:r>
                        <a:rPr dirty="0" sz="18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(₹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 b="1">
                          <a:latin typeface="Calibri"/>
                          <a:cs typeface="Calibri"/>
                        </a:rPr>
                        <a:t>Cr)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4572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800" spc="-20">
                          <a:latin typeface="Calibri"/>
                          <a:cs typeface="Calibri"/>
                        </a:rPr>
                        <a:t>2020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7150"/>
                </a:tc>
                <a:tc>
                  <a:txBody>
                    <a:bodyPr/>
                    <a:lstStyle/>
                    <a:p>
                      <a:pPr marL="12338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27–29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7150"/>
                </a:tc>
                <a:tc>
                  <a:txBody>
                    <a:bodyPr/>
                    <a:lstStyle/>
                    <a:p>
                      <a:pPr marL="68707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800" spc="-20">
                          <a:latin typeface="Calibri"/>
                          <a:cs typeface="Calibri"/>
                        </a:rPr>
                        <a:t>₹168-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193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7150"/>
                </a:tc>
              </a:tr>
              <a:tr h="4572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800" spc="-20">
                          <a:latin typeface="Calibri"/>
                          <a:cs typeface="Calibri"/>
                        </a:rPr>
                        <a:t>2021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7150"/>
                </a:tc>
                <a:tc>
                  <a:txBody>
                    <a:bodyPr/>
                    <a:lstStyle/>
                    <a:p>
                      <a:pPr marL="12338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59–60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7150"/>
                </a:tc>
                <a:tc>
                  <a:txBody>
                    <a:bodyPr/>
                    <a:lstStyle/>
                    <a:p>
                      <a:pPr marL="68707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800" spc="-20">
                          <a:latin typeface="Calibri"/>
                          <a:cs typeface="Calibri"/>
                        </a:rPr>
                        <a:t>₹787-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817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7150"/>
                </a:tc>
              </a:tr>
              <a:tr h="4572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800" spc="-20">
                          <a:latin typeface="Calibri"/>
                          <a:cs typeface="Calibri"/>
                        </a:rPr>
                        <a:t>2022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7150"/>
                </a:tc>
                <a:tc>
                  <a:txBody>
                    <a:bodyPr/>
                    <a:lstStyle/>
                    <a:p>
                      <a:pPr marL="12338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109–110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7150"/>
                </a:tc>
                <a:tc>
                  <a:txBody>
                    <a:bodyPr/>
                    <a:lstStyle/>
                    <a:p>
                      <a:pPr marL="68707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₹1,980-1,995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7150"/>
                </a:tc>
              </a:tr>
              <a:tr h="4572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800" spc="-20">
                          <a:latin typeface="Calibri"/>
                          <a:cs typeface="Calibri"/>
                        </a:rPr>
                        <a:t>2023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7150"/>
                </a:tc>
                <a:tc>
                  <a:txBody>
                    <a:bodyPr/>
                    <a:lstStyle/>
                    <a:p>
                      <a:pPr marL="12338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800" spc="-25">
                          <a:latin typeface="Calibri"/>
                          <a:cs typeface="Calibri"/>
                        </a:rPr>
                        <a:t>182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7150"/>
                </a:tc>
                <a:tc>
                  <a:txBody>
                    <a:bodyPr/>
                    <a:lstStyle/>
                    <a:p>
                      <a:pPr marL="68707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₹4,967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7150"/>
                </a:tc>
              </a:tr>
              <a:tr h="342900">
                <a:tc>
                  <a:txBody>
                    <a:bodyPr/>
                    <a:lstStyle/>
                    <a:p>
                      <a:pPr marL="31750">
                        <a:lnSpc>
                          <a:spcPts val="2150"/>
                        </a:lnSpc>
                        <a:spcBef>
                          <a:spcPts val="450"/>
                        </a:spcBef>
                      </a:pPr>
                      <a:r>
                        <a:rPr dirty="0" sz="1800" spc="-20">
                          <a:latin typeface="Calibri"/>
                          <a:cs typeface="Calibri"/>
                        </a:rPr>
                        <a:t>2024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7150"/>
                </a:tc>
                <a:tc>
                  <a:txBody>
                    <a:bodyPr/>
                    <a:lstStyle/>
                    <a:p>
                      <a:pPr marL="1233805">
                        <a:lnSpc>
                          <a:spcPts val="2150"/>
                        </a:lnSpc>
                        <a:spcBef>
                          <a:spcPts val="45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243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(or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240-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243)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7150"/>
                </a:tc>
                <a:tc>
                  <a:txBody>
                    <a:bodyPr/>
                    <a:lstStyle/>
                    <a:p>
                      <a:pPr marL="687070">
                        <a:lnSpc>
                          <a:spcPts val="2150"/>
                        </a:lnSpc>
                        <a:spcBef>
                          <a:spcPts val="45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₹8,200-9,452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7150"/>
                </a:tc>
              </a:tr>
            </a:tbl>
          </a:graphicData>
        </a:graphic>
      </p:graphicFrame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2468" y="5811488"/>
            <a:ext cx="1004074" cy="1004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Mani P</dc:creator>
  <dcterms:created xsi:type="dcterms:W3CDTF">2025-07-03T09:20:49Z</dcterms:created>
  <dcterms:modified xsi:type="dcterms:W3CDTF">2025-07-03T09:20:49Z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2025-06-27T00:00:00Z</vt:filetime>
  </property>
  <property fmtid="{D5CDD505-2E9C-101B-9397-08002B2CF9AE}" pid="3" name="Creator">
    <vt:lpwstr>Microsoft® PowerPoint® 2021</vt:lpwstr>
  </property>
  <property fmtid="{D5CDD505-2E9C-101B-9397-08002B2CF9AE}" pid="4" name="LastSaved">
    <vt:filetime>2025-07-03T00:00:00Z</vt:filetime>
  </property>
  <property fmtid="{D5CDD505-2E9C-101B-9397-08002B2CF9AE}" pid="5" name="Producer">
    <vt:lpwstr>Microsoft® PowerPoint® 2021</vt:lpwstr>
  </property>
</Properties>
</file>