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0" r:id="rId2"/>
    <p:sldId id="459" r:id="rId3"/>
    <p:sldId id="3386" r:id="rId4"/>
    <p:sldId id="4568" r:id="rId5"/>
    <p:sldId id="4569" r:id="rId6"/>
    <p:sldId id="4571" r:id="rId7"/>
    <p:sldId id="4572" r:id="rId8"/>
    <p:sldId id="3397" r:id="rId9"/>
    <p:sldId id="3391" r:id="rId10"/>
    <p:sldId id="4543" r:id="rId11"/>
    <p:sldId id="4566" r:id="rId12"/>
    <p:sldId id="3395" r:id="rId13"/>
    <p:sldId id="3399" r:id="rId14"/>
    <p:sldId id="3400" r:id="rId15"/>
    <p:sldId id="3401" r:id="rId16"/>
    <p:sldId id="3402" r:id="rId17"/>
    <p:sldId id="3403" r:id="rId18"/>
    <p:sldId id="3404" r:id="rId19"/>
    <p:sldId id="3405" r:id="rId20"/>
    <p:sldId id="3406" r:id="rId21"/>
    <p:sldId id="3408" r:id="rId22"/>
    <p:sldId id="3409" r:id="rId23"/>
    <p:sldId id="4564" r:id="rId24"/>
    <p:sldId id="4565" r:id="rId25"/>
    <p:sldId id="4576" r:id="rId26"/>
    <p:sldId id="4577" r:id="rId27"/>
    <p:sldId id="4578" r:id="rId28"/>
    <p:sldId id="4579" r:id="rId29"/>
    <p:sldId id="3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A5DB8A-9B78-4F41-80CB-25C0C7C08F27}" v="111" dt="2025-12-01T08:09:24.2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94660"/>
  </p:normalViewPr>
  <p:slideViewPr>
    <p:cSldViewPr snapToGrid="0">
      <p:cViewPr varScale="1">
        <p:scale>
          <a:sx n="59" d="100"/>
          <a:sy n="59" d="100"/>
        </p:scale>
        <p:origin x="65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D768D-3B32-40D0-BD6B-76C454C564C5}" type="doc">
      <dgm:prSet loTypeId="urn:microsoft.com/office/officeart/2011/layout/CircleProcess" loCatId="process" qsTypeId="urn:microsoft.com/office/officeart/2005/8/quickstyle/simple1" qsCatId="simple" csTypeId="urn:microsoft.com/office/officeart/2005/8/colors/colorful2" csCatId="colorful" phldr="1"/>
      <dgm:spPr/>
      <dgm:t>
        <a:bodyPr/>
        <a:lstStyle/>
        <a:p>
          <a:endParaRPr lang="en-IN"/>
        </a:p>
      </dgm:t>
    </dgm:pt>
    <dgm:pt modelId="{7EBA113D-6EB8-47C3-847A-42B8E37BD487}">
      <dgm:prSet phldrT="[Text]" custT="1"/>
      <dgm:spPr/>
      <dgm:t>
        <a:bodyPr/>
        <a:lstStyle/>
        <a:p>
          <a:pPr algn="ctr">
            <a:lnSpc>
              <a:spcPct val="100000"/>
            </a:lnSpc>
          </a:pPr>
          <a:r>
            <a:rPr lang="en-US" sz="2000" dirty="0">
              <a:latin typeface="Cambria" panose="02040503050406030204" pitchFamily="18" charset="0"/>
              <a:ea typeface="Cambria" panose="02040503050406030204" pitchFamily="18" charset="0"/>
            </a:rPr>
            <a:t>Intro and GST provisions </a:t>
          </a:r>
          <a:endParaRPr lang="en-IN" sz="2000" dirty="0">
            <a:latin typeface="Cambria" panose="02040503050406030204" pitchFamily="18" charset="0"/>
            <a:ea typeface="Cambria" panose="02040503050406030204" pitchFamily="18" charset="0"/>
          </a:endParaRPr>
        </a:p>
      </dgm:t>
    </dgm:pt>
    <dgm:pt modelId="{CAE9DB93-2730-4826-84F3-AB26D20476FE}" type="parTrans" cxnId="{C925C522-946C-4DF2-8A2A-379179F6F0C9}">
      <dgm:prSet/>
      <dgm:spPr/>
      <dgm:t>
        <a:bodyPr/>
        <a:lstStyle/>
        <a:p>
          <a:endParaRPr lang="en-IN"/>
        </a:p>
      </dgm:t>
    </dgm:pt>
    <dgm:pt modelId="{A1AAC012-09EE-4CD8-A5D3-51E87F295CD2}" type="sibTrans" cxnId="{C925C522-946C-4DF2-8A2A-379179F6F0C9}">
      <dgm:prSet/>
      <dgm:spPr/>
      <dgm:t>
        <a:bodyPr/>
        <a:lstStyle/>
        <a:p>
          <a:endParaRPr lang="en-IN"/>
        </a:p>
      </dgm:t>
    </dgm:pt>
    <dgm:pt modelId="{997F72D5-EF61-46E0-B178-AA18947605C5}">
      <dgm:prSet phldrT="[Text]" custT="1"/>
      <dgm:spPr/>
      <dgm:t>
        <a:bodyPr/>
        <a:lstStyle/>
        <a:p>
          <a:pPr algn="ctr">
            <a:lnSpc>
              <a:spcPct val="100000"/>
            </a:lnSpc>
          </a:pPr>
          <a:r>
            <a:rPr lang="en-US" sz="2000" dirty="0">
              <a:latin typeface="Cambria" panose="02040503050406030204" pitchFamily="18" charset="0"/>
              <a:ea typeface="Cambria" panose="02040503050406030204" pitchFamily="18" charset="0"/>
            </a:rPr>
            <a:t>Provisions of bail</a:t>
          </a:r>
          <a:endParaRPr lang="en-IN" sz="2000" dirty="0">
            <a:latin typeface="Cambria" panose="02040503050406030204" pitchFamily="18" charset="0"/>
            <a:ea typeface="Cambria" panose="02040503050406030204" pitchFamily="18" charset="0"/>
          </a:endParaRPr>
        </a:p>
      </dgm:t>
    </dgm:pt>
    <dgm:pt modelId="{50D6DA23-13DC-49A7-A30D-919D602EB0F8}" type="parTrans" cxnId="{57092253-D053-4A2B-8A62-1B9830F85698}">
      <dgm:prSet/>
      <dgm:spPr/>
      <dgm:t>
        <a:bodyPr/>
        <a:lstStyle/>
        <a:p>
          <a:endParaRPr lang="en-IN"/>
        </a:p>
      </dgm:t>
    </dgm:pt>
    <dgm:pt modelId="{7C008F32-C0BB-4E0F-89B9-8894EF7102D7}" type="sibTrans" cxnId="{57092253-D053-4A2B-8A62-1B9830F85698}">
      <dgm:prSet/>
      <dgm:spPr/>
      <dgm:t>
        <a:bodyPr/>
        <a:lstStyle/>
        <a:p>
          <a:endParaRPr lang="en-IN"/>
        </a:p>
      </dgm:t>
    </dgm:pt>
    <dgm:pt modelId="{C880CD9A-3071-4C8A-9525-414E33614113}">
      <dgm:prSet custT="1"/>
      <dgm:spPr/>
      <dgm:t>
        <a:bodyPr/>
        <a:lstStyle/>
        <a:p>
          <a:pPr algn="ctr">
            <a:lnSpc>
              <a:spcPct val="100000"/>
            </a:lnSpc>
          </a:pPr>
          <a:r>
            <a:rPr lang="en-US" sz="2000" dirty="0">
              <a:latin typeface="Cambria" panose="02040503050406030204" pitchFamily="18" charset="0"/>
              <a:ea typeface="Cambria" panose="02040503050406030204" pitchFamily="18" charset="0"/>
            </a:rPr>
            <a:t>Compounding provisions</a:t>
          </a:r>
          <a:endParaRPr lang="en-IN" sz="2000" dirty="0">
            <a:latin typeface="Cambria" panose="02040503050406030204" pitchFamily="18" charset="0"/>
            <a:ea typeface="Cambria" panose="02040503050406030204" pitchFamily="18" charset="0"/>
          </a:endParaRPr>
        </a:p>
      </dgm:t>
    </dgm:pt>
    <dgm:pt modelId="{88CD81D1-6B0A-4B4D-BDED-A862FB4010E7}" type="parTrans" cxnId="{E49BDECC-D97A-4946-BAE5-C238D7C9C742}">
      <dgm:prSet/>
      <dgm:spPr/>
      <dgm:t>
        <a:bodyPr/>
        <a:lstStyle/>
        <a:p>
          <a:endParaRPr lang="en-IN"/>
        </a:p>
      </dgm:t>
    </dgm:pt>
    <dgm:pt modelId="{EF2E46F4-0C16-427F-9661-1120E23A4C8A}" type="sibTrans" cxnId="{E49BDECC-D97A-4946-BAE5-C238D7C9C742}">
      <dgm:prSet/>
      <dgm:spPr/>
      <dgm:t>
        <a:bodyPr/>
        <a:lstStyle/>
        <a:p>
          <a:endParaRPr lang="en-IN"/>
        </a:p>
      </dgm:t>
    </dgm:pt>
    <dgm:pt modelId="{E0F569CF-7FFD-4890-98A9-44E9A97ADA82}">
      <dgm:prSet phldrT="[Text]" custT="1"/>
      <dgm:spPr/>
      <dgm:t>
        <a:bodyPr/>
        <a:lstStyle/>
        <a:p>
          <a:r>
            <a:rPr lang="en-US" sz="2000" dirty="0">
              <a:latin typeface="Cambria" panose="02040503050406030204" pitchFamily="18" charset="0"/>
              <a:ea typeface="Cambria" panose="02040503050406030204" pitchFamily="18" charset="0"/>
            </a:rPr>
            <a:t>Prosecution provisions</a:t>
          </a:r>
          <a:endParaRPr lang="en-IN" sz="2000" dirty="0">
            <a:latin typeface="Cambria" panose="02040503050406030204" pitchFamily="18" charset="0"/>
            <a:ea typeface="Cambria" panose="02040503050406030204" pitchFamily="18" charset="0"/>
          </a:endParaRPr>
        </a:p>
      </dgm:t>
    </dgm:pt>
    <dgm:pt modelId="{BF66DD98-E53A-45F7-995D-855B797B9506}" type="parTrans" cxnId="{59970D8B-2737-4662-8C7F-E17CDBA1D719}">
      <dgm:prSet/>
      <dgm:spPr/>
      <dgm:t>
        <a:bodyPr/>
        <a:lstStyle/>
        <a:p>
          <a:endParaRPr lang="en-IN"/>
        </a:p>
      </dgm:t>
    </dgm:pt>
    <dgm:pt modelId="{C103BD03-B3E9-4224-8C93-6CD84ACCF4EF}" type="sibTrans" cxnId="{59970D8B-2737-4662-8C7F-E17CDBA1D719}">
      <dgm:prSet/>
      <dgm:spPr/>
      <dgm:t>
        <a:bodyPr/>
        <a:lstStyle/>
        <a:p>
          <a:endParaRPr lang="en-IN"/>
        </a:p>
      </dgm:t>
    </dgm:pt>
    <dgm:pt modelId="{28ECCD7D-1CEF-4AFB-8049-17A6378DA818}" type="pres">
      <dgm:prSet presAssocID="{76ED768D-3B32-40D0-BD6B-76C454C564C5}" presName="Name0" presStyleCnt="0">
        <dgm:presLayoutVars>
          <dgm:chMax val="11"/>
          <dgm:chPref val="11"/>
          <dgm:dir/>
          <dgm:resizeHandles/>
        </dgm:presLayoutVars>
      </dgm:prSet>
      <dgm:spPr/>
    </dgm:pt>
    <dgm:pt modelId="{79CE5FE7-8854-4702-A635-3888E96DFEBA}" type="pres">
      <dgm:prSet presAssocID="{997F72D5-EF61-46E0-B178-AA18947605C5}" presName="Accent4" presStyleCnt="0"/>
      <dgm:spPr/>
    </dgm:pt>
    <dgm:pt modelId="{5BB798F9-D898-4387-ABAE-AA18C4ED7172}" type="pres">
      <dgm:prSet presAssocID="{997F72D5-EF61-46E0-B178-AA18947605C5}" presName="Accent" presStyleLbl="node1" presStyleIdx="0" presStyleCnt="4"/>
      <dgm:spPr/>
    </dgm:pt>
    <dgm:pt modelId="{A9421B07-3746-467E-9C3C-2798A598FE9B}" type="pres">
      <dgm:prSet presAssocID="{997F72D5-EF61-46E0-B178-AA18947605C5}" presName="ParentBackground4" presStyleCnt="0"/>
      <dgm:spPr/>
    </dgm:pt>
    <dgm:pt modelId="{778DC0D2-3800-4569-A6B7-61AC612C3500}" type="pres">
      <dgm:prSet presAssocID="{997F72D5-EF61-46E0-B178-AA18947605C5}" presName="ParentBackground" presStyleLbl="fgAcc1" presStyleIdx="0" presStyleCnt="4"/>
      <dgm:spPr/>
    </dgm:pt>
    <dgm:pt modelId="{4BB87F6E-5B8F-40B0-9C85-66A115D5B7CB}" type="pres">
      <dgm:prSet presAssocID="{997F72D5-EF61-46E0-B178-AA18947605C5}" presName="Parent4" presStyleLbl="revTx" presStyleIdx="0" presStyleCnt="0">
        <dgm:presLayoutVars>
          <dgm:chMax val="1"/>
          <dgm:chPref val="1"/>
          <dgm:bulletEnabled val="1"/>
        </dgm:presLayoutVars>
      </dgm:prSet>
      <dgm:spPr/>
    </dgm:pt>
    <dgm:pt modelId="{311BA69D-641F-4DCD-B625-E9923629C094}" type="pres">
      <dgm:prSet presAssocID="{C880CD9A-3071-4C8A-9525-414E33614113}" presName="Accent3" presStyleCnt="0"/>
      <dgm:spPr/>
    </dgm:pt>
    <dgm:pt modelId="{DA6263E5-EDDB-4298-88BC-D57DC771EC73}" type="pres">
      <dgm:prSet presAssocID="{C880CD9A-3071-4C8A-9525-414E33614113}" presName="Accent" presStyleLbl="node1" presStyleIdx="1" presStyleCnt="4"/>
      <dgm:spPr/>
    </dgm:pt>
    <dgm:pt modelId="{485DAB45-758D-4FA7-95BC-BB85B94B703A}" type="pres">
      <dgm:prSet presAssocID="{C880CD9A-3071-4C8A-9525-414E33614113}" presName="ParentBackground3" presStyleCnt="0"/>
      <dgm:spPr/>
    </dgm:pt>
    <dgm:pt modelId="{8B77D090-6CFD-410B-AD48-12EDBF025FC1}" type="pres">
      <dgm:prSet presAssocID="{C880CD9A-3071-4C8A-9525-414E33614113}" presName="ParentBackground" presStyleLbl="fgAcc1" presStyleIdx="1" presStyleCnt="4" custLinFactNeighborX="-705" custLinFactNeighborY="-85"/>
      <dgm:spPr/>
    </dgm:pt>
    <dgm:pt modelId="{4D9CBA4E-AC89-4925-A9FA-D4D74657BF45}" type="pres">
      <dgm:prSet presAssocID="{C880CD9A-3071-4C8A-9525-414E33614113}" presName="Parent3" presStyleLbl="revTx" presStyleIdx="0" presStyleCnt="0">
        <dgm:presLayoutVars>
          <dgm:chMax val="1"/>
          <dgm:chPref val="1"/>
          <dgm:bulletEnabled val="1"/>
        </dgm:presLayoutVars>
      </dgm:prSet>
      <dgm:spPr/>
    </dgm:pt>
    <dgm:pt modelId="{FE2FC95D-DEF9-4056-9D44-45B787BD3D32}" type="pres">
      <dgm:prSet presAssocID="{E0F569CF-7FFD-4890-98A9-44E9A97ADA82}" presName="Accent2" presStyleCnt="0"/>
      <dgm:spPr/>
    </dgm:pt>
    <dgm:pt modelId="{6020F1A9-9BF7-4E95-9C33-DFC64FEB1297}" type="pres">
      <dgm:prSet presAssocID="{E0F569CF-7FFD-4890-98A9-44E9A97ADA82}" presName="Accent" presStyleLbl="node1" presStyleIdx="2" presStyleCnt="4"/>
      <dgm:spPr/>
    </dgm:pt>
    <dgm:pt modelId="{C525EA76-3AE5-49D6-88E0-3C314BE2B227}" type="pres">
      <dgm:prSet presAssocID="{E0F569CF-7FFD-4890-98A9-44E9A97ADA82}" presName="ParentBackground2" presStyleCnt="0"/>
      <dgm:spPr/>
    </dgm:pt>
    <dgm:pt modelId="{FB659979-8129-461E-82FF-C88A5CA4C458}" type="pres">
      <dgm:prSet presAssocID="{E0F569CF-7FFD-4890-98A9-44E9A97ADA82}" presName="ParentBackground" presStyleLbl="fgAcc1" presStyleIdx="2" presStyleCnt="4"/>
      <dgm:spPr/>
    </dgm:pt>
    <dgm:pt modelId="{817D0396-9CDB-4D27-8CB6-BDCF2618C49E}" type="pres">
      <dgm:prSet presAssocID="{E0F569CF-7FFD-4890-98A9-44E9A97ADA82}" presName="Parent2" presStyleLbl="revTx" presStyleIdx="0" presStyleCnt="0">
        <dgm:presLayoutVars>
          <dgm:chMax val="1"/>
          <dgm:chPref val="1"/>
          <dgm:bulletEnabled val="1"/>
        </dgm:presLayoutVars>
      </dgm:prSet>
      <dgm:spPr/>
    </dgm:pt>
    <dgm:pt modelId="{85F9A6D0-2D3D-4FD9-A3FF-22FDF5F33B77}" type="pres">
      <dgm:prSet presAssocID="{7EBA113D-6EB8-47C3-847A-42B8E37BD487}" presName="Accent1" presStyleCnt="0"/>
      <dgm:spPr/>
    </dgm:pt>
    <dgm:pt modelId="{BAE98AAD-6CB5-42AA-981E-C8DF9ED37779}" type="pres">
      <dgm:prSet presAssocID="{7EBA113D-6EB8-47C3-847A-42B8E37BD487}" presName="Accent" presStyleLbl="node1" presStyleIdx="3" presStyleCnt="4"/>
      <dgm:spPr/>
    </dgm:pt>
    <dgm:pt modelId="{EC915952-3645-421D-A0E7-D1BCA036455B}" type="pres">
      <dgm:prSet presAssocID="{7EBA113D-6EB8-47C3-847A-42B8E37BD487}" presName="ParentBackground1" presStyleCnt="0"/>
      <dgm:spPr/>
    </dgm:pt>
    <dgm:pt modelId="{A48E6F84-3A58-449C-AB59-30F5FEEBCE5B}" type="pres">
      <dgm:prSet presAssocID="{7EBA113D-6EB8-47C3-847A-42B8E37BD487}" presName="ParentBackground" presStyleLbl="fgAcc1" presStyleIdx="3" presStyleCnt="4"/>
      <dgm:spPr/>
    </dgm:pt>
    <dgm:pt modelId="{8C209777-F2DC-4BFF-AEF6-772E04C4923D}" type="pres">
      <dgm:prSet presAssocID="{7EBA113D-6EB8-47C3-847A-42B8E37BD487}" presName="Parent1" presStyleLbl="revTx" presStyleIdx="0" presStyleCnt="0">
        <dgm:presLayoutVars>
          <dgm:chMax val="1"/>
          <dgm:chPref val="1"/>
          <dgm:bulletEnabled val="1"/>
        </dgm:presLayoutVars>
      </dgm:prSet>
      <dgm:spPr/>
    </dgm:pt>
  </dgm:ptLst>
  <dgm:cxnLst>
    <dgm:cxn modelId="{F5CF7808-4C3D-4341-B6B5-CCB4CFA63F13}" type="presOf" srcId="{7EBA113D-6EB8-47C3-847A-42B8E37BD487}" destId="{8C209777-F2DC-4BFF-AEF6-772E04C4923D}" srcOrd="1" destOrd="0" presId="urn:microsoft.com/office/officeart/2011/layout/CircleProcess"/>
    <dgm:cxn modelId="{C925C522-946C-4DF2-8A2A-379179F6F0C9}" srcId="{76ED768D-3B32-40D0-BD6B-76C454C564C5}" destId="{7EBA113D-6EB8-47C3-847A-42B8E37BD487}" srcOrd="0" destOrd="0" parTransId="{CAE9DB93-2730-4826-84F3-AB26D20476FE}" sibTransId="{A1AAC012-09EE-4CD8-A5D3-51E87F295CD2}"/>
    <dgm:cxn modelId="{90046823-BF16-47AB-9FCE-843220AD274B}" type="presOf" srcId="{997F72D5-EF61-46E0-B178-AA18947605C5}" destId="{4BB87F6E-5B8F-40B0-9C85-66A115D5B7CB}" srcOrd="1" destOrd="0" presId="urn:microsoft.com/office/officeart/2011/layout/CircleProcess"/>
    <dgm:cxn modelId="{95BB592D-0D5C-428A-952F-58EDD5ACF199}" type="presOf" srcId="{E0F569CF-7FFD-4890-98A9-44E9A97ADA82}" destId="{FB659979-8129-461E-82FF-C88A5CA4C458}" srcOrd="0" destOrd="0" presId="urn:microsoft.com/office/officeart/2011/layout/CircleProcess"/>
    <dgm:cxn modelId="{7E952C5D-1AC3-493C-A321-BDFDBBDB3468}" type="presOf" srcId="{E0F569CF-7FFD-4890-98A9-44E9A97ADA82}" destId="{817D0396-9CDB-4D27-8CB6-BDCF2618C49E}" srcOrd="1" destOrd="0" presId="urn:microsoft.com/office/officeart/2011/layout/CircleProcess"/>
    <dgm:cxn modelId="{1C5F6C5F-DEEE-4777-8F89-36531F914F72}" type="presOf" srcId="{76ED768D-3B32-40D0-BD6B-76C454C564C5}" destId="{28ECCD7D-1CEF-4AFB-8049-17A6378DA818}" srcOrd="0" destOrd="0" presId="urn:microsoft.com/office/officeart/2011/layout/CircleProcess"/>
    <dgm:cxn modelId="{57092253-D053-4A2B-8A62-1B9830F85698}" srcId="{76ED768D-3B32-40D0-BD6B-76C454C564C5}" destId="{997F72D5-EF61-46E0-B178-AA18947605C5}" srcOrd="3" destOrd="0" parTransId="{50D6DA23-13DC-49A7-A30D-919D602EB0F8}" sibTransId="{7C008F32-C0BB-4E0F-89B9-8894EF7102D7}"/>
    <dgm:cxn modelId="{E84D8987-58F0-41F1-897A-C206A28431DC}" type="presOf" srcId="{C880CD9A-3071-4C8A-9525-414E33614113}" destId="{4D9CBA4E-AC89-4925-A9FA-D4D74657BF45}" srcOrd="1" destOrd="0" presId="urn:microsoft.com/office/officeart/2011/layout/CircleProcess"/>
    <dgm:cxn modelId="{59970D8B-2737-4662-8C7F-E17CDBA1D719}" srcId="{76ED768D-3B32-40D0-BD6B-76C454C564C5}" destId="{E0F569CF-7FFD-4890-98A9-44E9A97ADA82}" srcOrd="1" destOrd="0" parTransId="{BF66DD98-E53A-45F7-995D-855B797B9506}" sibTransId="{C103BD03-B3E9-4224-8C93-6CD84ACCF4EF}"/>
    <dgm:cxn modelId="{53638FB3-DC19-473D-9811-8E2021641291}" type="presOf" srcId="{C880CD9A-3071-4C8A-9525-414E33614113}" destId="{8B77D090-6CFD-410B-AD48-12EDBF025FC1}" srcOrd="0" destOrd="0" presId="urn:microsoft.com/office/officeart/2011/layout/CircleProcess"/>
    <dgm:cxn modelId="{E49BDECC-D97A-4946-BAE5-C238D7C9C742}" srcId="{76ED768D-3B32-40D0-BD6B-76C454C564C5}" destId="{C880CD9A-3071-4C8A-9525-414E33614113}" srcOrd="2" destOrd="0" parTransId="{88CD81D1-6B0A-4B4D-BDED-A862FB4010E7}" sibTransId="{EF2E46F4-0C16-427F-9661-1120E23A4C8A}"/>
    <dgm:cxn modelId="{2AA9D9E7-BC1D-4112-9D56-F7955F0767E7}" type="presOf" srcId="{7EBA113D-6EB8-47C3-847A-42B8E37BD487}" destId="{A48E6F84-3A58-449C-AB59-30F5FEEBCE5B}" srcOrd="0" destOrd="0" presId="urn:microsoft.com/office/officeart/2011/layout/CircleProcess"/>
    <dgm:cxn modelId="{F5B24AEA-A35B-4847-B131-D0E476810C49}" type="presOf" srcId="{997F72D5-EF61-46E0-B178-AA18947605C5}" destId="{778DC0D2-3800-4569-A6B7-61AC612C3500}" srcOrd="0" destOrd="0" presId="urn:microsoft.com/office/officeart/2011/layout/CircleProcess"/>
    <dgm:cxn modelId="{B58BFD06-CA91-4A89-A6C0-D792C0A8F8F6}" type="presParOf" srcId="{28ECCD7D-1CEF-4AFB-8049-17A6378DA818}" destId="{79CE5FE7-8854-4702-A635-3888E96DFEBA}" srcOrd="0" destOrd="0" presId="urn:microsoft.com/office/officeart/2011/layout/CircleProcess"/>
    <dgm:cxn modelId="{ADD1E2F9-C0D0-494D-A551-A8D481C42C40}" type="presParOf" srcId="{79CE5FE7-8854-4702-A635-3888E96DFEBA}" destId="{5BB798F9-D898-4387-ABAE-AA18C4ED7172}" srcOrd="0" destOrd="0" presId="urn:microsoft.com/office/officeart/2011/layout/CircleProcess"/>
    <dgm:cxn modelId="{E6082E01-130C-437F-8542-42917C32FB3E}" type="presParOf" srcId="{28ECCD7D-1CEF-4AFB-8049-17A6378DA818}" destId="{A9421B07-3746-467E-9C3C-2798A598FE9B}" srcOrd="1" destOrd="0" presId="urn:microsoft.com/office/officeart/2011/layout/CircleProcess"/>
    <dgm:cxn modelId="{DF5C844A-AC9C-4C62-93F0-FF637D81FE24}" type="presParOf" srcId="{A9421B07-3746-467E-9C3C-2798A598FE9B}" destId="{778DC0D2-3800-4569-A6B7-61AC612C3500}" srcOrd="0" destOrd="0" presId="urn:microsoft.com/office/officeart/2011/layout/CircleProcess"/>
    <dgm:cxn modelId="{DE565A63-E315-406F-B83B-9C97C6381B88}" type="presParOf" srcId="{28ECCD7D-1CEF-4AFB-8049-17A6378DA818}" destId="{4BB87F6E-5B8F-40B0-9C85-66A115D5B7CB}" srcOrd="2" destOrd="0" presId="urn:microsoft.com/office/officeart/2011/layout/CircleProcess"/>
    <dgm:cxn modelId="{338A8F68-152E-4A35-AA16-69B27A75B7ED}" type="presParOf" srcId="{28ECCD7D-1CEF-4AFB-8049-17A6378DA818}" destId="{311BA69D-641F-4DCD-B625-E9923629C094}" srcOrd="3" destOrd="0" presId="urn:microsoft.com/office/officeart/2011/layout/CircleProcess"/>
    <dgm:cxn modelId="{7CE9A30D-6F93-478F-90AE-17B2151B9530}" type="presParOf" srcId="{311BA69D-641F-4DCD-B625-E9923629C094}" destId="{DA6263E5-EDDB-4298-88BC-D57DC771EC73}" srcOrd="0" destOrd="0" presId="urn:microsoft.com/office/officeart/2011/layout/CircleProcess"/>
    <dgm:cxn modelId="{3AAA1775-F4A8-4249-B6EF-7FF692CD369B}" type="presParOf" srcId="{28ECCD7D-1CEF-4AFB-8049-17A6378DA818}" destId="{485DAB45-758D-4FA7-95BC-BB85B94B703A}" srcOrd="4" destOrd="0" presId="urn:microsoft.com/office/officeart/2011/layout/CircleProcess"/>
    <dgm:cxn modelId="{88B42D84-176F-4DDC-B895-B25935DFEB68}" type="presParOf" srcId="{485DAB45-758D-4FA7-95BC-BB85B94B703A}" destId="{8B77D090-6CFD-410B-AD48-12EDBF025FC1}" srcOrd="0" destOrd="0" presId="urn:microsoft.com/office/officeart/2011/layout/CircleProcess"/>
    <dgm:cxn modelId="{A200F70A-A0BA-4392-B527-2FCB4ED408EA}" type="presParOf" srcId="{28ECCD7D-1CEF-4AFB-8049-17A6378DA818}" destId="{4D9CBA4E-AC89-4925-A9FA-D4D74657BF45}" srcOrd="5" destOrd="0" presId="urn:microsoft.com/office/officeart/2011/layout/CircleProcess"/>
    <dgm:cxn modelId="{F068C7FD-F5D4-480D-B963-121F6FBDEC3F}" type="presParOf" srcId="{28ECCD7D-1CEF-4AFB-8049-17A6378DA818}" destId="{FE2FC95D-DEF9-4056-9D44-45B787BD3D32}" srcOrd="6" destOrd="0" presId="urn:microsoft.com/office/officeart/2011/layout/CircleProcess"/>
    <dgm:cxn modelId="{288987E5-7413-46B2-A596-FB52C022C87F}" type="presParOf" srcId="{FE2FC95D-DEF9-4056-9D44-45B787BD3D32}" destId="{6020F1A9-9BF7-4E95-9C33-DFC64FEB1297}" srcOrd="0" destOrd="0" presId="urn:microsoft.com/office/officeart/2011/layout/CircleProcess"/>
    <dgm:cxn modelId="{66D38FB2-5C3D-4F44-9CED-C4CAE49A7AAF}" type="presParOf" srcId="{28ECCD7D-1CEF-4AFB-8049-17A6378DA818}" destId="{C525EA76-3AE5-49D6-88E0-3C314BE2B227}" srcOrd="7" destOrd="0" presId="urn:microsoft.com/office/officeart/2011/layout/CircleProcess"/>
    <dgm:cxn modelId="{139B0E9A-D4FA-40F3-BC59-7FD543AC35FE}" type="presParOf" srcId="{C525EA76-3AE5-49D6-88E0-3C314BE2B227}" destId="{FB659979-8129-461E-82FF-C88A5CA4C458}" srcOrd="0" destOrd="0" presId="urn:microsoft.com/office/officeart/2011/layout/CircleProcess"/>
    <dgm:cxn modelId="{977341D9-A0BC-4F0E-B513-38415C75E718}" type="presParOf" srcId="{28ECCD7D-1CEF-4AFB-8049-17A6378DA818}" destId="{817D0396-9CDB-4D27-8CB6-BDCF2618C49E}" srcOrd="8" destOrd="0" presId="urn:microsoft.com/office/officeart/2011/layout/CircleProcess"/>
    <dgm:cxn modelId="{89F10FC1-DCA1-4E0C-802E-4F60CD204458}" type="presParOf" srcId="{28ECCD7D-1CEF-4AFB-8049-17A6378DA818}" destId="{85F9A6D0-2D3D-4FD9-A3FF-22FDF5F33B77}" srcOrd="9" destOrd="0" presId="urn:microsoft.com/office/officeart/2011/layout/CircleProcess"/>
    <dgm:cxn modelId="{876ED667-F639-4263-8CA6-2512EB96B229}" type="presParOf" srcId="{85F9A6D0-2D3D-4FD9-A3FF-22FDF5F33B77}" destId="{BAE98AAD-6CB5-42AA-981E-C8DF9ED37779}" srcOrd="0" destOrd="0" presId="urn:microsoft.com/office/officeart/2011/layout/CircleProcess"/>
    <dgm:cxn modelId="{A325DA28-7969-4E91-9886-BDE56BF9BD8F}" type="presParOf" srcId="{28ECCD7D-1CEF-4AFB-8049-17A6378DA818}" destId="{EC915952-3645-421D-A0E7-D1BCA036455B}" srcOrd="10" destOrd="0" presId="urn:microsoft.com/office/officeart/2011/layout/CircleProcess"/>
    <dgm:cxn modelId="{3D04CCFF-6AFC-4F99-BEDB-681FDEFF5F53}" type="presParOf" srcId="{EC915952-3645-421D-A0E7-D1BCA036455B}" destId="{A48E6F84-3A58-449C-AB59-30F5FEEBCE5B}" srcOrd="0" destOrd="0" presId="urn:microsoft.com/office/officeart/2011/layout/CircleProcess"/>
    <dgm:cxn modelId="{0264FC68-093B-4F53-8552-5CBA20A780C0}" type="presParOf" srcId="{28ECCD7D-1CEF-4AFB-8049-17A6378DA818}" destId="{8C209777-F2DC-4BFF-AEF6-772E04C4923D}"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798F9-D898-4387-ABAE-AA18C4ED7172}">
      <dsp:nvSpPr>
        <dsp:cNvPr id="0" name=""/>
        <dsp:cNvSpPr/>
      </dsp:nvSpPr>
      <dsp:spPr>
        <a:xfrm>
          <a:off x="9155755" y="1934029"/>
          <a:ext cx="2740115" cy="274025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8DC0D2-3800-4569-A6B7-61AC612C3500}">
      <dsp:nvSpPr>
        <dsp:cNvPr id="0" name=""/>
        <dsp:cNvSpPr/>
      </dsp:nvSpPr>
      <dsp:spPr>
        <a:xfrm>
          <a:off x="9247405" y="2025387"/>
          <a:ext cx="2557989" cy="2557539"/>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ct val="35000"/>
            </a:spcAft>
            <a:buNone/>
          </a:pPr>
          <a:r>
            <a:rPr lang="en-US" sz="2000" kern="1200" dirty="0">
              <a:latin typeface="Cambria" panose="02040503050406030204" pitchFamily="18" charset="0"/>
              <a:ea typeface="Cambria" panose="02040503050406030204" pitchFamily="18" charset="0"/>
            </a:rPr>
            <a:t>Provisions of bail</a:t>
          </a:r>
          <a:endParaRPr lang="en-IN" sz="2000" kern="1200" dirty="0">
            <a:latin typeface="Cambria" panose="02040503050406030204" pitchFamily="18" charset="0"/>
            <a:ea typeface="Cambria" panose="02040503050406030204" pitchFamily="18" charset="0"/>
          </a:endParaRPr>
        </a:p>
      </dsp:txBody>
      <dsp:txXfrm>
        <a:off x="9612832" y="2390819"/>
        <a:ext cx="1827135" cy="1826676"/>
      </dsp:txXfrm>
    </dsp:sp>
    <dsp:sp modelId="{DA6263E5-EDDB-4298-88BC-D57DC771EC73}">
      <dsp:nvSpPr>
        <dsp:cNvPr id="0" name=""/>
        <dsp:cNvSpPr/>
      </dsp:nvSpPr>
      <dsp:spPr>
        <a:xfrm rot="2700000">
          <a:off x="6312216" y="1933836"/>
          <a:ext cx="2740160" cy="2740160"/>
        </a:xfrm>
        <a:prstGeom prst="teardrop">
          <a:avLst>
            <a:gd name="adj" fmla="val 10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77D090-6CFD-410B-AD48-12EDBF025FC1}">
      <dsp:nvSpPr>
        <dsp:cNvPr id="0" name=""/>
        <dsp:cNvSpPr/>
      </dsp:nvSpPr>
      <dsp:spPr>
        <a:xfrm>
          <a:off x="6397606" y="2023213"/>
          <a:ext cx="2557989" cy="2557539"/>
        </a:xfrm>
        <a:prstGeom prst="ellipse">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ct val="35000"/>
            </a:spcAft>
            <a:buNone/>
          </a:pPr>
          <a:r>
            <a:rPr lang="en-US" sz="2000" kern="1200" dirty="0">
              <a:latin typeface="Cambria" panose="02040503050406030204" pitchFamily="18" charset="0"/>
              <a:ea typeface="Cambria" panose="02040503050406030204" pitchFamily="18" charset="0"/>
            </a:rPr>
            <a:t>Compounding provisions</a:t>
          </a:r>
          <a:endParaRPr lang="en-IN" sz="2000" kern="1200" dirty="0">
            <a:latin typeface="Cambria" panose="02040503050406030204" pitchFamily="18" charset="0"/>
            <a:ea typeface="Cambria" panose="02040503050406030204" pitchFamily="18" charset="0"/>
          </a:endParaRPr>
        </a:p>
      </dsp:txBody>
      <dsp:txXfrm>
        <a:off x="6763033" y="2388645"/>
        <a:ext cx="1827135" cy="1826676"/>
      </dsp:txXfrm>
    </dsp:sp>
    <dsp:sp modelId="{6020F1A9-9BF7-4E95-9C33-DFC64FEB1297}">
      <dsp:nvSpPr>
        <dsp:cNvPr id="0" name=""/>
        <dsp:cNvSpPr/>
      </dsp:nvSpPr>
      <dsp:spPr>
        <a:xfrm rot="2700000">
          <a:off x="3492201" y="1933836"/>
          <a:ext cx="2740160" cy="2740160"/>
        </a:xfrm>
        <a:prstGeom prst="teardrop">
          <a:avLst>
            <a:gd name="adj" fmla="val 10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59979-8129-461E-82FF-C88A5CA4C458}">
      <dsp:nvSpPr>
        <dsp:cNvPr id="0" name=""/>
        <dsp:cNvSpPr/>
      </dsp:nvSpPr>
      <dsp:spPr>
        <a:xfrm>
          <a:off x="3583873" y="2025387"/>
          <a:ext cx="2557989" cy="2557539"/>
        </a:xfrm>
        <a:prstGeom prst="ellipse">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mbria" panose="02040503050406030204" pitchFamily="18" charset="0"/>
              <a:ea typeface="Cambria" panose="02040503050406030204" pitchFamily="18" charset="0"/>
            </a:rPr>
            <a:t>Prosecution provisions</a:t>
          </a:r>
          <a:endParaRPr lang="en-IN" sz="2000" kern="1200" dirty="0">
            <a:latin typeface="Cambria" panose="02040503050406030204" pitchFamily="18" charset="0"/>
            <a:ea typeface="Cambria" panose="02040503050406030204" pitchFamily="18" charset="0"/>
          </a:endParaRPr>
        </a:p>
      </dsp:txBody>
      <dsp:txXfrm>
        <a:off x="3949301" y="2390819"/>
        <a:ext cx="1827135" cy="1826676"/>
      </dsp:txXfrm>
    </dsp:sp>
    <dsp:sp modelId="{BAE98AAD-6CB5-42AA-981E-C8DF9ED37779}">
      <dsp:nvSpPr>
        <dsp:cNvPr id="0" name=""/>
        <dsp:cNvSpPr/>
      </dsp:nvSpPr>
      <dsp:spPr>
        <a:xfrm rot="2700000">
          <a:off x="660435" y="1933836"/>
          <a:ext cx="2740160" cy="2740160"/>
        </a:xfrm>
        <a:prstGeom prst="teardrop">
          <a:avLst>
            <a:gd name="adj" fmla="val 10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8E6F84-3A58-449C-AB59-30F5FEEBCE5B}">
      <dsp:nvSpPr>
        <dsp:cNvPr id="0" name=""/>
        <dsp:cNvSpPr/>
      </dsp:nvSpPr>
      <dsp:spPr>
        <a:xfrm>
          <a:off x="752108" y="2025387"/>
          <a:ext cx="2557989" cy="2557539"/>
        </a:xfrm>
        <a:prstGeom prst="ellipse">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ct val="35000"/>
            </a:spcAft>
            <a:buNone/>
          </a:pPr>
          <a:r>
            <a:rPr lang="en-US" sz="2000" kern="1200" dirty="0">
              <a:latin typeface="Cambria" panose="02040503050406030204" pitchFamily="18" charset="0"/>
              <a:ea typeface="Cambria" panose="02040503050406030204" pitchFamily="18" charset="0"/>
            </a:rPr>
            <a:t>Intro and GST provisions </a:t>
          </a:r>
          <a:endParaRPr lang="en-IN" sz="2000" kern="1200" dirty="0">
            <a:latin typeface="Cambria" panose="02040503050406030204" pitchFamily="18" charset="0"/>
            <a:ea typeface="Cambria" panose="02040503050406030204" pitchFamily="18" charset="0"/>
          </a:endParaRPr>
        </a:p>
      </dsp:txBody>
      <dsp:txXfrm>
        <a:off x="1117535" y="2390819"/>
        <a:ext cx="1827135" cy="182667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BD1DE1-B757-422B-B8E0-A3C6882826BA}" type="datetimeFigureOut">
              <a:rPr lang="en-IN" smtClean="0"/>
              <a:t>01-12-2025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5970E-E796-45A0-90FB-F7D5C4ECE6FB}" type="slidenum">
              <a:rPr lang="en-IN" smtClean="0"/>
              <a:t>‹#›</a:t>
            </a:fld>
            <a:endParaRPr lang="en-IN"/>
          </a:p>
        </p:txBody>
      </p:sp>
    </p:spTree>
    <p:extLst>
      <p:ext uri="{BB962C8B-B14F-4D97-AF65-F5344CB8AC3E}">
        <p14:creationId xmlns:p14="http://schemas.microsoft.com/office/powerpoint/2010/main" val="357928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DE6B7-4E0F-5524-D459-F80A9973B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DE7437-53FD-E887-3A8D-C11428F47F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610CC9-A678-2B90-0F2B-AA2DAFF5A256}"/>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30852D13-C7D7-84FC-7C5C-ED0F4CEB6B18}"/>
              </a:ext>
            </a:extLst>
          </p:cNvPr>
          <p:cNvSpPr>
            <a:spLocks noGrp="1"/>
          </p:cNvSpPr>
          <p:nvPr>
            <p:ph type="sldNum" sz="quarter" idx="5"/>
          </p:nvPr>
        </p:nvSpPr>
        <p:spPr/>
        <p:txBody>
          <a:bodyPr/>
          <a:lstStyle/>
          <a:p>
            <a:fld id="{3445970E-E796-45A0-90FB-F7D5C4ECE6FB}" type="slidenum">
              <a:rPr lang="en-IN" smtClean="0"/>
              <a:t>8</a:t>
            </a:fld>
            <a:endParaRPr lang="en-IN"/>
          </a:p>
        </p:txBody>
      </p:sp>
    </p:spTree>
    <p:extLst>
      <p:ext uri="{BB962C8B-B14F-4D97-AF65-F5344CB8AC3E}">
        <p14:creationId xmlns:p14="http://schemas.microsoft.com/office/powerpoint/2010/main" val="366480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F7F8C8A-6642-4BB2-B4EA-BBE7BC1B33FA}" type="slidenum">
              <a:rPr lang="en-IN" smtClean="0"/>
              <a:t>23</a:t>
            </a:fld>
            <a:endParaRPr lang="en-IN"/>
          </a:p>
        </p:txBody>
      </p:sp>
    </p:spTree>
    <p:extLst>
      <p:ext uri="{BB962C8B-B14F-4D97-AF65-F5344CB8AC3E}">
        <p14:creationId xmlns:p14="http://schemas.microsoft.com/office/powerpoint/2010/main" val="31765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8396-E7CC-4BE8-BD55-E518A02D7F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4315898-81EF-42C6-8830-B28CAEACC6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A5F3A49-900F-43A4-A2B0-FFED7432A549}"/>
              </a:ext>
            </a:extLst>
          </p:cNvPr>
          <p:cNvSpPr>
            <a:spLocks noGrp="1"/>
          </p:cNvSpPr>
          <p:nvPr>
            <p:ph type="dt" sz="half" idx="10"/>
          </p:nvPr>
        </p:nvSpPr>
        <p:spPr/>
        <p:txBody>
          <a:bodyPr/>
          <a:lstStyle/>
          <a:p>
            <a:fld id="{647EA315-2DBD-4157-A52C-6E4331692AF8}" type="datetimeFigureOut">
              <a:rPr lang="en-IN" smtClean="0"/>
              <a:t>01-12-2025</a:t>
            </a:fld>
            <a:endParaRPr lang="en-IN"/>
          </a:p>
        </p:txBody>
      </p:sp>
      <p:sp>
        <p:nvSpPr>
          <p:cNvPr id="5" name="Footer Placeholder 4">
            <a:extLst>
              <a:ext uri="{FF2B5EF4-FFF2-40B4-BE49-F238E27FC236}">
                <a16:creationId xmlns:a16="http://schemas.microsoft.com/office/drawing/2014/main" id="{BF9623AF-6DEB-44F9-A441-7C21DDAE97C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7EC4530-9350-44F8-BD14-D357C91A9E39}"/>
              </a:ext>
            </a:extLst>
          </p:cNvPr>
          <p:cNvSpPr>
            <a:spLocks noGrp="1"/>
          </p:cNvSpPr>
          <p:nvPr>
            <p:ph type="sldNum" sz="quarter" idx="12"/>
          </p:nvPr>
        </p:nvSpPr>
        <p:spPr/>
        <p:txBody>
          <a:bodyPr/>
          <a:lstStyle/>
          <a:p>
            <a:fld id="{2B2B573D-BFF1-4C13-8E99-FF986CF431E8}" type="slidenum">
              <a:rPr lang="en-IN" smtClean="0"/>
              <a:t>‹#›</a:t>
            </a:fld>
            <a:endParaRPr lang="en-IN"/>
          </a:p>
        </p:txBody>
      </p:sp>
    </p:spTree>
    <p:extLst>
      <p:ext uri="{BB962C8B-B14F-4D97-AF65-F5344CB8AC3E}">
        <p14:creationId xmlns:p14="http://schemas.microsoft.com/office/powerpoint/2010/main" val="3177648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CC77-85B7-475E-8861-90A5CA5C4B8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A19EA63-AD61-4597-B352-8D9D260F96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E0E62F4-67E0-448D-B4D1-C0747843D313}"/>
              </a:ext>
            </a:extLst>
          </p:cNvPr>
          <p:cNvSpPr>
            <a:spLocks noGrp="1"/>
          </p:cNvSpPr>
          <p:nvPr>
            <p:ph type="dt" sz="half" idx="10"/>
          </p:nvPr>
        </p:nvSpPr>
        <p:spPr/>
        <p:txBody>
          <a:bodyPr/>
          <a:lstStyle/>
          <a:p>
            <a:fld id="{647EA315-2DBD-4157-A52C-6E4331692AF8}" type="datetimeFigureOut">
              <a:rPr lang="en-IN" smtClean="0"/>
              <a:t>01-12-2025</a:t>
            </a:fld>
            <a:endParaRPr lang="en-IN"/>
          </a:p>
        </p:txBody>
      </p:sp>
      <p:sp>
        <p:nvSpPr>
          <p:cNvPr id="5" name="Footer Placeholder 4">
            <a:extLst>
              <a:ext uri="{FF2B5EF4-FFF2-40B4-BE49-F238E27FC236}">
                <a16:creationId xmlns:a16="http://schemas.microsoft.com/office/drawing/2014/main" id="{3CAB8236-8DAD-4659-8642-21A3B4044CD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A42403C-10F2-4919-A75D-F2A6B0F22BE0}"/>
              </a:ext>
            </a:extLst>
          </p:cNvPr>
          <p:cNvSpPr>
            <a:spLocks noGrp="1"/>
          </p:cNvSpPr>
          <p:nvPr>
            <p:ph type="sldNum" sz="quarter" idx="12"/>
          </p:nvPr>
        </p:nvSpPr>
        <p:spPr/>
        <p:txBody>
          <a:bodyPr/>
          <a:lstStyle/>
          <a:p>
            <a:fld id="{2B2B573D-BFF1-4C13-8E99-FF986CF431E8}" type="slidenum">
              <a:rPr lang="en-IN" smtClean="0"/>
              <a:t>‹#›</a:t>
            </a:fld>
            <a:endParaRPr lang="en-IN"/>
          </a:p>
        </p:txBody>
      </p:sp>
    </p:spTree>
    <p:extLst>
      <p:ext uri="{BB962C8B-B14F-4D97-AF65-F5344CB8AC3E}">
        <p14:creationId xmlns:p14="http://schemas.microsoft.com/office/powerpoint/2010/main" val="3022497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B57D27-AE12-406B-90FB-003E8A56B6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B8B2F3B-3576-4501-9C86-83D4A4F12E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0E7F398-8E64-451C-A830-D13E7E1440D3}"/>
              </a:ext>
            </a:extLst>
          </p:cNvPr>
          <p:cNvSpPr>
            <a:spLocks noGrp="1"/>
          </p:cNvSpPr>
          <p:nvPr>
            <p:ph type="dt" sz="half" idx="10"/>
          </p:nvPr>
        </p:nvSpPr>
        <p:spPr/>
        <p:txBody>
          <a:bodyPr/>
          <a:lstStyle/>
          <a:p>
            <a:fld id="{647EA315-2DBD-4157-A52C-6E4331692AF8}" type="datetimeFigureOut">
              <a:rPr lang="en-IN" smtClean="0"/>
              <a:t>01-12-2025</a:t>
            </a:fld>
            <a:endParaRPr lang="en-IN"/>
          </a:p>
        </p:txBody>
      </p:sp>
      <p:sp>
        <p:nvSpPr>
          <p:cNvPr id="5" name="Footer Placeholder 4">
            <a:extLst>
              <a:ext uri="{FF2B5EF4-FFF2-40B4-BE49-F238E27FC236}">
                <a16:creationId xmlns:a16="http://schemas.microsoft.com/office/drawing/2014/main" id="{FA534918-F982-4961-B9DF-8D6CEDA1FE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277ED7B-B4BD-48D4-BD3F-F735D963E1DF}"/>
              </a:ext>
            </a:extLst>
          </p:cNvPr>
          <p:cNvSpPr>
            <a:spLocks noGrp="1"/>
          </p:cNvSpPr>
          <p:nvPr>
            <p:ph type="sldNum" sz="quarter" idx="12"/>
          </p:nvPr>
        </p:nvSpPr>
        <p:spPr/>
        <p:txBody>
          <a:bodyPr/>
          <a:lstStyle/>
          <a:p>
            <a:fld id="{2B2B573D-BFF1-4C13-8E99-FF986CF431E8}" type="slidenum">
              <a:rPr lang="en-IN" smtClean="0"/>
              <a:t>‹#›</a:t>
            </a:fld>
            <a:endParaRPr lang="en-IN"/>
          </a:p>
        </p:txBody>
      </p:sp>
    </p:spTree>
    <p:extLst>
      <p:ext uri="{BB962C8B-B14F-4D97-AF65-F5344CB8AC3E}">
        <p14:creationId xmlns:p14="http://schemas.microsoft.com/office/powerpoint/2010/main" val="353734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sp>
        <p:nvSpPr>
          <p:cNvPr id="10" name="Freeform 9"/>
          <p:cNvSpPr>
            <a:spLocks noChangeAspect="1"/>
          </p:cNvSpPr>
          <p:nvPr userDrawn="1"/>
        </p:nvSpPr>
        <p:spPr bwMode="gray">
          <a:xfrm>
            <a:off x="0" y="1"/>
            <a:ext cx="6359857" cy="6523630"/>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lIns="107287" tIns="53643" rIns="107287" bIns="53643"/>
          <a:lstStyle/>
          <a:p>
            <a:pPr marL="0" algn="l" defTabSz="1072866" rtl="0" eaLnBrk="1" fontAlgn="base" latinLnBrk="0" hangingPunct="1">
              <a:spcBef>
                <a:spcPct val="50000"/>
              </a:spcBef>
              <a:spcAft>
                <a:spcPct val="0"/>
              </a:spcAft>
              <a:defRPr/>
            </a:pPr>
            <a:endParaRPr lang="en-GB" sz="2100" b="1" kern="1200" dirty="0">
              <a:solidFill>
                <a:schemeClr val="tx1"/>
              </a:solidFill>
              <a:latin typeface="+mn-lt"/>
              <a:ea typeface="+mn-ea"/>
              <a:cs typeface="+mn-cs"/>
            </a:endParaRPr>
          </a:p>
        </p:txBody>
      </p:sp>
      <p:sp>
        <p:nvSpPr>
          <p:cNvPr id="9" name="Text Placeholder 8"/>
          <p:cNvSpPr>
            <a:spLocks noGrp="1"/>
          </p:cNvSpPr>
          <p:nvPr>
            <p:ph type="body" sz="quarter" idx="13"/>
          </p:nvPr>
        </p:nvSpPr>
        <p:spPr>
          <a:xfrm>
            <a:off x="305127" y="969451"/>
            <a:ext cx="5103813" cy="792163"/>
          </a:xfrm>
        </p:spPr>
        <p:txBody>
          <a:bodyPr>
            <a:noAutofit/>
          </a:bodyPr>
          <a:lstStyle>
            <a:lvl1pPr marL="0" indent="0" algn="ctr">
              <a:buNone/>
              <a:defRPr sz="2400" b="1">
                <a:solidFill>
                  <a:schemeClr val="bg1"/>
                </a:solidFill>
                <a:latin typeface="Cambria" panose="02040503050406030204" pitchFamily="18" charset="0"/>
                <a:ea typeface="Cambria" panose="02040503050406030204" pitchFamily="18" charset="0"/>
              </a:defRPr>
            </a:lvl1pPr>
            <a:lvl2pPr>
              <a:defRPr sz="2400">
                <a:solidFill>
                  <a:schemeClr val="bg1"/>
                </a:solidFill>
                <a:latin typeface="Cambria" panose="02040503050406030204" pitchFamily="18" charset="0"/>
                <a:ea typeface="Cambria" panose="02040503050406030204" pitchFamily="18" charset="0"/>
              </a:defRPr>
            </a:lvl2pPr>
            <a:lvl3pPr>
              <a:defRPr sz="2400">
                <a:solidFill>
                  <a:schemeClr val="bg1"/>
                </a:solidFill>
                <a:latin typeface="Cambria" panose="02040503050406030204" pitchFamily="18" charset="0"/>
                <a:ea typeface="Cambria" panose="02040503050406030204" pitchFamily="18" charset="0"/>
              </a:defRPr>
            </a:lvl3pPr>
            <a:lvl4pPr>
              <a:defRPr sz="2400">
                <a:solidFill>
                  <a:schemeClr val="bg1"/>
                </a:solidFill>
                <a:latin typeface="Cambria" panose="02040503050406030204" pitchFamily="18" charset="0"/>
                <a:ea typeface="Cambria" panose="02040503050406030204" pitchFamily="18" charset="0"/>
              </a:defRPr>
            </a:lvl4pPr>
            <a:lvl5pPr>
              <a:defRPr sz="2400">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17" name="Text Placeholder 16"/>
          <p:cNvSpPr>
            <a:spLocks noGrp="1"/>
          </p:cNvSpPr>
          <p:nvPr>
            <p:ph type="body" sz="quarter" idx="14"/>
          </p:nvPr>
        </p:nvSpPr>
        <p:spPr>
          <a:xfrm>
            <a:off x="468905" y="2623778"/>
            <a:ext cx="4799132" cy="928688"/>
          </a:xfrm>
        </p:spPr>
        <p:txBody>
          <a:bodyPr>
            <a:noAutofit/>
          </a:bodyPr>
          <a:lstStyle>
            <a:lvl1pPr marL="0" indent="0" algn="ctr">
              <a:buNone/>
              <a:defRPr sz="2400" b="1">
                <a:solidFill>
                  <a:schemeClr val="bg1"/>
                </a:solidFill>
                <a:latin typeface="Cambria" panose="02040503050406030204" pitchFamily="18" charset="0"/>
                <a:ea typeface="Cambria" panose="02040503050406030204" pitchFamily="18" charset="0"/>
              </a:defRPr>
            </a:lvl1pPr>
            <a:lvl2pPr>
              <a:defRPr sz="2000">
                <a:solidFill>
                  <a:schemeClr val="bg1"/>
                </a:solidFill>
                <a:latin typeface="Cambria" panose="02040503050406030204" pitchFamily="18" charset="0"/>
                <a:ea typeface="Cambria" panose="02040503050406030204" pitchFamily="18" charset="0"/>
              </a:defRPr>
            </a:lvl2pPr>
            <a:lvl3pPr>
              <a:defRPr sz="2000">
                <a:solidFill>
                  <a:schemeClr val="bg1"/>
                </a:solidFill>
                <a:latin typeface="Cambria" panose="02040503050406030204" pitchFamily="18" charset="0"/>
                <a:ea typeface="Cambria" panose="02040503050406030204" pitchFamily="18" charset="0"/>
              </a:defRPr>
            </a:lvl3pPr>
            <a:lvl4pPr>
              <a:defRPr sz="2000">
                <a:solidFill>
                  <a:schemeClr val="bg1"/>
                </a:solidFill>
                <a:latin typeface="Cambria" panose="02040503050406030204" pitchFamily="18" charset="0"/>
                <a:ea typeface="Cambria" panose="02040503050406030204" pitchFamily="18" charset="0"/>
              </a:defRPr>
            </a:lvl4pPr>
            <a:lvl5pPr>
              <a:defRPr sz="2000">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8" name="Rectangle 7"/>
          <p:cNvSpPr/>
          <p:nvPr userDrawn="1"/>
        </p:nvSpPr>
        <p:spPr>
          <a:xfrm>
            <a:off x="12027876" y="0"/>
            <a:ext cx="164123"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 Placeholder 4"/>
          <p:cNvSpPr>
            <a:spLocks noGrp="1"/>
          </p:cNvSpPr>
          <p:nvPr>
            <p:ph type="body" sz="quarter" idx="15"/>
          </p:nvPr>
        </p:nvSpPr>
        <p:spPr>
          <a:xfrm>
            <a:off x="655638" y="6400800"/>
            <a:ext cx="2073275" cy="442913"/>
          </a:xfrm>
        </p:spPr>
        <p:txBody>
          <a:bodyPr>
            <a:noAutofit/>
          </a:bodyPr>
          <a:lstStyle>
            <a:lvl1pPr marL="0" indent="0">
              <a:buNone/>
              <a:defRPr sz="1800">
                <a:solidFill>
                  <a:schemeClr val="bg1"/>
                </a:solidFill>
                <a:latin typeface="Cambria" panose="02040503050406030204" pitchFamily="18" charset="0"/>
                <a:ea typeface="Cambria" panose="02040503050406030204" pitchFamily="18" charset="0"/>
              </a:defRPr>
            </a:lvl1pPr>
            <a:lvl2pPr>
              <a:defRPr sz="1800">
                <a:solidFill>
                  <a:schemeClr val="bg1"/>
                </a:solidFill>
                <a:latin typeface="Cambria" panose="02040503050406030204" pitchFamily="18" charset="0"/>
                <a:ea typeface="Cambria" panose="02040503050406030204" pitchFamily="18" charset="0"/>
              </a:defRPr>
            </a:lvl2pPr>
            <a:lvl3pPr>
              <a:defRPr sz="1800">
                <a:solidFill>
                  <a:schemeClr val="bg1"/>
                </a:solidFill>
                <a:latin typeface="Cambria" panose="02040503050406030204" pitchFamily="18" charset="0"/>
                <a:ea typeface="Cambria" panose="02040503050406030204" pitchFamily="18" charset="0"/>
              </a:defRPr>
            </a:lvl3pPr>
            <a:lvl4pPr>
              <a:defRPr sz="1800">
                <a:solidFill>
                  <a:schemeClr val="bg1"/>
                </a:solidFill>
                <a:latin typeface="Cambria" panose="02040503050406030204" pitchFamily="18" charset="0"/>
                <a:ea typeface="Cambria" panose="02040503050406030204" pitchFamily="18" charset="0"/>
              </a:defRPr>
            </a:lvl4pPr>
            <a:lvl5pPr>
              <a:defRPr sz="1800">
                <a:solidFill>
                  <a:schemeClr val="bg1"/>
                </a:solidFill>
                <a:latin typeface="Cambria" panose="02040503050406030204" pitchFamily="18" charset="0"/>
                <a:ea typeface="Cambria" panose="02040503050406030204" pitchFamily="18" charset="0"/>
              </a:defRPr>
            </a:lvl5pPr>
          </a:lstStyle>
          <a:p>
            <a:pPr lvl="0"/>
            <a:r>
              <a:rPr lang="en-US" dirty="0"/>
              <a:t>Edit Master text</a:t>
            </a:r>
            <a:endParaRPr lang="en-IN" dirty="0"/>
          </a:p>
        </p:txBody>
      </p:sp>
    </p:spTree>
    <p:extLst>
      <p:ext uri="{BB962C8B-B14F-4D97-AF65-F5344CB8AC3E}">
        <p14:creationId xmlns:p14="http://schemas.microsoft.com/office/powerpoint/2010/main" val="3658936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ubject Slide">
    <p:bg>
      <p:bgPr>
        <a:solidFill>
          <a:schemeClr val="bg1"/>
        </a:solidFill>
        <a:effectLst/>
      </p:bgPr>
    </p:bg>
    <p:spTree>
      <p:nvGrpSpPr>
        <p:cNvPr id="1" name=""/>
        <p:cNvGrpSpPr/>
        <p:nvPr/>
      </p:nvGrpSpPr>
      <p:grpSpPr>
        <a:xfrm>
          <a:off x="0" y="0"/>
          <a:ext cx="0" cy="0"/>
          <a:chOff x="0" y="0"/>
          <a:chExt cx="0" cy="0"/>
        </a:xfrm>
      </p:grpSpPr>
      <p:sp>
        <p:nvSpPr>
          <p:cNvPr id="10" name="Freeform 20"/>
          <p:cNvSpPr>
            <a:spLocks noChangeAspect="1"/>
          </p:cNvSpPr>
          <p:nvPr userDrawn="1"/>
        </p:nvSpPr>
        <p:spPr bwMode="gray">
          <a:xfrm>
            <a:off x="0" y="0"/>
            <a:ext cx="11041039" cy="957446"/>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solidFill>
            <a:srgbClr val="00327D"/>
          </a:solidFill>
          <a:ln w="9525" cap="flat" cmpd="sng">
            <a:noFill/>
            <a:prstDash val="solid"/>
            <a:round/>
            <a:headEnd type="none" w="med" len="med"/>
            <a:tailEnd type="none" w="med" len="med"/>
          </a:ln>
          <a:effectLst/>
        </p:spPr>
        <p:txBody>
          <a:bodyPr lIns="107287" tIns="53643" rIns="107287" bIns="53643"/>
          <a:lstStyle/>
          <a:p>
            <a:pPr marL="0" algn="l" defTabSz="1072866" rtl="0" eaLnBrk="1" fontAlgn="base" latinLnBrk="0" hangingPunct="1">
              <a:spcBef>
                <a:spcPct val="50000"/>
              </a:spcBef>
              <a:spcAft>
                <a:spcPct val="0"/>
              </a:spcAft>
              <a:defRPr/>
            </a:pPr>
            <a:endParaRPr lang="en-GB" sz="2100" kern="1200" dirty="0">
              <a:solidFill>
                <a:srgbClr val="002E8A"/>
              </a:solidFill>
              <a:latin typeface="+mn-lt"/>
              <a:ea typeface="+mn-ea"/>
              <a:cs typeface="+mn-cs"/>
            </a:endParaRPr>
          </a:p>
        </p:txBody>
      </p:sp>
      <p:sp>
        <p:nvSpPr>
          <p:cNvPr id="16" name="Text Placeholder 15"/>
          <p:cNvSpPr>
            <a:spLocks noGrp="1"/>
          </p:cNvSpPr>
          <p:nvPr>
            <p:ph type="body" sz="quarter" idx="14"/>
          </p:nvPr>
        </p:nvSpPr>
        <p:spPr>
          <a:xfrm>
            <a:off x="327025" y="150813"/>
            <a:ext cx="8407400" cy="585787"/>
          </a:xfrm>
        </p:spPr>
        <p:txBody>
          <a:bodyPr>
            <a:noAutofit/>
          </a:bodyPr>
          <a:lstStyle>
            <a:lvl1pPr marL="0" indent="0">
              <a:buNone/>
              <a:defRPr sz="3600">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8" name="Rectangle 7"/>
          <p:cNvSpPr/>
          <p:nvPr userDrawn="1"/>
        </p:nvSpPr>
        <p:spPr>
          <a:xfrm>
            <a:off x="12027876" y="0"/>
            <a:ext cx="164123"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 Placeholder 2"/>
          <p:cNvSpPr>
            <a:spLocks noGrp="1"/>
          </p:cNvSpPr>
          <p:nvPr>
            <p:ph type="body" sz="quarter" idx="15"/>
          </p:nvPr>
        </p:nvSpPr>
        <p:spPr>
          <a:xfrm>
            <a:off x="327024" y="1108259"/>
            <a:ext cx="11650331" cy="5749741"/>
          </a:xfrm>
        </p:spPr>
        <p:txBody>
          <a:bodyPr>
            <a:normAutofit/>
          </a:bodyPr>
          <a:lstStyle>
            <a:lvl1pPr>
              <a:defRPr sz="2000">
                <a:latin typeface="Cambria" panose="02040503050406030204" pitchFamily="18" charset="0"/>
                <a:ea typeface="Cambria" panose="02040503050406030204" pitchFamily="18" charset="0"/>
              </a:defRPr>
            </a:lvl1pPr>
            <a:lvl2pPr>
              <a:defRPr sz="2000">
                <a:latin typeface="Cambria" panose="02040503050406030204" pitchFamily="18" charset="0"/>
                <a:ea typeface="Cambria" panose="02040503050406030204" pitchFamily="18" charset="0"/>
              </a:defRPr>
            </a:lvl2pPr>
            <a:lvl3pPr>
              <a:defRPr sz="2000">
                <a:latin typeface="Cambria" panose="02040503050406030204" pitchFamily="18" charset="0"/>
                <a:ea typeface="Cambria" panose="02040503050406030204" pitchFamily="18" charset="0"/>
              </a:defRPr>
            </a:lvl3pPr>
            <a:lvl4pPr>
              <a:defRPr sz="2000">
                <a:latin typeface="Cambria" panose="02040503050406030204" pitchFamily="18" charset="0"/>
                <a:ea typeface="Cambria" panose="02040503050406030204" pitchFamily="18" charset="0"/>
              </a:defRPr>
            </a:lvl4pPr>
            <a:lvl5pPr>
              <a:defRPr sz="2000">
                <a:latin typeface="Cambria" panose="02040503050406030204" pitchFamily="18" charset="0"/>
                <a:ea typeface="Cambria" panose="020405030504060302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ysClr val="windowText" lastClr="000000"/>
                </a:solidFill>
              </a:defRPr>
            </a:lvl1pPr>
          </a:lstStyle>
          <a:p>
            <a:fld id="{C37E4FB1-AD43-40BE-A2D5-51E31E25039B}" type="slidenum">
              <a:rPr lang="en-IN" smtClean="0"/>
              <a:pPr/>
              <a:t>‹#›</a:t>
            </a:fld>
            <a:endParaRPr lang="en-IN" dirty="0"/>
          </a:p>
        </p:txBody>
      </p:sp>
    </p:spTree>
    <p:extLst>
      <p:ext uri="{BB962C8B-B14F-4D97-AF65-F5344CB8AC3E}">
        <p14:creationId xmlns:p14="http://schemas.microsoft.com/office/powerpoint/2010/main" val="3739812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00327D"/>
        </a:solidFill>
        <a:effectLst/>
      </p:bgPr>
    </p:bg>
    <p:spTree>
      <p:nvGrpSpPr>
        <p:cNvPr id="1" name=""/>
        <p:cNvGrpSpPr/>
        <p:nvPr/>
      </p:nvGrpSpPr>
      <p:grpSpPr>
        <a:xfrm>
          <a:off x="0" y="0"/>
          <a:ext cx="0" cy="0"/>
          <a:chOff x="0" y="0"/>
          <a:chExt cx="0" cy="0"/>
        </a:xfrm>
      </p:grpSpPr>
      <p:sp>
        <p:nvSpPr>
          <p:cNvPr id="23" name="Right Triangle 22"/>
          <p:cNvSpPr/>
          <p:nvPr userDrawn="1"/>
        </p:nvSpPr>
        <p:spPr>
          <a:xfrm rot="3278701">
            <a:off x="5157079" y="-751691"/>
            <a:ext cx="8082978" cy="9663970"/>
          </a:xfrm>
          <a:custGeom>
            <a:avLst/>
            <a:gdLst>
              <a:gd name="connsiteX0" fmla="*/ 0 w 6445949"/>
              <a:gd name="connsiteY0" fmla="*/ 7498685 h 7498685"/>
              <a:gd name="connsiteX1" fmla="*/ 0 w 6445949"/>
              <a:gd name="connsiteY1" fmla="*/ 0 h 7498685"/>
              <a:gd name="connsiteX2" fmla="*/ 6445949 w 6445949"/>
              <a:gd name="connsiteY2" fmla="*/ 7498685 h 7498685"/>
              <a:gd name="connsiteX3" fmla="*/ 0 w 6445949"/>
              <a:gd name="connsiteY3" fmla="*/ 7498685 h 7498685"/>
              <a:gd name="connsiteX0" fmla="*/ 1505453 w 6445949"/>
              <a:gd name="connsiteY0" fmla="*/ 8965833 h 8965833"/>
              <a:gd name="connsiteX1" fmla="*/ 0 w 6445949"/>
              <a:gd name="connsiteY1" fmla="*/ 0 h 8965833"/>
              <a:gd name="connsiteX2" fmla="*/ 6445949 w 6445949"/>
              <a:gd name="connsiteY2" fmla="*/ 7498685 h 8965833"/>
              <a:gd name="connsiteX3" fmla="*/ 1505453 w 6445949"/>
              <a:gd name="connsiteY3" fmla="*/ 8965833 h 8965833"/>
              <a:gd name="connsiteX0" fmla="*/ 0 w 8707627"/>
              <a:gd name="connsiteY0" fmla="*/ 7248007 h 7498685"/>
              <a:gd name="connsiteX1" fmla="*/ 2261678 w 8707627"/>
              <a:gd name="connsiteY1" fmla="*/ 0 h 7498685"/>
              <a:gd name="connsiteX2" fmla="*/ 8707627 w 8707627"/>
              <a:gd name="connsiteY2" fmla="*/ 7498685 h 7498685"/>
              <a:gd name="connsiteX3" fmla="*/ 0 w 8707627"/>
              <a:gd name="connsiteY3" fmla="*/ 7248007 h 7498685"/>
              <a:gd name="connsiteX0" fmla="*/ 0 w 13704122"/>
              <a:gd name="connsiteY0" fmla="*/ 7248007 h 7248007"/>
              <a:gd name="connsiteX1" fmla="*/ 2261678 w 13704122"/>
              <a:gd name="connsiteY1" fmla="*/ 0 h 7248007"/>
              <a:gd name="connsiteX2" fmla="*/ 13704122 w 13704122"/>
              <a:gd name="connsiteY2" fmla="*/ 2969916 h 7248007"/>
              <a:gd name="connsiteX3" fmla="*/ 0 w 13704122"/>
              <a:gd name="connsiteY3" fmla="*/ 7248007 h 7248007"/>
              <a:gd name="connsiteX0" fmla="*/ 0 w 13704122"/>
              <a:gd name="connsiteY0" fmla="*/ 8131967 h 8131967"/>
              <a:gd name="connsiteX1" fmla="*/ 2944354 w 13704122"/>
              <a:gd name="connsiteY1" fmla="*/ 0 h 8131967"/>
              <a:gd name="connsiteX2" fmla="*/ 13704122 w 13704122"/>
              <a:gd name="connsiteY2" fmla="*/ 3853876 h 8131967"/>
              <a:gd name="connsiteX3" fmla="*/ 0 w 13704122"/>
              <a:gd name="connsiteY3" fmla="*/ 8131967 h 8131967"/>
              <a:gd name="connsiteX0" fmla="*/ 0 w 13704122"/>
              <a:gd name="connsiteY0" fmla="*/ 8146656 h 8146656"/>
              <a:gd name="connsiteX1" fmla="*/ 3107752 w 13704122"/>
              <a:gd name="connsiteY1" fmla="*/ 0 h 8146656"/>
              <a:gd name="connsiteX2" fmla="*/ 13704122 w 13704122"/>
              <a:gd name="connsiteY2" fmla="*/ 3868565 h 8146656"/>
              <a:gd name="connsiteX3" fmla="*/ 0 w 13704122"/>
              <a:gd name="connsiteY3" fmla="*/ 8146656 h 8146656"/>
              <a:gd name="connsiteX0" fmla="*/ 0 w 13640181"/>
              <a:gd name="connsiteY0" fmla="*/ 8146656 h 8146656"/>
              <a:gd name="connsiteX1" fmla="*/ 3107752 w 13640181"/>
              <a:gd name="connsiteY1" fmla="*/ 0 h 8146656"/>
              <a:gd name="connsiteX2" fmla="*/ 13640180 w 13640181"/>
              <a:gd name="connsiteY2" fmla="*/ 3996590 h 8146656"/>
              <a:gd name="connsiteX3" fmla="*/ 0 w 13640181"/>
              <a:gd name="connsiteY3" fmla="*/ 8146656 h 8146656"/>
              <a:gd name="connsiteX0" fmla="*/ 0 w 13748845"/>
              <a:gd name="connsiteY0" fmla="*/ 8146656 h 8146656"/>
              <a:gd name="connsiteX1" fmla="*/ 3107752 w 13748845"/>
              <a:gd name="connsiteY1" fmla="*/ 0 h 8146656"/>
              <a:gd name="connsiteX2" fmla="*/ 13748845 w 13748845"/>
              <a:gd name="connsiteY2" fmla="*/ 3942357 h 8146656"/>
              <a:gd name="connsiteX3" fmla="*/ 0 w 13748845"/>
              <a:gd name="connsiteY3" fmla="*/ 8146656 h 8146656"/>
              <a:gd name="connsiteX0" fmla="*/ 0 w 13748845"/>
              <a:gd name="connsiteY0" fmla="*/ 8218825 h 8218825"/>
              <a:gd name="connsiteX1" fmla="*/ 3168623 w 13748845"/>
              <a:gd name="connsiteY1" fmla="*/ 0 h 8218825"/>
              <a:gd name="connsiteX2" fmla="*/ 13748845 w 13748845"/>
              <a:gd name="connsiteY2" fmla="*/ 4014526 h 8218825"/>
              <a:gd name="connsiteX3" fmla="*/ 0 w 13748845"/>
              <a:gd name="connsiteY3" fmla="*/ 8218825 h 8218825"/>
              <a:gd name="connsiteX0" fmla="*/ 0 w 13765797"/>
              <a:gd name="connsiteY0" fmla="*/ 8218825 h 8218825"/>
              <a:gd name="connsiteX1" fmla="*/ 3168623 w 13765797"/>
              <a:gd name="connsiteY1" fmla="*/ 0 h 8218825"/>
              <a:gd name="connsiteX2" fmla="*/ 13765797 w 13765797"/>
              <a:gd name="connsiteY2" fmla="*/ 4001887 h 8218825"/>
              <a:gd name="connsiteX3" fmla="*/ 0 w 13765797"/>
              <a:gd name="connsiteY3" fmla="*/ 8218825 h 8218825"/>
              <a:gd name="connsiteX0" fmla="*/ 0 w 13765797"/>
              <a:gd name="connsiteY0" fmla="*/ 8202512 h 8202512"/>
              <a:gd name="connsiteX1" fmla="*/ 3110820 w 13765797"/>
              <a:gd name="connsiteY1" fmla="*/ 0 h 8202512"/>
              <a:gd name="connsiteX2" fmla="*/ 13765797 w 13765797"/>
              <a:gd name="connsiteY2" fmla="*/ 3985574 h 8202512"/>
              <a:gd name="connsiteX3" fmla="*/ 0 w 13765797"/>
              <a:gd name="connsiteY3" fmla="*/ 8202512 h 8202512"/>
              <a:gd name="connsiteX0" fmla="*/ 0 w 13758855"/>
              <a:gd name="connsiteY0" fmla="*/ 8202512 h 8202512"/>
              <a:gd name="connsiteX1" fmla="*/ 3110820 w 13758855"/>
              <a:gd name="connsiteY1" fmla="*/ 0 h 8202512"/>
              <a:gd name="connsiteX2" fmla="*/ 13758856 w 13758855"/>
              <a:gd name="connsiteY2" fmla="*/ 3963966 h 8202512"/>
              <a:gd name="connsiteX3" fmla="*/ 0 w 13758855"/>
              <a:gd name="connsiteY3" fmla="*/ 8202512 h 8202512"/>
              <a:gd name="connsiteX0" fmla="*/ 0 w 13758857"/>
              <a:gd name="connsiteY0" fmla="*/ 8240433 h 8240433"/>
              <a:gd name="connsiteX1" fmla="*/ 3161681 w 13758857"/>
              <a:gd name="connsiteY1" fmla="*/ 0 h 8240433"/>
              <a:gd name="connsiteX2" fmla="*/ 13758856 w 13758857"/>
              <a:gd name="connsiteY2" fmla="*/ 4001887 h 8240433"/>
              <a:gd name="connsiteX3" fmla="*/ 0 w 13758857"/>
              <a:gd name="connsiteY3" fmla="*/ 8240433 h 8240433"/>
              <a:gd name="connsiteX0" fmla="*/ 0 w 13758855"/>
              <a:gd name="connsiteY0" fmla="*/ 8240433 h 8240433"/>
              <a:gd name="connsiteX1" fmla="*/ 3161680 w 13758855"/>
              <a:gd name="connsiteY1" fmla="*/ 0 h 8240433"/>
              <a:gd name="connsiteX2" fmla="*/ 13758856 w 13758855"/>
              <a:gd name="connsiteY2" fmla="*/ 4001887 h 8240433"/>
              <a:gd name="connsiteX3" fmla="*/ 0 w 13758855"/>
              <a:gd name="connsiteY3" fmla="*/ 8240433 h 8240433"/>
              <a:gd name="connsiteX0" fmla="*/ 0 w 13758857"/>
              <a:gd name="connsiteY0" fmla="*/ 8240433 h 8240433"/>
              <a:gd name="connsiteX1" fmla="*/ 3161680 w 13758857"/>
              <a:gd name="connsiteY1" fmla="*/ 0 h 8240433"/>
              <a:gd name="connsiteX2" fmla="*/ 13758857 w 13758857"/>
              <a:gd name="connsiteY2" fmla="*/ 4001887 h 8240433"/>
              <a:gd name="connsiteX3" fmla="*/ 0 w 13758857"/>
              <a:gd name="connsiteY3" fmla="*/ 8240433 h 8240433"/>
              <a:gd name="connsiteX0" fmla="*/ 0 w 13758857"/>
              <a:gd name="connsiteY0" fmla="*/ 8202512 h 8202512"/>
              <a:gd name="connsiteX1" fmla="*/ 3110819 w 13758857"/>
              <a:gd name="connsiteY1" fmla="*/ 0 h 8202512"/>
              <a:gd name="connsiteX2" fmla="*/ 13758857 w 13758857"/>
              <a:gd name="connsiteY2" fmla="*/ 3963966 h 8202512"/>
              <a:gd name="connsiteX3" fmla="*/ 0 w 13758857"/>
              <a:gd name="connsiteY3" fmla="*/ 8202512 h 8202512"/>
              <a:gd name="connsiteX0" fmla="*/ 0 w 13211839"/>
              <a:gd name="connsiteY0" fmla="*/ 8202512 h 8202512"/>
              <a:gd name="connsiteX1" fmla="*/ 3110819 w 13211839"/>
              <a:gd name="connsiteY1" fmla="*/ 0 h 8202512"/>
              <a:gd name="connsiteX2" fmla="*/ 13211838 w 13211839"/>
              <a:gd name="connsiteY2" fmla="*/ 3646687 h 8202512"/>
              <a:gd name="connsiteX3" fmla="*/ 0 w 13211839"/>
              <a:gd name="connsiteY3" fmla="*/ 8202512 h 8202512"/>
              <a:gd name="connsiteX0" fmla="*/ 0 w 13211837"/>
              <a:gd name="connsiteY0" fmla="*/ 7922586 h 7922586"/>
              <a:gd name="connsiteX1" fmla="*/ 3992289 w 13211837"/>
              <a:gd name="connsiteY1" fmla="*/ 0 h 7922586"/>
              <a:gd name="connsiteX2" fmla="*/ 13211838 w 13211837"/>
              <a:gd name="connsiteY2" fmla="*/ 3366761 h 7922586"/>
              <a:gd name="connsiteX3" fmla="*/ 0 w 13211837"/>
              <a:gd name="connsiteY3" fmla="*/ 7922586 h 7922586"/>
              <a:gd name="connsiteX0" fmla="*/ 0 w 13256068"/>
              <a:gd name="connsiteY0" fmla="*/ 7922586 h 7922586"/>
              <a:gd name="connsiteX1" fmla="*/ 3992289 w 13256068"/>
              <a:gd name="connsiteY1" fmla="*/ 0 h 7922586"/>
              <a:gd name="connsiteX2" fmla="*/ 13256069 w 13256068"/>
              <a:gd name="connsiteY2" fmla="*/ 3335759 h 7922586"/>
              <a:gd name="connsiteX3" fmla="*/ 0 w 13256068"/>
              <a:gd name="connsiteY3" fmla="*/ 7922586 h 7922586"/>
              <a:gd name="connsiteX0" fmla="*/ 0 w 13256070"/>
              <a:gd name="connsiteY0" fmla="*/ 7922586 h 7922586"/>
              <a:gd name="connsiteX1" fmla="*/ 3992289 w 13256070"/>
              <a:gd name="connsiteY1" fmla="*/ 0 h 7922586"/>
              <a:gd name="connsiteX2" fmla="*/ 13256069 w 13256070"/>
              <a:gd name="connsiteY2" fmla="*/ 3335760 h 7922586"/>
              <a:gd name="connsiteX3" fmla="*/ 0 w 13256070"/>
              <a:gd name="connsiteY3" fmla="*/ 7922586 h 7922586"/>
              <a:gd name="connsiteX0" fmla="*/ 0 w 13285556"/>
              <a:gd name="connsiteY0" fmla="*/ 7922586 h 7922586"/>
              <a:gd name="connsiteX1" fmla="*/ 3992289 w 13285556"/>
              <a:gd name="connsiteY1" fmla="*/ 0 h 7922586"/>
              <a:gd name="connsiteX2" fmla="*/ 13285557 w 13285556"/>
              <a:gd name="connsiteY2" fmla="*/ 3315093 h 7922586"/>
              <a:gd name="connsiteX3" fmla="*/ 0 w 13285556"/>
              <a:gd name="connsiteY3" fmla="*/ 7922586 h 7922586"/>
              <a:gd name="connsiteX0" fmla="*/ 0 w 13285558"/>
              <a:gd name="connsiteY0" fmla="*/ 7922586 h 7922586"/>
              <a:gd name="connsiteX1" fmla="*/ 3992289 w 13285558"/>
              <a:gd name="connsiteY1" fmla="*/ 0 h 7922586"/>
              <a:gd name="connsiteX2" fmla="*/ 13285557 w 13285558"/>
              <a:gd name="connsiteY2" fmla="*/ 3315093 h 7922586"/>
              <a:gd name="connsiteX3" fmla="*/ 0 w 13285558"/>
              <a:gd name="connsiteY3" fmla="*/ 7922586 h 7922586"/>
              <a:gd name="connsiteX0" fmla="*/ 0 w 13285558"/>
              <a:gd name="connsiteY0" fmla="*/ 7922586 h 7922586"/>
              <a:gd name="connsiteX1" fmla="*/ 3992289 w 13285558"/>
              <a:gd name="connsiteY1" fmla="*/ 0 h 7922586"/>
              <a:gd name="connsiteX2" fmla="*/ 13285558 w 13285558"/>
              <a:gd name="connsiteY2" fmla="*/ 3315093 h 7922586"/>
              <a:gd name="connsiteX3" fmla="*/ 0 w 13285558"/>
              <a:gd name="connsiteY3" fmla="*/ 7922586 h 7922586"/>
              <a:gd name="connsiteX0" fmla="*/ 0 w 13285558"/>
              <a:gd name="connsiteY0" fmla="*/ 7922586 h 7922586"/>
              <a:gd name="connsiteX1" fmla="*/ 3992288 w 13285558"/>
              <a:gd name="connsiteY1" fmla="*/ 0 h 7922586"/>
              <a:gd name="connsiteX2" fmla="*/ 13285558 w 13285558"/>
              <a:gd name="connsiteY2" fmla="*/ 3315093 h 7922586"/>
              <a:gd name="connsiteX3" fmla="*/ 0 w 13285558"/>
              <a:gd name="connsiteY3" fmla="*/ 7922586 h 7922586"/>
              <a:gd name="connsiteX0" fmla="*/ 0 w 13285558"/>
              <a:gd name="connsiteY0" fmla="*/ 7900591 h 7900591"/>
              <a:gd name="connsiteX1" fmla="*/ 4054629 w 13285558"/>
              <a:gd name="connsiteY1" fmla="*/ 0 h 7900591"/>
              <a:gd name="connsiteX2" fmla="*/ 13285558 w 13285558"/>
              <a:gd name="connsiteY2" fmla="*/ 3293098 h 7900591"/>
              <a:gd name="connsiteX3" fmla="*/ 0 w 13285558"/>
              <a:gd name="connsiteY3" fmla="*/ 7900591 h 7900591"/>
              <a:gd name="connsiteX0" fmla="*/ 0 w 13243998"/>
              <a:gd name="connsiteY0" fmla="*/ 7900591 h 7900591"/>
              <a:gd name="connsiteX1" fmla="*/ 4054629 w 13243998"/>
              <a:gd name="connsiteY1" fmla="*/ 0 h 7900591"/>
              <a:gd name="connsiteX2" fmla="*/ 13243998 w 13243998"/>
              <a:gd name="connsiteY2" fmla="*/ 3278436 h 7900591"/>
              <a:gd name="connsiteX3" fmla="*/ 0 w 13243998"/>
              <a:gd name="connsiteY3" fmla="*/ 7900591 h 7900591"/>
              <a:gd name="connsiteX0" fmla="*/ 0 w 13243996"/>
              <a:gd name="connsiteY0" fmla="*/ 7900591 h 7900591"/>
              <a:gd name="connsiteX1" fmla="*/ 4054629 w 13243996"/>
              <a:gd name="connsiteY1" fmla="*/ 0 h 7900591"/>
              <a:gd name="connsiteX2" fmla="*/ 13243997 w 13243996"/>
              <a:gd name="connsiteY2" fmla="*/ 3278436 h 7900591"/>
              <a:gd name="connsiteX3" fmla="*/ 0 w 13243996"/>
              <a:gd name="connsiteY3" fmla="*/ 7900591 h 7900591"/>
              <a:gd name="connsiteX0" fmla="*/ 0 w 13288227"/>
              <a:gd name="connsiteY0" fmla="*/ 7900591 h 7900591"/>
              <a:gd name="connsiteX1" fmla="*/ 4054629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29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29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Lst>
            <a:ahLst/>
            <a:cxnLst>
              <a:cxn ang="0">
                <a:pos x="connsiteX0" y="connsiteY0"/>
              </a:cxn>
              <a:cxn ang="0">
                <a:pos x="connsiteX1" y="connsiteY1"/>
              </a:cxn>
              <a:cxn ang="0">
                <a:pos x="connsiteX2" y="connsiteY2"/>
              </a:cxn>
              <a:cxn ang="0">
                <a:pos x="connsiteX3" y="connsiteY3"/>
              </a:cxn>
            </a:cxnLst>
            <a:rect l="l" t="t" r="r" b="b"/>
            <a:pathLst>
              <a:path w="13288227" h="7900591">
                <a:moveTo>
                  <a:pt x="0" y="7900591"/>
                </a:moveTo>
                <a:lnTo>
                  <a:pt x="4054631" y="0"/>
                </a:lnTo>
                <a:lnTo>
                  <a:pt x="13288227" y="3247434"/>
                </a:lnTo>
                <a:lnTo>
                  <a:pt x="0" y="7900591"/>
                </a:lnTo>
                <a:close/>
              </a:path>
            </a:pathLst>
          </a:custGeom>
          <a:pattFill prst="pct2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p:cNvSpPr/>
          <p:nvPr userDrawn="1"/>
        </p:nvSpPr>
        <p:spPr>
          <a:xfrm>
            <a:off x="1735810" y="1394849"/>
            <a:ext cx="4122549" cy="39520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000" dirty="0">
              <a:latin typeface="Cambria" panose="02040503050406030204" pitchFamily="18" charset="0"/>
              <a:ea typeface="Cambria" panose="02040503050406030204" pitchFamily="18" charset="0"/>
            </a:endParaRPr>
          </a:p>
        </p:txBody>
      </p:sp>
      <p:sp>
        <p:nvSpPr>
          <p:cNvPr id="27" name="Text Placeholder 26"/>
          <p:cNvSpPr>
            <a:spLocks noGrp="1"/>
          </p:cNvSpPr>
          <p:nvPr>
            <p:ph type="body" sz="quarter" idx="10"/>
          </p:nvPr>
        </p:nvSpPr>
        <p:spPr>
          <a:xfrm>
            <a:off x="2310061" y="2812046"/>
            <a:ext cx="2712203" cy="1239838"/>
          </a:xfrm>
        </p:spPr>
        <p:txBody>
          <a:bodyPr anchor="ctr">
            <a:noAutofit/>
          </a:bodyPr>
          <a:lstStyle>
            <a:lvl1pPr marL="0" indent="0" algn="ctr">
              <a:buNone/>
              <a:defRPr sz="3600">
                <a:latin typeface="Cambria" panose="02040503050406030204" pitchFamily="18" charset="0"/>
                <a:ea typeface="Cambria" panose="02040503050406030204" pitchFamily="18" charset="0"/>
              </a:defRPr>
            </a:lvl1pPr>
          </a:lstStyle>
          <a:p>
            <a:pPr lvl="0"/>
            <a:r>
              <a:rPr lang="en-US" dirty="0"/>
              <a:t>Edit Master text</a:t>
            </a:r>
            <a:endParaRPr lang="en-IN" dirty="0"/>
          </a:p>
        </p:txBody>
      </p:sp>
    </p:spTree>
    <p:extLst>
      <p:ext uri="{BB962C8B-B14F-4D97-AF65-F5344CB8AC3E}">
        <p14:creationId xmlns:p14="http://schemas.microsoft.com/office/powerpoint/2010/main" val="17621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29CF3-7401-448F-B8AD-4340AAD1F94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5D2B135-D9CC-4011-8340-4B6045BB59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58F8004-A731-42B3-A2D0-B890A0E200F7}"/>
              </a:ext>
            </a:extLst>
          </p:cNvPr>
          <p:cNvSpPr>
            <a:spLocks noGrp="1"/>
          </p:cNvSpPr>
          <p:nvPr>
            <p:ph type="dt" sz="half" idx="10"/>
          </p:nvPr>
        </p:nvSpPr>
        <p:spPr/>
        <p:txBody>
          <a:bodyPr/>
          <a:lstStyle/>
          <a:p>
            <a:fld id="{647EA315-2DBD-4157-A52C-6E4331692AF8}" type="datetimeFigureOut">
              <a:rPr lang="en-IN" smtClean="0"/>
              <a:t>01-12-2025</a:t>
            </a:fld>
            <a:endParaRPr lang="en-IN"/>
          </a:p>
        </p:txBody>
      </p:sp>
      <p:sp>
        <p:nvSpPr>
          <p:cNvPr id="5" name="Footer Placeholder 4">
            <a:extLst>
              <a:ext uri="{FF2B5EF4-FFF2-40B4-BE49-F238E27FC236}">
                <a16:creationId xmlns:a16="http://schemas.microsoft.com/office/drawing/2014/main" id="{8C7B43B8-C095-46FC-817A-2318CD14970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18DDC3-73EB-424C-A52A-DFD57BBB1908}"/>
              </a:ext>
            </a:extLst>
          </p:cNvPr>
          <p:cNvSpPr>
            <a:spLocks noGrp="1"/>
          </p:cNvSpPr>
          <p:nvPr>
            <p:ph type="sldNum" sz="quarter" idx="12"/>
          </p:nvPr>
        </p:nvSpPr>
        <p:spPr/>
        <p:txBody>
          <a:bodyPr/>
          <a:lstStyle/>
          <a:p>
            <a:fld id="{2B2B573D-BFF1-4C13-8E99-FF986CF431E8}" type="slidenum">
              <a:rPr lang="en-IN" smtClean="0"/>
              <a:t>‹#›</a:t>
            </a:fld>
            <a:endParaRPr lang="en-IN"/>
          </a:p>
        </p:txBody>
      </p:sp>
    </p:spTree>
    <p:extLst>
      <p:ext uri="{BB962C8B-B14F-4D97-AF65-F5344CB8AC3E}">
        <p14:creationId xmlns:p14="http://schemas.microsoft.com/office/powerpoint/2010/main" val="809196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582E-9DB5-43C2-8003-995374DE6F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A5D87CF-FADF-4109-A2C7-4EA580E385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36460-D5CC-4C42-9834-E25C46AEFC3A}"/>
              </a:ext>
            </a:extLst>
          </p:cNvPr>
          <p:cNvSpPr>
            <a:spLocks noGrp="1"/>
          </p:cNvSpPr>
          <p:nvPr>
            <p:ph type="dt" sz="half" idx="10"/>
          </p:nvPr>
        </p:nvSpPr>
        <p:spPr/>
        <p:txBody>
          <a:bodyPr/>
          <a:lstStyle/>
          <a:p>
            <a:fld id="{647EA315-2DBD-4157-A52C-6E4331692AF8}" type="datetimeFigureOut">
              <a:rPr lang="en-IN" smtClean="0"/>
              <a:t>01-12-2025</a:t>
            </a:fld>
            <a:endParaRPr lang="en-IN"/>
          </a:p>
        </p:txBody>
      </p:sp>
      <p:sp>
        <p:nvSpPr>
          <p:cNvPr id="5" name="Footer Placeholder 4">
            <a:extLst>
              <a:ext uri="{FF2B5EF4-FFF2-40B4-BE49-F238E27FC236}">
                <a16:creationId xmlns:a16="http://schemas.microsoft.com/office/drawing/2014/main" id="{35052D68-9530-44ED-9B62-8B8D72496A3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1253816-A4F6-4449-81E4-132AEF8E1A6C}"/>
              </a:ext>
            </a:extLst>
          </p:cNvPr>
          <p:cNvSpPr>
            <a:spLocks noGrp="1"/>
          </p:cNvSpPr>
          <p:nvPr>
            <p:ph type="sldNum" sz="quarter" idx="12"/>
          </p:nvPr>
        </p:nvSpPr>
        <p:spPr/>
        <p:txBody>
          <a:bodyPr/>
          <a:lstStyle/>
          <a:p>
            <a:fld id="{2B2B573D-BFF1-4C13-8E99-FF986CF431E8}" type="slidenum">
              <a:rPr lang="en-IN" smtClean="0"/>
              <a:t>‹#›</a:t>
            </a:fld>
            <a:endParaRPr lang="en-IN"/>
          </a:p>
        </p:txBody>
      </p:sp>
    </p:spTree>
    <p:extLst>
      <p:ext uri="{BB962C8B-B14F-4D97-AF65-F5344CB8AC3E}">
        <p14:creationId xmlns:p14="http://schemas.microsoft.com/office/powerpoint/2010/main" val="1931618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EE42F-C0AA-4625-B32D-A782FC754F7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53E8838-B066-4733-B427-2469AFC59B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994557F-EFBA-46A2-B5DF-DC53FF1B3D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F0ECABC-568F-42C7-819F-C479721CD8BC}"/>
              </a:ext>
            </a:extLst>
          </p:cNvPr>
          <p:cNvSpPr>
            <a:spLocks noGrp="1"/>
          </p:cNvSpPr>
          <p:nvPr>
            <p:ph type="dt" sz="half" idx="10"/>
          </p:nvPr>
        </p:nvSpPr>
        <p:spPr/>
        <p:txBody>
          <a:bodyPr/>
          <a:lstStyle/>
          <a:p>
            <a:fld id="{647EA315-2DBD-4157-A52C-6E4331692AF8}" type="datetimeFigureOut">
              <a:rPr lang="en-IN" smtClean="0"/>
              <a:t>01-12-2025</a:t>
            </a:fld>
            <a:endParaRPr lang="en-IN"/>
          </a:p>
        </p:txBody>
      </p:sp>
      <p:sp>
        <p:nvSpPr>
          <p:cNvPr id="6" name="Footer Placeholder 5">
            <a:extLst>
              <a:ext uri="{FF2B5EF4-FFF2-40B4-BE49-F238E27FC236}">
                <a16:creationId xmlns:a16="http://schemas.microsoft.com/office/drawing/2014/main" id="{CC8A1970-DCA4-4BBF-9793-57D0D5E0FBD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0AD8CB6-FC87-4A99-8982-9454AB46CDF3}"/>
              </a:ext>
            </a:extLst>
          </p:cNvPr>
          <p:cNvSpPr>
            <a:spLocks noGrp="1"/>
          </p:cNvSpPr>
          <p:nvPr>
            <p:ph type="sldNum" sz="quarter" idx="12"/>
          </p:nvPr>
        </p:nvSpPr>
        <p:spPr/>
        <p:txBody>
          <a:bodyPr/>
          <a:lstStyle/>
          <a:p>
            <a:fld id="{2B2B573D-BFF1-4C13-8E99-FF986CF431E8}" type="slidenum">
              <a:rPr lang="en-IN" smtClean="0"/>
              <a:t>‹#›</a:t>
            </a:fld>
            <a:endParaRPr lang="en-IN"/>
          </a:p>
        </p:txBody>
      </p:sp>
    </p:spTree>
    <p:extLst>
      <p:ext uri="{BB962C8B-B14F-4D97-AF65-F5344CB8AC3E}">
        <p14:creationId xmlns:p14="http://schemas.microsoft.com/office/powerpoint/2010/main" val="183593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5D0F-FBFE-4BA8-BDF9-4BE24C0A087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C66850E-1CF4-4154-962E-3B4C95A887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2EC44F-9301-4001-80E3-CB13A3E5DF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CBC17A8-3C34-43BF-87A8-E09941BE16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7767CF-6D74-46F3-A50E-01574B5A3C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DDC8620-55BC-4716-A38A-2022E9F14746}"/>
              </a:ext>
            </a:extLst>
          </p:cNvPr>
          <p:cNvSpPr>
            <a:spLocks noGrp="1"/>
          </p:cNvSpPr>
          <p:nvPr>
            <p:ph type="dt" sz="half" idx="10"/>
          </p:nvPr>
        </p:nvSpPr>
        <p:spPr/>
        <p:txBody>
          <a:bodyPr/>
          <a:lstStyle/>
          <a:p>
            <a:fld id="{647EA315-2DBD-4157-A52C-6E4331692AF8}" type="datetimeFigureOut">
              <a:rPr lang="en-IN" smtClean="0"/>
              <a:t>01-12-2025</a:t>
            </a:fld>
            <a:endParaRPr lang="en-IN"/>
          </a:p>
        </p:txBody>
      </p:sp>
      <p:sp>
        <p:nvSpPr>
          <p:cNvPr id="8" name="Footer Placeholder 7">
            <a:extLst>
              <a:ext uri="{FF2B5EF4-FFF2-40B4-BE49-F238E27FC236}">
                <a16:creationId xmlns:a16="http://schemas.microsoft.com/office/drawing/2014/main" id="{5E8DA2F4-5C70-490B-845F-8C482D51E77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1289C5F-BC6D-4524-A3AC-A25613F8502A}"/>
              </a:ext>
            </a:extLst>
          </p:cNvPr>
          <p:cNvSpPr>
            <a:spLocks noGrp="1"/>
          </p:cNvSpPr>
          <p:nvPr>
            <p:ph type="sldNum" sz="quarter" idx="12"/>
          </p:nvPr>
        </p:nvSpPr>
        <p:spPr/>
        <p:txBody>
          <a:bodyPr/>
          <a:lstStyle/>
          <a:p>
            <a:fld id="{2B2B573D-BFF1-4C13-8E99-FF986CF431E8}" type="slidenum">
              <a:rPr lang="en-IN" smtClean="0"/>
              <a:t>‹#›</a:t>
            </a:fld>
            <a:endParaRPr lang="en-IN"/>
          </a:p>
        </p:txBody>
      </p:sp>
    </p:spTree>
    <p:extLst>
      <p:ext uri="{BB962C8B-B14F-4D97-AF65-F5344CB8AC3E}">
        <p14:creationId xmlns:p14="http://schemas.microsoft.com/office/powerpoint/2010/main" val="389127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EAECB-AB36-426F-9AE5-B169FB1ABA4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AE9CF4B-B0C0-4F2A-8EE0-8171109F4EC4}"/>
              </a:ext>
            </a:extLst>
          </p:cNvPr>
          <p:cNvSpPr>
            <a:spLocks noGrp="1"/>
          </p:cNvSpPr>
          <p:nvPr>
            <p:ph type="dt" sz="half" idx="10"/>
          </p:nvPr>
        </p:nvSpPr>
        <p:spPr/>
        <p:txBody>
          <a:bodyPr/>
          <a:lstStyle/>
          <a:p>
            <a:fld id="{647EA315-2DBD-4157-A52C-6E4331692AF8}" type="datetimeFigureOut">
              <a:rPr lang="en-IN" smtClean="0"/>
              <a:t>01-12-2025</a:t>
            </a:fld>
            <a:endParaRPr lang="en-IN"/>
          </a:p>
        </p:txBody>
      </p:sp>
      <p:sp>
        <p:nvSpPr>
          <p:cNvPr id="4" name="Footer Placeholder 3">
            <a:extLst>
              <a:ext uri="{FF2B5EF4-FFF2-40B4-BE49-F238E27FC236}">
                <a16:creationId xmlns:a16="http://schemas.microsoft.com/office/drawing/2014/main" id="{4F50F205-EEDF-4A1D-8EBC-7F51090D4F6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AA9356B-0946-4525-8A05-747CA4165507}"/>
              </a:ext>
            </a:extLst>
          </p:cNvPr>
          <p:cNvSpPr>
            <a:spLocks noGrp="1"/>
          </p:cNvSpPr>
          <p:nvPr>
            <p:ph type="sldNum" sz="quarter" idx="12"/>
          </p:nvPr>
        </p:nvSpPr>
        <p:spPr/>
        <p:txBody>
          <a:bodyPr/>
          <a:lstStyle/>
          <a:p>
            <a:fld id="{2B2B573D-BFF1-4C13-8E99-FF986CF431E8}" type="slidenum">
              <a:rPr lang="en-IN" smtClean="0"/>
              <a:t>‹#›</a:t>
            </a:fld>
            <a:endParaRPr lang="en-IN"/>
          </a:p>
        </p:txBody>
      </p:sp>
    </p:spTree>
    <p:extLst>
      <p:ext uri="{BB962C8B-B14F-4D97-AF65-F5344CB8AC3E}">
        <p14:creationId xmlns:p14="http://schemas.microsoft.com/office/powerpoint/2010/main" val="2156141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6B9338-597F-4736-AD85-1ED4246E97AE}"/>
              </a:ext>
            </a:extLst>
          </p:cNvPr>
          <p:cNvSpPr>
            <a:spLocks noGrp="1"/>
          </p:cNvSpPr>
          <p:nvPr>
            <p:ph type="dt" sz="half" idx="10"/>
          </p:nvPr>
        </p:nvSpPr>
        <p:spPr/>
        <p:txBody>
          <a:bodyPr/>
          <a:lstStyle/>
          <a:p>
            <a:fld id="{647EA315-2DBD-4157-A52C-6E4331692AF8}" type="datetimeFigureOut">
              <a:rPr lang="en-IN" smtClean="0"/>
              <a:t>01-12-2025</a:t>
            </a:fld>
            <a:endParaRPr lang="en-IN"/>
          </a:p>
        </p:txBody>
      </p:sp>
      <p:sp>
        <p:nvSpPr>
          <p:cNvPr id="3" name="Footer Placeholder 2">
            <a:extLst>
              <a:ext uri="{FF2B5EF4-FFF2-40B4-BE49-F238E27FC236}">
                <a16:creationId xmlns:a16="http://schemas.microsoft.com/office/drawing/2014/main" id="{9406D2BC-C492-4507-9FC4-A72B3A575BB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D4EA00D-A873-478D-B0B9-51229927B1BA}"/>
              </a:ext>
            </a:extLst>
          </p:cNvPr>
          <p:cNvSpPr>
            <a:spLocks noGrp="1"/>
          </p:cNvSpPr>
          <p:nvPr>
            <p:ph type="sldNum" sz="quarter" idx="12"/>
          </p:nvPr>
        </p:nvSpPr>
        <p:spPr/>
        <p:txBody>
          <a:bodyPr/>
          <a:lstStyle/>
          <a:p>
            <a:fld id="{2B2B573D-BFF1-4C13-8E99-FF986CF431E8}" type="slidenum">
              <a:rPr lang="en-IN" smtClean="0"/>
              <a:t>‹#›</a:t>
            </a:fld>
            <a:endParaRPr lang="en-IN"/>
          </a:p>
        </p:txBody>
      </p:sp>
    </p:spTree>
    <p:extLst>
      <p:ext uri="{BB962C8B-B14F-4D97-AF65-F5344CB8AC3E}">
        <p14:creationId xmlns:p14="http://schemas.microsoft.com/office/powerpoint/2010/main" val="270212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5F3A8-71A3-458A-B741-02850CB4B2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52E5D3F-A05B-410C-9102-2955C8FAB3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C7107E0-1578-427C-89E1-5AA93341F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21E30D-F528-44C0-88AE-9A2DC08CB812}"/>
              </a:ext>
            </a:extLst>
          </p:cNvPr>
          <p:cNvSpPr>
            <a:spLocks noGrp="1"/>
          </p:cNvSpPr>
          <p:nvPr>
            <p:ph type="dt" sz="half" idx="10"/>
          </p:nvPr>
        </p:nvSpPr>
        <p:spPr/>
        <p:txBody>
          <a:bodyPr/>
          <a:lstStyle/>
          <a:p>
            <a:fld id="{647EA315-2DBD-4157-A52C-6E4331692AF8}" type="datetimeFigureOut">
              <a:rPr lang="en-IN" smtClean="0"/>
              <a:t>01-12-2025</a:t>
            </a:fld>
            <a:endParaRPr lang="en-IN"/>
          </a:p>
        </p:txBody>
      </p:sp>
      <p:sp>
        <p:nvSpPr>
          <p:cNvPr id="6" name="Footer Placeholder 5">
            <a:extLst>
              <a:ext uri="{FF2B5EF4-FFF2-40B4-BE49-F238E27FC236}">
                <a16:creationId xmlns:a16="http://schemas.microsoft.com/office/drawing/2014/main" id="{41528D75-BDEB-438C-80F6-F7AE2036EF2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CBB7DE0-1E27-4E89-BB10-41D1EBDBF824}"/>
              </a:ext>
            </a:extLst>
          </p:cNvPr>
          <p:cNvSpPr>
            <a:spLocks noGrp="1"/>
          </p:cNvSpPr>
          <p:nvPr>
            <p:ph type="sldNum" sz="quarter" idx="12"/>
          </p:nvPr>
        </p:nvSpPr>
        <p:spPr/>
        <p:txBody>
          <a:bodyPr/>
          <a:lstStyle/>
          <a:p>
            <a:fld id="{2B2B573D-BFF1-4C13-8E99-FF986CF431E8}" type="slidenum">
              <a:rPr lang="en-IN" smtClean="0"/>
              <a:t>‹#›</a:t>
            </a:fld>
            <a:endParaRPr lang="en-IN"/>
          </a:p>
        </p:txBody>
      </p:sp>
    </p:spTree>
    <p:extLst>
      <p:ext uri="{BB962C8B-B14F-4D97-AF65-F5344CB8AC3E}">
        <p14:creationId xmlns:p14="http://schemas.microsoft.com/office/powerpoint/2010/main" val="142979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EC02-EAA1-46D6-B9AA-A9DB86DFB9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AD016D7-502D-499C-9301-601516619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93F97D2-F7B7-44C8-BAF5-70B1348D4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C1386-6738-4694-B3BC-A24A437C413D}"/>
              </a:ext>
            </a:extLst>
          </p:cNvPr>
          <p:cNvSpPr>
            <a:spLocks noGrp="1"/>
          </p:cNvSpPr>
          <p:nvPr>
            <p:ph type="dt" sz="half" idx="10"/>
          </p:nvPr>
        </p:nvSpPr>
        <p:spPr/>
        <p:txBody>
          <a:bodyPr/>
          <a:lstStyle/>
          <a:p>
            <a:fld id="{647EA315-2DBD-4157-A52C-6E4331692AF8}" type="datetimeFigureOut">
              <a:rPr lang="en-IN" smtClean="0"/>
              <a:t>01-12-2025</a:t>
            </a:fld>
            <a:endParaRPr lang="en-IN"/>
          </a:p>
        </p:txBody>
      </p:sp>
      <p:sp>
        <p:nvSpPr>
          <p:cNvPr id="6" name="Footer Placeholder 5">
            <a:extLst>
              <a:ext uri="{FF2B5EF4-FFF2-40B4-BE49-F238E27FC236}">
                <a16:creationId xmlns:a16="http://schemas.microsoft.com/office/drawing/2014/main" id="{FCF084EF-22BF-4FAF-AC09-85639206939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A4547F3-5A39-490E-A46E-78003F769FFF}"/>
              </a:ext>
            </a:extLst>
          </p:cNvPr>
          <p:cNvSpPr>
            <a:spLocks noGrp="1"/>
          </p:cNvSpPr>
          <p:nvPr>
            <p:ph type="sldNum" sz="quarter" idx="12"/>
          </p:nvPr>
        </p:nvSpPr>
        <p:spPr/>
        <p:txBody>
          <a:bodyPr/>
          <a:lstStyle/>
          <a:p>
            <a:fld id="{2B2B573D-BFF1-4C13-8E99-FF986CF431E8}" type="slidenum">
              <a:rPr lang="en-IN" smtClean="0"/>
              <a:t>‹#›</a:t>
            </a:fld>
            <a:endParaRPr lang="en-IN"/>
          </a:p>
        </p:txBody>
      </p:sp>
    </p:spTree>
    <p:extLst>
      <p:ext uri="{BB962C8B-B14F-4D97-AF65-F5344CB8AC3E}">
        <p14:creationId xmlns:p14="http://schemas.microsoft.com/office/powerpoint/2010/main" val="186824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13E80B-9067-4045-AE9F-1C0194BABF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CA273AE-A207-4978-84F4-4E096AA627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04B6865-CA00-41DC-A955-EFF6F6921B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EA315-2DBD-4157-A52C-6E4331692AF8}" type="datetimeFigureOut">
              <a:rPr lang="en-IN" smtClean="0"/>
              <a:t>01-12-2025</a:t>
            </a:fld>
            <a:endParaRPr lang="en-IN"/>
          </a:p>
        </p:txBody>
      </p:sp>
      <p:sp>
        <p:nvSpPr>
          <p:cNvPr id="5" name="Footer Placeholder 4">
            <a:extLst>
              <a:ext uri="{FF2B5EF4-FFF2-40B4-BE49-F238E27FC236}">
                <a16:creationId xmlns:a16="http://schemas.microsoft.com/office/drawing/2014/main" id="{082B42C1-D41D-4964-B4B8-7E64777554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1FAEA14-4885-4F52-89A8-07A44E8BE4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B573D-BFF1-4C13-8E99-FF986CF431E8}" type="slidenum">
              <a:rPr lang="en-IN" smtClean="0"/>
              <a:t>‹#›</a:t>
            </a:fld>
            <a:endParaRPr lang="en-IN"/>
          </a:p>
        </p:txBody>
      </p:sp>
    </p:spTree>
    <p:extLst>
      <p:ext uri="{BB962C8B-B14F-4D97-AF65-F5344CB8AC3E}">
        <p14:creationId xmlns:p14="http://schemas.microsoft.com/office/powerpoint/2010/main" val="4130297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03237" y="2252560"/>
            <a:ext cx="5353667" cy="792163"/>
          </a:xfrm>
        </p:spPr>
        <p:txBody>
          <a:bodyPr/>
          <a:lstStyle/>
          <a:p>
            <a:pPr>
              <a:lnSpc>
                <a:spcPct val="100000"/>
              </a:lnSpc>
            </a:pPr>
            <a:r>
              <a:rPr lang="en-US" sz="2800" dirty="0"/>
              <a:t>Arrest under GST</a:t>
            </a:r>
            <a:r>
              <a:rPr lang="en-IN" sz="2800" dirty="0"/>
              <a:t>	</a:t>
            </a:r>
          </a:p>
          <a:p>
            <a:pPr>
              <a:lnSpc>
                <a:spcPct val="100000"/>
              </a:lnSpc>
            </a:pPr>
            <a:r>
              <a:rPr lang="en-IN" sz="2800" dirty="0"/>
              <a:t>                         </a:t>
            </a:r>
          </a:p>
          <a:p>
            <a:pPr>
              <a:lnSpc>
                <a:spcPct val="100000"/>
              </a:lnSpc>
            </a:pPr>
            <a:r>
              <a:rPr lang="en-IN" sz="2800" dirty="0"/>
              <a:t>                   - CA Sudhir V S</a:t>
            </a:r>
          </a:p>
          <a:p>
            <a:pPr>
              <a:lnSpc>
                <a:spcPct val="100000"/>
              </a:lnSpc>
            </a:pPr>
            <a:endParaRPr lang="en-IN" sz="2800" dirty="0"/>
          </a:p>
        </p:txBody>
      </p:sp>
      <p:sp>
        <p:nvSpPr>
          <p:cNvPr id="8" name="Text Placeholder 1"/>
          <p:cNvSpPr>
            <a:spLocks noGrp="1"/>
          </p:cNvSpPr>
          <p:nvPr>
            <p:ph type="body" sz="quarter" idx="15"/>
          </p:nvPr>
        </p:nvSpPr>
        <p:spPr>
          <a:xfrm>
            <a:off x="815355" y="6452473"/>
            <a:ext cx="1544387" cy="368300"/>
          </a:xfrm>
        </p:spPr>
        <p:txBody>
          <a:bodyPr/>
          <a:lstStyle/>
          <a:p>
            <a:pPr marL="0" indent="0">
              <a:buNone/>
            </a:pPr>
            <a:r>
              <a:rPr lang="en-IN" dirty="0"/>
              <a:t>16/07/20199</a:t>
            </a:r>
          </a:p>
        </p:txBody>
      </p:sp>
      <p:pic>
        <p:nvPicPr>
          <p:cNvPr id="5" name="Picture 2" descr="Warranty Issues Keeping Belgaum Distributors Up At Night-DQWeek">
            <a:extLst>
              <a:ext uri="{FF2B5EF4-FFF2-40B4-BE49-F238E27FC236}">
                <a16:creationId xmlns:a16="http://schemas.microsoft.com/office/drawing/2014/main" id="{1FC1A433-6A65-4A93-B8A2-CCF712F90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183" y="790155"/>
            <a:ext cx="5165378" cy="52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960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IN" dirty="0"/>
              <a:t>Life and Personal liberty</a:t>
            </a:r>
          </a:p>
        </p:txBody>
      </p:sp>
      <p:sp>
        <p:nvSpPr>
          <p:cNvPr id="4" name="Slide Number Placeholder 3"/>
          <p:cNvSpPr>
            <a:spLocks noGrp="1"/>
          </p:cNvSpPr>
          <p:nvPr>
            <p:ph type="sldNum" sz="quarter" idx="4"/>
          </p:nvPr>
        </p:nvSpPr>
        <p:spPr/>
        <p:txBody>
          <a:bodyPr/>
          <a:lstStyle/>
          <a:p>
            <a:fld id="{C37E4FB1-AD43-40BE-A2D5-51E31E25039B}" type="slidenum">
              <a:rPr lang="en-IN" smtClean="0"/>
              <a:pPr/>
              <a:t>10</a:t>
            </a:fld>
            <a:endParaRPr lang="en-IN" dirty="0"/>
          </a:p>
        </p:txBody>
      </p:sp>
      <p:sp>
        <p:nvSpPr>
          <p:cNvPr id="5" name="TextBox 4">
            <a:extLst>
              <a:ext uri="{FF2B5EF4-FFF2-40B4-BE49-F238E27FC236}">
                <a16:creationId xmlns:a16="http://schemas.microsoft.com/office/drawing/2014/main" id="{F8C83B28-D973-093F-8A4A-CD8E84607D56}"/>
              </a:ext>
            </a:extLst>
          </p:cNvPr>
          <p:cNvSpPr txBox="1"/>
          <p:nvPr/>
        </p:nvSpPr>
        <p:spPr>
          <a:xfrm>
            <a:off x="0" y="1028648"/>
            <a:ext cx="11902966" cy="5183022"/>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IN" sz="2800" dirty="0">
                <a:latin typeface="Cambria" panose="02040503050406030204" pitchFamily="18" charset="0"/>
                <a:ea typeface="Cambria" panose="02040503050406030204" pitchFamily="18" charset="0"/>
              </a:rPr>
              <a:t>As the procedure of Arrest is not mentioned in the law, there can a chance of arbitrary action by the officers which may violate the fundamental right granted under Art 21 of COI. </a:t>
            </a:r>
          </a:p>
          <a:p>
            <a:pPr marL="342900" indent="-342900" algn="just">
              <a:lnSpc>
                <a:spcPct val="150000"/>
              </a:lnSpc>
              <a:buFont typeface="Arial" panose="020B0604020202020204" pitchFamily="34" charset="0"/>
              <a:buChar char="•"/>
            </a:pPr>
            <a:r>
              <a:rPr lang="en-IN" sz="2800" dirty="0">
                <a:latin typeface="Cambria" panose="02040503050406030204" pitchFamily="18" charset="0"/>
                <a:ea typeface="Cambria" panose="02040503050406030204" pitchFamily="18" charset="0"/>
              </a:rPr>
              <a:t>Article 21 of the COI says - </a:t>
            </a:r>
            <a:r>
              <a:rPr lang="en-US" sz="2800" i="1" dirty="0">
                <a:latin typeface="Cambria" panose="02040503050406030204" pitchFamily="18" charset="0"/>
                <a:ea typeface="Cambria" panose="02040503050406030204" pitchFamily="18" charset="0"/>
              </a:rPr>
              <a:t>No person shall be </a:t>
            </a:r>
            <a:r>
              <a:rPr lang="en-US" sz="2800" b="1" i="1" dirty="0">
                <a:latin typeface="Cambria" panose="02040503050406030204" pitchFamily="18" charset="0"/>
                <a:ea typeface="Cambria" panose="02040503050406030204" pitchFamily="18" charset="0"/>
              </a:rPr>
              <a:t>deprived of his life or personal liberty</a:t>
            </a:r>
            <a:r>
              <a:rPr lang="en-US" sz="2800" i="1" dirty="0">
                <a:latin typeface="Cambria" panose="02040503050406030204" pitchFamily="18" charset="0"/>
                <a:ea typeface="Cambria" panose="02040503050406030204" pitchFamily="18" charset="0"/>
              </a:rPr>
              <a:t> except according to </a:t>
            </a:r>
            <a:r>
              <a:rPr lang="en-US" sz="2800" b="1" i="1" dirty="0">
                <a:latin typeface="Cambria" panose="02040503050406030204" pitchFamily="18" charset="0"/>
                <a:ea typeface="Cambria" panose="02040503050406030204" pitchFamily="18" charset="0"/>
              </a:rPr>
              <a:t>procedure established by law.</a:t>
            </a:r>
          </a:p>
          <a:p>
            <a:pPr marL="342900" indent="-342900" algn="just">
              <a:lnSpc>
                <a:spcPct val="150000"/>
              </a:lnSpc>
              <a:buFont typeface="Arial" panose="020B0604020202020204" pitchFamily="34" charset="0"/>
              <a:buChar char="•"/>
            </a:pPr>
            <a:r>
              <a:rPr lang="en-GB" sz="2800" dirty="0">
                <a:latin typeface="Cambria" panose="02040503050406030204" pitchFamily="18" charset="0"/>
                <a:ea typeface="Cambria" panose="02040503050406030204" pitchFamily="18" charset="0"/>
              </a:rPr>
              <a:t>Bail is rule and jail is an exception [</a:t>
            </a:r>
            <a:r>
              <a:rPr lang="en-US" sz="2800" b="1" i="1" u="sng" dirty="0">
                <a:latin typeface="Cambria" panose="02040503050406030204" pitchFamily="18" charset="0"/>
                <a:ea typeface="Cambria" panose="02040503050406030204" pitchFamily="18" charset="0"/>
              </a:rPr>
              <a:t>Maneka Gandhi Vs UOI] </a:t>
            </a:r>
            <a:r>
              <a:rPr lang="en-US" sz="2800" dirty="0">
                <a:latin typeface="Cambria" panose="02040503050406030204" pitchFamily="18" charset="0"/>
                <a:ea typeface="Cambria" panose="02040503050406030204" pitchFamily="18" charset="0"/>
              </a:rPr>
              <a:t>– rigor of jail should be avoided</a:t>
            </a:r>
            <a:r>
              <a:rPr lang="en-US" sz="2800" i="1" dirty="0">
                <a:latin typeface="Cambria" panose="02040503050406030204" pitchFamily="18" charset="0"/>
                <a:ea typeface="Cambria" panose="02040503050406030204" pitchFamily="18" charset="0"/>
              </a:rPr>
              <a:t> &amp; </a:t>
            </a:r>
            <a:r>
              <a:rPr lang="en-US" sz="2800" dirty="0">
                <a:latin typeface="Cambria" panose="02040503050406030204" pitchFamily="18" charset="0"/>
                <a:ea typeface="Cambria" panose="02040503050406030204" pitchFamily="18" charset="0"/>
              </a:rPr>
              <a:t>the procedure established by law </a:t>
            </a:r>
            <a:r>
              <a:rPr lang="en-US" sz="2800" b="1" dirty="0">
                <a:latin typeface="Cambria" panose="02040503050406030204" pitchFamily="18" charset="0"/>
                <a:ea typeface="Cambria" panose="02040503050406030204" pitchFamily="18" charset="0"/>
              </a:rPr>
              <a:t>should be fair and just, reasonable, and not arbitrary.</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33423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9F743-7206-A76F-2CC1-04513EF98A9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4D7743B-7688-B3CF-9FCA-8735EF4356A8}"/>
              </a:ext>
            </a:extLst>
          </p:cNvPr>
          <p:cNvSpPr>
            <a:spLocks noGrp="1"/>
          </p:cNvSpPr>
          <p:nvPr>
            <p:ph type="body" sz="quarter" idx="14"/>
          </p:nvPr>
        </p:nvSpPr>
        <p:spPr>
          <a:xfrm>
            <a:off x="139979" y="136526"/>
            <a:ext cx="10470214" cy="557158"/>
          </a:xfrm>
        </p:spPr>
        <p:txBody>
          <a:bodyPr/>
          <a:lstStyle/>
          <a:p>
            <a:r>
              <a:rPr lang="en-US" dirty="0"/>
              <a:t>Radhika Agarwal Versus Union Of India And Others</a:t>
            </a:r>
            <a:endParaRPr lang="en-IN" b="1" dirty="0"/>
          </a:p>
        </p:txBody>
      </p:sp>
      <p:sp>
        <p:nvSpPr>
          <p:cNvPr id="4" name="Slide Number Placeholder 3">
            <a:extLst>
              <a:ext uri="{FF2B5EF4-FFF2-40B4-BE49-F238E27FC236}">
                <a16:creationId xmlns:a16="http://schemas.microsoft.com/office/drawing/2014/main" id="{57D121F9-5550-F1F3-B3E6-F74AE4369500}"/>
              </a:ext>
            </a:extLst>
          </p:cNvPr>
          <p:cNvSpPr>
            <a:spLocks noGrp="1"/>
          </p:cNvSpPr>
          <p:nvPr>
            <p:ph type="sldNum" sz="quarter" idx="4"/>
          </p:nvPr>
        </p:nvSpPr>
        <p:spPr/>
        <p:txBody>
          <a:bodyPr/>
          <a:lstStyle/>
          <a:p>
            <a:fld id="{C37E4FB1-AD43-40BE-A2D5-51E31E25039B}" type="slidenum">
              <a:rPr lang="en-IN" smtClean="0"/>
              <a:pPr/>
              <a:t>11</a:t>
            </a:fld>
            <a:endParaRPr lang="en-IN" dirty="0"/>
          </a:p>
        </p:txBody>
      </p:sp>
      <p:sp>
        <p:nvSpPr>
          <p:cNvPr id="5" name="TextBox 4">
            <a:extLst>
              <a:ext uri="{FF2B5EF4-FFF2-40B4-BE49-F238E27FC236}">
                <a16:creationId xmlns:a16="http://schemas.microsoft.com/office/drawing/2014/main" id="{16DBCB0C-1D9F-3DCB-4CE2-06EEF0F3AFD4}"/>
              </a:ext>
            </a:extLst>
          </p:cNvPr>
          <p:cNvSpPr txBox="1"/>
          <p:nvPr/>
        </p:nvSpPr>
        <p:spPr>
          <a:xfrm>
            <a:off x="0" y="923955"/>
            <a:ext cx="11950262" cy="5456045"/>
          </a:xfrm>
          <a:prstGeom prst="rect">
            <a:avLst/>
          </a:prstGeom>
          <a:noFill/>
        </p:spPr>
        <p:txBody>
          <a:bodyPr wrap="square">
            <a:spAutoFit/>
          </a:bodyPr>
          <a:lstStyle/>
          <a:p>
            <a:pPr algn="just"/>
            <a:r>
              <a:rPr lang="en-US" sz="2900" b="1" i="0" dirty="0">
                <a:solidFill>
                  <a:srgbClr val="000000"/>
                </a:solidFill>
                <a:effectLst/>
                <a:latin typeface="Cambria" panose="02040503050406030204" pitchFamily="18" charset="0"/>
                <a:ea typeface="Cambria" panose="02040503050406030204" pitchFamily="18" charset="0"/>
              </a:rPr>
              <a:t>2025 (2) TMI 1162 - SUPREME COURT (LB)</a:t>
            </a:r>
            <a:endParaRPr lang="en-US" sz="2900" b="1" dirty="0">
              <a:solidFill>
                <a:srgbClr val="000000"/>
              </a:solidFill>
              <a:latin typeface="Cambria" panose="02040503050406030204" pitchFamily="18" charset="0"/>
              <a:ea typeface="Cambria" panose="02040503050406030204" pitchFamily="18" charset="0"/>
            </a:endParaRPr>
          </a:p>
          <a:p>
            <a:pPr marL="342900" indent="-342900" algn="just">
              <a:lnSpc>
                <a:spcPct val="150000"/>
              </a:lnSpc>
              <a:buFont typeface="Arial" panose="020B0604020202020204" pitchFamily="34" charset="0"/>
              <a:buChar char="•"/>
            </a:pPr>
            <a:r>
              <a:rPr lang="en-US" sz="2400" dirty="0">
                <a:latin typeface="Cambria" panose="02040503050406030204" pitchFamily="18" charset="0"/>
                <a:ea typeface="Cambria" panose="02040503050406030204" pitchFamily="18" charset="0"/>
              </a:rPr>
              <a:t>The amendments to the Customs Act and GST Act are valid. </a:t>
            </a:r>
          </a:p>
          <a:p>
            <a:pPr marL="342900" indent="-342900" algn="just">
              <a:lnSpc>
                <a:spcPct val="150000"/>
              </a:lnSpc>
              <a:buFont typeface="Arial" panose="020B0604020202020204" pitchFamily="34" charset="0"/>
              <a:buChar char="•"/>
            </a:pPr>
            <a:r>
              <a:rPr lang="en-US" sz="2400" dirty="0">
                <a:latin typeface="Cambria" panose="02040503050406030204" pitchFamily="18" charset="0"/>
                <a:ea typeface="Cambria" panose="02040503050406030204" pitchFamily="18" charset="0"/>
              </a:rPr>
              <a:t>The procedural safeguards under the CrPC apply to arrests under the Customs Act and GST Act, ensuring protection of individual rights. </a:t>
            </a:r>
          </a:p>
          <a:p>
            <a:pPr marL="342900" indent="-342900" algn="just">
              <a:lnSpc>
                <a:spcPct val="150000"/>
              </a:lnSpc>
              <a:buFont typeface="Arial" panose="020B0604020202020204" pitchFamily="34" charset="0"/>
              <a:buChar char="•"/>
            </a:pPr>
            <a:r>
              <a:rPr lang="en-US" sz="2400" dirty="0">
                <a:latin typeface="Cambria" panose="02040503050406030204" pitchFamily="18" charset="0"/>
                <a:ea typeface="Cambria" panose="02040503050406030204" pitchFamily="18" charset="0"/>
              </a:rPr>
              <a:t>Customs officers must exercise their arrest powers with caution, ensuring compliance with statutory and constitutional safeguards. </a:t>
            </a:r>
          </a:p>
          <a:p>
            <a:pPr marL="342900" indent="-342900" algn="just">
              <a:lnSpc>
                <a:spcPct val="150000"/>
              </a:lnSpc>
              <a:buFont typeface="Arial" panose="020B0604020202020204" pitchFamily="34" charset="0"/>
              <a:buChar char="•"/>
            </a:pPr>
            <a:r>
              <a:rPr lang="en-US" sz="2400" dirty="0">
                <a:latin typeface="Cambria" panose="02040503050406030204" pitchFamily="18" charset="0"/>
                <a:ea typeface="Cambria" panose="02040503050406030204" pitchFamily="18" charset="0"/>
              </a:rPr>
              <a:t>The power of arrest under these Acts is subject to judicial review to prevent arbitrary or unlawful arrests. </a:t>
            </a:r>
          </a:p>
          <a:p>
            <a:pPr marL="342900" indent="-342900" algn="just">
              <a:lnSpc>
                <a:spcPct val="150000"/>
              </a:lnSpc>
              <a:buFont typeface="Arial" panose="020B0604020202020204" pitchFamily="34" charset="0"/>
              <a:buChar char="•"/>
            </a:pPr>
            <a:r>
              <a:rPr lang="en-US" sz="2400" dirty="0">
                <a:latin typeface="Cambria" panose="02040503050406030204" pitchFamily="18" charset="0"/>
                <a:ea typeface="Cambria" panose="02040503050406030204" pitchFamily="18" charset="0"/>
              </a:rPr>
              <a:t>The constitutional validity of Sections 69 and 70 of the GST Acts is upheld, affirming the legislative competence to enact such provisions.</a:t>
            </a:r>
          </a:p>
        </p:txBody>
      </p:sp>
    </p:spTree>
    <p:extLst>
      <p:ext uri="{BB962C8B-B14F-4D97-AF65-F5344CB8AC3E}">
        <p14:creationId xmlns:p14="http://schemas.microsoft.com/office/powerpoint/2010/main" val="3889923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08499-4A83-FE9E-8C78-0745329AA63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33AE00F-E6AB-9976-6AA7-5D66009C6388}"/>
              </a:ext>
            </a:extLst>
          </p:cNvPr>
          <p:cNvSpPr>
            <a:spLocks noGrp="1"/>
          </p:cNvSpPr>
          <p:nvPr>
            <p:ph type="body" sz="quarter" idx="14"/>
          </p:nvPr>
        </p:nvSpPr>
        <p:spPr>
          <a:xfrm>
            <a:off x="0" y="46584"/>
            <a:ext cx="11557416" cy="687934"/>
          </a:xfrm>
        </p:spPr>
        <p:txBody>
          <a:bodyPr/>
          <a:lstStyle/>
          <a:p>
            <a:r>
              <a:rPr lang="en-US" dirty="0"/>
              <a:t>Serious offences lead to Arrest</a:t>
            </a:r>
          </a:p>
        </p:txBody>
      </p:sp>
      <p:sp>
        <p:nvSpPr>
          <p:cNvPr id="5" name="Slide Number Placeholder 3">
            <a:extLst>
              <a:ext uri="{FF2B5EF4-FFF2-40B4-BE49-F238E27FC236}">
                <a16:creationId xmlns:a16="http://schemas.microsoft.com/office/drawing/2014/main" id="{04BFBB52-6903-A804-37BB-253C44789D25}"/>
              </a:ext>
            </a:extLst>
          </p:cNvPr>
          <p:cNvSpPr>
            <a:spLocks noGrp="1"/>
          </p:cNvSpPr>
          <p:nvPr>
            <p:ph type="sldNum" sz="quarter" idx="4"/>
          </p:nvPr>
        </p:nvSpPr>
        <p:spPr>
          <a:xfrm>
            <a:off x="8610600" y="6356350"/>
            <a:ext cx="2743200" cy="365125"/>
          </a:xfrm>
        </p:spPr>
        <p:txBody>
          <a:bodyPr/>
          <a:lstStyle/>
          <a:p>
            <a:fld id="{C37E4FB1-AD43-40BE-A2D5-51E31E25039B}" type="slidenum">
              <a:rPr lang="en-IN" smtClean="0"/>
              <a:pPr/>
              <a:t>12</a:t>
            </a:fld>
            <a:endParaRPr lang="en-IN" dirty="0"/>
          </a:p>
        </p:txBody>
      </p:sp>
      <p:sp>
        <p:nvSpPr>
          <p:cNvPr id="3" name="Rectangle 2">
            <a:extLst>
              <a:ext uri="{FF2B5EF4-FFF2-40B4-BE49-F238E27FC236}">
                <a16:creationId xmlns:a16="http://schemas.microsoft.com/office/drawing/2014/main" id="{0D052B5D-4C4D-6084-8AEE-805A9BCCA374}"/>
              </a:ext>
            </a:extLst>
          </p:cNvPr>
          <p:cNvSpPr/>
          <p:nvPr/>
        </p:nvSpPr>
        <p:spPr>
          <a:xfrm>
            <a:off x="0" y="1019331"/>
            <a:ext cx="11797259" cy="3908762"/>
          </a:xfrm>
          <a:prstGeom prst="rect">
            <a:avLst/>
          </a:prstGeom>
          <a:noFill/>
        </p:spPr>
        <p:txBody>
          <a:bodyPr wrap="square">
            <a:spAutoFit/>
          </a:bodyPr>
          <a:lstStyle/>
          <a:p>
            <a:pPr marL="457200" lvl="2" indent="-457200" algn="just" fontAlgn="base">
              <a:spcBef>
                <a:spcPts val="600"/>
              </a:spcBef>
              <a:spcAft>
                <a:spcPts val="600"/>
              </a:spcAft>
              <a:buFont typeface="Wingdings" panose="05000000000000000000" pitchFamily="2" charset="2"/>
              <a:buChar char="Ø"/>
            </a:pPr>
            <a:r>
              <a:rPr lang="en-US" sz="2600" dirty="0">
                <a:latin typeface="Cambria" pitchFamily="18" charset="0"/>
                <a:ea typeface="Cambria" pitchFamily="18" charset="0"/>
              </a:rPr>
              <a:t>Whoever commits, or causes to commit and retain the benefits arising out of, any of the following offences, namely:-</a:t>
            </a:r>
          </a:p>
          <a:p>
            <a:pPr marL="725488" lvl="3" indent="-630238" algn="just" fontAlgn="base">
              <a:spcBef>
                <a:spcPts val="600"/>
              </a:spcBef>
              <a:spcAft>
                <a:spcPts val="600"/>
              </a:spcAft>
              <a:buFont typeface="Wingdings" panose="05000000000000000000" pitchFamily="2" charset="2"/>
              <a:buChar char="§"/>
            </a:pPr>
            <a:r>
              <a:rPr lang="en-US" sz="2600" dirty="0">
                <a:latin typeface="Cambria" pitchFamily="18" charset="0"/>
                <a:ea typeface="Cambria" pitchFamily="18" charset="0"/>
              </a:rPr>
              <a:t>Supplies without invoice in contravention of Act/Rules, with the intention to evade tax;</a:t>
            </a:r>
          </a:p>
          <a:p>
            <a:pPr marL="725488" lvl="3" indent="-630238" algn="just" fontAlgn="base">
              <a:spcBef>
                <a:spcPts val="600"/>
              </a:spcBef>
              <a:spcAft>
                <a:spcPts val="600"/>
              </a:spcAft>
              <a:buFont typeface="Wingdings" panose="05000000000000000000" pitchFamily="2" charset="2"/>
              <a:buChar char="§"/>
            </a:pPr>
            <a:r>
              <a:rPr lang="en-US" sz="2600" dirty="0">
                <a:latin typeface="Cambria" pitchFamily="18" charset="0"/>
                <a:ea typeface="Cambria" pitchFamily="18" charset="0"/>
              </a:rPr>
              <a:t>Invoice/bill without actual supply in contravention of Act/Rules, leading to wrongful availment/utilization of ITC or refund of tax;</a:t>
            </a:r>
          </a:p>
          <a:p>
            <a:pPr marL="725488" lvl="3" indent="-630238" algn="just" fontAlgn="base">
              <a:spcBef>
                <a:spcPts val="600"/>
              </a:spcBef>
              <a:spcAft>
                <a:spcPts val="600"/>
              </a:spcAft>
              <a:buFont typeface="Wingdings" panose="05000000000000000000" pitchFamily="2" charset="2"/>
              <a:buChar char="§"/>
            </a:pPr>
            <a:r>
              <a:rPr lang="en-US" sz="2600" dirty="0">
                <a:latin typeface="Cambria" pitchFamily="18" charset="0"/>
                <a:ea typeface="Cambria" pitchFamily="18" charset="0"/>
              </a:rPr>
              <a:t>Availing ITC without supply of goods/ services</a:t>
            </a:r>
          </a:p>
          <a:p>
            <a:pPr marL="725488" lvl="3" indent="-630238" algn="just" fontAlgn="base">
              <a:spcBef>
                <a:spcPts val="600"/>
              </a:spcBef>
              <a:spcAft>
                <a:spcPts val="600"/>
              </a:spcAft>
              <a:buFont typeface="Wingdings" panose="05000000000000000000" pitchFamily="2" charset="2"/>
              <a:buChar char="§"/>
            </a:pPr>
            <a:r>
              <a:rPr lang="en-US" sz="2600" dirty="0">
                <a:latin typeface="Cambria" pitchFamily="18" charset="0"/>
                <a:ea typeface="Cambria" pitchFamily="18" charset="0"/>
              </a:rPr>
              <a:t>Collected GST but not paid &gt; 3 months</a:t>
            </a:r>
          </a:p>
        </p:txBody>
      </p:sp>
    </p:spTree>
    <p:extLst>
      <p:ext uri="{BB962C8B-B14F-4D97-AF65-F5344CB8AC3E}">
        <p14:creationId xmlns:p14="http://schemas.microsoft.com/office/powerpoint/2010/main" val="288513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20F2A-C864-9B23-66B1-F04B77E6A08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CFAA440-534A-1893-379A-589FD0FCF9F8}"/>
              </a:ext>
            </a:extLst>
          </p:cNvPr>
          <p:cNvSpPr>
            <a:spLocks noGrp="1"/>
          </p:cNvSpPr>
          <p:nvPr>
            <p:ph type="body" sz="quarter" idx="14"/>
          </p:nvPr>
        </p:nvSpPr>
        <p:spPr>
          <a:xfrm>
            <a:off x="0" y="0"/>
            <a:ext cx="10708838" cy="574034"/>
          </a:xfrm>
        </p:spPr>
        <p:txBody>
          <a:bodyPr/>
          <a:lstStyle/>
          <a:p>
            <a:r>
              <a:rPr lang="en-US" dirty="0"/>
              <a:t>Who are covered u/s 132? – Amendment w.e.f. 01-01-2022</a:t>
            </a:r>
          </a:p>
        </p:txBody>
      </p:sp>
      <p:sp>
        <p:nvSpPr>
          <p:cNvPr id="5" name="Slide Number Placeholder 3">
            <a:extLst>
              <a:ext uri="{FF2B5EF4-FFF2-40B4-BE49-F238E27FC236}">
                <a16:creationId xmlns:a16="http://schemas.microsoft.com/office/drawing/2014/main" id="{EC1EC5DB-2020-9CA1-E7A3-2307066BEA6D}"/>
              </a:ext>
            </a:extLst>
          </p:cNvPr>
          <p:cNvSpPr>
            <a:spLocks noGrp="1"/>
          </p:cNvSpPr>
          <p:nvPr>
            <p:ph type="sldNum" sz="quarter" idx="4"/>
          </p:nvPr>
        </p:nvSpPr>
        <p:spPr>
          <a:xfrm>
            <a:off x="8610600" y="6356350"/>
            <a:ext cx="2743200" cy="365125"/>
          </a:xfrm>
        </p:spPr>
        <p:txBody>
          <a:bodyPr/>
          <a:lstStyle/>
          <a:p>
            <a:fld id="{C37E4FB1-AD43-40BE-A2D5-51E31E25039B}" type="slidenum">
              <a:rPr lang="en-IN" smtClean="0"/>
              <a:pPr/>
              <a:t>13</a:t>
            </a:fld>
            <a:endParaRPr lang="en-IN" dirty="0"/>
          </a:p>
        </p:txBody>
      </p:sp>
      <p:pic>
        <p:nvPicPr>
          <p:cNvPr id="6" name="Picture 5">
            <a:extLst>
              <a:ext uri="{FF2B5EF4-FFF2-40B4-BE49-F238E27FC236}">
                <a16:creationId xmlns:a16="http://schemas.microsoft.com/office/drawing/2014/main" id="{0998436A-8FF5-216C-FB13-34C5A90158E2}"/>
              </a:ext>
            </a:extLst>
          </p:cNvPr>
          <p:cNvPicPr>
            <a:picLocks noChangeAspect="1"/>
          </p:cNvPicPr>
          <p:nvPr/>
        </p:nvPicPr>
        <p:blipFill>
          <a:blip r:embed="rId2"/>
          <a:stretch>
            <a:fillRect/>
          </a:stretch>
        </p:blipFill>
        <p:spPr>
          <a:xfrm>
            <a:off x="0" y="963184"/>
            <a:ext cx="12013323" cy="5905720"/>
          </a:xfrm>
          <a:prstGeom prst="rect">
            <a:avLst/>
          </a:prstGeom>
        </p:spPr>
      </p:pic>
    </p:spTree>
    <p:extLst>
      <p:ext uri="{BB962C8B-B14F-4D97-AF65-F5344CB8AC3E}">
        <p14:creationId xmlns:p14="http://schemas.microsoft.com/office/powerpoint/2010/main" val="4002763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8F527-D60E-C96B-2A74-34435F90F5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371339E-A7CE-ED83-D67A-BE28A9162D75}"/>
              </a:ext>
            </a:extLst>
          </p:cNvPr>
          <p:cNvSpPr>
            <a:spLocks noGrp="1"/>
          </p:cNvSpPr>
          <p:nvPr>
            <p:ph type="body" sz="quarter" idx="10"/>
          </p:nvPr>
        </p:nvSpPr>
        <p:spPr>
          <a:xfrm>
            <a:off x="1757082" y="2474259"/>
            <a:ext cx="3908611" cy="2348753"/>
          </a:xfrm>
        </p:spPr>
        <p:txBody>
          <a:bodyPr/>
          <a:lstStyle/>
          <a:p>
            <a:r>
              <a:rPr lang="en-IN" sz="4000" b="1" dirty="0">
                <a:solidFill>
                  <a:srgbClr val="00327D"/>
                </a:solidFill>
              </a:rPr>
              <a:t>Scope of “Reason to Believe”</a:t>
            </a:r>
            <a:endParaRPr lang="en-US" dirty="0">
              <a:solidFill>
                <a:srgbClr val="00327D"/>
              </a:solidFill>
            </a:endParaRPr>
          </a:p>
        </p:txBody>
      </p:sp>
    </p:spTree>
    <p:extLst>
      <p:ext uri="{BB962C8B-B14F-4D97-AF65-F5344CB8AC3E}">
        <p14:creationId xmlns:p14="http://schemas.microsoft.com/office/powerpoint/2010/main" val="73448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BA503-BD59-3662-309D-496201C5125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43EEAD6-32A9-B8D3-3F83-2DC9AECB3C84}"/>
              </a:ext>
            </a:extLst>
          </p:cNvPr>
          <p:cNvSpPr>
            <a:spLocks noGrp="1"/>
          </p:cNvSpPr>
          <p:nvPr>
            <p:ph type="body" sz="quarter" idx="14"/>
          </p:nvPr>
        </p:nvSpPr>
        <p:spPr>
          <a:xfrm>
            <a:off x="327024" y="150813"/>
            <a:ext cx="10233399" cy="656011"/>
          </a:xfrm>
        </p:spPr>
        <p:txBody>
          <a:bodyPr/>
          <a:lstStyle/>
          <a:p>
            <a:r>
              <a:rPr lang="en-US" dirty="0"/>
              <a:t>Reasons to believe – Judgements under GST regime</a:t>
            </a:r>
          </a:p>
        </p:txBody>
      </p:sp>
      <p:sp>
        <p:nvSpPr>
          <p:cNvPr id="5" name="Slide Number Placeholder 3">
            <a:extLst>
              <a:ext uri="{FF2B5EF4-FFF2-40B4-BE49-F238E27FC236}">
                <a16:creationId xmlns:a16="http://schemas.microsoft.com/office/drawing/2014/main" id="{9E36E5AA-6438-ADF4-BF9A-67D119E32854}"/>
              </a:ext>
            </a:extLst>
          </p:cNvPr>
          <p:cNvSpPr>
            <a:spLocks noGrp="1"/>
          </p:cNvSpPr>
          <p:nvPr>
            <p:ph type="sldNum" sz="quarter" idx="4"/>
          </p:nvPr>
        </p:nvSpPr>
        <p:spPr>
          <a:xfrm>
            <a:off x="8610600" y="6356350"/>
            <a:ext cx="2743200" cy="365125"/>
          </a:xfrm>
        </p:spPr>
        <p:txBody>
          <a:bodyPr/>
          <a:lstStyle/>
          <a:p>
            <a:fld id="{C37E4FB1-AD43-40BE-A2D5-51E31E25039B}" type="slidenum">
              <a:rPr lang="en-IN" smtClean="0"/>
              <a:pPr/>
              <a:t>15</a:t>
            </a:fld>
            <a:endParaRPr lang="en-IN" dirty="0"/>
          </a:p>
        </p:txBody>
      </p:sp>
      <p:pic>
        <p:nvPicPr>
          <p:cNvPr id="6" name="Picture 5">
            <a:extLst>
              <a:ext uri="{FF2B5EF4-FFF2-40B4-BE49-F238E27FC236}">
                <a16:creationId xmlns:a16="http://schemas.microsoft.com/office/drawing/2014/main" id="{39A71421-A12C-F5E2-EC40-0C05485B8806}"/>
              </a:ext>
            </a:extLst>
          </p:cNvPr>
          <p:cNvPicPr>
            <a:picLocks noChangeAspect="1"/>
          </p:cNvPicPr>
          <p:nvPr/>
        </p:nvPicPr>
        <p:blipFill>
          <a:blip r:embed="rId2"/>
          <a:stretch>
            <a:fillRect/>
          </a:stretch>
        </p:blipFill>
        <p:spPr>
          <a:xfrm>
            <a:off x="1" y="977463"/>
            <a:ext cx="12014130" cy="5880538"/>
          </a:xfrm>
          <a:prstGeom prst="rect">
            <a:avLst/>
          </a:prstGeom>
        </p:spPr>
      </p:pic>
    </p:spTree>
    <p:extLst>
      <p:ext uri="{BB962C8B-B14F-4D97-AF65-F5344CB8AC3E}">
        <p14:creationId xmlns:p14="http://schemas.microsoft.com/office/powerpoint/2010/main" val="178786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52EBF-03D3-FF0D-4623-959C190F5E2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E65A295-E3C0-3A8D-0933-B906C1FF3993}"/>
              </a:ext>
            </a:extLst>
          </p:cNvPr>
          <p:cNvSpPr>
            <a:spLocks noGrp="1"/>
          </p:cNvSpPr>
          <p:nvPr>
            <p:ph type="body" sz="quarter" idx="14"/>
          </p:nvPr>
        </p:nvSpPr>
        <p:spPr>
          <a:xfrm>
            <a:off x="327024" y="150813"/>
            <a:ext cx="10233399" cy="656011"/>
          </a:xfrm>
        </p:spPr>
        <p:txBody>
          <a:bodyPr/>
          <a:lstStyle/>
          <a:p>
            <a:r>
              <a:rPr lang="en-US" dirty="0"/>
              <a:t>Reasons to believe – Judgements Pre-GST regime</a:t>
            </a:r>
          </a:p>
        </p:txBody>
      </p:sp>
      <p:sp>
        <p:nvSpPr>
          <p:cNvPr id="5" name="Slide Number Placeholder 3">
            <a:extLst>
              <a:ext uri="{FF2B5EF4-FFF2-40B4-BE49-F238E27FC236}">
                <a16:creationId xmlns:a16="http://schemas.microsoft.com/office/drawing/2014/main" id="{E66D675D-6823-50D4-5098-F293F02BD578}"/>
              </a:ext>
            </a:extLst>
          </p:cNvPr>
          <p:cNvSpPr>
            <a:spLocks noGrp="1"/>
          </p:cNvSpPr>
          <p:nvPr>
            <p:ph type="sldNum" sz="quarter" idx="4"/>
          </p:nvPr>
        </p:nvSpPr>
        <p:spPr>
          <a:xfrm>
            <a:off x="8610600" y="6356350"/>
            <a:ext cx="2743200" cy="365125"/>
          </a:xfrm>
        </p:spPr>
        <p:txBody>
          <a:bodyPr/>
          <a:lstStyle/>
          <a:p>
            <a:fld id="{C37E4FB1-AD43-40BE-A2D5-51E31E25039B}" type="slidenum">
              <a:rPr lang="en-IN" smtClean="0"/>
              <a:pPr/>
              <a:t>16</a:t>
            </a:fld>
            <a:endParaRPr lang="en-IN" dirty="0"/>
          </a:p>
        </p:txBody>
      </p:sp>
      <p:pic>
        <p:nvPicPr>
          <p:cNvPr id="4" name="Picture 3">
            <a:extLst>
              <a:ext uri="{FF2B5EF4-FFF2-40B4-BE49-F238E27FC236}">
                <a16:creationId xmlns:a16="http://schemas.microsoft.com/office/drawing/2014/main" id="{90762BCC-D48E-DAA1-6DBD-30E69B97BAC7}"/>
              </a:ext>
            </a:extLst>
          </p:cNvPr>
          <p:cNvPicPr>
            <a:picLocks noChangeAspect="1"/>
          </p:cNvPicPr>
          <p:nvPr/>
        </p:nvPicPr>
        <p:blipFill>
          <a:blip r:embed="rId2"/>
          <a:stretch>
            <a:fillRect/>
          </a:stretch>
        </p:blipFill>
        <p:spPr>
          <a:xfrm>
            <a:off x="0" y="930166"/>
            <a:ext cx="12020809" cy="5930681"/>
          </a:xfrm>
          <a:prstGeom prst="rect">
            <a:avLst/>
          </a:prstGeom>
        </p:spPr>
      </p:pic>
    </p:spTree>
    <p:extLst>
      <p:ext uri="{BB962C8B-B14F-4D97-AF65-F5344CB8AC3E}">
        <p14:creationId xmlns:p14="http://schemas.microsoft.com/office/powerpoint/2010/main" val="2225967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F84F9-A701-5D5F-2871-93F76018404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F9D439E-0692-E87A-77D5-4A5915C06443}"/>
              </a:ext>
            </a:extLst>
          </p:cNvPr>
          <p:cNvSpPr>
            <a:spLocks noGrp="1"/>
          </p:cNvSpPr>
          <p:nvPr>
            <p:ph type="body" sz="quarter" idx="14"/>
          </p:nvPr>
        </p:nvSpPr>
        <p:spPr>
          <a:xfrm>
            <a:off x="327024" y="150813"/>
            <a:ext cx="10233399" cy="656011"/>
          </a:xfrm>
        </p:spPr>
        <p:txBody>
          <a:bodyPr/>
          <a:lstStyle/>
          <a:p>
            <a:r>
              <a:rPr lang="en-US" dirty="0"/>
              <a:t>Whether “Reasons to believe” to be in writing?</a:t>
            </a:r>
          </a:p>
        </p:txBody>
      </p:sp>
      <p:sp>
        <p:nvSpPr>
          <p:cNvPr id="5" name="Slide Number Placeholder 3">
            <a:extLst>
              <a:ext uri="{FF2B5EF4-FFF2-40B4-BE49-F238E27FC236}">
                <a16:creationId xmlns:a16="http://schemas.microsoft.com/office/drawing/2014/main" id="{7D004B41-8263-1452-6865-DFE2456393D4}"/>
              </a:ext>
            </a:extLst>
          </p:cNvPr>
          <p:cNvSpPr>
            <a:spLocks noGrp="1"/>
          </p:cNvSpPr>
          <p:nvPr>
            <p:ph type="sldNum" sz="quarter" idx="4"/>
          </p:nvPr>
        </p:nvSpPr>
        <p:spPr>
          <a:xfrm>
            <a:off x="8610600" y="6356350"/>
            <a:ext cx="2743200" cy="365125"/>
          </a:xfrm>
        </p:spPr>
        <p:txBody>
          <a:bodyPr/>
          <a:lstStyle/>
          <a:p>
            <a:fld id="{C37E4FB1-AD43-40BE-A2D5-51E31E25039B}" type="slidenum">
              <a:rPr lang="en-IN" smtClean="0"/>
              <a:pPr/>
              <a:t>17</a:t>
            </a:fld>
            <a:endParaRPr lang="en-IN" dirty="0"/>
          </a:p>
        </p:txBody>
      </p:sp>
      <p:pic>
        <p:nvPicPr>
          <p:cNvPr id="6" name="Picture 5">
            <a:extLst>
              <a:ext uri="{FF2B5EF4-FFF2-40B4-BE49-F238E27FC236}">
                <a16:creationId xmlns:a16="http://schemas.microsoft.com/office/drawing/2014/main" id="{1B90454A-B05D-BA99-4397-CE6E4AAFE3AD}"/>
              </a:ext>
            </a:extLst>
          </p:cNvPr>
          <p:cNvPicPr>
            <a:picLocks noChangeAspect="1"/>
          </p:cNvPicPr>
          <p:nvPr/>
        </p:nvPicPr>
        <p:blipFill>
          <a:blip r:embed="rId2"/>
          <a:stretch>
            <a:fillRect/>
          </a:stretch>
        </p:blipFill>
        <p:spPr>
          <a:xfrm>
            <a:off x="0" y="977463"/>
            <a:ext cx="11985394" cy="5880538"/>
          </a:xfrm>
          <a:prstGeom prst="rect">
            <a:avLst/>
          </a:prstGeom>
        </p:spPr>
      </p:pic>
    </p:spTree>
    <p:extLst>
      <p:ext uri="{BB962C8B-B14F-4D97-AF65-F5344CB8AC3E}">
        <p14:creationId xmlns:p14="http://schemas.microsoft.com/office/powerpoint/2010/main" val="1091662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8502A-7EEF-7447-B35A-4A7F920D003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A30F7E2-B4D8-7ED2-8817-FFB8A2DD020E}"/>
              </a:ext>
            </a:extLst>
          </p:cNvPr>
          <p:cNvSpPr>
            <a:spLocks noGrp="1"/>
          </p:cNvSpPr>
          <p:nvPr>
            <p:ph type="body" sz="quarter" idx="14"/>
          </p:nvPr>
        </p:nvSpPr>
        <p:spPr>
          <a:xfrm>
            <a:off x="327024" y="150813"/>
            <a:ext cx="10233399" cy="656011"/>
          </a:xfrm>
        </p:spPr>
        <p:txBody>
          <a:bodyPr/>
          <a:lstStyle/>
          <a:p>
            <a:r>
              <a:rPr lang="en-US" dirty="0"/>
              <a:t>“Reason to believe” – Conclusion</a:t>
            </a:r>
          </a:p>
        </p:txBody>
      </p:sp>
      <p:sp>
        <p:nvSpPr>
          <p:cNvPr id="5" name="Slide Number Placeholder 3">
            <a:extLst>
              <a:ext uri="{FF2B5EF4-FFF2-40B4-BE49-F238E27FC236}">
                <a16:creationId xmlns:a16="http://schemas.microsoft.com/office/drawing/2014/main" id="{D75445A1-8299-58E4-E7BD-1F4B3F7E9FCE}"/>
              </a:ext>
            </a:extLst>
          </p:cNvPr>
          <p:cNvSpPr>
            <a:spLocks noGrp="1"/>
          </p:cNvSpPr>
          <p:nvPr>
            <p:ph type="sldNum" sz="quarter" idx="4"/>
          </p:nvPr>
        </p:nvSpPr>
        <p:spPr>
          <a:xfrm>
            <a:off x="8610600" y="6356350"/>
            <a:ext cx="2743200" cy="365125"/>
          </a:xfrm>
        </p:spPr>
        <p:txBody>
          <a:bodyPr/>
          <a:lstStyle/>
          <a:p>
            <a:fld id="{C37E4FB1-AD43-40BE-A2D5-51E31E25039B}" type="slidenum">
              <a:rPr lang="en-IN" smtClean="0"/>
              <a:pPr/>
              <a:t>18</a:t>
            </a:fld>
            <a:endParaRPr lang="en-IN" dirty="0"/>
          </a:p>
        </p:txBody>
      </p:sp>
      <p:pic>
        <p:nvPicPr>
          <p:cNvPr id="4" name="Picture 3">
            <a:extLst>
              <a:ext uri="{FF2B5EF4-FFF2-40B4-BE49-F238E27FC236}">
                <a16:creationId xmlns:a16="http://schemas.microsoft.com/office/drawing/2014/main" id="{5191F7DA-7891-5290-F704-11AEB8393F59}"/>
              </a:ext>
            </a:extLst>
          </p:cNvPr>
          <p:cNvPicPr>
            <a:picLocks noChangeAspect="1"/>
          </p:cNvPicPr>
          <p:nvPr/>
        </p:nvPicPr>
        <p:blipFill>
          <a:blip r:embed="rId2"/>
          <a:stretch>
            <a:fillRect/>
          </a:stretch>
        </p:blipFill>
        <p:spPr>
          <a:xfrm>
            <a:off x="0" y="993228"/>
            <a:ext cx="12045428" cy="5864773"/>
          </a:xfrm>
          <a:prstGeom prst="rect">
            <a:avLst/>
          </a:prstGeom>
        </p:spPr>
      </p:pic>
    </p:spTree>
    <p:extLst>
      <p:ext uri="{BB962C8B-B14F-4D97-AF65-F5344CB8AC3E}">
        <p14:creationId xmlns:p14="http://schemas.microsoft.com/office/powerpoint/2010/main" val="2435860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473DF-1561-5567-2F16-8324C1311A8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C12D0F8-D85A-9955-EFE1-F9A274B06450}"/>
              </a:ext>
            </a:extLst>
          </p:cNvPr>
          <p:cNvSpPr>
            <a:spLocks noGrp="1"/>
          </p:cNvSpPr>
          <p:nvPr>
            <p:ph type="body" sz="quarter" idx="14"/>
          </p:nvPr>
        </p:nvSpPr>
        <p:spPr>
          <a:xfrm>
            <a:off x="0" y="-108170"/>
            <a:ext cx="11353800" cy="594053"/>
          </a:xfrm>
        </p:spPr>
        <p:txBody>
          <a:bodyPr/>
          <a:lstStyle/>
          <a:p>
            <a:r>
              <a:rPr lang="en-US" dirty="0"/>
              <a:t>Procedure for Prosecution under GST Law v/s Criminal Procedure Code</a:t>
            </a:r>
          </a:p>
        </p:txBody>
      </p:sp>
      <p:sp>
        <p:nvSpPr>
          <p:cNvPr id="5" name="Slide Number Placeholder 3">
            <a:extLst>
              <a:ext uri="{FF2B5EF4-FFF2-40B4-BE49-F238E27FC236}">
                <a16:creationId xmlns:a16="http://schemas.microsoft.com/office/drawing/2014/main" id="{CE6CCD18-1035-22E1-7E31-188E69869CF6}"/>
              </a:ext>
            </a:extLst>
          </p:cNvPr>
          <p:cNvSpPr>
            <a:spLocks noGrp="1"/>
          </p:cNvSpPr>
          <p:nvPr>
            <p:ph type="sldNum" sz="quarter" idx="4"/>
          </p:nvPr>
        </p:nvSpPr>
        <p:spPr>
          <a:xfrm>
            <a:off x="8610600" y="6356350"/>
            <a:ext cx="2743200" cy="365125"/>
          </a:xfrm>
        </p:spPr>
        <p:txBody>
          <a:bodyPr/>
          <a:lstStyle/>
          <a:p>
            <a:fld id="{C37E4FB1-AD43-40BE-A2D5-51E31E25039B}" type="slidenum">
              <a:rPr lang="en-IN" smtClean="0"/>
              <a:pPr/>
              <a:t>19</a:t>
            </a:fld>
            <a:endParaRPr lang="en-IN" dirty="0"/>
          </a:p>
        </p:txBody>
      </p:sp>
      <p:pic>
        <p:nvPicPr>
          <p:cNvPr id="6" name="Picture 5">
            <a:extLst>
              <a:ext uri="{FF2B5EF4-FFF2-40B4-BE49-F238E27FC236}">
                <a16:creationId xmlns:a16="http://schemas.microsoft.com/office/drawing/2014/main" id="{470F30C3-4E4E-8971-25C4-1286DAEE8423}"/>
              </a:ext>
            </a:extLst>
          </p:cNvPr>
          <p:cNvPicPr>
            <a:picLocks noChangeAspect="1"/>
          </p:cNvPicPr>
          <p:nvPr/>
        </p:nvPicPr>
        <p:blipFill>
          <a:blip r:embed="rId2"/>
          <a:stretch>
            <a:fillRect/>
          </a:stretch>
        </p:blipFill>
        <p:spPr>
          <a:xfrm>
            <a:off x="0" y="961698"/>
            <a:ext cx="12021665" cy="5896304"/>
          </a:xfrm>
          <a:prstGeom prst="rect">
            <a:avLst/>
          </a:prstGeom>
        </p:spPr>
      </p:pic>
    </p:spTree>
    <p:extLst>
      <p:ext uri="{BB962C8B-B14F-4D97-AF65-F5344CB8AC3E}">
        <p14:creationId xmlns:p14="http://schemas.microsoft.com/office/powerpoint/2010/main" val="3175304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03200" y="150813"/>
            <a:ext cx="8407400" cy="585787"/>
          </a:xfrm>
        </p:spPr>
        <p:txBody>
          <a:bodyPr/>
          <a:lstStyle/>
          <a:p>
            <a:r>
              <a:rPr lang="en-IN" b="1" dirty="0"/>
              <a:t>Coverage</a:t>
            </a:r>
            <a:endParaRPr lang="en-IN" dirty="0"/>
          </a:p>
        </p:txBody>
      </p:sp>
      <p:sp>
        <p:nvSpPr>
          <p:cNvPr id="4" name="Slide Number Placeholder 3"/>
          <p:cNvSpPr>
            <a:spLocks noGrp="1"/>
          </p:cNvSpPr>
          <p:nvPr>
            <p:ph type="sldNum" sz="quarter" idx="4"/>
          </p:nvPr>
        </p:nvSpPr>
        <p:spPr/>
        <p:txBody>
          <a:bodyPr/>
          <a:lstStyle/>
          <a:p>
            <a:fld id="{C37E4FB1-AD43-40BE-A2D5-51E31E25039B}" type="slidenum">
              <a:rPr lang="en-IN" smtClean="0">
                <a:latin typeface="Cambria" panose="02040503050406030204" pitchFamily="18" charset="0"/>
                <a:ea typeface="Cambria" panose="02040503050406030204" pitchFamily="18" charset="0"/>
              </a:rPr>
              <a:pPr/>
              <a:t>2</a:t>
            </a:fld>
            <a:endParaRPr lang="en-IN" dirty="0">
              <a:latin typeface="Cambria" panose="02040503050406030204" pitchFamily="18" charset="0"/>
              <a:ea typeface="Cambria" panose="02040503050406030204" pitchFamily="18" charset="0"/>
            </a:endParaRPr>
          </a:p>
        </p:txBody>
      </p:sp>
      <p:graphicFrame>
        <p:nvGraphicFramePr>
          <p:cNvPr id="3" name="Diagram 2">
            <a:extLst>
              <a:ext uri="{FF2B5EF4-FFF2-40B4-BE49-F238E27FC236}">
                <a16:creationId xmlns:a16="http://schemas.microsoft.com/office/drawing/2014/main" id="{FFCB8B94-609A-D824-B35B-C3060CD2AEBA}"/>
              </a:ext>
            </a:extLst>
          </p:cNvPr>
          <p:cNvGraphicFramePr/>
          <p:nvPr>
            <p:extLst>
              <p:ext uri="{D42A27DB-BD31-4B8C-83A1-F6EECF244321}">
                <p14:modId xmlns:p14="http://schemas.microsoft.com/office/powerpoint/2010/main" val="2535649443"/>
              </p:ext>
            </p:extLst>
          </p:nvPr>
        </p:nvGraphicFramePr>
        <p:xfrm>
          <a:off x="-3834" y="414068"/>
          <a:ext cx="11988800" cy="6607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905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F024B-73A9-FCC5-74CD-C397FECD6E9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09057BD-68D5-67AE-8B6A-E6807CF93FF7}"/>
              </a:ext>
            </a:extLst>
          </p:cNvPr>
          <p:cNvSpPr>
            <a:spLocks noGrp="1"/>
          </p:cNvSpPr>
          <p:nvPr>
            <p:ph type="body" sz="quarter" idx="14"/>
          </p:nvPr>
        </p:nvSpPr>
        <p:spPr>
          <a:xfrm>
            <a:off x="0" y="0"/>
            <a:ext cx="11353800" cy="594053"/>
          </a:xfrm>
        </p:spPr>
        <p:txBody>
          <a:bodyPr/>
          <a:lstStyle/>
          <a:p>
            <a:r>
              <a:rPr lang="en-US" dirty="0"/>
              <a:t>Rights of arrested person- </a:t>
            </a:r>
            <a:r>
              <a:rPr lang="en-GB" sz="3600" dirty="0">
                <a:latin typeface="Cambria" panose="02040503050406030204" pitchFamily="18" charset="0"/>
                <a:ea typeface="Cambria" panose="02040503050406030204" pitchFamily="18" charset="0"/>
              </a:rPr>
              <a:t>‘D.K. Basu v. State of Bengal’ - 1997 (1) SCC 416</a:t>
            </a:r>
            <a:endParaRPr lang="en-US" dirty="0"/>
          </a:p>
        </p:txBody>
      </p:sp>
      <p:sp>
        <p:nvSpPr>
          <p:cNvPr id="5" name="Slide Number Placeholder 3">
            <a:extLst>
              <a:ext uri="{FF2B5EF4-FFF2-40B4-BE49-F238E27FC236}">
                <a16:creationId xmlns:a16="http://schemas.microsoft.com/office/drawing/2014/main" id="{AFBF9C89-1445-EFF3-DFB0-32EA9069E7E5}"/>
              </a:ext>
            </a:extLst>
          </p:cNvPr>
          <p:cNvSpPr>
            <a:spLocks noGrp="1"/>
          </p:cNvSpPr>
          <p:nvPr>
            <p:ph type="sldNum" sz="quarter" idx="4"/>
          </p:nvPr>
        </p:nvSpPr>
        <p:spPr>
          <a:xfrm>
            <a:off x="8610600" y="6356350"/>
            <a:ext cx="2743200" cy="365125"/>
          </a:xfrm>
        </p:spPr>
        <p:txBody>
          <a:bodyPr/>
          <a:lstStyle/>
          <a:p>
            <a:fld id="{C37E4FB1-AD43-40BE-A2D5-51E31E25039B}" type="slidenum">
              <a:rPr lang="en-IN" smtClean="0"/>
              <a:pPr/>
              <a:t>20</a:t>
            </a:fld>
            <a:endParaRPr lang="en-IN" dirty="0"/>
          </a:p>
        </p:txBody>
      </p:sp>
      <p:pic>
        <p:nvPicPr>
          <p:cNvPr id="4" name="Picture 3">
            <a:extLst>
              <a:ext uri="{FF2B5EF4-FFF2-40B4-BE49-F238E27FC236}">
                <a16:creationId xmlns:a16="http://schemas.microsoft.com/office/drawing/2014/main" id="{B08BE220-5D36-6608-F0F6-A469E784D17A}"/>
              </a:ext>
            </a:extLst>
          </p:cNvPr>
          <p:cNvPicPr>
            <a:picLocks noChangeAspect="1"/>
          </p:cNvPicPr>
          <p:nvPr/>
        </p:nvPicPr>
        <p:blipFill>
          <a:blip r:embed="rId2"/>
          <a:stretch>
            <a:fillRect/>
          </a:stretch>
        </p:blipFill>
        <p:spPr>
          <a:xfrm>
            <a:off x="0" y="945931"/>
            <a:ext cx="11984617" cy="5912069"/>
          </a:xfrm>
          <a:prstGeom prst="rect">
            <a:avLst/>
          </a:prstGeom>
        </p:spPr>
      </p:pic>
    </p:spTree>
    <p:extLst>
      <p:ext uri="{BB962C8B-B14F-4D97-AF65-F5344CB8AC3E}">
        <p14:creationId xmlns:p14="http://schemas.microsoft.com/office/powerpoint/2010/main" val="850452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C8549-6FA7-7B40-F6EB-237781294FB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11D9A3A-3CB4-8617-691B-1BD353FAE452}"/>
              </a:ext>
            </a:extLst>
          </p:cNvPr>
          <p:cNvSpPr>
            <a:spLocks noGrp="1"/>
          </p:cNvSpPr>
          <p:nvPr>
            <p:ph type="body" sz="quarter" idx="14"/>
          </p:nvPr>
        </p:nvSpPr>
        <p:spPr>
          <a:xfrm>
            <a:off x="0" y="0"/>
            <a:ext cx="11353800" cy="594053"/>
          </a:xfrm>
        </p:spPr>
        <p:txBody>
          <a:bodyPr/>
          <a:lstStyle/>
          <a:p>
            <a:r>
              <a:rPr lang="en-US" dirty="0"/>
              <a:t>Types of Bails</a:t>
            </a:r>
          </a:p>
        </p:txBody>
      </p:sp>
      <p:sp>
        <p:nvSpPr>
          <p:cNvPr id="5" name="Slide Number Placeholder 3">
            <a:extLst>
              <a:ext uri="{FF2B5EF4-FFF2-40B4-BE49-F238E27FC236}">
                <a16:creationId xmlns:a16="http://schemas.microsoft.com/office/drawing/2014/main" id="{12DD8D44-4A40-DC2B-5213-4BDB638EEBD5}"/>
              </a:ext>
            </a:extLst>
          </p:cNvPr>
          <p:cNvSpPr>
            <a:spLocks noGrp="1"/>
          </p:cNvSpPr>
          <p:nvPr>
            <p:ph type="sldNum" sz="quarter" idx="4"/>
          </p:nvPr>
        </p:nvSpPr>
        <p:spPr>
          <a:xfrm>
            <a:off x="8610600" y="6356350"/>
            <a:ext cx="2743200" cy="365125"/>
          </a:xfrm>
        </p:spPr>
        <p:txBody>
          <a:bodyPr/>
          <a:lstStyle/>
          <a:p>
            <a:fld id="{C37E4FB1-AD43-40BE-A2D5-51E31E25039B}" type="slidenum">
              <a:rPr lang="en-IN" smtClean="0"/>
              <a:pPr/>
              <a:t>21</a:t>
            </a:fld>
            <a:endParaRPr lang="en-IN" dirty="0"/>
          </a:p>
        </p:txBody>
      </p:sp>
      <p:pic>
        <p:nvPicPr>
          <p:cNvPr id="4" name="Picture 3">
            <a:extLst>
              <a:ext uri="{FF2B5EF4-FFF2-40B4-BE49-F238E27FC236}">
                <a16:creationId xmlns:a16="http://schemas.microsoft.com/office/drawing/2014/main" id="{20000253-E55F-9C35-FA89-E6B406C8DEF4}"/>
              </a:ext>
            </a:extLst>
          </p:cNvPr>
          <p:cNvPicPr>
            <a:picLocks noChangeAspect="1"/>
          </p:cNvPicPr>
          <p:nvPr/>
        </p:nvPicPr>
        <p:blipFill>
          <a:blip r:embed="rId2"/>
          <a:stretch>
            <a:fillRect/>
          </a:stretch>
        </p:blipFill>
        <p:spPr>
          <a:xfrm>
            <a:off x="-23113" y="977463"/>
            <a:ext cx="12074882" cy="5880538"/>
          </a:xfrm>
          <a:prstGeom prst="rect">
            <a:avLst/>
          </a:prstGeom>
        </p:spPr>
      </p:pic>
    </p:spTree>
    <p:extLst>
      <p:ext uri="{BB962C8B-B14F-4D97-AF65-F5344CB8AC3E}">
        <p14:creationId xmlns:p14="http://schemas.microsoft.com/office/powerpoint/2010/main" val="1823571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0A2E2-2FA6-6DB0-1A90-CA83E2AC81C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CA612EC-98F0-ABE4-934F-9DEAFA87322F}"/>
              </a:ext>
            </a:extLst>
          </p:cNvPr>
          <p:cNvSpPr>
            <a:spLocks noGrp="1"/>
          </p:cNvSpPr>
          <p:nvPr>
            <p:ph type="body" sz="quarter" idx="14"/>
          </p:nvPr>
        </p:nvSpPr>
        <p:spPr>
          <a:xfrm>
            <a:off x="0" y="0"/>
            <a:ext cx="11353800" cy="594053"/>
          </a:xfrm>
        </p:spPr>
        <p:txBody>
          <a:bodyPr/>
          <a:lstStyle/>
          <a:p>
            <a:r>
              <a:rPr lang="en-US" dirty="0"/>
              <a:t>Factors Affecting grant of Bails under GST Law</a:t>
            </a:r>
          </a:p>
        </p:txBody>
      </p:sp>
      <p:sp>
        <p:nvSpPr>
          <p:cNvPr id="5" name="Slide Number Placeholder 3">
            <a:extLst>
              <a:ext uri="{FF2B5EF4-FFF2-40B4-BE49-F238E27FC236}">
                <a16:creationId xmlns:a16="http://schemas.microsoft.com/office/drawing/2014/main" id="{2342D1A7-8359-A5C6-64F2-BF93692ED0E5}"/>
              </a:ext>
            </a:extLst>
          </p:cNvPr>
          <p:cNvSpPr>
            <a:spLocks noGrp="1"/>
          </p:cNvSpPr>
          <p:nvPr>
            <p:ph type="sldNum" sz="quarter" idx="4"/>
          </p:nvPr>
        </p:nvSpPr>
        <p:spPr>
          <a:xfrm>
            <a:off x="8610600" y="6356350"/>
            <a:ext cx="2743200" cy="365125"/>
          </a:xfrm>
        </p:spPr>
        <p:txBody>
          <a:bodyPr/>
          <a:lstStyle/>
          <a:p>
            <a:fld id="{C37E4FB1-AD43-40BE-A2D5-51E31E25039B}" type="slidenum">
              <a:rPr lang="en-IN" smtClean="0"/>
              <a:pPr/>
              <a:t>22</a:t>
            </a:fld>
            <a:endParaRPr lang="en-IN" dirty="0"/>
          </a:p>
        </p:txBody>
      </p:sp>
      <p:pic>
        <p:nvPicPr>
          <p:cNvPr id="6" name="Picture 5">
            <a:extLst>
              <a:ext uri="{FF2B5EF4-FFF2-40B4-BE49-F238E27FC236}">
                <a16:creationId xmlns:a16="http://schemas.microsoft.com/office/drawing/2014/main" id="{0CCEB0F5-B2E2-8AB0-E8A0-C192263ABBED}"/>
              </a:ext>
            </a:extLst>
          </p:cNvPr>
          <p:cNvPicPr>
            <a:picLocks noChangeAspect="1"/>
          </p:cNvPicPr>
          <p:nvPr/>
        </p:nvPicPr>
        <p:blipFill>
          <a:blip r:embed="rId2"/>
          <a:stretch>
            <a:fillRect/>
          </a:stretch>
        </p:blipFill>
        <p:spPr>
          <a:xfrm>
            <a:off x="0" y="804041"/>
            <a:ext cx="12020852" cy="6053959"/>
          </a:xfrm>
          <a:prstGeom prst="rect">
            <a:avLst/>
          </a:prstGeom>
        </p:spPr>
      </p:pic>
    </p:spTree>
    <p:extLst>
      <p:ext uri="{BB962C8B-B14F-4D97-AF65-F5344CB8AC3E}">
        <p14:creationId xmlns:p14="http://schemas.microsoft.com/office/powerpoint/2010/main" val="368752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19336" y="110781"/>
            <a:ext cx="9649072" cy="371497"/>
          </a:xfrm>
        </p:spPr>
        <p:txBody>
          <a:bodyPr/>
          <a:lstStyle/>
          <a:p>
            <a:r>
              <a:rPr lang="en-US" b="1" dirty="0"/>
              <a:t>Power to Arrest – Strict action by Judiciary </a:t>
            </a:r>
          </a:p>
        </p:txBody>
      </p:sp>
      <p:sp>
        <p:nvSpPr>
          <p:cNvPr id="10" name="Rectangle 9">
            <a:extLst>
              <a:ext uri="{FF2B5EF4-FFF2-40B4-BE49-F238E27FC236}">
                <a16:creationId xmlns:a16="http://schemas.microsoft.com/office/drawing/2014/main" id="{67A51389-4CB7-4587-B486-EFC790294C67}"/>
              </a:ext>
            </a:extLst>
          </p:cNvPr>
          <p:cNvSpPr/>
          <p:nvPr/>
        </p:nvSpPr>
        <p:spPr>
          <a:xfrm>
            <a:off x="0" y="910560"/>
            <a:ext cx="11966028" cy="5575244"/>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GB" sz="2000" dirty="0">
                <a:latin typeface="Cambria" panose="02040503050406030204" pitchFamily="18" charset="0"/>
                <a:ea typeface="Cambria" panose="02040503050406030204" pitchFamily="18" charset="0"/>
              </a:rPr>
              <a:t>In ‘P.V. Ramana Reddy v. Union of India’ - 2019 (25) G.S.T.L. 185 (Telangana) Hon’ble Telangana HC held</a:t>
            </a:r>
          </a:p>
          <a:p>
            <a:pPr marL="800100" lvl="1" indent="-342900" algn="just">
              <a:lnSpc>
                <a:spcPct val="150000"/>
              </a:lnSpc>
              <a:buFont typeface="Arial" panose="020B0604020202020204" pitchFamily="34" charset="0"/>
              <a:buChar char="•"/>
            </a:pPr>
            <a:r>
              <a:rPr lang="en-GB" sz="2000" dirty="0">
                <a:latin typeface="Cambria" panose="02040503050406030204" pitchFamily="18" charset="0"/>
                <a:ea typeface="Cambria" panose="02040503050406030204" pitchFamily="18" charset="0"/>
              </a:rPr>
              <a:t>Arrest can be made before completion of the assessment </a:t>
            </a:r>
          </a:p>
          <a:p>
            <a:pPr marL="800100" lvl="1" indent="-342900" algn="just">
              <a:lnSpc>
                <a:spcPct val="150000"/>
              </a:lnSpc>
              <a:buFont typeface="Arial" panose="020B0604020202020204" pitchFamily="34" charset="0"/>
              <a:buChar char="•"/>
            </a:pPr>
            <a:r>
              <a:rPr lang="en-GB" sz="2000" dirty="0">
                <a:latin typeface="Cambria" panose="02040503050406030204" pitchFamily="18" charset="0"/>
                <a:ea typeface="Cambria" panose="02040503050406030204" pitchFamily="18" charset="0"/>
              </a:rPr>
              <a:t>Pre-trail arrest can be challenged before HC</a:t>
            </a:r>
          </a:p>
          <a:p>
            <a:pPr marL="800100" lvl="1" indent="-342900" algn="just">
              <a:lnSpc>
                <a:spcPct val="150000"/>
              </a:lnSpc>
              <a:buFont typeface="Arial" panose="020B0604020202020204" pitchFamily="34" charset="0"/>
              <a:buChar char="•"/>
            </a:pPr>
            <a:r>
              <a:rPr lang="en-GB" sz="2000" dirty="0">
                <a:latin typeface="Cambria" panose="02040503050406030204" pitchFamily="18" charset="0"/>
                <a:ea typeface="Cambria" panose="02040503050406030204" pitchFamily="18" charset="0"/>
              </a:rPr>
              <a:t>Compounding is not possible if not applied;</a:t>
            </a:r>
          </a:p>
          <a:p>
            <a:pPr marL="342900" indent="-342900" algn="just">
              <a:lnSpc>
                <a:spcPct val="150000"/>
              </a:lnSpc>
              <a:buFont typeface="Arial" panose="020B0604020202020204" pitchFamily="34" charset="0"/>
              <a:buChar char="•"/>
            </a:pPr>
            <a:r>
              <a:rPr lang="en-GB" sz="2000" dirty="0">
                <a:latin typeface="Cambria" panose="02040503050406030204" pitchFamily="18" charset="0"/>
                <a:ea typeface="Cambria" panose="02040503050406030204" pitchFamily="18" charset="0"/>
              </a:rPr>
              <a:t>Further, the Supreme Court dismissing the plea, said that it is not inclined to interfere [2019 (26) G.S.T.L. J175 (S.C.)] against the Special Leave Petition filed against the above the judgment of Telangana High Court.</a:t>
            </a:r>
          </a:p>
          <a:p>
            <a:pPr marL="342900" indent="-342900" algn="just">
              <a:lnSpc>
                <a:spcPct val="150000"/>
              </a:lnSpc>
              <a:buFont typeface="Arial" panose="020B0604020202020204" pitchFamily="34" charset="0"/>
              <a:buChar char="•"/>
            </a:pPr>
            <a:r>
              <a:rPr lang="en-GB" sz="2000" dirty="0">
                <a:latin typeface="Cambria" panose="02040503050406030204" pitchFamily="18" charset="0"/>
                <a:ea typeface="Cambria" panose="02040503050406030204" pitchFamily="18" charset="0"/>
              </a:rPr>
              <a:t>In Vimal </a:t>
            </a:r>
            <a:r>
              <a:rPr lang="en-GB" sz="2000" dirty="0" err="1">
                <a:latin typeface="Cambria" panose="02040503050406030204" pitchFamily="18" charset="0"/>
                <a:ea typeface="Cambria" panose="02040503050406030204" pitchFamily="18" charset="0"/>
              </a:rPr>
              <a:t>Yashwantgiri</a:t>
            </a:r>
            <a:r>
              <a:rPr lang="en-GB" sz="2000" dirty="0">
                <a:latin typeface="Cambria" panose="02040503050406030204" pitchFamily="18" charset="0"/>
                <a:ea typeface="Cambria" panose="02040503050406030204" pitchFamily="18" charset="0"/>
              </a:rPr>
              <a:t> Goswami v. State of Gujarat – Gujarat HC- If Commissioner has reason to believe that the person has committed specified offences, without there being any adjudication for the assessment. Similarly held by Rajasthan HC in case of Bharat Raj Punj, M/s. Leel Electricals Ltd vs Comm (CGST), Jaipur .</a:t>
            </a:r>
          </a:p>
          <a:p>
            <a:pPr marL="342900" indent="-342900" algn="just">
              <a:lnSpc>
                <a:spcPct val="150000"/>
              </a:lnSpc>
              <a:buFont typeface="Arial" panose="020B0604020202020204" pitchFamily="34" charset="0"/>
              <a:buChar char="•"/>
            </a:pPr>
            <a:r>
              <a:rPr lang="en-GB" sz="2000" dirty="0">
                <a:latin typeface="Cambria" panose="02040503050406030204" pitchFamily="18" charset="0"/>
                <a:ea typeface="Cambria" panose="02040503050406030204" pitchFamily="18" charset="0"/>
              </a:rPr>
              <a:t>Favourable decision – Make My Trip (India) Pvt Ltd v. UOI (Supreme Court)</a:t>
            </a:r>
          </a:p>
        </p:txBody>
      </p:sp>
    </p:spTree>
    <p:extLst>
      <p:ext uri="{BB962C8B-B14F-4D97-AF65-F5344CB8AC3E}">
        <p14:creationId xmlns:p14="http://schemas.microsoft.com/office/powerpoint/2010/main" val="1969220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65564-57A9-DFE7-EC8B-B3267E1EE01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71D09CE-C74F-4044-D6C9-8B56EC5F3EB3}"/>
              </a:ext>
            </a:extLst>
          </p:cNvPr>
          <p:cNvSpPr>
            <a:spLocks noGrp="1"/>
          </p:cNvSpPr>
          <p:nvPr>
            <p:ph type="body" sz="quarter" idx="14"/>
          </p:nvPr>
        </p:nvSpPr>
        <p:spPr>
          <a:xfrm>
            <a:off x="216665" y="150813"/>
            <a:ext cx="10575437" cy="585787"/>
          </a:xfrm>
        </p:spPr>
        <p:txBody>
          <a:bodyPr/>
          <a:lstStyle/>
          <a:p>
            <a:r>
              <a:rPr lang="en-IN" dirty="0"/>
              <a:t>Issues &amp; concerns</a:t>
            </a:r>
          </a:p>
        </p:txBody>
      </p:sp>
      <p:sp>
        <p:nvSpPr>
          <p:cNvPr id="5" name="Text Placeholder 4">
            <a:extLst>
              <a:ext uri="{FF2B5EF4-FFF2-40B4-BE49-F238E27FC236}">
                <a16:creationId xmlns:a16="http://schemas.microsoft.com/office/drawing/2014/main" id="{77B35D1A-5218-9D8A-505F-EB000B3784CC}"/>
              </a:ext>
            </a:extLst>
          </p:cNvPr>
          <p:cNvSpPr>
            <a:spLocks noGrp="1"/>
          </p:cNvSpPr>
          <p:nvPr>
            <p:ph type="body" sz="quarter" idx="15"/>
          </p:nvPr>
        </p:nvSpPr>
        <p:spPr>
          <a:xfrm>
            <a:off x="0" y="969434"/>
            <a:ext cx="11855669" cy="5737753"/>
          </a:xfrm>
        </p:spPr>
        <p:txBody>
          <a:bodyPr>
            <a:normAutofit/>
          </a:bodyPr>
          <a:lstStyle/>
          <a:p>
            <a:pPr algn="just">
              <a:lnSpc>
                <a:spcPct val="150000"/>
              </a:lnSpc>
              <a:spcBef>
                <a:spcPts val="400"/>
              </a:spcBef>
            </a:pPr>
            <a:r>
              <a:rPr lang="en-IN" sz="2600" dirty="0"/>
              <a:t>Threshold limit for arrest is specified, however, the law does not specify any time-period in respect of the same. So, if a person has failed to issue tax invoices in respect of supplies effected during a period of 3 years, wherein the tax evaded &gt; Rs. 250 lakhs, even in such a case, it appears that the proper officer has the powers to arrest such person. </a:t>
            </a:r>
          </a:p>
          <a:p>
            <a:pPr algn="just">
              <a:lnSpc>
                <a:spcPct val="150000"/>
              </a:lnSpc>
              <a:spcBef>
                <a:spcPts val="400"/>
              </a:spcBef>
            </a:pPr>
            <a:r>
              <a:rPr lang="en-IN" sz="2600" dirty="0"/>
              <a:t>No indication as to whether the reference is made to a taxable person / registered person (GSTIN)</a:t>
            </a:r>
          </a:p>
        </p:txBody>
      </p:sp>
      <p:sp>
        <p:nvSpPr>
          <p:cNvPr id="4" name="Slide Number Placeholder 3">
            <a:extLst>
              <a:ext uri="{FF2B5EF4-FFF2-40B4-BE49-F238E27FC236}">
                <a16:creationId xmlns:a16="http://schemas.microsoft.com/office/drawing/2014/main" id="{A861BA21-C382-0691-C3A0-4786FC164AC7}"/>
              </a:ext>
            </a:extLst>
          </p:cNvPr>
          <p:cNvSpPr>
            <a:spLocks noGrp="1"/>
          </p:cNvSpPr>
          <p:nvPr>
            <p:ph type="sldNum" sz="quarter" idx="4"/>
          </p:nvPr>
        </p:nvSpPr>
        <p:spPr/>
        <p:txBody>
          <a:bodyPr/>
          <a:lstStyle/>
          <a:p>
            <a:fld id="{C37E4FB1-AD43-40BE-A2D5-51E31E25039B}" type="slidenum">
              <a:rPr lang="en-IN" smtClean="0"/>
              <a:pPr/>
              <a:t>24</a:t>
            </a:fld>
            <a:endParaRPr lang="en-IN" dirty="0"/>
          </a:p>
        </p:txBody>
      </p:sp>
    </p:spTree>
    <p:extLst>
      <p:ext uri="{BB962C8B-B14F-4D97-AF65-F5344CB8AC3E}">
        <p14:creationId xmlns:p14="http://schemas.microsoft.com/office/powerpoint/2010/main" val="3579340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83025-E1AF-A9FE-E921-1E32649C19B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931B59-7171-1A46-7C1D-48C27CAB5FB0}"/>
              </a:ext>
            </a:extLst>
          </p:cNvPr>
          <p:cNvSpPr>
            <a:spLocks noGrp="1"/>
          </p:cNvSpPr>
          <p:nvPr>
            <p:ph type="body" sz="quarter" idx="14"/>
          </p:nvPr>
        </p:nvSpPr>
        <p:spPr/>
        <p:txBody>
          <a:bodyPr/>
          <a:lstStyle/>
          <a:p>
            <a:r>
              <a:rPr lang="en-GB" dirty="0"/>
              <a:t>Compounding of Offences</a:t>
            </a:r>
            <a:endParaRPr lang="en-IN" dirty="0"/>
          </a:p>
        </p:txBody>
      </p:sp>
      <p:sp>
        <p:nvSpPr>
          <p:cNvPr id="3" name="Text Placeholder 2">
            <a:extLst>
              <a:ext uri="{FF2B5EF4-FFF2-40B4-BE49-F238E27FC236}">
                <a16:creationId xmlns:a16="http://schemas.microsoft.com/office/drawing/2014/main" id="{B2851BE6-8B75-F507-B53B-96D9DC5FCA88}"/>
              </a:ext>
            </a:extLst>
          </p:cNvPr>
          <p:cNvSpPr>
            <a:spLocks noGrp="1"/>
          </p:cNvSpPr>
          <p:nvPr>
            <p:ph type="body" sz="quarter" idx="15"/>
          </p:nvPr>
        </p:nvSpPr>
        <p:spPr>
          <a:xfrm>
            <a:off x="327024" y="1039247"/>
            <a:ext cx="11650331" cy="5749741"/>
          </a:xfrm>
        </p:spPr>
        <p:txBody>
          <a:bodyPr/>
          <a:lstStyle/>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dirty="0">
                <a:solidFill>
                  <a:prstClr val="black"/>
                </a:solidFill>
              </a:rPr>
              <a:t>Any offences under the CGST Act can be compounded</a:t>
            </a:r>
          </a:p>
          <a:p>
            <a:pPr marL="0" marR="0" lvl="0" indent="0" algn="just" defTabSz="914400" rtl="0" eaLnBrk="1" fontAlgn="auto" latinLnBrk="0" hangingPunct="1">
              <a:lnSpc>
                <a:spcPct val="150000"/>
              </a:lnSpc>
              <a:spcBef>
                <a:spcPts val="0"/>
              </a:spcBef>
              <a:spcAft>
                <a:spcPts val="0"/>
              </a:spcAft>
              <a:buClrTx/>
              <a:buSzTx/>
              <a:buNone/>
              <a:tabLst/>
              <a:defRPr/>
            </a:pPr>
            <a:r>
              <a:rPr lang="en-US" sz="2400" b="1" dirty="0">
                <a:solidFill>
                  <a:prstClr val="black"/>
                </a:solidFill>
              </a:rPr>
              <a:t>Offences which cannot be compounded</a:t>
            </a:r>
          </a:p>
          <a:p>
            <a:pPr marL="800100" lvl="1" indent="-342900" algn="just">
              <a:lnSpc>
                <a:spcPct val="150000"/>
              </a:lnSpc>
              <a:spcBef>
                <a:spcPts val="0"/>
              </a:spcBef>
              <a:defRPr/>
            </a:pPr>
            <a:r>
              <a:rPr lang="en-US" sz="2400" dirty="0">
                <a:solidFill>
                  <a:prstClr val="black"/>
                </a:solidFill>
              </a:rPr>
              <a:t>Issues invoices without supplies for fraudulent ITC or refund</a:t>
            </a:r>
          </a:p>
          <a:p>
            <a:pPr marL="800100" lvl="1" indent="-342900" algn="just">
              <a:lnSpc>
                <a:spcPct val="150000"/>
              </a:lnSpc>
              <a:spcBef>
                <a:spcPts val="0"/>
              </a:spcBef>
              <a:defRPr/>
            </a:pPr>
            <a:r>
              <a:rPr lang="en-GB" sz="2400" dirty="0">
                <a:solidFill>
                  <a:prstClr val="black"/>
                </a:solidFill>
              </a:rPr>
              <a:t>A court-convicted offender under this Act</a:t>
            </a:r>
            <a:endParaRPr lang="en-US" sz="2400" dirty="0">
              <a:solidFill>
                <a:prstClr val="black"/>
              </a:solidFill>
            </a:endParaRPr>
          </a:p>
          <a:p>
            <a:pPr marL="800100" lvl="1" indent="-342900" algn="just">
              <a:lnSpc>
                <a:spcPct val="150000"/>
              </a:lnSpc>
              <a:spcBef>
                <a:spcPts val="0"/>
              </a:spcBef>
              <a:defRPr/>
            </a:pPr>
            <a:r>
              <a:rPr lang="en-US" sz="2400" dirty="0">
                <a:solidFill>
                  <a:prstClr val="black"/>
                </a:solidFill>
              </a:rPr>
              <a:t> Second-time offenders</a:t>
            </a:r>
          </a:p>
          <a:p>
            <a:pPr marL="0" indent="0" algn="just">
              <a:lnSpc>
                <a:spcPct val="150000"/>
              </a:lnSpc>
              <a:spcBef>
                <a:spcPts val="0"/>
              </a:spcBef>
              <a:buNone/>
              <a:defRPr/>
            </a:pPr>
            <a:r>
              <a:rPr lang="en-US" sz="2400" dirty="0">
                <a:solidFill>
                  <a:prstClr val="black"/>
                </a:solidFill>
              </a:rPr>
              <a:t>Before compounding tax, interest and penalty has to be paid.</a:t>
            </a:r>
          </a:p>
          <a:p>
            <a:pPr marL="0" indent="0">
              <a:buNone/>
            </a:pPr>
            <a:endParaRPr lang="en-GB" dirty="0"/>
          </a:p>
        </p:txBody>
      </p:sp>
    </p:spTree>
    <p:extLst>
      <p:ext uri="{BB962C8B-B14F-4D97-AF65-F5344CB8AC3E}">
        <p14:creationId xmlns:p14="http://schemas.microsoft.com/office/powerpoint/2010/main" val="1620413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CF0AD-2E5A-0E69-D93E-FD66074E306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8DFD1A-6A22-8892-1DCA-0CCBE9313AEA}"/>
              </a:ext>
            </a:extLst>
          </p:cNvPr>
          <p:cNvSpPr>
            <a:spLocks noGrp="1"/>
          </p:cNvSpPr>
          <p:nvPr>
            <p:ph type="body" sz="quarter" idx="14"/>
          </p:nvPr>
        </p:nvSpPr>
        <p:spPr/>
        <p:txBody>
          <a:bodyPr/>
          <a:lstStyle/>
          <a:p>
            <a:r>
              <a:rPr lang="en-GB" dirty="0"/>
              <a:t>Compounding of Offences</a:t>
            </a:r>
            <a:endParaRPr lang="en-IN" dirty="0"/>
          </a:p>
          <a:p>
            <a:endParaRPr lang="en-IN" dirty="0"/>
          </a:p>
        </p:txBody>
      </p:sp>
      <p:sp>
        <p:nvSpPr>
          <p:cNvPr id="3" name="Text Placeholder 2">
            <a:extLst>
              <a:ext uri="{FF2B5EF4-FFF2-40B4-BE49-F238E27FC236}">
                <a16:creationId xmlns:a16="http://schemas.microsoft.com/office/drawing/2014/main" id="{B3E4D8AA-3318-E4A1-2DCE-7DD6EC2DAC26}"/>
              </a:ext>
            </a:extLst>
          </p:cNvPr>
          <p:cNvSpPr>
            <a:spLocks noGrp="1"/>
          </p:cNvSpPr>
          <p:nvPr>
            <p:ph type="body" sz="quarter" idx="15"/>
          </p:nvPr>
        </p:nvSpPr>
        <p:spPr>
          <a:xfrm>
            <a:off x="327024" y="1021994"/>
            <a:ext cx="11650331" cy="5749741"/>
          </a:xfrm>
        </p:spPr>
        <p:txBody>
          <a:bodyPr/>
          <a:lstStyle/>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dirty="0">
                <a:solidFill>
                  <a:prstClr val="black"/>
                </a:solidFill>
              </a:rPr>
              <a:t>An application has to be filed with the Commissioner.</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dirty="0">
                <a:solidFill>
                  <a:prstClr val="black"/>
                </a:solidFill>
              </a:rPr>
              <a:t> Commissioner may accept the compounding application and determines the compounding amount payable and issue order.</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dirty="0">
                <a:solidFill>
                  <a:prstClr val="black"/>
                </a:solidFill>
              </a:rPr>
              <a:t> The commissioner may also reject the compounding application.</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dirty="0">
                <a:solidFill>
                  <a:prstClr val="black"/>
                </a:solidFill>
              </a:rPr>
              <a:t>Before making any decision, an </a:t>
            </a:r>
            <a:r>
              <a:rPr lang="en-US" sz="2400" b="1" dirty="0">
                <a:solidFill>
                  <a:prstClr val="black"/>
                </a:solidFill>
              </a:rPr>
              <a:t>opportunity of being heard </a:t>
            </a:r>
            <a:r>
              <a:rPr lang="en-US" sz="2400" dirty="0">
                <a:solidFill>
                  <a:prstClr val="black"/>
                </a:solidFill>
              </a:rPr>
              <a:t>to the applicant.</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dirty="0">
                <a:solidFill>
                  <a:prstClr val="black"/>
                </a:solidFill>
              </a:rPr>
              <a:t>Compounding amount has to be paid within 30 days from date of order.</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dirty="0">
                <a:solidFill>
                  <a:prstClr val="black"/>
                </a:solidFill>
              </a:rPr>
              <a:t>If compounding amount is not paid within 30days from the date of order, the order would be void.</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GB" sz="2400" dirty="0">
              <a:solidFill>
                <a:prstClr val="black"/>
              </a:solidFill>
            </a:endParaRPr>
          </a:p>
          <a:p>
            <a:pPr marL="0" marR="0" lvl="0" indent="0" algn="just" defTabSz="914400" rtl="0" eaLnBrk="1" fontAlgn="auto" latinLnBrk="0" hangingPunct="1">
              <a:lnSpc>
                <a:spcPct val="150000"/>
              </a:lnSpc>
              <a:spcBef>
                <a:spcPts val="0"/>
              </a:spcBef>
              <a:spcAft>
                <a:spcPts val="0"/>
              </a:spcAft>
              <a:buClrTx/>
              <a:buSzTx/>
              <a:buNone/>
              <a:tabLst/>
              <a:defRPr/>
            </a:pPr>
            <a:endParaRPr lang="en-US" sz="2400" dirty="0">
              <a:solidFill>
                <a:prstClr val="black"/>
              </a:solidFill>
            </a:endParaRPr>
          </a:p>
        </p:txBody>
      </p:sp>
    </p:spTree>
    <p:extLst>
      <p:ext uri="{BB962C8B-B14F-4D97-AF65-F5344CB8AC3E}">
        <p14:creationId xmlns:p14="http://schemas.microsoft.com/office/powerpoint/2010/main" val="506905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13EEED-C165-C43E-2B86-91E4EA9B24DE}"/>
              </a:ext>
            </a:extLst>
          </p:cNvPr>
          <p:cNvSpPr>
            <a:spLocks noGrp="1"/>
          </p:cNvSpPr>
          <p:nvPr>
            <p:ph type="body" sz="quarter" idx="14"/>
          </p:nvPr>
        </p:nvSpPr>
        <p:spPr/>
        <p:txBody>
          <a:bodyPr/>
          <a:lstStyle/>
          <a:p>
            <a:r>
              <a:rPr lang="en-GB" dirty="0"/>
              <a:t>Compounding Amount</a:t>
            </a:r>
            <a:endParaRPr lang="en-IN" dirty="0"/>
          </a:p>
        </p:txBody>
      </p:sp>
      <p:sp>
        <p:nvSpPr>
          <p:cNvPr id="3" name="Text Placeholder 2">
            <a:extLst>
              <a:ext uri="{FF2B5EF4-FFF2-40B4-BE49-F238E27FC236}">
                <a16:creationId xmlns:a16="http://schemas.microsoft.com/office/drawing/2014/main" id="{F5B2DF13-2D93-A40D-CD1D-DAD6CB7C9E40}"/>
              </a:ext>
            </a:extLst>
          </p:cNvPr>
          <p:cNvSpPr>
            <a:spLocks noGrp="1"/>
          </p:cNvSpPr>
          <p:nvPr>
            <p:ph type="body" sz="quarter" idx="15"/>
          </p:nvPr>
        </p:nvSpPr>
        <p:spPr/>
        <p:txBody>
          <a:bodyPr/>
          <a:lstStyle/>
          <a:p>
            <a:endParaRPr lang="en-IN" dirty="0"/>
          </a:p>
        </p:txBody>
      </p:sp>
      <p:graphicFrame>
        <p:nvGraphicFramePr>
          <p:cNvPr id="5" name="Table 4">
            <a:extLst>
              <a:ext uri="{FF2B5EF4-FFF2-40B4-BE49-F238E27FC236}">
                <a16:creationId xmlns:a16="http://schemas.microsoft.com/office/drawing/2014/main" id="{EFA044CB-5A5D-D105-88A4-70A7F492E42F}"/>
              </a:ext>
            </a:extLst>
          </p:cNvPr>
          <p:cNvGraphicFramePr>
            <a:graphicFrameLocks noGrp="1"/>
          </p:cNvGraphicFramePr>
          <p:nvPr>
            <p:extLst>
              <p:ext uri="{D42A27DB-BD31-4B8C-83A1-F6EECF244321}">
                <p14:modId xmlns:p14="http://schemas.microsoft.com/office/powerpoint/2010/main" val="2776460984"/>
              </p:ext>
            </p:extLst>
          </p:nvPr>
        </p:nvGraphicFramePr>
        <p:xfrm>
          <a:off x="327024" y="1108259"/>
          <a:ext cx="10852810" cy="5303520"/>
        </p:xfrm>
        <a:graphic>
          <a:graphicData uri="http://schemas.openxmlformats.org/drawingml/2006/table">
            <a:tbl>
              <a:tblPr firstRow="1" bandRow="1">
                <a:tableStyleId>{5C22544A-7EE6-4342-B048-85BDC9FD1C3A}</a:tableStyleId>
              </a:tblPr>
              <a:tblGrid>
                <a:gridCol w="2947471">
                  <a:extLst>
                    <a:ext uri="{9D8B030D-6E8A-4147-A177-3AD203B41FA5}">
                      <a16:colId xmlns:a16="http://schemas.microsoft.com/office/drawing/2014/main" val="1285378690"/>
                    </a:ext>
                  </a:extLst>
                </a:gridCol>
                <a:gridCol w="4006199">
                  <a:extLst>
                    <a:ext uri="{9D8B030D-6E8A-4147-A177-3AD203B41FA5}">
                      <a16:colId xmlns:a16="http://schemas.microsoft.com/office/drawing/2014/main" val="2684360645"/>
                    </a:ext>
                  </a:extLst>
                </a:gridCol>
                <a:gridCol w="3899140">
                  <a:extLst>
                    <a:ext uri="{9D8B030D-6E8A-4147-A177-3AD203B41FA5}">
                      <a16:colId xmlns:a16="http://schemas.microsoft.com/office/drawing/2014/main" val="998906287"/>
                    </a:ext>
                  </a:extLst>
                </a:gridCol>
              </a:tblGrid>
              <a:tr h="370840">
                <a:tc>
                  <a:txBody>
                    <a:bodyPr/>
                    <a:lstStyle/>
                    <a:p>
                      <a:pPr algn="ctr"/>
                      <a:r>
                        <a:rPr lang="en-GB" sz="2400" dirty="0">
                          <a:latin typeface="Cambria" panose="02040503050406030204" pitchFamily="18" charset="0"/>
                          <a:ea typeface="Cambria" panose="02040503050406030204" pitchFamily="18" charset="0"/>
                        </a:rPr>
                        <a:t>Offences</a:t>
                      </a:r>
                      <a:endParaRPr lang="en-IN" sz="2400" dirty="0">
                        <a:latin typeface="Cambria" panose="02040503050406030204" pitchFamily="18" charset="0"/>
                        <a:ea typeface="Cambria" panose="02040503050406030204" pitchFamily="18" charset="0"/>
                      </a:endParaRPr>
                    </a:p>
                  </a:txBody>
                  <a:tcPr/>
                </a:tc>
                <a:tc>
                  <a:txBody>
                    <a:bodyPr/>
                    <a:lstStyle/>
                    <a:p>
                      <a:pPr algn="ctr"/>
                      <a:r>
                        <a:rPr lang="en-GB" sz="2400" dirty="0">
                          <a:latin typeface="Cambria" panose="02040503050406030204" pitchFamily="18" charset="0"/>
                          <a:ea typeface="Cambria" panose="02040503050406030204" pitchFamily="18" charset="0"/>
                        </a:rPr>
                        <a:t>Compounding Amount – When amount involved is more than Rs. 5 crore</a:t>
                      </a:r>
                      <a:endParaRPr lang="en-IN" sz="2400"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Cambria" panose="02040503050406030204" pitchFamily="18" charset="0"/>
                          <a:ea typeface="Cambria" panose="02040503050406030204" pitchFamily="18" charset="0"/>
                        </a:rPr>
                        <a:t>Compounding Amount – When amount involved is more than Rs. 2 crore up to Rs. 5 crore</a:t>
                      </a:r>
                      <a:endParaRPr lang="en-IN" sz="2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445165278"/>
                  </a:ext>
                </a:extLst>
              </a:tr>
              <a:tr h="370840">
                <a:tc>
                  <a:txBody>
                    <a:bodyPr/>
                    <a:lstStyle/>
                    <a:p>
                      <a:pPr marL="285750" indent="-285750">
                        <a:buFont typeface="Arial" panose="020B0604020202020204" pitchFamily="34" charset="0"/>
                        <a:buChar char="•"/>
                      </a:pPr>
                      <a:r>
                        <a:rPr lang="en-GB" sz="2400" dirty="0">
                          <a:latin typeface="Cambria" panose="02040503050406030204" pitchFamily="18" charset="0"/>
                          <a:ea typeface="Cambria" panose="02040503050406030204" pitchFamily="18" charset="0"/>
                        </a:rPr>
                        <a:t>Supply without invoices</a:t>
                      </a:r>
                    </a:p>
                    <a:p>
                      <a:pPr marL="285750" indent="-285750">
                        <a:buFont typeface="Arial" panose="020B0604020202020204" pitchFamily="34" charset="0"/>
                        <a:buChar char="•"/>
                      </a:pPr>
                      <a:r>
                        <a:rPr lang="en-GB" sz="2400" dirty="0">
                          <a:latin typeface="Cambria" panose="02040503050406030204" pitchFamily="18" charset="0"/>
                          <a:ea typeface="Cambria" panose="02040503050406030204" pitchFamily="18" charset="0"/>
                        </a:rPr>
                        <a:t>Availing ITC without receipt of goods/services</a:t>
                      </a:r>
                    </a:p>
                    <a:p>
                      <a:pPr marL="285750" indent="-285750">
                        <a:buFont typeface="Arial" panose="020B0604020202020204" pitchFamily="34" charset="0"/>
                        <a:buChar char="•"/>
                      </a:pPr>
                      <a:r>
                        <a:rPr lang="en-GB" sz="2400" dirty="0">
                          <a:latin typeface="Cambria" panose="02040503050406030204" pitchFamily="18" charset="0"/>
                          <a:ea typeface="Cambria" panose="02040503050406030204" pitchFamily="18" charset="0"/>
                        </a:rPr>
                        <a:t>Availing ITC without invoices</a:t>
                      </a:r>
                    </a:p>
                    <a:p>
                      <a:pPr marL="285750" indent="-285750">
                        <a:buFont typeface="Arial" panose="020B0604020202020204" pitchFamily="34" charset="0"/>
                        <a:buChar char="•"/>
                      </a:pPr>
                      <a:r>
                        <a:rPr lang="en-GB" sz="2400" dirty="0">
                          <a:latin typeface="Cambria" panose="02040503050406030204" pitchFamily="18" charset="0"/>
                          <a:ea typeface="Cambria" panose="02040503050406030204" pitchFamily="18" charset="0"/>
                        </a:rPr>
                        <a:t>Collecting tax but not paying within 3 months</a:t>
                      </a:r>
                    </a:p>
                  </a:txBody>
                  <a:tcPr/>
                </a:tc>
                <a:tc>
                  <a:txBody>
                    <a:bodyPr/>
                    <a:lstStyle/>
                    <a:p>
                      <a:r>
                        <a:rPr lang="en-GB" sz="2400" dirty="0">
                          <a:latin typeface="Cambria" panose="02040503050406030204" pitchFamily="18" charset="0"/>
                          <a:ea typeface="Cambria" panose="02040503050406030204" pitchFamily="18" charset="0"/>
                        </a:rPr>
                        <a:t>Maximum Amount – 75% of amount involved</a:t>
                      </a:r>
                    </a:p>
                    <a:p>
                      <a:endParaRPr lang="en-GB" sz="2400" dirty="0">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Cambria" panose="02040503050406030204" pitchFamily="18" charset="0"/>
                          <a:ea typeface="Cambria" panose="02040503050406030204" pitchFamily="18" charset="0"/>
                        </a:rPr>
                        <a:t>Minimum Amount – 50% of amount involved</a:t>
                      </a:r>
                      <a:endParaRPr lang="en-IN" sz="2400" dirty="0">
                        <a:latin typeface="Cambria" panose="02040503050406030204" pitchFamily="18" charset="0"/>
                        <a:ea typeface="Cambria" panose="02040503050406030204" pitchFamily="18" charset="0"/>
                      </a:endParaRPr>
                    </a:p>
                  </a:txBody>
                  <a:tcPr/>
                </a:tc>
                <a:tc>
                  <a:txBody>
                    <a:bodyPr/>
                    <a:lstStyle/>
                    <a:p>
                      <a:r>
                        <a:rPr lang="en-GB" sz="2400" dirty="0">
                          <a:latin typeface="Cambria" panose="02040503050406030204" pitchFamily="18" charset="0"/>
                          <a:ea typeface="Cambria" panose="02040503050406030204" pitchFamily="18" charset="0"/>
                        </a:rPr>
                        <a:t>Maximum Amount – 60% of amount involved</a:t>
                      </a:r>
                    </a:p>
                    <a:p>
                      <a:endParaRPr lang="en-GB" sz="2400" dirty="0">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Cambria" panose="02040503050406030204" pitchFamily="18" charset="0"/>
                          <a:ea typeface="Cambria" panose="02040503050406030204" pitchFamily="18" charset="0"/>
                        </a:rPr>
                        <a:t>Minimum Amount – 40% of amount involved</a:t>
                      </a:r>
                      <a:endParaRPr lang="en-IN" sz="2400" dirty="0">
                        <a:latin typeface="Cambria" panose="02040503050406030204" pitchFamily="18" charset="0"/>
                        <a:ea typeface="Cambria" panose="02040503050406030204" pitchFamily="18" charset="0"/>
                      </a:endParaRPr>
                    </a:p>
                    <a:p>
                      <a:endParaRPr lang="en-IN" sz="2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7811241"/>
                  </a:ext>
                </a:extLst>
              </a:tr>
            </a:tbl>
          </a:graphicData>
        </a:graphic>
      </p:graphicFrame>
    </p:spTree>
    <p:extLst>
      <p:ext uri="{BB962C8B-B14F-4D97-AF65-F5344CB8AC3E}">
        <p14:creationId xmlns:p14="http://schemas.microsoft.com/office/powerpoint/2010/main" val="4253173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05AE-9CC5-86D2-E921-A6B51DC33A1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9568014-54A3-11EC-0F46-5FC6AEB96469}"/>
              </a:ext>
            </a:extLst>
          </p:cNvPr>
          <p:cNvSpPr>
            <a:spLocks noGrp="1"/>
          </p:cNvSpPr>
          <p:nvPr>
            <p:ph type="body" sz="quarter" idx="14"/>
          </p:nvPr>
        </p:nvSpPr>
        <p:spPr/>
        <p:txBody>
          <a:bodyPr/>
          <a:lstStyle/>
          <a:p>
            <a:r>
              <a:rPr lang="en-GB" dirty="0"/>
              <a:t>Compounding Amount</a:t>
            </a:r>
            <a:endParaRPr lang="en-IN" dirty="0"/>
          </a:p>
        </p:txBody>
      </p:sp>
      <p:sp>
        <p:nvSpPr>
          <p:cNvPr id="3" name="Text Placeholder 2">
            <a:extLst>
              <a:ext uri="{FF2B5EF4-FFF2-40B4-BE49-F238E27FC236}">
                <a16:creationId xmlns:a16="http://schemas.microsoft.com/office/drawing/2014/main" id="{E7F4D5BC-0360-F936-E8BD-FD5A5190AB6F}"/>
              </a:ext>
            </a:extLst>
          </p:cNvPr>
          <p:cNvSpPr>
            <a:spLocks noGrp="1"/>
          </p:cNvSpPr>
          <p:nvPr>
            <p:ph type="body" sz="quarter" idx="15"/>
          </p:nvPr>
        </p:nvSpPr>
        <p:spPr/>
        <p:txBody>
          <a:bodyPr/>
          <a:lstStyle/>
          <a:p>
            <a:endParaRPr lang="en-IN" dirty="0"/>
          </a:p>
        </p:txBody>
      </p:sp>
      <p:graphicFrame>
        <p:nvGraphicFramePr>
          <p:cNvPr id="5" name="Table 4">
            <a:extLst>
              <a:ext uri="{FF2B5EF4-FFF2-40B4-BE49-F238E27FC236}">
                <a16:creationId xmlns:a16="http://schemas.microsoft.com/office/drawing/2014/main" id="{07DC406C-09CB-0D56-C95D-9E5ED94FFE5B}"/>
              </a:ext>
            </a:extLst>
          </p:cNvPr>
          <p:cNvGraphicFramePr>
            <a:graphicFrameLocks noGrp="1"/>
          </p:cNvGraphicFramePr>
          <p:nvPr>
            <p:extLst>
              <p:ext uri="{D42A27DB-BD31-4B8C-83A1-F6EECF244321}">
                <p14:modId xmlns:p14="http://schemas.microsoft.com/office/powerpoint/2010/main" val="3269623617"/>
              </p:ext>
            </p:extLst>
          </p:nvPr>
        </p:nvGraphicFramePr>
        <p:xfrm>
          <a:off x="344277" y="1125505"/>
          <a:ext cx="10973580" cy="3125539"/>
        </p:xfrm>
        <a:graphic>
          <a:graphicData uri="http://schemas.openxmlformats.org/drawingml/2006/table">
            <a:tbl>
              <a:tblPr firstRow="1" bandRow="1">
                <a:tableStyleId>{5C22544A-7EE6-4342-B048-85BDC9FD1C3A}</a:tableStyleId>
              </a:tblPr>
              <a:tblGrid>
                <a:gridCol w="7757119">
                  <a:extLst>
                    <a:ext uri="{9D8B030D-6E8A-4147-A177-3AD203B41FA5}">
                      <a16:colId xmlns:a16="http://schemas.microsoft.com/office/drawing/2014/main" val="1285378690"/>
                    </a:ext>
                  </a:extLst>
                </a:gridCol>
                <a:gridCol w="3216461">
                  <a:extLst>
                    <a:ext uri="{9D8B030D-6E8A-4147-A177-3AD203B41FA5}">
                      <a16:colId xmlns:a16="http://schemas.microsoft.com/office/drawing/2014/main" val="998906287"/>
                    </a:ext>
                  </a:extLst>
                </a:gridCol>
              </a:tblGrid>
              <a:tr h="798854">
                <a:tc>
                  <a:txBody>
                    <a:bodyPr/>
                    <a:lstStyle/>
                    <a:p>
                      <a:pPr algn="ctr"/>
                      <a:r>
                        <a:rPr lang="en-GB" sz="2400" dirty="0">
                          <a:latin typeface="Cambria" panose="02040503050406030204" pitchFamily="18" charset="0"/>
                          <a:ea typeface="Cambria" panose="02040503050406030204" pitchFamily="18" charset="0"/>
                        </a:rPr>
                        <a:t>Offences</a:t>
                      </a:r>
                      <a:endParaRPr lang="en-IN" sz="2400"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Cambria" panose="02040503050406030204" pitchFamily="18" charset="0"/>
                          <a:ea typeface="Cambria" panose="02040503050406030204" pitchFamily="18" charset="0"/>
                        </a:rPr>
                        <a:t>Compounding Amount</a:t>
                      </a:r>
                      <a:endParaRPr lang="en-IN" sz="2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445165278"/>
                  </a:ext>
                </a:extLst>
              </a:tr>
              <a:tr h="2302579">
                <a:tc>
                  <a:txBody>
                    <a:bodyPr/>
                    <a:lstStyle/>
                    <a:p>
                      <a:pPr marL="285750" indent="-285750" algn="just">
                        <a:buFont typeface="Arial" panose="020B0604020202020204" pitchFamily="34" charset="0"/>
                        <a:buChar char="•"/>
                      </a:pPr>
                      <a:r>
                        <a:rPr lang="en-GB" sz="2400" dirty="0">
                          <a:latin typeface="Cambria" panose="02040503050406030204" pitchFamily="18" charset="0"/>
                          <a:ea typeface="Cambria" panose="02040503050406030204" pitchFamily="18" charset="0"/>
                        </a:rPr>
                        <a:t>Falsifying records to evade payment of tax</a:t>
                      </a:r>
                    </a:p>
                    <a:p>
                      <a:pPr marL="285750" indent="-285750" algn="just">
                        <a:buFont typeface="Arial" panose="020B0604020202020204" pitchFamily="34" charset="0"/>
                        <a:buChar char="•"/>
                      </a:pPr>
                      <a:r>
                        <a:rPr lang="en-GB" sz="2400" dirty="0">
                          <a:latin typeface="Cambria" panose="02040503050406030204" pitchFamily="18" charset="0"/>
                          <a:ea typeface="Cambria" panose="02040503050406030204" pitchFamily="18" charset="0"/>
                        </a:rPr>
                        <a:t>Dealing in goods known to be liable for confiscation </a:t>
                      </a:r>
                    </a:p>
                    <a:p>
                      <a:pPr marL="285750" indent="-285750" algn="just">
                        <a:buFont typeface="Arial" panose="020B0604020202020204" pitchFamily="34" charset="0"/>
                        <a:buChar char="•"/>
                      </a:pPr>
                      <a:r>
                        <a:rPr lang="en-GB" sz="2400" dirty="0">
                          <a:latin typeface="Cambria" panose="02040503050406030204" pitchFamily="18" charset="0"/>
                          <a:ea typeface="Cambria" panose="02040503050406030204" pitchFamily="18" charset="0"/>
                        </a:rPr>
                        <a:t>Knowingly receives, engages in, or deals with any service supply made in violation of the Act</a:t>
                      </a:r>
                    </a:p>
                    <a:p>
                      <a:pPr marL="285750" indent="-285750" algn="just">
                        <a:buFont typeface="Arial" panose="020B0604020202020204" pitchFamily="34" charset="0"/>
                        <a:buChar char="•"/>
                      </a:pPr>
                      <a:r>
                        <a:rPr lang="en-GB" sz="2400" dirty="0">
                          <a:latin typeface="Cambria" panose="02040503050406030204" pitchFamily="18" charset="0"/>
                          <a:ea typeface="Cambria" panose="02040503050406030204" pitchFamily="18" charset="0"/>
                        </a:rPr>
                        <a:t>Attempting/abetting all the above offences.</a:t>
                      </a:r>
                    </a:p>
                  </a:txBody>
                  <a:tcPr/>
                </a:tc>
                <a:tc>
                  <a:txBody>
                    <a:bodyPr/>
                    <a:lstStyle/>
                    <a:p>
                      <a:pPr algn="just"/>
                      <a:r>
                        <a:rPr lang="en-GB" sz="2400" dirty="0">
                          <a:latin typeface="Cambria" panose="02040503050406030204" pitchFamily="18" charset="0"/>
                          <a:ea typeface="Cambria" panose="02040503050406030204" pitchFamily="18" charset="0"/>
                        </a:rPr>
                        <a:t>25% of amount involved</a:t>
                      </a:r>
                      <a:endParaRPr lang="en-IN" sz="2400" dirty="0">
                        <a:latin typeface="Cambria" panose="02040503050406030204" pitchFamily="18" charset="0"/>
                        <a:ea typeface="Cambria" panose="02040503050406030204" pitchFamily="18" charset="0"/>
                      </a:endParaRPr>
                    </a:p>
                    <a:p>
                      <a:pPr algn="just"/>
                      <a:endParaRPr lang="en-IN" sz="2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7811241"/>
                  </a:ext>
                </a:extLst>
              </a:tr>
            </a:tbl>
          </a:graphicData>
        </a:graphic>
      </p:graphicFrame>
    </p:spTree>
    <p:extLst>
      <p:ext uri="{BB962C8B-B14F-4D97-AF65-F5344CB8AC3E}">
        <p14:creationId xmlns:p14="http://schemas.microsoft.com/office/powerpoint/2010/main" val="1856111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37E4FB1-AD43-40BE-A2D5-51E31E25039B}" type="slidenum">
              <a:rPr lang="en-IN" smtClean="0"/>
              <a:pPr/>
              <a:t>29</a:t>
            </a:fld>
            <a:endParaRPr lang="en-IN" dirty="0"/>
          </a:p>
        </p:txBody>
      </p:sp>
      <p:sp>
        <p:nvSpPr>
          <p:cNvPr id="4" name="Text Placeholder 3"/>
          <p:cNvSpPr>
            <a:spLocks noGrp="1"/>
          </p:cNvSpPr>
          <p:nvPr>
            <p:ph type="body" sz="quarter" idx="4294967295"/>
          </p:nvPr>
        </p:nvSpPr>
        <p:spPr>
          <a:xfrm>
            <a:off x="4845050" y="1757363"/>
            <a:ext cx="7346950" cy="135572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gerian" pitchFamily="82" charset="0"/>
              </a:rPr>
              <a:t>Thank you</a:t>
            </a:r>
          </a:p>
        </p:txBody>
      </p:sp>
      <p:pic>
        <p:nvPicPr>
          <p:cNvPr id="5" name="Picture 3" descr="C:\My data\CA Prakash N\Audit &amp; Assistance\NL PPT Website updation Articles\PPT &amp; Material\11. PPT Visag\download (1).jpe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613355"/>
            <a:ext cx="3866368" cy="32446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41985" y="4099161"/>
            <a:ext cx="6141388" cy="1200329"/>
          </a:xfrm>
          <a:prstGeom prst="rect">
            <a:avLst/>
          </a:prstGeom>
          <a:noFill/>
        </p:spPr>
        <p:txBody>
          <a:bodyPr wrap="square" rtlCol="0">
            <a:spAutoFit/>
          </a:bodyPr>
          <a:lstStyle/>
          <a:p>
            <a:pPr algn="ctr">
              <a:lnSpc>
                <a:spcPct val="80000"/>
              </a:lnSpc>
            </a:pPr>
            <a:r>
              <a:rPr lang="en-US" altLang="en-US" sz="3000" b="1" i="1" dirty="0">
                <a:latin typeface="Cambria" panose="02040503050406030204" pitchFamily="18" charset="0"/>
                <a:ea typeface="Cambria" panose="02040503050406030204" pitchFamily="18" charset="0"/>
              </a:rPr>
              <a:t>For any clarification</a:t>
            </a:r>
          </a:p>
          <a:p>
            <a:pPr algn="ctr">
              <a:lnSpc>
                <a:spcPct val="80000"/>
              </a:lnSpc>
            </a:pPr>
            <a:endParaRPr lang="en-US" altLang="en-US" sz="3000" b="1" i="1" dirty="0">
              <a:latin typeface="Cambria" panose="02040503050406030204" pitchFamily="18" charset="0"/>
              <a:ea typeface="Cambria" panose="02040503050406030204" pitchFamily="18" charset="0"/>
            </a:endParaRPr>
          </a:p>
          <a:p>
            <a:pPr algn="ctr">
              <a:lnSpc>
                <a:spcPct val="80000"/>
              </a:lnSpc>
            </a:pPr>
            <a:r>
              <a:rPr lang="en-US" sz="3000" b="1" i="1" dirty="0">
                <a:solidFill>
                  <a:schemeClr val="accent1"/>
                </a:solidFill>
                <a:latin typeface="Cambria" panose="02040503050406030204" pitchFamily="18" charset="0"/>
                <a:ea typeface="Cambria" panose="02040503050406030204" pitchFamily="18" charset="0"/>
              </a:rPr>
              <a:t>sudhir@hnaindia.com </a:t>
            </a:r>
          </a:p>
        </p:txBody>
      </p:sp>
    </p:spTree>
    <p:extLst>
      <p:ext uri="{BB962C8B-B14F-4D97-AF65-F5344CB8AC3E}">
        <p14:creationId xmlns:p14="http://schemas.microsoft.com/office/powerpoint/2010/main" val="1229729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57082" y="2474259"/>
            <a:ext cx="3908611" cy="2348753"/>
          </a:xfrm>
        </p:spPr>
        <p:txBody>
          <a:bodyPr/>
          <a:lstStyle/>
          <a:p>
            <a:r>
              <a:rPr lang="en-IN" sz="4000" b="1" dirty="0">
                <a:solidFill>
                  <a:srgbClr val="00327D"/>
                </a:solidFill>
              </a:rPr>
              <a:t>Introduction and GST provisions of Arrest</a:t>
            </a:r>
          </a:p>
          <a:p>
            <a:endParaRPr lang="en-US" dirty="0">
              <a:solidFill>
                <a:srgbClr val="00327D"/>
              </a:solidFill>
            </a:endParaRPr>
          </a:p>
        </p:txBody>
      </p:sp>
    </p:spTree>
    <p:extLst>
      <p:ext uri="{BB962C8B-B14F-4D97-AF65-F5344CB8AC3E}">
        <p14:creationId xmlns:p14="http://schemas.microsoft.com/office/powerpoint/2010/main" val="3425606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3ACD5-0FE4-6207-A2DD-0CD25B4BF5B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2A5D56-2C9F-37DC-DC68-EA8454AA7ABF}"/>
              </a:ext>
            </a:extLst>
          </p:cNvPr>
          <p:cNvSpPr>
            <a:spLocks noGrp="1"/>
          </p:cNvSpPr>
          <p:nvPr>
            <p:ph type="sldNum" sz="quarter" idx="4"/>
          </p:nvPr>
        </p:nvSpPr>
        <p:spPr/>
        <p:txBody>
          <a:bodyPr/>
          <a:lstStyle/>
          <a:p>
            <a:fld id="{C37E4FB1-AD43-40BE-A2D5-51E31E25039B}" type="slidenum">
              <a:rPr lang="en-IN" smtClean="0"/>
              <a:pPr/>
              <a:t>4</a:t>
            </a:fld>
            <a:endParaRPr lang="en-IN" dirty="0"/>
          </a:p>
        </p:txBody>
      </p:sp>
      <p:sp>
        <p:nvSpPr>
          <p:cNvPr id="6" name="Text Placeholder 5">
            <a:extLst>
              <a:ext uri="{FF2B5EF4-FFF2-40B4-BE49-F238E27FC236}">
                <a16:creationId xmlns:a16="http://schemas.microsoft.com/office/drawing/2014/main" id="{746B2806-AD69-F98D-DD7B-EB8719637147}"/>
              </a:ext>
            </a:extLst>
          </p:cNvPr>
          <p:cNvSpPr>
            <a:spLocks noGrp="1"/>
          </p:cNvSpPr>
          <p:nvPr>
            <p:ph type="body" sz="quarter" idx="14"/>
          </p:nvPr>
        </p:nvSpPr>
        <p:spPr>
          <a:xfrm>
            <a:off x="139990" y="174190"/>
            <a:ext cx="8470611" cy="449266"/>
          </a:xfrm>
        </p:spPr>
        <p:txBody>
          <a:bodyPr/>
          <a:lstStyle/>
          <a:p>
            <a:r>
              <a:rPr lang="en-US" dirty="0"/>
              <a:t>Introduction</a:t>
            </a:r>
            <a:endParaRPr lang="en-IN" dirty="0"/>
          </a:p>
        </p:txBody>
      </p:sp>
      <p:sp>
        <p:nvSpPr>
          <p:cNvPr id="7" name="TextBox 6">
            <a:extLst>
              <a:ext uri="{FF2B5EF4-FFF2-40B4-BE49-F238E27FC236}">
                <a16:creationId xmlns:a16="http://schemas.microsoft.com/office/drawing/2014/main" id="{E7E340CD-EF26-598F-7D16-8FDEADBA3F80}"/>
              </a:ext>
            </a:extLst>
          </p:cNvPr>
          <p:cNvSpPr txBox="1"/>
          <p:nvPr/>
        </p:nvSpPr>
        <p:spPr>
          <a:xfrm>
            <a:off x="1" y="961695"/>
            <a:ext cx="11902966" cy="5170646"/>
          </a:xfrm>
          <a:prstGeom prst="rect">
            <a:avLst/>
          </a:prstGeom>
          <a:noFill/>
        </p:spPr>
        <p:txBody>
          <a:bodyPr wrap="square" rtlCol="0">
            <a:spAutoFit/>
          </a:bodyPr>
          <a:lstStyle/>
          <a:p>
            <a:pPr marL="95250" lvl="2" algn="just" fontAlgn="base">
              <a:spcBef>
                <a:spcPts val="600"/>
              </a:spcBef>
              <a:spcAft>
                <a:spcPts val="600"/>
              </a:spcAft>
            </a:pPr>
            <a:r>
              <a:rPr lang="en-US" sz="2800" b="1" dirty="0">
                <a:latin typeface="Cambria" panose="02040503050406030204" pitchFamily="18" charset="0"/>
                <a:ea typeface="Cambria" panose="02040503050406030204" pitchFamily="18" charset="0"/>
              </a:rPr>
              <a:t>What is Arrest?</a:t>
            </a:r>
          </a:p>
          <a:p>
            <a:pPr marL="819150" lvl="3" indent="-266700" algn="just" fontAlgn="base">
              <a:spcBef>
                <a:spcPts val="600"/>
              </a:spcBef>
              <a:spcAft>
                <a:spcPts val="600"/>
              </a:spcAft>
              <a:buFont typeface="Arial" panose="020B0604020202020204" pitchFamily="34" charset="0"/>
              <a:buChar char="•"/>
            </a:pPr>
            <a:r>
              <a:rPr lang="en-US" sz="2800" dirty="0">
                <a:latin typeface="Cambria" panose="02040503050406030204" pitchFamily="18" charset="0"/>
                <a:ea typeface="Cambria" panose="02040503050406030204" pitchFamily="18" charset="0"/>
              </a:rPr>
              <a:t>The definition of arrest not defined under CGST ACT, 2017.</a:t>
            </a:r>
          </a:p>
          <a:p>
            <a:pPr marL="819150" lvl="3" indent="-266700" algn="just" fontAlgn="base">
              <a:spcBef>
                <a:spcPts val="600"/>
              </a:spcBef>
              <a:spcAft>
                <a:spcPts val="600"/>
              </a:spcAft>
              <a:buFont typeface="Arial" panose="020B0604020202020204" pitchFamily="34" charset="0"/>
              <a:buChar char="•"/>
            </a:pPr>
            <a:r>
              <a:rPr lang="en-US" sz="2800" dirty="0">
                <a:latin typeface="Cambria" panose="02040503050406030204" pitchFamily="18" charset="0"/>
                <a:ea typeface="Cambria" panose="02040503050406030204" pitchFamily="18" charset="0"/>
              </a:rPr>
              <a:t>It means </a:t>
            </a:r>
            <a:r>
              <a:rPr lang="en-GB" sz="2800" dirty="0">
                <a:latin typeface="Cambria" panose="02040503050406030204" pitchFamily="18" charset="0"/>
                <a:ea typeface="Cambria" panose="02040503050406030204" pitchFamily="18" charset="0"/>
              </a:rPr>
              <a:t>taking into custody under some lawful authority.</a:t>
            </a:r>
          </a:p>
          <a:p>
            <a:pPr marL="819150" lvl="3" indent="-266700" algn="just" fontAlgn="base">
              <a:spcBef>
                <a:spcPts val="600"/>
              </a:spcBef>
              <a:spcAft>
                <a:spcPts val="600"/>
              </a:spcAft>
              <a:buFont typeface="Arial" panose="020B0604020202020204" pitchFamily="34" charset="0"/>
              <a:buChar char="•"/>
            </a:pPr>
            <a:r>
              <a:rPr lang="en-GB" sz="2800" dirty="0">
                <a:latin typeface="Cambria" panose="02040503050406030204" pitchFamily="18" charset="0"/>
                <a:ea typeface="Cambria" panose="02040503050406030204" pitchFamily="18" charset="0"/>
              </a:rPr>
              <a:t>As per judicial interpretations the word Arrest means </a:t>
            </a:r>
            <a:r>
              <a:rPr lang="en-US" sz="2800" dirty="0">
                <a:latin typeface="Cambria" panose="02040503050406030204" pitchFamily="18" charset="0"/>
                <a:ea typeface="Cambria" panose="02040503050406030204" pitchFamily="18" charset="0"/>
              </a:rPr>
              <a:t>restraining liberty under lawful warrant.</a:t>
            </a:r>
            <a:endParaRPr lang="en-GB" sz="2800" dirty="0">
              <a:latin typeface="Cambria" panose="02040503050406030204" pitchFamily="18" charset="0"/>
              <a:ea typeface="Cambria" panose="02040503050406030204" pitchFamily="18" charset="0"/>
            </a:endParaRPr>
          </a:p>
          <a:p>
            <a:pPr marL="361950" lvl="2" indent="-266700" algn="just" fontAlgn="base">
              <a:spcBef>
                <a:spcPts val="600"/>
              </a:spcBef>
              <a:spcAft>
                <a:spcPts val="600"/>
              </a:spcAft>
              <a:buFont typeface="Arial" panose="020B0604020202020204" pitchFamily="34" charset="0"/>
              <a:buChar char="•"/>
            </a:pPr>
            <a:r>
              <a:rPr lang="en-IN" sz="2800" dirty="0">
                <a:latin typeface="Cambria" panose="02040503050406030204" pitchFamily="18" charset="0"/>
                <a:ea typeface="Cambria" panose="02040503050406030204" pitchFamily="18" charset="0"/>
              </a:rPr>
              <a:t>GST embarking through Article 246A of the COI, is a unique tax that has the power and field of legislation in a single article.</a:t>
            </a:r>
          </a:p>
          <a:p>
            <a:pPr marL="361950" lvl="2" indent="-266700" algn="just" fontAlgn="base">
              <a:spcBef>
                <a:spcPts val="600"/>
              </a:spcBef>
              <a:spcAft>
                <a:spcPts val="600"/>
              </a:spcAft>
              <a:buFont typeface="Arial" panose="020B0604020202020204" pitchFamily="34" charset="0"/>
              <a:buChar char="•"/>
            </a:pPr>
            <a:r>
              <a:rPr lang="en-IN" sz="2800" dirty="0">
                <a:latin typeface="Cambria" panose="02040503050406030204" pitchFamily="18" charset="0"/>
                <a:ea typeface="Cambria" panose="02040503050406030204" pitchFamily="18" charset="0"/>
              </a:rPr>
              <a:t>The constitutionality of arrest under GST is challenged based on the contention that offences and Punishments are of Criminal nature that could not have been enacted under Article 246A.</a:t>
            </a:r>
          </a:p>
        </p:txBody>
      </p:sp>
    </p:spTree>
    <p:extLst>
      <p:ext uri="{BB962C8B-B14F-4D97-AF65-F5344CB8AC3E}">
        <p14:creationId xmlns:p14="http://schemas.microsoft.com/office/powerpoint/2010/main" val="1443621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25C70-00AB-7B92-79B1-A9883F8DB4C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B8EA39-CE94-88CB-F258-2B033AB8D412}"/>
              </a:ext>
            </a:extLst>
          </p:cNvPr>
          <p:cNvSpPr>
            <a:spLocks noGrp="1"/>
          </p:cNvSpPr>
          <p:nvPr>
            <p:ph type="sldNum" sz="quarter" idx="4"/>
          </p:nvPr>
        </p:nvSpPr>
        <p:spPr/>
        <p:txBody>
          <a:bodyPr/>
          <a:lstStyle/>
          <a:p>
            <a:fld id="{C37E4FB1-AD43-40BE-A2D5-51E31E25039B}" type="slidenum">
              <a:rPr lang="en-IN" smtClean="0"/>
              <a:pPr/>
              <a:t>5</a:t>
            </a:fld>
            <a:endParaRPr lang="en-IN" dirty="0"/>
          </a:p>
        </p:txBody>
      </p:sp>
      <p:sp>
        <p:nvSpPr>
          <p:cNvPr id="6" name="Text Placeholder 5">
            <a:extLst>
              <a:ext uri="{FF2B5EF4-FFF2-40B4-BE49-F238E27FC236}">
                <a16:creationId xmlns:a16="http://schemas.microsoft.com/office/drawing/2014/main" id="{0A106CDB-D60F-D534-4750-E6C9D88D71AC}"/>
              </a:ext>
            </a:extLst>
          </p:cNvPr>
          <p:cNvSpPr>
            <a:spLocks noGrp="1"/>
          </p:cNvSpPr>
          <p:nvPr>
            <p:ph type="body" sz="quarter" idx="14"/>
          </p:nvPr>
        </p:nvSpPr>
        <p:spPr>
          <a:xfrm>
            <a:off x="139989" y="207636"/>
            <a:ext cx="8470611" cy="449266"/>
          </a:xfrm>
        </p:spPr>
        <p:txBody>
          <a:bodyPr/>
          <a:lstStyle/>
          <a:p>
            <a:r>
              <a:rPr lang="en-US" dirty="0"/>
              <a:t>GST provisions for Arrest </a:t>
            </a:r>
            <a:endParaRPr lang="en-IN" dirty="0"/>
          </a:p>
        </p:txBody>
      </p:sp>
      <p:sp>
        <p:nvSpPr>
          <p:cNvPr id="3" name="TextBox 2">
            <a:extLst>
              <a:ext uri="{FF2B5EF4-FFF2-40B4-BE49-F238E27FC236}">
                <a16:creationId xmlns:a16="http://schemas.microsoft.com/office/drawing/2014/main" id="{9C1049EC-BF9C-10BA-27B0-CCFDC4790B81}"/>
              </a:ext>
            </a:extLst>
          </p:cNvPr>
          <p:cNvSpPr txBox="1"/>
          <p:nvPr/>
        </p:nvSpPr>
        <p:spPr>
          <a:xfrm>
            <a:off x="0" y="983411"/>
            <a:ext cx="11973464" cy="6500241"/>
          </a:xfrm>
          <a:prstGeom prst="rect">
            <a:avLst/>
          </a:prstGeom>
          <a:noFill/>
        </p:spPr>
        <p:txBody>
          <a:bodyPr wrap="square">
            <a:spAutoFit/>
          </a:bodyPr>
          <a:lstStyle/>
          <a:p>
            <a:pPr marL="95250" lvl="2" algn="just" fontAlgn="base">
              <a:spcBef>
                <a:spcPts val="600"/>
              </a:spcBef>
              <a:spcAft>
                <a:spcPts val="600"/>
              </a:spcAft>
            </a:pPr>
            <a:r>
              <a:rPr lang="en-IN" sz="2800" b="1" dirty="0">
                <a:latin typeface="Cambria" panose="02040503050406030204" pitchFamily="18" charset="0"/>
                <a:ea typeface="Cambria" panose="02040503050406030204" pitchFamily="18" charset="0"/>
              </a:rPr>
              <a:t>Who can Arrest ?</a:t>
            </a:r>
          </a:p>
          <a:p>
            <a:pPr marL="361950" lvl="2" indent="-266700" algn="just" fontAlgn="base">
              <a:spcBef>
                <a:spcPts val="600"/>
              </a:spcBef>
              <a:spcAft>
                <a:spcPts val="600"/>
              </a:spcAft>
              <a:buFont typeface="Arial" panose="020B0604020202020204" pitchFamily="34" charset="0"/>
              <a:buChar char="•"/>
            </a:pPr>
            <a:r>
              <a:rPr lang="en-US" sz="2800" dirty="0">
                <a:latin typeface="Cambria" panose="02040503050406030204" pitchFamily="18" charset="0"/>
                <a:ea typeface="Cambria" panose="02040503050406030204" pitchFamily="18" charset="0"/>
              </a:rPr>
              <a:t>Any officer under the Act </a:t>
            </a:r>
            <a:r>
              <a:rPr lang="en-US" sz="2800" b="1" dirty="0">
                <a:latin typeface="Cambria" panose="02040503050406030204" pitchFamily="18" charset="0"/>
                <a:ea typeface="Cambria" panose="02040503050406030204" pitchFamily="18" charset="0"/>
              </a:rPr>
              <a:t>AND</a:t>
            </a:r>
          </a:p>
          <a:p>
            <a:pPr marL="361950" lvl="2" indent="-266700" algn="just" fontAlgn="base">
              <a:spcBef>
                <a:spcPts val="600"/>
              </a:spcBef>
              <a:spcAft>
                <a:spcPts val="600"/>
              </a:spcAft>
              <a:buFont typeface="Arial" panose="020B0604020202020204" pitchFamily="34" charset="0"/>
              <a:buChar char="•"/>
            </a:pPr>
            <a:r>
              <a:rPr lang="en-US" sz="2800" dirty="0">
                <a:latin typeface="Cambria" panose="02040503050406030204" pitchFamily="18" charset="0"/>
                <a:ea typeface="Cambria" panose="02040503050406030204" pitchFamily="18" charset="0"/>
              </a:rPr>
              <a:t>Authorized by Commissioner.</a:t>
            </a:r>
          </a:p>
          <a:p>
            <a:pPr marL="95250" lvl="2" algn="just" fontAlgn="base">
              <a:spcBef>
                <a:spcPts val="600"/>
              </a:spcBef>
              <a:spcAft>
                <a:spcPts val="600"/>
              </a:spcAft>
            </a:pPr>
            <a:r>
              <a:rPr lang="en-US" sz="2800" b="1" dirty="0">
                <a:latin typeface="Cambria" panose="02040503050406030204" pitchFamily="18" charset="0"/>
                <a:ea typeface="Cambria" panose="02040503050406030204" pitchFamily="18" charset="0"/>
              </a:rPr>
              <a:t>When a person can be arrested ? </a:t>
            </a:r>
          </a:p>
          <a:p>
            <a:pPr marL="95250" marR="0" lvl="2" indent="0" algn="just" defTabSz="914400" rtl="0" eaLnBrk="1" fontAlgn="base" latinLnBrk="0" hangingPunct="1">
              <a:lnSpc>
                <a:spcPct val="9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Commissioner has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reasons to believe </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that a person committed the following offences (Sec. 132) and amount involved is more than 2 crore</a:t>
            </a:r>
          </a:p>
          <a:p>
            <a:pPr marL="819150" marR="0" lvl="3" indent="-266700" algn="just" defTabSz="914400" rtl="0" eaLnBrk="1" fontAlgn="base" latinLnBrk="0" hangingPunct="1">
              <a:lnSpc>
                <a:spcPct val="90000"/>
              </a:lnSpc>
              <a:spcBef>
                <a:spcPts val="600"/>
              </a:spcBef>
              <a:spcAft>
                <a:spcPts val="600"/>
              </a:spcAft>
              <a:buClrTx/>
              <a:buSzTx/>
              <a:buFont typeface="Arial" panose="020B0604020202020204" pitchFamily="34" charset="0"/>
              <a:buChar char="•"/>
              <a:tabLst/>
              <a:defRPr/>
            </a:pPr>
            <a:r>
              <a:rPr kumimoji="0" lang="en-I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Supply without invoices</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819150" marR="0" lvl="3" indent="-266700" algn="just" defTabSz="914400" rtl="0" eaLnBrk="1" fontAlgn="base" latinLnBrk="0" hangingPunct="1">
              <a:lnSpc>
                <a:spcPct val="9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Issues invoices without supplies for fraudulent ITC or refund</a:t>
            </a:r>
          </a:p>
          <a:p>
            <a:pPr marL="819150" marR="0" lvl="3" indent="-266700" algn="just" defTabSz="914400" rtl="0" eaLnBrk="1" fontAlgn="base" latinLnBrk="0" hangingPunct="1">
              <a:lnSpc>
                <a:spcPct val="9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Availing ITC without receipt of goods/services</a:t>
            </a:r>
          </a:p>
          <a:p>
            <a:pPr marL="819150" marR="0" lvl="3" indent="-266700" algn="just" defTabSz="914400" rtl="0" eaLnBrk="1" fontAlgn="base" latinLnBrk="0" hangingPunct="1">
              <a:lnSpc>
                <a:spcPct val="9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Availing ITC without invoices</a:t>
            </a:r>
          </a:p>
          <a:p>
            <a:pPr marL="819150" marR="0" lvl="3" indent="-266700" algn="just" defTabSz="914400" rtl="0" eaLnBrk="1" fontAlgn="base" latinLnBrk="0" hangingPunct="1">
              <a:lnSpc>
                <a:spcPct val="9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Collecting tax but not paying within 3 months</a:t>
            </a:r>
          </a:p>
          <a:p>
            <a:pPr marL="361950" lvl="2" indent="-266700" algn="just" fontAlgn="base">
              <a:spcBef>
                <a:spcPts val="600"/>
              </a:spcBef>
              <a:spcAft>
                <a:spcPts val="600"/>
              </a:spcAft>
              <a:buFont typeface="Arial" panose="020B0604020202020204" pitchFamily="34" charset="0"/>
              <a:buChar char="•"/>
            </a:pP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6391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9B7505-0645-C918-76F1-F4A57910E3C9}"/>
              </a:ext>
            </a:extLst>
          </p:cNvPr>
          <p:cNvSpPr>
            <a:spLocks noGrp="1"/>
          </p:cNvSpPr>
          <p:nvPr>
            <p:ph type="body" sz="quarter" idx="14"/>
          </p:nvPr>
        </p:nvSpPr>
        <p:spPr/>
        <p:txBody>
          <a:bodyPr/>
          <a:lstStyle/>
          <a:p>
            <a:r>
              <a:rPr lang="en-US" b="1" dirty="0"/>
              <a:t>When a person can be arrested?</a:t>
            </a:r>
          </a:p>
          <a:p>
            <a:endParaRPr lang="en-IN" dirty="0"/>
          </a:p>
        </p:txBody>
      </p:sp>
      <p:sp>
        <p:nvSpPr>
          <p:cNvPr id="3" name="Text Placeholder 2">
            <a:extLst>
              <a:ext uri="{FF2B5EF4-FFF2-40B4-BE49-F238E27FC236}">
                <a16:creationId xmlns:a16="http://schemas.microsoft.com/office/drawing/2014/main" id="{18C40313-328E-3A47-D5B1-3DE2B6623EB8}"/>
              </a:ext>
            </a:extLst>
          </p:cNvPr>
          <p:cNvSpPr>
            <a:spLocks noGrp="1"/>
          </p:cNvSpPr>
          <p:nvPr>
            <p:ph type="body" sz="quarter" idx="15"/>
          </p:nvPr>
        </p:nvSpPr>
        <p:spPr>
          <a:xfrm>
            <a:off x="214644" y="1125512"/>
            <a:ext cx="11650331" cy="5749741"/>
          </a:xfrm>
        </p:spPr>
        <p:txBody>
          <a:bodyPr>
            <a:normAutofit fontScale="92500" lnSpcReduction="20000"/>
          </a:bodyPr>
          <a:lstStyle/>
          <a:p>
            <a:pPr marL="0" indent="0">
              <a:buNone/>
            </a:pPr>
            <a:r>
              <a:rPr lang="en-US" sz="2800" dirty="0"/>
              <a:t>Commissioner has </a:t>
            </a:r>
            <a:r>
              <a:rPr lang="en-US" sz="2800" b="1" dirty="0"/>
              <a:t>reasons to believe </a:t>
            </a:r>
            <a:r>
              <a:rPr lang="en-US" sz="2800" dirty="0"/>
              <a:t>that a person is a repeated offender of the following nature</a:t>
            </a:r>
          </a:p>
          <a:p>
            <a:pPr marL="819150" lvl="3" indent="-266700" algn="just" fontAlgn="base">
              <a:spcBef>
                <a:spcPts val="600"/>
              </a:spcBef>
              <a:spcAft>
                <a:spcPts val="600"/>
              </a:spcAft>
            </a:pPr>
            <a:r>
              <a:rPr lang="en-IN" sz="2800" dirty="0"/>
              <a:t>Supply without invoices</a:t>
            </a:r>
            <a:endParaRPr lang="en-US" sz="2800" dirty="0"/>
          </a:p>
          <a:p>
            <a:pPr marL="819150" lvl="3" indent="-266700" algn="just" fontAlgn="base">
              <a:spcBef>
                <a:spcPts val="600"/>
              </a:spcBef>
              <a:spcAft>
                <a:spcPts val="600"/>
              </a:spcAft>
            </a:pPr>
            <a:r>
              <a:rPr lang="en-US" sz="2800" dirty="0"/>
              <a:t>Issues invoices without supply </a:t>
            </a:r>
          </a:p>
          <a:p>
            <a:pPr marL="819150" lvl="3" indent="-266700" algn="just" fontAlgn="base">
              <a:spcBef>
                <a:spcPts val="600"/>
              </a:spcBef>
              <a:spcAft>
                <a:spcPts val="600"/>
              </a:spcAft>
            </a:pPr>
            <a:r>
              <a:rPr lang="en-US" sz="2800" dirty="0"/>
              <a:t>Availing ITC without receipt of goods/services</a:t>
            </a:r>
          </a:p>
          <a:p>
            <a:pPr marL="819150" lvl="3" indent="-266700" algn="just" fontAlgn="base">
              <a:spcBef>
                <a:spcPts val="600"/>
              </a:spcBef>
              <a:spcAft>
                <a:spcPts val="600"/>
              </a:spcAft>
            </a:pPr>
            <a:r>
              <a:rPr lang="en-US" sz="2800" dirty="0"/>
              <a:t>Availing ITC without invoices</a:t>
            </a:r>
          </a:p>
          <a:p>
            <a:pPr marL="819150" lvl="3" indent="-266700" algn="just" fontAlgn="base">
              <a:spcBef>
                <a:spcPts val="600"/>
              </a:spcBef>
              <a:spcAft>
                <a:spcPts val="600"/>
              </a:spcAft>
            </a:pPr>
            <a:r>
              <a:rPr lang="en-US" sz="2800" dirty="0"/>
              <a:t>Collecting tax but not paying within 3 months</a:t>
            </a:r>
          </a:p>
          <a:p>
            <a:pPr marL="819150" lvl="3" indent="-266700" algn="just" fontAlgn="base">
              <a:spcBef>
                <a:spcPts val="600"/>
              </a:spcBef>
              <a:spcAft>
                <a:spcPts val="600"/>
              </a:spcAft>
            </a:pPr>
            <a:r>
              <a:rPr lang="en-US" sz="2800" dirty="0"/>
              <a:t>Evades tax (Not covered above)</a:t>
            </a:r>
          </a:p>
          <a:p>
            <a:pPr marL="819150" lvl="3" indent="-266700" algn="just" fontAlgn="base">
              <a:spcBef>
                <a:spcPts val="600"/>
              </a:spcBef>
              <a:spcAft>
                <a:spcPts val="600"/>
              </a:spcAft>
            </a:pPr>
            <a:r>
              <a:rPr lang="en-US" sz="2800" dirty="0"/>
              <a:t>Fraudulently obtains a refund</a:t>
            </a:r>
          </a:p>
          <a:p>
            <a:pPr marL="819150" lvl="3" indent="-266700" algn="just" fontAlgn="base">
              <a:spcBef>
                <a:spcPts val="600"/>
              </a:spcBef>
              <a:spcAft>
                <a:spcPts val="600"/>
              </a:spcAft>
            </a:pPr>
            <a:r>
              <a:rPr lang="en-US" sz="2800" dirty="0"/>
              <a:t>Falsifying records to evade payment of tax</a:t>
            </a:r>
          </a:p>
          <a:p>
            <a:pPr marL="819150" lvl="3" indent="-266700" algn="just" fontAlgn="base">
              <a:spcBef>
                <a:spcPts val="600"/>
              </a:spcBef>
              <a:spcAft>
                <a:spcPts val="600"/>
              </a:spcAft>
            </a:pPr>
            <a:r>
              <a:rPr lang="en-US" sz="2800" dirty="0"/>
              <a:t>Dealing in goods known to be liable for confiscation </a:t>
            </a:r>
          </a:p>
          <a:p>
            <a:pPr marL="819150" lvl="3" indent="-266700" algn="just" fontAlgn="base">
              <a:spcBef>
                <a:spcPts val="600"/>
              </a:spcBef>
              <a:spcAft>
                <a:spcPts val="600"/>
              </a:spcAft>
            </a:pPr>
            <a:r>
              <a:rPr lang="en-GB" sz="2800" dirty="0"/>
              <a:t>Knowingly receives, engages in, or deals with any service supply made in violation of the Act</a:t>
            </a:r>
            <a:endParaRPr lang="en-US" sz="2800" dirty="0"/>
          </a:p>
          <a:p>
            <a:pPr marL="819150" lvl="3" indent="-266700" algn="just" fontAlgn="base">
              <a:spcBef>
                <a:spcPts val="600"/>
              </a:spcBef>
              <a:spcAft>
                <a:spcPts val="600"/>
              </a:spcAft>
            </a:pPr>
            <a:r>
              <a:rPr lang="en-US" sz="2800" dirty="0"/>
              <a:t>Attempting/abetting such offences.</a:t>
            </a:r>
          </a:p>
          <a:p>
            <a:pPr lvl="1"/>
            <a:endParaRPr lang="en-IN" sz="2800" dirty="0"/>
          </a:p>
          <a:p>
            <a:pPr lvl="1"/>
            <a:endParaRPr lang="en-IN" dirty="0"/>
          </a:p>
        </p:txBody>
      </p:sp>
    </p:spTree>
    <p:extLst>
      <p:ext uri="{BB962C8B-B14F-4D97-AF65-F5344CB8AC3E}">
        <p14:creationId xmlns:p14="http://schemas.microsoft.com/office/powerpoint/2010/main" val="209249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E0773-4031-5253-F727-790A6FFAF73C}"/>
              </a:ext>
            </a:extLst>
          </p:cNvPr>
          <p:cNvSpPr>
            <a:spLocks noGrp="1"/>
          </p:cNvSpPr>
          <p:nvPr>
            <p:ph type="body" sz="quarter" idx="14"/>
          </p:nvPr>
        </p:nvSpPr>
        <p:spPr/>
        <p:txBody>
          <a:bodyPr/>
          <a:lstStyle/>
          <a:p>
            <a:r>
              <a:rPr lang="en-GB" dirty="0"/>
              <a:t>Cognizable and non-bailable offences</a:t>
            </a:r>
            <a:endParaRPr lang="en-IN" dirty="0"/>
          </a:p>
        </p:txBody>
      </p:sp>
      <p:sp>
        <p:nvSpPr>
          <p:cNvPr id="3" name="Text Placeholder 2">
            <a:extLst>
              <a:ext uri="{FF2B5EF4-FFF2-40B4-BE49-F238E27FC236}">
                <a16:creationId xmlns:a16="http://schemas.microsoft.com/office/drawing/2014/main" id="{431AE615-E911-3604-A56B-08ACE30D9D92}"/>
              </a:ext>
            </a:extLst>
          </p:cNvPr>
          <p:cNvSpPr>
            <a:spLocks noGrp="1"/>
          </p:cNvSpPr>
          <p:nvPr>
            <p:ph type="body" sz="quarter" idx="15"/>
          </p:nvPr>
        </p:nvSpPr>
        <p:spPr/>
        <p:txBody>
          <a:bodyPr>
            <a:normAutofit lnSpcReduction="10000"/>
          </a:bodyPr>
          <a:lstStyle/>
          <a:p>
            <a:pPr marL="95250" lvl="2" indent="0" algn="just" fontAlgn="base">
              <a:spcBef>
                <a:spcPts val="600"/>
              </a:spcBef>
              <a:spcAft>
                <a:spcPts val="600"/>
              </a:spcAft>
              <a:buNone/>
              <a:defRPr/>
            </a:pPr>
            <a:r>
              <a:rPr lang="en-US" sz="2800" b="1" dirty="0">
                <a:solidFill>
                  <a:prstClr val="black"/>
                </a:solidFill>
              </a:rPr>
              <a:t>Amount involved is more than 5 crore</a:t>
            </a:r>
          </a:p>
          <a:p>
            <a:pPr marL="819150" lvl="3" indent="-266700" algn="just" fontAlgn="base">
              <a:spcBef>
                <a:spcPts val="600"/>
              </a:spcBef>
              <a:spcAft>
                <a:spcPts val="600"/>
              </a:spcAft>
              <a:defRPr/>
            </a:pPr>
            <a:r>
              <a:rPr lang="en-IN" sz="2800" dirty="0">
                <a:solidFill>
                  <a:prstClr val="black"/>
                </a:solidFill>
              </a:rPr>
              <a:t>Supply without invoices</a:t>
            </a:r>
            <a:endParaRPr lang="en-US" sz="2800" dirty="0">
              <a:solidFill>
                <a:prstClr val="black"/>
              </a:solidFill>
            </a:endParaRPr>
          </a:p>
          <a:p>
            <a:pPr marL="819150" lvl="3" indent="-266700" algn="just" fontAlgn="base">
              <a:spcBef>
                <a:spcPts val="600"/>
              </a:spcBef>
              <a:spcAft>
                <a:spcPts val="600"/>
              </a:spcAft>
              <a:defRPr/>
            </a:pPr>
            <a:r>
              <a:rPr lang="en-US" sz="2800" dirty="0">
                <a:solidFill>
                  <a:prstClr val="black"/>
                </a:solidFill>
              </a:rPr>
              <a:t>Issues invoices without supplies for fraudulent ITC or refund</a:t>
            </a:r>
          </a:p>
          <a:p>
            <a:pPr marL="819150" lvl="3" indent="-266700" algn="just" fontAlgn="base">
              <a:spcBef>
                <a:spcPts val="600"/>
              </a:spcBef>
              <a:spcAft>
                <a:spcPts val="600"/>
              </a:spcAft>
              <a:defRPr/>
            </a:pPr>
            <a:r>
              <a:rPr lang="en-US" sz="2800" dirty="0">
                <a:solidFill>
                  <a:prstClr val="black"/>
                </a:solidFill>
              </a:rPr>
              <a:t>Availing ITC without receipt of goods/services</a:t>
            </a:r>
          </a:p>
          <a:p>
            <a:pPr marL="819150" lvl="3" indent="-266700" algn="just" fontAlgn="base">
              <a:spcBef>
                <a:spcPts val="600"/>
              </a:spcBef>
              <a:spcAft>
                <a:spcPts val="600"/>
              </a:spcAft>
              <a:defRPr/>
            </a:pPr>
            <a:r>
              <a:rPr lang="en-US" sz="2800" dirty="0">
                <a:solidFill>
                  <a:prstClr val="black"/>
                </a:solidFill>
              </a:rPr>
              <a:t>Availing ITC without invoices</a:t>
            </a:r>
          </a:p>
          <a:p>
            <a:pPr marL="819150" lvl="3" indent="-266700" algn="just" fontAlgn="base">
              <a:spcBef>
                <a:spcPts val="600"/>
              </a:spcBef>
              <a:spcAft>
                <a:spcPts val="600"/>
              </a:spcAft>
              <a:defRPr/>
            </a:pPr>
            <a:r>
              <a:rPr lang="en-US" sz="2800" dirty="0">
                <a:solidFill>
                  <a:prstClr val="black"/>
                </a:solidFill>
              </a:rPr>
              <a:t>Collecting tax but not paying within 3 months</a:t>
            </a:r>
          </a:p>
          <a:p>
            <a:pPr marL="95250" lvl="2" indent="0" algn="just" fontAlgn="base">
              <a:spcBef>
                <a:spcPts val="600"/>
              </a:spcBef>
              <a:spcAft>
                <a:spcPts val="600"/>
              </a:spcAft>
              <a:buNone/>
              <a:defRPr/>
            </a:pPr>
            <a:r>
              <a:rPr lang="en-US" sz="2800" b="1" dirty="0">
                <a:solidFill>
                  <a:prstClr val="black"/>
                </a:solidFill>
              </a:rPr>
              <a:t>Post arrest</a:t>
            </a:r>
          </a:p>
          <a:p>
            <a:pPr marL="819150" lvl="3" indent="-266700" algn="just" fontAlgn="base">
              <a:spcBef>
                <a:spcPts val="600"/>
              </a:spcBef>
              <a:spcAft>
                <a:spcPts val="600"/>
              </a:spcAft>
              <a:defRPr/>
            </a:pPr>
            <a:r>
              <a:rPr lang="en-GB" sz="2800" dirty="0">
                <a:solidFill>
                  <a:prstClr val="black"/>
                </a:solidFill>
              </a:rPr>
              <a:t>Inform such person of the grounds of arrest AND</a:t>
            </a:r>
          </a:p>
          <a:p>
            <a:pPr marL="819150" lvl="3" indent="-266700" algn="just" fontAlgn="base">
              <a:spcBef>
                <a:spcPts val="600"/>
              </a:spcBef>
              <a:spcAft>
                <a:spcPts val="600"/>
              </a:spcAft>
              <a:defRPr/>
            </a:pPr>
            <a:r>
              <a:rPr lang="en-GB" sz="2800" dirty="0">
                <a:solidFill>
                  <a:prstClr val="black"/>
                </a:solidFill>
              </a:rPr>
              <a:t>Produce him before a Magistrate within twenty-four hours</a:t>
            </a:r>
          </a:p>
          <a:p>
            <a:pPr marL="819150" lvl="3" indent="-266700" algn="just" fontAlgn="base">
              <a:spcBef>
                <a:spcPts val="600"/>
              </a:spcBef>
              <a:spcAft>
                <a:spcPts val="600"/>
              </a:spcAft>
              <a:defRPr/>
            </a:pPr>
            <a:endParaRPr lang="en-GB" sz="2800" dirty="0">
              <a:solidFill>
                <a:prstClr val="black"/>
              </a:solidFill>
            </a:endParaRPr>
          </a:p>
          <a:p>
            <a:pPr marL="95250" lvl="2" indent="0" algn="just" fontAlgn="base">
              <a:spcBef>
                <a:spcPts val="600"/>
              </a:spcBef>
              <a:spcAft>
                <a:spcPts val="600"/>
              </a:spcAft>
              <a:buNone/>
              <a:defRPr/>
            </a:pPr>
            <a:r>
              <a:rPr lang="en-GB" sz="2800" b="1" dirty="0">
                <a:solidFill>
                  <a:prstClr val="black"/>
                </a:solidFill>
              </a:rPr>
              <a:t>Note:</a:t>
            </a:r>
            <a:r>
              <a:rPr lang="en-GB" sz="2800" dirty="0">
                <a:solidFill>
                  <a:prstClr val="black"/>
                </a:solidFill>
              </a:rPr>
              <a:t> </a:t>
            </a:r>
            <a:r>
              <a:rPr lang="en-US" sz="2800" i="1" dirty="0">
                <a:solidFill>
                  <a:prstClr val="black"/>
                </a:solidFill>
              </a:rPr>
              <a:t>Any offences other than the above are non-cognizable and bailable</a:t>
            </a:r>
          </a:p>
        </p:txBody>
      </p:sp>
    </p:spTree>
    <p:extLst>
      <p:ext uri="{BB962C8B-B14F-4D97-AF65-F5344CB8AC3E}">
        <p14:creationId xmlns:p14="http://schemas.microsoft.com/office/powerpoint/2010/main" val="3152260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9D595-F094-AE60-88EA-8FEF34F18E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F34F77-7C70-77EF-AA53-57A500822619}"/>
              </a:ext>
            </a:extLst>
          </p:cNvPr>
          <p:cNvSpPr>
            <a:spLocks noGrp="1"/>
          </p:cNvSpPr>
          <p:nvPr>
            <p:ph type="body" sz="quarter" idx="14"/>
          </p:nvPr>
        </p:nvSpPr>
        <p:spPr>
          <a:xfrm>
            <a:off x="0" y="46584"/>
            <a:ext cx="11557416" cy="687934"/>
          </a:xfrm>
        </p:spPr>
        <p:txBody>
          <a:bodyPr/>
          <a:lstStyle/>
          <a:p>
            <a:r>
              <a:rPr lang="en-US" dirty="0"/>
              <a:t>Section 132 CGST: Punishment for certain offences</a:t>
            </a:r>
          </a:p>
        </p:txBody>
      </p:sp>
      <p:sp>
        <p:nvSpPr>
          <p:cNvPr id="5" name="Slide Number Placeholder 3">
            <a:extLst>
              <a:ext uri="{FF2B5EF4-FFF2-40B4-BE49-F238E27FC236}">
                <a16:creationId xmlns:a16="http://schemas.microsoft.com/office/drawing/2014/main" id="{E8CA1307-5B2E-D0F2-FD25-9EABE56CD66C}"/>
              </a:ext>
            </a:extLst>
          </p:cNvPr>
          <p:cNvSpPr>
            <a:spLocks noGrp="1"/>
          </p:cNvSpPr>
          <p:nvPr>
            <p:ph type="sldNum" sz="quarter" idx="4"/>
          </p:nvPr>
        </p:nvSpPr>
        <p:spPr>
          <a:xfrm>
            <a:off x="8610600" y="6356350"/>
            <a:ext cx="2743200" cy="365125"/>
          </a:xfrm>
        </p:spPr>
        <p:txBody>
          <a:bodyPr/>
          <a:lstStyle/>
          <a:p>
            <a:fld id="{C37E4FB1-AD43-40BE-A2D5-51E31E25039B}" type="slidenum">
              <a:rPr lang="en-IN" smtClean="0"/>
              <a:pPr/>
              <a:t>8</a:t>
            </a:fld>
            <a:endParaRPr lang="en-IN" dirty="0"/>
          </a:p>
        </p:txBody>
      </p:sp>
      <p:graphicFrame>
        <p:nvGraphicFramePr>
          <p:cNvPr id="4" name="Table 3">
            <a:extLst>
              <a:ext uri="{FF2B5EF4-FFF2-40B4-BE49-F238E27FC236}">
                <a16:creationId xmlns:a16="http://schemas.microsoft.com/office/drawing/2014/main" id="{2B7CA278-9F86-B6E2-CC3D-0CCBCF7C89E9}"/>
              </a:ext>
            </a:extLst>
          </p:cNvPr>
          <p:cNvGraphicFramePr>
            <a:graphicFrameLocks noGrp="1"/>
          </p:cNvGraphicFramePr>
          <p:nvPr>
            <p:extLst>
              <p:ext uri="{D42A27DB-BD31-4B8C-83A1-F6EECF244321}">
                <p14:modId xmlns:p14="http://schemas.microsoft.com/office/powerpoint/2010/main" val="467771337"/>
              </p:ext>
            </p:extLst>
          </p:nvPr>
        </p:nvGraphicFramePr>
        <p:xfrm>
          <a:off x="0" y="956147"/>
          <a:ext cx="12029090" cy="5209185"/>
        </p:xfrm>
        <a:graphic>
          <a:graphicData uri="http://schemas.openxmlformats.org/drawingml/2006/table">
            <a:tbl>
              <a:tblPr firstRow="1" bandRow="1">
                <a:tableStyleId>{5C22544A-7EE6-4342-B048-85BDC9FD1C3A}</a:tableStyleId>
              </a:tblPr>
              <a:tblGrid>
                <a:gridCol w="6778297">
                  <a:extLst>
                    <a:ext uri="{9D8B030D-6E8A-4147-A177-3AD203B41FA5}">
                      <a16:colId xmlns:a16="http://schemas.microsoft.com/office/drawing/2014/main" val="649801048"/>
                    </a:ext>
                  </a:extLst>
                </a:gridCol>
                <a:gridCol w="2179875">
                  <a:extLst>
                    <a:ext uri="{9D8B030D-6E8A-4147-A177-3AD203B41FA5}">
                      <a16:colId xmlns:a16="http://schemas.microsoft.com/office/drawing/2014/main" val="484965439"/>
                    </a:ext>
                  </a:extLst>
                </a:gridCol>
                <a:gridCol w="3070918">
                  <a:extLst>
                    <a:ext uri="{9D8B030D-6E8A-4147-A177-3AD203B41FA5}">
                      <a16:colId xmlns:a16="http://schemas.microsoft.com/office/drawing/2014/main" val="3153039814"/>
                    </a:ext>
                  </a:extLst>
                </a:gridCol>
              </a:tblGrid>
              <a:tr h="759983">
                <a:tc>
                  <a:txBody>
                    <a:bodyPr/>
                    <a:lstStyle/>
                    <a:p>
                      <a:pPr algn="ctr"/>
                      <a:r>
                        <a:rPr lang="en-IN" sz="2200" dirty="0">
                          <a:latin typeface="Cambria" panose="02040503050406030204" pitchFamily="18" charset="0"/>
                          <a:ea typeface="Cambria" panose="02040503050406030204" pitchFamily="18" charset="0"/>
                        </a:rPr>
                        <a:t>Nature of offence</a:t>
                      </a:r>
                    </a:p>
                  </a:txBody>
                  <a:tcPr/>
                </a:tc>
                <a:tc>
                  <a:txBody>
                    <a:bodyPr/>
                    <a:lstStyle/>
                    <a:p>
                      <a:pPr algn="ctr"/>
                      <a:r>
                        <a:rPr lang="en-IN" sz="2200" dirty="0">
                          <a:latin typeface="Cambria" panose="02040503050406030204" pitchFamily="18" charset="0"/>
                          <a:ea typeface="Cambria" panose="02040503050406030204" pitchFamily="18" charset="0"/>
                        </a:rPr>
                        <a:t>Amount involved</a:t>
                      </a:r>
                    </a:p>
                  </a:txBody>
                  <a:tcPr/>
                </a:tc>
                <a:tc>
                  <a:txBody>
                    <a:bodyPr/>
                    <a:lstStyle/>
                    <a:p>
                      <a:pPr algn="ctr"/>
                      <a:r>
                        <a:rPr lang="en-IN" sz="2200" dirty="0">
                          <a:latin typeface="Cambria" panose="02040503050406030204" pitchFamily="18" charset="0"/>
                          <a:ea typeface="Cambria" panose="02040503050406030204" pitchFamily="18" charset="0"/>
                        </a:rPr>
                        <a:t>Period of maximum Imprisonment and Fine</a:t>
                      </a:r>
                    </a:p>
                  </a:txBody>
                  <a:tcPr/>
                </a:tc>
                <a:extLst>
                  <a:ext uri="{0D108BD9-81ED-4DB2-BD59-A6C34878D82A}">
                    <a16:rowId xmlns:a16="http://schemas.microsoft.com/office/drawing/2014/main" val="1225565042"/>
                  </a:ext>
                </a:extLst>
              </a:tr>
              <a:tr h="1120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latin typeface="Cambria" panose="02040503050406030204" pitchFamily="18" charset="0"/>
                          <a:ea typeface="Cambria" panose="02040503050406030204" pitchFamily="18" charset="0"/>
                        </a:rPr>
                        <a:t>Issues invoices without supply for fraudulent ITC or refund</a:t>
                      </a:r>
                      <a:r>
                        <a:rPr lang="en-IN" sz="2200" dirty="0">
                          <a:latin typeface="Cambria" panose="02040503050406030204" pitchFamily="18" charset="0"/>
                          <a:ea typeface="Cambria" panose="02040503050406030204" pitchFamily="18" charset="0"/>
                        </a:rPr>
                        <a:t> – where the tax evaded or ITC wrongly availed/utilized, or refund wrongly taken</a:t>
                      </a:r>
                    </a:p>
                  </a:txBody>
                  <a:tcPr/>
                </a:tc>
                <a:tc>
                  <a:txBody>
                    <a:bodyPr/>
                    <a:lstStyle/>
                    <a:p>
                      <a:pPr algn="ctr"/>
                      <a:r>
                        <a:rPr lang="en-IN" sz="2200" dirty="0">
                          <a:latin typeface="Cambria" panose="02040503050406030204" pitchFamily="18" charset="0"/>
                          <a:ea typeface="Cambria" panose="02040503050406030204" pitchFamily="18" charset="0"/>
                        </a:rPr>
                        <a:t>Exceeds Rs 1 Cr but up to Rs 2 Cr</a:t>
                      </a:r>
                    </a:p>
                  </a:txBody>
                  <a:tcPr/>
                </a:tc>
                <a:tc>
                  <a:txBody>
                    <a:bodyPr/>
                    <a:lstStyle/>
                    <a:p>
                      <a:pPr algn="ctr"/>
                      <a:r>
                        <a:rPr lang="en-IN" sz="2200" dirty="0">
                          <a:latin typeface="Cambria" panose="02040503050406030204" pitchFamily="18" charset="0"/>
                          <a:ea typeface="Cambria" panose="02040503050406030204" pitchFamily="18" charset="0"/>
                        </a:rPr>
                        <a:t>1 year + fine</a:t>
                      </a:r>
                    </a:p>
                  </a:txBody>
                  <a:tcPr/>
                </a:tc>
                <a:extLst>
                  <a:ext uri="{0D108BD9-81ED-4DB2-BD59-A6C34878D82A}">
                    <a16:rowId xmlns:a16="http://schemas.microsoft.com/office/drawing/2014/main" val="630724816"/>
                  </a:ext>
                </a:extLst>
              </a:tr>
              <a:tr h="75998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200" dirty="0">
                          <a:latin typeface="Cambria" panose="02040503050406030204" pitchFamily="18" charset="0"/>
                          <a:ea typeface="Cambria" panose="02040503050406030204" pitchFamily="18" charset="0"/>
                        </a:rPr>
                        <a:t>All offences including, Tax evaded or ITC wrongly availed/utilized, or refund wrongly taken</a:t>
                      </a:r>
                    </a:p>
                  </a:txBody>
                  <a:tcPr/>
                </a:tc>
                <a:tc>
                  <a:txBody>
                    <a:bodyPr/>
                    <a:lstStyle/>
                    <a:p>
                      <a:pPr algn="ctr"/>
                      <a:r>
                        <a:rPr kumimoji="0" lang="en-I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Exceeds Rs 2 Cr but up to Rs 5 Cr</a:t>
                      </a:r>
                      <a:endParaRPr lang="en-IN" sz="2200" dirty="0">
                        <a:latin typeface="Cambria" panose="02040503050406030204" pitchFamily="18" charset="0"/>
                        <a:ea typeface="Cambria" panose="02040503050406030204" pitchFamily="18" charset="0"/>
                      </a:endParaRPr>
                    </a:p>
                  </a:txBody>
                  <a:tcPr/>
                </a:tc>
                <a:tc>
                  <a:txBody>
                    <a:bodyPr/>
                    <a:lstStyle/>
                    <a:p>
                      <a:pPr algn="ctr"/>
                      <a:r>
                        <a:rPr kumimoji="0" lang="en-I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years + fine</a:t>
                      </a:r>
                      <a:endParaRPr lang="en-IN" sz="22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594426655"/>
                  </a:ext>
                </a:extLst>
              </a:tr>
              <a:tr h="541801">
                <a:tc vMerge="1">
                  <a:txBody>
                    <a:bodyPr/>
                    <a:lstStyle/>
                    <a:p>
                      <a:endParaRPr lang="en-IN" dirty="0"/>
                    </a:p>
                  </a:txBody>
                  <a:tcPr/>
                </a:tc>
                <a:tc>
                  <a:txBody>
                    <a:bodyPr/>
                    <a:lstStyle/>
                    <a:p>
                      <a:pPr algn="ctr"/>
                      <a:r>
                        <a:rPr kumimoji="0" lang="en-I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Exceeds Rs 5 Cr</a:t>
                      </a:r>
                      <a:endParaRPr lang="en-IN" sz="2200" dirty="0">
                        <a:latin typeface="Cambria" panose="02040503050406030204" pitchFamily="18" charset="0"/>
                        <a:ea typeface="Cambria" panose="02040503050406030204" pitchFamily="18" charset="0"/>
                      </a:endParaRPr>
                    </a:p>
                  </a:txBody>
                  <a:tcPr/>
                </a:tc>
                <a:tc>
                  <a:txBody>
                    <a:bodyPr/>
                    <a:lstStyle/>
                    <a:p>
                      <a:pPr algn="ctr"/>
                      <a:r>
                        <a:rPr kumimoji="0" lang="en-I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5 years + fine</a:t>
                      </a:r>
                      <a:endParaRPr lang="en-IN" sz="22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355482516"/>
                  </a:ext>
                </a:extLst>
              </a:tr>
              <a:tr h="925353">
                <a:tc>
                  <a:txBody>
                    <a:bodyPr/>
                    <a:lstStyle/>
                    <a:p>
                      <a:r>
                        <a:rPr lang="en-IN" sz="2200" dirty="0">
                          <a:latin typeface="Cambria" panose="02040503050406030204" pitchFamily="18" charset="0"/>
                          <a:ea typeface="Cambria" panose="02040503050406030204" pitchFamily="18" charset="0"/>
                        </a:rPr>
                        <a:t>Commits or abets the commission of an offence involving </a:t>
                      </a:r>
                      <a:r>
                        <a:rPr lang="en-GB" sz="2200" dirty="0">
                          <a:latin typeface="Cambria" panose="02040503050406030204" pitchFamily="18" charset="0"/>
                          <a:ea typeface="Cambria" panose="02040503050406030204" pitchFamily="18" charset="0"/>
                        </a:rPr>
                        <a:t>falsifying records to evade payment of tax</a:t>
                      </a:r>
                      <a:endParaRPr lang="en-IN" sz="2200" dirty="0">
                        <a:latin typeface="Cambria" panose="02040503050406030204" pitchFamily="18" charset="0"/>
                        <a:ea typeface="Cambria" panose="02040503050406030204" pitchFamily="18" charset="0"/>
                      </a:endParaRPr>
                    </a:p>
                  </a:txBody>
                  <a:tcPr/>
                </a:tc>
                <a:tc>
                  <a:txBody>
                    <a:bodyPr/>
                    <a:lstStyle/>
                    <a:p>
                      <a:pPr algn="ctr"/>
                      <a:endParaRPr lang="en-IN" sz="2200" dirty="0">
                        <a:latin typeface="Cambria" panose="02040503050406030204" pitchFamily="18" charset="0"/>
                        <a:ea typeface="Cambria" panose="02040503050406030204" pitchFamily="18" charset="0"/>
                      </a:endParaRPr>
                    </a:p>
                  </a:txBody>
                  <a:tcPr/>
                </a:tc>
                <a:tc>
                  <a:txBody>
                    <a:bodyPr/>
                    <a:lstStyle/>
                    <a:p>
                      <a:pPr algn="ctr"/>
                      <a:r>
                        <a:rPr lang="en-IN" sz="2200" dirty="0">
                          <a:latin typeface="Cambria" panose="02040503050406030204" pitchFamily="18" charset="0"/>
                          <a:ea typeface="Cambria" panose="02040503050406030204" pitchFamily="18" charset="0"/>
                        </a:rPr>
                        <a:t>6 months or fine  or with both</a:t>
                      </a:r>
                    </a:p>
                  </a:txBody>
                  <a:tcPr/>
                </a:tc>
                <a:extLst>
                  <a:ext uri="{0D108BD9-81ED-4DB2-BD59-A6C34878D82A}">
                    <a16:rowId xmlns:a16="http://schemas.microsoft.com/office/drawing/2014/main" val="3276074246"/>
                  </a:ext>
                </a:extLst>
              </a:tr>
              <a:tr h="759983">
                <a:tc>
                  <a:txBody>
                    <a:bodyPr/>
                    <a:lstStyle/>
                    <a:p>
                      <a:r>
                        <a:rPr lang="en-IN" sz="2200" dirty="0">
                          <a:latin typeface="Cambria" panose="02040503050406030204" pitchFamily="18" charset="0"/>
                          <a:ea typeface="Cambria" panose="02040503050406030204" pitchFamily="18" charset="0"/>
                        </a:rPr>
                        <a:t>For second or every subsequent offences</a:t>
                      </a:r>
                    </a:p>
                  </a:txBody>
                  <a:tcPr/>
                </a:tc>
                <a:tc>
                  <a:txBody>
                    <a:bodyPr/>
                    <a:lstStyle/>
                    <a:p>
                      <a:pPr algn="ctr"/>
                      <a:r>
                        <a:rPr lang="en-IN" sz="2200" dirty="0">
                          <a:latin typeface="Cambria" panose="02040503050406030204" pitchFamily="18" charset="0"/>
                          <a:ea typeface="Cambria" panose="02040503050406030204" pitchFamily="18" charset="0"/>
                        </a:rPr>
                        <a:t>No limit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5 years + fine</a:t>
                      </a:r>
                      <a:endParaRPr lang="en-IN" sz="2200" dirty="0">
                        <a:latin typeface="Cambria" panose="02040503050406030204" pitchFamily="18" charset="0"/>
                        <a:ea typeface="Cambria" panose="02040503050406030204" pitchFamily="18" charset="0"/>
                      </a:endParaRPr>
                    </a:p>
                    <a:p>
                      <a:pPr algn="ctr"/>
                      <a:endParaRPr lang="en-IN" sz="22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879310995"/>
                  </a:ext>
                </a:extLst>
              </a:tr>
            </a:tbl>
          </a:graphicData>
        </a:graphic>
      </p:graphicFrame>
    </p:spTree>
    <p:extLst>
      <p:ext uri="{BB962C8B-B14F-4D97-AF65-F5344CB8AC3E}">
        <p14:creationId xmlns:p14="http://schemas.microsoft.com/office/powerpoint/2010/main" val="179880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717BB-0718-1FD3-E02E-F6279618C4F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3A9765-848B-3236-CD3A-A2C16D99BA1C}"/>
              </a:ext>
            </a:extLst>
          </p:cNvPr>
          <p:cNvSpPr>
            <a:spLocks noGrp="1"/>
          </p:cNvSpPr>
          <p:nvPr>
            <p:ph type="body" sz="quarter" idx="14"/>
          </p:nvPr>
        </p:nvSpPr>
        <p:spPr>
          <a:xfrm>
            <a:off x="0" y="46584"/>
            <a:ext cx="11557416" cy="687934"/>
          </a:xfrm>
        </p:spPr>
        <p:txBody>
          <a:bodyPr/>
          <a:lstStyle/>
          <a:p>
            <a:r>
              <a:rPr lang="en-US" dirty="0"/>
              <a:t>‘Cognizable and Non-cognizable Offence</a:t>
            </a:r>
          </a:p>
        </p:txBody>
      </p:sp>
      <p:sp>
        <p:nvSpPr>
          <p:cNvPr id="5" name="Slide Number Placeholder 3">
            <a:extLst>
              <a:ext uri="{FF2B5EF4-FFF2-40B4-BE49-F238E27FC236}">
                <a16:creationId xmlns:a16="http://schemas.microsoft.com/office/drawing/2014/main" id="{95512BA3-0063-2C8E-7BF7-0D40658791A9}"/>
              </a:ext>
            </a:extLst>
          </p:cNvPr>
          <p:cNvSpPr>
            <a:spLocks noGrp="1"/>
          </p:cNvSpPr>
          <p:nvPr>
            <p:ph type="sldNum" sz="quarter" idx="4"/>
          </p:nvPr>
        </p:nvSpPr>
        <p:spPr>
          <a:xfrm>
            <a:off x="8610600" y="6356350"/>
            <a:ext cx="2743200" cy="365125"/>
          </a:xfrm>
        </p:spPr>
        <p:txBody>
          <a:bodyPr/>
          <a:lstStyle/>
          <a:p>
            <a:fld id="{C37E4FB1-AD43-40BE-A2D5-51E31E25039B}" type="slidenum">
              <a:rPr lang="en-IN" smtClean="0"/>
              <a:pPr/>
              <a:t>9</a:t>
            </a:fld>
            <a:endParaRPr lang="en-IN" dirty="0"/>
          </a:p>
        </p:txBody>
      </p:sp>
      <p:pic>
        <p:nvPicPr>
          <p:cNvPr id="6" name="Picture 5">
            <a:extLst>
              <a:ext uri="{FF2B5EF4-FFF2-40B4-BE49-F238E27FC236}">
                <a16:creationId xmlns:a16="http://schemas.microsoft.com/office/drawing/2014/main" id="{1EDD21E4-2DD1-6306-B1AB-DFE500467B8B}"/>
              </a:ext>
            </a:extLst>
          </p:cNvPr>
          <p:cNvPicPr>
            <a:picLocks noChangeAspect="1"/>
          </p:cNvPicPr>
          <p:nvPr/>
        </p:nvPicPr>
        <p:blipFill>
          <a:blip r:embed="rId2"/>
          <a:stretch>
            <a:fillRect/>
          </a:stretch>
        </p:blipFill>
        <p:spPr>
          <a:xfrm>
            <a:off x="0" y="898634"/>
            <a:ext cx="12068261" cy="5959367"/>
          </a:xfrm>
          <a:prstGeom prst="rect">
            <a:avLst/>
          </a:prstGeom>
        </p:spPr>
      </p:pic>
    </p:spTree>
    <p:extLst>
      <p:ext uri="{BB962C8B-B14F-4D97-AF65-F5344CB8AC3E}">
        <p14:creationId xmlns:p14="http://schemas.microsoft.com/office/powerpoint/2010/main" val="575092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2565</TotalTime>
  <Words>1534</Words>
  <Application>Microsoft Office PowerPoint</Application>
  <PresentationFormat>Widescreen</PresentationFormat>
  <Paragraphs>170</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Algerian</vt:lpstr>
      <vt:lpstr>Arial</vt:lpstr>
      <vt:lpstr>Calibri</vt:lpstr>
      <vt:lpstr>Calibri Light</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Hiregange blr</dc:creator>
  <cp:lastModifiedBy>KARUNAKAR  SANDABOINA</cp:lastModifiedBy>
  <cp:revision>227</cp:revision>
  <dcterms:created xsi:type="dcterms:W3CDTF">2020-02-05T16:38:36Z</dcterms:created>
  <dcterms:modified xsi:type="dcterms:W3CDTF">2025-12-01T10:28:48Z</dcterms:modified>
</cp:coreProperties>
</file>