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57" r:id="rId5"/>
    <p:sldId id="262" r:id="rId6"/>
    <p:sldId id="263" r:id="rId7"/>
    <p:sldId id="264" r:id="rId8"/>
    <p:sldId id="267" r:id="rId9"/>
    <p:sldId id="268" r:id="rId10"/>
    <p:sldId id="258" r:id="rId11"/>
    <p:sldId id="259" r:id="rId12"/>
    <p:sldId id="260" r:id="rId13"/>
    <p:sldId id="281" r:id="rId14"/>
    <p:sldId id="282" r:id="rId15"/>
    <p:sldId id="283" r:id="rId16"/>
    <p:sldId id="284" r:id="rId17"/>
    <p:sldId id="285" r:id="rId18"/>
    <p:sldId id="286" r:id="rId19"/>
    <p:sldId id="270" r:id="rId20"/>
    <p:sldId id="287" r:id="rId21"/>
    <p:sldId id="289" r:id="rId22"/>
    <p:sldId id="261" r:id="rId23"/>
    <p:sldId id="290" r:id="rId24"/>
    <p:sldId id="291" r:id="rId25"/>
    <p:sldId id="271" r:id="rId26"/>
    <p:sldId id="275" r:id="rId27"/>
    <p:sldId id="276" r:id="rId28"/>
    <p:sldId id="277" r:id="rId29"/>
    <p:sldId id="278" r:id="rId30"/>
    <p:sldId id="27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sorterViewPr>
    <p:cViewPr>
      <p:scale>
        <a:sx n="100" d="100"/>
        <a:sy n="100" d="100"/>
      </p:scale>
      <p:origin x="0" y="-115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32CCE-AA71-9D7D-1E52-6BF0918891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FE441F8-973D-5FFE-EBD5-5C0EC36AF6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BAC0736-794E-A5BD-F4C5-A67A4D0500C8}"/>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C246E8D1-DB10-5D69-402D-7070283642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B4B565D-3B76-069E-25F0-F31091B234D7}"/>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3121428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3092-C31F-3D3E-385C-3EC7D18C19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0BCFDF2-C927-DAB5-330E-C34A8618FE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A4F276E-1D23-EB9F-3D29-3C566B1671FB}"/>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9337692D-F777-9B75-6B37-140FE0F1262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9BD819-B897-85DC-E483-F8D037439487}"/>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235354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0EC9-AC83-69B9-3752-DB58736660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07DB231-A1C7-69A6-16EE-9DADA6240B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E83884-7F07-8894-89DB-E3F2EEFF51A2}"/>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ADBAB201-5A4F-4081-2868-35603A1D916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2F9372-96C5-0A2E-9179-0EA8379E409C}"/>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214139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C532-F5FF-859F-A4D6-672B972B24D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D9BCC4F-4860-33E8-1170-D2528B9860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BD12225-3F18-313B-5833-36A0C47109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CD0BFF0-2B1E-6398-477C-16BFF6FF80BE}"/>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6" name="Footer Placeholder 5">
            <a:extLst>
              <a:ext uri="{FF2B5EF4-FFF2-40B4-BE49-F238E27FC236}">
                <a16:creationId xmlns:a16="http://schemas.microsoft.com/office/drawing/2014/main" id="{E61AF89E-F186-2B28-053E-48B05F2BBAA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95DF744-1A58-3F51-5AC3-6394414161FC}"/>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1962268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0093-EE32-7445-FC5F-BD6B7013D2E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E640F7B-4846-A4AC-7BED-B0362F90D8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0A9EE5-DBB5-12A9-6D49-9F3C536D3A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E9D7966-4E33-1AD1-36B4-952F7BFB4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381367-47F8-141F-42E3-E26CAD5DBE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5941B9A-7C20-8398-696F-C8CAC4EA876D}"/>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8" name="Footer Placeholder 7">
            <a:extLst>
              <a:ext uri="{FF2B5EF4-FFF2-40B4-BE49-F238E27FC236}">
                <a16:creationId xmlns:a16="http://schemas.microsoft.com/office/drawing/2014/main" id="{697D36F3-DC8F-CD98-6B73-0082654ABFB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38F6FBB-4CED-EBD4-7035-6FBB590ACA1A}"/>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2188188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9369A-BECA-04BE-2314-C74C9C987C0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77A6958-5750-032C-5BEA-FD4FD2ABDDBB}"/>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4" name="Footer Placeholder 3">
            <a:extLst>
              <a:ext uri="{FF2B5EF4-FFF2-40B4-BE49-F238E27FC236}">
                <a16:creationId xmlns:a16="http://schemas.microsoft.com/office/drawing/2014/main" id="{B64A8F4E-A9AC-92AE-711E-35C352835E2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1095DFA-CDC5-3BB0-5CA9-ED8DDA8ACAC1}"/>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83220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BA8BF3-C231-A0B9-6856-9ACAD0C82BA1}"/>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3" name="Footer Placeholder 2">
            <a:extLst>
              <a:ext uri="{FF2B5EF4-FFF2-40B4-BE49-F238E27FC236}">
                <a16:creationId xmlns:a16="http://schemas.microsoft.com/office/drawing/2014/main" id="{FD61CEDA-105F-8AC4-CB4D-87DB2DA74FF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B716A1-F478-C798-1B17-BAE66411C6B3}"/>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3521219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9E36-D3AD-CC53-3FD5-AB7CFB64EE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57E8216-DFE3-3358-4207-19EEB81ED2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B088196-0708-FD15-4C94-D6372B753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3362D1-3075-3C2D-E73D-B793C616FBA6}"/>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6" name="Footer Placeholder 5">
            <a:extLst>
              <a:ext uri="{FF2B5EF4-FFF2-40B4-BE49-F238E27FC236}">
                <a16:creationId xmlns:a16="http://schemas.microsoft.com/office/drawing/2014/main" id="{DA4BB814-6CE3-354B-5A0E-0B6F74EE0D9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1F4E51-8D7B-0046-94BF-0E35CA605D1F}"/>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3668638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170F-FDF1-BBCD-490E-98DD6775FF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0FBBE3F-07D1-1406-1413-787AA596FA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2591BCB-69C2-4C16-2255-0AA810650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AD0E45-F45D-7F89-6D04-29AF8AC9A1A6}"/>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6" name="Footer Placeholder 5">
            <a:extLst>
              <a:ext uri="{FF2B5EF4-FFF2-40B4-BE49-F238E27FC236}">
                <a16:creationId xmlns:a16="http://schemas.microsoft.com/office/drawing/2014/main" id="{398F6CB5-AD6D-0415-96E3-7CD24896620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43BA9B0-CB75-5317-13D2-37091BC3F32A}"/>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1027742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45BE-56F1-07B8-550C-6A7B4F84441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5A32280-69A9-39DD-8DF9-A3038486EF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256F646-7EB7-780B-CE7F-342555730044}"/>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23A0B6B1-4991-1CCB-5938-6AB829C930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5193810-A24A-DD2C-D84C-10CD468459B9}"/>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2122401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D106F5-F9F2-C68D-3B4A-5B87284F1B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5DB5147-8ED1-F951-F472-4E4EFD1B4F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DB09D34-C192-5F5F-CD9C-C40D5FFBEA8A}"/>
              </a:ext>
            </a:extLst>
          </p:cNvPr>
          <p:cNvSpPr>
            <a:spLocks noGrp="1"/>
          </p:cNvSpPr>
          <p:nvPr>
            <p:ph type="dt" sz="half" idx="10"/>
          </p:nvPr>
        </p:nvSpPr>
        <p:spPr/>
        <p:txBody>
          <a:body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87AA9E6A-F005-4FD2-49FF-421E80E1CE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FB3F3A-1F94-7A99-A745-044CA00BE9DE}"/>
              </a:ext>
            </a:extLst>
          </p:cNvPr>
          <p:cNvSpPr>
            <a:spLocks noGrp="1"/>
          </p:cNvSpPr>
          <p:nvPr>
            <p:ph type="sldNum" sz="quarter" idx="12"/>
          </p:nvPr>
        </p:nvSpPr>
        <p:spPr/>
        <p:txBody>
          <a:bodyPr/>
          <a:lstStyle/>
          <a:p>
            <a:fld id="{31491922-9888-4784-BFBB-A9D07299D6B6}" type="slidenum">
              <a:rPr lang="en-IN" smtClean="0"/>
              <a:t>‹#›</a:t>
            </a:fld>
            <a:endParaRPr lang="en-IN"/>
          </a:p>
        </p:txBody>
      </p:sp>
    </p:spTree>
    <p:extLst>
      <p:ext uri="{BB962C8B-B14F-4D97-AF65-F5344CB8AC3E}">
        <p14:creationId xmlns:p14="http://schemas.microsoft.com/office/powerpoint/2010/main" val="1840596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92A4E1-2C8A-1A39-15A5-183ACD726C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ECD09F5-AD03-324E-DF2B-DCE4E8A6F1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66CED8E-7E07-9122-C40E-ED404F9C37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8D31BC-0A15-4094-9810-323BEE400C46}" type="datetimeFigureOut">
              <a:rPr lang="en-IN" smtClean="0"/>
              <a:t>29-10-2026</a:t>
            </a:fld>
            <a:endParaRPr lang="en-IN"/>
          </a:p>
        </p:txBody>
      </p:sp>
      <p:sp>
        <p:nvSpPr>
          <p:cNvPr id="5" name="Footer Placeholder 4">
            <a:extLst>
              <a:ext uri="{FF2B5EF4-FFF2-40B4-BE49-F238E27FC236}">
                <a16:creationId xmlns:a16="http://schemas.microsoft.com/office/drawing/2014/main" id="{31374AB7-469A-23FF-8C1B-374FD58AAB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89E24DD3-20E8-864A-52E6-7A6451A2D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491922-9888-4784-BFBB-A9D07299D6B6}" type="slidenum">
              <a:rPr lang="en-IN" smtClean="0"/>
              <a:t>‹#›</a:t>
            </a:fld>
            <a:endParaRPr lang="en-IN"/>
          </a:p>
        </p:txBody>
      </p:sp>
    </p:spTree>
    <p:extLst>
      <p:ext uri="{BB962C8B-B14F-4D97-AF65-F5344CB8AC3E}">
        <p14:creationId xmlns:p14="http://schemas.microsoft.com/office/powerpoint/2010/main" val="314379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vrklawassociates@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A1E14C-E66D-6BF2-0F31-DBC8AD128FBE}"/>
              </a:ext>
            </a:extLst>
          </p:cNvPr>
          <p:cNvSpPr>
            <a:spLocks noGrp="1"/>
          </p:cNvSpPr>
          <p:nvPr>
            <p:ph type="title"/>
          </p:nvPr>
        </p:nvSpPr>
        <p:spPr>
          <a:xfrm>
            <a:off x="838200" y="365124"/>
            <a:ext cx="10515600" cy="2290393"/>
          </a:xfrm>
        </p:spPr>
        <p:txBody>
          <a:bodyPr/>
          <a:lstStyle/>
          <a:p>
            <a:pPr algn="ctr"/>
            <a:r>
              <a:rPr lang="en-IN" dirty="0">
                <a:latin typeface="Times New Roman" panose="02020603050405020304" pitchFamily="18" charset="0"/>
                <a:cs typeface="Times New Roman" panose="02020603050405020304" pitchFamily="18" charset="0"/>
              </a:rPr>
              <a:t>Evolving Insolvency Jurisprudence :</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 Inroads into Common Law </a:t>
            </a:r>
          </a:p>
        </p:txBody>
      </p:sp>
      <p:sp>
        <p:nvSpPr>
          <p:cNvPr id="5" name="Content Placeholder 4">
            <a:extLst>
              <a:ext uri="{FF2B5EF4-FFF2-40B4-BE49-F238E27FC236}">
                <a16:creationId xmlns:a16="http://schemas.microsoft.com/office/drawing/2014/main" id="{D159A191-2DF3-1EC0-6668-FCBD01863A6A}"/>
              </a:ext>
            </a:extLst>
          </p:cNvPr>
          <p:cNvSpPr>
            <a:spLocks noGrp="1"/>
          </p:cNvSpPr>
          <p:nvPr>
            <p:ph idx="1"/>
          </p:nvPr>
        </p:nvSpPr>
        <p:spPr>
          <a:xfrm>
            <a:off x="838200" y="3006247"/>
            <a:ext cx="10515600" cy="3170716"/>
          </a:xfrm>
        </p:spPr>
        <p:txBody>
          <a:bodyPr anchor="b">
            <a:normAutofit fontScale="92500" lnSpcReduction="10000"/>
          </a:bodyPr>
          <a:lstStyle/>
          <a:p>
            <a:pPr marL="0" indent="0" algn="ctr">
              <a:lnSpc>
                <a:spcPct val="100000"/>
              </a:lnSpc>
              <a:buNone/>
            </a:pPr>
            <a:r>
              <a:rPr lang="en-IN" dirty="0">
                <a:latin typeface="Times New Roman" panose="02020603050405020304" pitchFamily="18" charset="0"/>
                <a:cs typeface="Times New Roman" panose="02020603050405020304" pitchFamily="18" charset="0"/>
              </a:rPr>
              <a:t>Presentation by:</a:t>
            </a:r>
          </a:p>
          <a:p>
            <a:pPr marL="0" indent="0" algn="ctr">
              <a:lnSpc>
                <a:spcPct val="100000"/>
              </a:lnSpc>
              <a:buNone/>
            </a:pPr>
            <a:r>
              <a:rPr lang="en-IN" sz="4300" dirty="0" err="1">
                <a:latin typeface="Mistral" panose="03090702030407020403" pitchFamily="66" charset="0"/>
              </a:rPr>
              <a:t>Dr.</a:t>
            </a:r>
            <a:r>
              <a:rPr lang="en-IN" sz="4300" dirty="0">
                <a:latin typeface="Mistral" panose="03090702030407020403" pitchFamily="66" charset="0"/>
              </a:rPr>
              <a:t> SV Rama Krishna</a:t>
            </a:r>
          </a:p>
          <a:p>
            <a:pPr marL="0" indent="0" algn="ctr">
              <a:lnSpc>
                <a:spcPct val="110000"/>
              </a:lnSpc>
              <a:buNone/>
            </a:pPr>
            <a:r>
              <a:rPr lang="en-IN" sz="2600" b="1" dirty="0" err="1">
                <a:latin typeface="Times New Roman" panose="02020603050405020304" pitchFamily="18" charset="0"/>
                <a:cs typeface="Times New Roman" panose="02020603050405020304" pitchFamily="18" charset="0"/>
              </a:rPr>
              <a:t>M.Com</a:t>
            </a:r>
            <a:r>
              <a:rPr lang="en-IN" sz="2600" b="1" dirty="0">
                <a:latin typeface="Times New Roman" panose="02020603050405020304" pitchFamily="18" charset="0"/>
                <a:cs typeface="Times New Roman" panose="02020603050405020304" pitchFamily="18" charset="0"/>
              </a:rPr>
              <a:t>., CAIIB, FCS, LL.M.</a:t>
            </a:r>
          </a:p>
          <a:p>
            <a:pPr marL="0" indent="0" algn="ctr">
              <a:lnSpc>
                <a:spcPct val="110000"/>
              </a:lnSpc>
              <a:buNone/>
            </a:pPr>
            <a:r>
              <a:rPr lang="en-IN" sz="2600" b="1" dirty="0">
                <a:latin typeface="Times New Roman" panose="02020603050405020304" pitchFamily="18" charset="0"/>
                <a:cs typeface="Times New Roman" panose="02020603050405020304" pitchFamily="18" charset="0"/>
              </a:rPr>
              <a:t>Ph.D. in Law (NALSAR)</a:t>
            </a:r>
          </a:p>
          <a:p>
            <a:pPr marL="0" indent="0" algn="ctr">
              <a:lnSpc>
                <a:spcPct val="100000"/>
              </a:lnSpc>
              <a:buNone/>
            </a:pPr>
            <a:r>
              <a:rPr lang="en-IN" sz="3000" b="1" dirty="0">
                <a:latin typeface="Times New Roman" panose="02020603050405020304" pitchFamily="18" charset="0"/>
                <a:cs typeface="Times New Roman" panose="02020603050405020304" pitchFamily="18" charset="0"/>
              </a:rPr>
              <a:t>Advocate &amp; Corporate Legal Advisor </a:t>
            </a:r>
          </a:p>
          <a:p>
            <a:pPr marL="0" indent="0" algn="ctr">
              <a:lnSpc>
                <a:spcPct val="100000"/>
              </a:lnSpc>
              <a:buNone/>
            </a:pPr>
            <a:r>
              <a:rPr lang="en-IN" dirty="0">
                <a:latin typeface="Times New Roman" panose="02020603050405020304" pitchFamily="18" charset="0"/>
                <a:cs typeface="Times New Roman" panose="02020603050405020304" pitchFamily="18" charset="0"/>
              </a:rPr>
              <a:t>Ph:  98484 03691    </a:t>
            </a:r>
            <a:r>
              <a:rPr lang="en-IN" dirty="0">
                <a:latin typeface="Times New Roman" panose="02020603050405020304" pitchFamily="18" charset="0"/>
                <a:cs typeface="Times New Roman" panose="02020603050405020304" pitchFamily="18" charset="0"/>
                <a:hlinkClick r:id="rId2"/>
              </a:rPr>
              <a:t>svrklawassociates@gmail.com</a:t>
            </a:r>
            <a:r>
              <a:rPr lang="en-IN"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17363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14718-4F6D-95C8-5366-F0846AEF76FE}"/>
              </a:ext>
            </a:extLst>
          </p:cNvPr>
          <p:cNvSpPr>
            <a:spLocks noGrp="1"/>
          </p:cNvSpPr>
          <p:nvPr>
            <p:ph type="title"/>
          </p:nvPr>
        </p:nvSpPr>
        <p:spPr>
          <a:xfrm>
            <a:off x="838200" y="365126"/>
            <a:ext cx="10515600" cy="837374"/>
          </a:xfrm>
        </p:spPr>
        <p:txBody>
          <a:bodyPr/>
          <a:lstStyle/>
          <a:p>
            <a:pPr algn="ctr"/>
            <a:r>
              <a:rPr lang="en-IN" dirty="0">
                <a:latin typeface="Times New Roman" panose="02020603050405020304" pitchFamily="18" charset="0"/>
                <a:cs typeface="Times New Roman" panose="02020603050405020304" pitchFamily="18" charset="0"/>
              </a:rPr>
              <a:t>Law in general</a:t>
            </a:r>
          </a:p>
        </p:txBody>
      </p:sp>
      <p:sp>
        <p:nvSpPr>
          <p:cNvPr id="3" name="Content Placeholder 2">
            <a:extLst>
              <a:ext uri="{FF2B5EF4-FFF2-40B4-BE49-F238E27FC236}">
                <a16:creationId xmlns:a16="http://schemas.microsoft.com/office/drawing/2014/main" id="{38FD77E4-5B5F-753E-9C66-BC006A859585}"/>
              </a:ext>
            </a:extLst>
          </p:cNvPr>
          <p:cNvSpPr>
            <a:spLocks noGrp="1"/>
          </p:cNvSpPr>
          <p:nvPr>
            <p:ph idx="1"/>
          </p:nvPr>
        </p:nvSpPr>
        <p:spPr>
          <a:xfrm>
            <a:off x="838200" y="1415441"/>
            <a:ext cx="10515600" cy="4761522"/>
          </a:xfrm>
        </p:spPr>
        <p:txBody>
          <a:bodyPr>
            <a:normAutofit/>
          </a:bodyPr>
          <a:lstStyle/>
          <a:p>
            <a:r>
              <a:rPr lang="en-IN" dirty="0">
                <a:latin typeface="Times New Roman" panose="02020603050405020304" pitchFamily="18" charset="0"/>
                <a:cs typeface="Times New Roman" panose="02020603050405020304" pitchFamily="18" charset="0"/>
              </a:rPr>
              <a:t>State exercise its sovereign power through legislations.</a:t>
            </a:r>
          </a:p>
          <a:p>
            <a:r>
              <a:rPr lang="en-US" b="0" i="0" u="none" strike="noStrike" baseline="0" dirty="0">
                <a:solidFill>
                  <a:srgbClr val="000000"/>
                </a:solidFill>
                <a:latin typeface="Times New Roman" panose="02020603050405020304" pitchFamily="18" charset="0"/>
                <a:cs typeface="Times New Roman" panose="02020603050405020304" pitchFamily="18" charset="0"/>
              </a:rPr>
              <a:t>Law prescribes and regulates general conditions of human activity in the state </a:t>
            </a:r>
            <a:endParaRPr lang="en-IN"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b="1" i="0" u="none" strike="noStrike" baseline="0" dirty="0">
                <a:solidFill>
                  <a:srgbClr val="000000"/>
                </a:solidFill>
                <a:latin typeface="Times New Roman" panose="02020603050405020304" pitchFamily="18" charset="0"/>
                <a:cs typeface="Times New Roman" panose="02020603050405020304" pitchFamily="18" charset="0"/>
              </a:rPr>
              <a:t>Holland</a:t>
            </a:r>
            <a:r>
              <a:rPr lang="en-US" b="0" i="0" u="none" strike="noStrike" baseline="0" dirty="0">
                <a:solidFill>
                  <a:srgbClr val="000000"/>
                </a:solidFill>
                <a:latin typeface="Times New Roman" panose="02020603050405020304" pitchFamily="18" charset="0"/>
                <a:cs typeface="Times New Roman" panose="02020603050405020304" pitchFamily="18" charset="0"/>
              </a:rPr>
              <a:t>- “A Law is a general rule of external </a:t>
            </a:r>
            <a:r>
              <a:rPr lang="en-US" b="0" i="0" u="none" strike="noStrike" baseline="0" dirty="0" err="1">
                <a:solidFill>
                  <a:srgbClr val="000000"/>
                </a:solidFill>
                <a:latin typeface="Times New Roman" panose="02020603050405020304" pitchFamily="18" charset="0"/>
                <a:cs typeface="Times New Roman" panose="02020603050405020304" pitchFamily="18" charset="0"/>
              </a:rPr>
              <a:t>behaviour</a:t>
            </a:r>
            <a:r>
              <a:rPr lang="en-US" b="0" i="0" u="none" strike="noStrike" baseline="0" dirty="0">
                <a:solidFill>
                  <a:srgbClr val="000000"/>
                </a:solidFill>
                <a:latin typeface="Times New Roman" panose="02020603050405020304" pitchFamily="18" charset="0"/>
                <a:cs typeface="Times New Roman" panose="02020603050405020304" pitchFamily="18" charset="0"/>
              </a:rPr>
              <a:t> enforced by a sovereign political authority.” </a:t>
            </a:r>
            <a:endParaRPr lang="en-IN" dirty="0">
              <a:solidFill>
                <a:srgbClr val="000000"/>
              </a:solidFill>
              <a:latin typeface="Times New Roman" panose="02020603050405020304" pitchFamily="18" charset="0"/>
              <a:cs typeface="Times New Roman" panose="02020603050405020304" pitchFamily="18" charset="0"/>
            </a:endParaRPr>
          </a:p>
          <a:p>
            <a:r>
              <a:rPr lang="en-US" b="1" i="0" u="none" strike="noStrike" baseline="0" dirty="0">
                <a:solidFill>
                  <a:srgbClr val="000000"/>
                </a:solidFill>
                <a:latin typeface="Times New Roman" panose="02020603050405020304" pitchFamily="18" charset="0"/>
                <a:cs typeface="Times New Roman" panose="02020603050405020304" pitchFamily="18" charset="0"/>
              </a:rPr>
              <a:t>Austin </a:t>
            </a:r>
            <a:r>
              <a:rPr lang="en-US" b="0" i="0" u="none" strike="noStrike" baseline="0" dirty="0">
                <a:solidFill>
                  <a:srgbClr val="000000"/>
                </a:solidFill>
                <a:latin typeface="Times New Roman" panose="02020603050405020304" pitchFamily="18" charset="0"/>
                <a:cs typeface="Times New Roman" panose="02020603050405020304" pitchFamily="18" charset="0"/>
              </a:rPr>
              <a:t>“Law is the command of the sovereign.” “It is the command of the superior to an inferior and force is the sanction behind Law.” </a:t>
            </a:r>
            <a:endParaRPr lang="en-IN" b="0" i="0" u="none" strike="noStrike" baseline="0" dirty="0">
              <a:solidFill>
                <a:srgbClr val="000000"/>
              </a:solidFill>
              <a:latin typeface="Times New Roman" panose="02020603050405020304" pitchFamily="18" charset="0"/>
              <a:cs typeface="Times New Roman" panose="02020603050405020304" pitchFamily="18" charset="0"/>
            </a:endParaRPr>
          </a:p>
          <a:p>
            <a:r>
              <a:rPr lang="en-IN" dirty="0">
                <a:solidFill>
                  <a:srgbClr val="000000"/>
                </a:solidFill>
                <a:latin typeface="Times New Roman" panose="02020603050405020304" pitchFamily="18" charset="0"/>
                <a:cs typeface="Times New Roman" panose="02020603050405020304" pitchFamily="18" charset="0"/>
              </a:rPr>
              <a:t>According to </a:t>
            </a:r>
            <a:r>
              <a:rPr lang="en-IN" b="1" dirty="0">
                <a:solidFill>
                  <a:srgbClr val="000000"/>
                </a:solidFill>
                <a:latin typeface="Times New Roman" panose="02020603050405020304" pitchFamily="18" charset="0"/>
                <a:cs typeface="Times New Roman" panose="02020603050405020304" pitchFamily="18" charset="0"/>
              </a:rPr>
              <a:t>Sir William John Salmond</a:t>
            </a:r>
            <a:r>
              <a:rPr lang="en-IN" dirty="0">
                <a:solidFill>
                  <a:srgbClr val="000000"/>
                </a:solidFill>
                <a:latin typeface="Times New Roman" panose="02020603050405020304" pitchFamily="18" charset="0"/>
                <a:cs typeface="Times New Roman" panose="02020603050405020304" pitchFamily="18" charset="0"/>
              </a:rPr>
              <a:t>, Law is body of principles recognised and applied by State in the administration of Justice.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389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75A9-A3E5-F88F-3E31-B7B5E1CE4C03}"/>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Emergence of formal Legislation </a:t>
            </a:r>
          </a:p>
        </p:txBody>
      </p:sp>
      <p:sp>
        <p:nvSpPr>
          <p:cNvPr id="3" name="Content Placeholder 2">
            <a:extLst>
              <a:ext uri="{FF2B5EF4-FFF2-40B4-BE49-F238E27FC236}">
                <a16:creationId xmlns:a16="http://schemas.microsoft.com/office/drawing/2014/main" id="{E70BACA0-768E-DC19-4063-56CCE4CA3247}"/>
              </a:ext>
            </a:extLst>
          </p:cNvPr>
          <p:cNvSpPr>
            <a:spLocks noGrp="1"/>
          </p:cNvSpPr>
          <p:nvPr>
            <p:ph idx="1"/>
          </p:nvPr>
        </p:nvSpPr>
        <p:spPr/>
        <p:txBody>
          <a:bodyPr>
            <a:normAutofit/>
          </a:bodyPr>
          <a:lstStyle/>
          <a:p>
            <a:r>
              <a:rPr lang="en-US" b="1" dirty="0">
                <a:solidFill>
                  <a:srgbClr val="000000"/>
                </a:solidFill>
                <a:latin typeface="Times New Roman" panose="02020603050405020304" pitchFamily="18" charset="0"/>
                <a:cs typeface="Times New Roman" panose="02020603050405020304" pitchFamily="18" charset="0"/>
              </a:rPr>
              <a:t>Custom, Religion and Morality are the earliest sources of law.</a:t>
            </a:r>
          </a:p>
          <a:p>
            <a:r>
              <a:rPr lang="en-US" b="1" i="0" u="none" strike="noStrike" baseline="0" dirty="0">
                <a:solidFill>
                  <a:srgbClr val="000000"/>
                </a:solidFill>
                <a:latin typeface="Times New Roman" panose="02020603050405020304" pitchFamily="18" charset="0"/>
                <a:cs typeface="Times New Roman" panose="02020603050405020304" pitchFamily="18" charset="0"/>
              </a:rPr>
              <a:t>Formal  Legislation </a:t>
            </a:r>
            <a:r>
              <a:rPr lang="en-US" i="0" u="none" strike="noStrike" baseline="0" dirty="0">
                <a:solidFill>
                  <a:srgbClr val="000000"/>
                </a:solidFill>
                <a:latin typeface="Times New Roman" panose="02020603050405020304" pitchFamily="18" charset="0"/>
                <a:cs typeface="Times New Roman" panose="02020603050405020304" pitchFamily="18" charset="0"/>
              </a:rPr>
              <a:t>emerged in 13</a:t>
            </a:r>
            <a:r>
              <a:rPr lang="en-US" i="0" u="none" strike="noStrike" baseline="30000" dirty="0">
                <a:solidFill>
                  <a:srgbClr val="000000"/>
                </a:solidFill>
                <a:latin typeface="Times New Roman" panose="02020603050405020304" pitchFamily="18" charset="0"/>
                <a:cs typeface="Times New Roman" panose="02020603050405020304" pitchFamily="18" charset="0"/>
              </a:rPr>
              <a:t>th</a:t>
            </a:r>
            <a:r>
              <a:rPr lang="en-US" i="0" u="none" strike="noStrike" baseline="0" dirty="0">
                <a:solidFill>
                  <a:srgbClr val="000000"/>
                </a:solidFill>
                <a:latin typeface="Times New Roman" panose="02020603050405020304" pitchFamily="18" charset="0"/>
                <a:cs typeface="Times New Roman" panose="02020603050405020304" pitchFamily="18" charset="0"/>
              </a:rPr>
              <a:t> Century until then the King or Sovereign Authority used to pass decrees or royal charters </a:t>
            </a:r>
          </a:p>
          <a:p>
            <a:r>
              <a:rPr lang="en-US" b="0" i="0" u="none" strike="noStrike" baseline="0" dirty="0">
                <a:solidFill>
                  <a:srgbClr val="000000"/>
                </a:solidFill>
                <a:latin typeface="Times New Roman" panose="02020603050405020304" pitchFamily="18" charset="0"/>
                <a:cs typeface="Times New Roman" panose="02020603050405020304" pitchFamily="18" charset="0"/>
              </a:rPr>
              <a:t>Later on, the legislature emerged as an organ of the government and chief source of law and Legislature got recognition as Law Making organ of State.</a:t>
            </a:r>
          </a:p>
          <a:p>
            <a:r>
              <a:rPr lang="en-US" b="0" i="0" u="none" strike="noStrike" baseline="0" dirty="0">
                <a:solidFill>
                  <a:srgbClr val="000000"/>
                </a:solidFill>
                <a:latin typeface="Times New Roman" panose="02020603050405020304" pitchFamily="18" charset="0"/>
                <a:cs typeface="Times New Roman" panose="02020603050405020304" pitchFamily="18" charset="0"/>
              </a:rPr>
              <a:t>It began transforming the customary rules of </a:t>
            </a:r>
            <a:r>
              <a:rPr lang="en-US" b="0" i="0" u="none" strike="noStrike" baseline="0" dirty="0" err="1">
                <a:solidFill>
                  <a:srgbClr val="000000"/>
                </a:solidFill>
                <a:latin typeface="Times New Roman" panose="02020603050405020304" pitchFamily="18" charset="0"/>
                <a:cs typeface="Times New Roman" panose="02020603050405020304" pitchFamily="18" charset="0"/>
              </a:rPr>
              <a:t>behaviour</a:t>
            </a:r>
            <a:r>
              <a:rPr lang="en-US" b="0" i="0" u="none" strike="noStrike" baseline="0" dirty="0">
                <a:solidFill>
                  <a:srgbClr val="000000"/>
                </a:solidFill>
                <a:latin typeface="Times New Roman" panose="02020603050405020304" pitchFamily="18" charset="0"/>
                <a:cs typeface="Times New Roman" panose="02020603050405020304" pitchFamily="18" charset="0"/>
              </a:rPr>
              <a:t> into definite and enacted rules of </a:t>
            </a:r>
            <a:r>
              <a:rPr lang="en-US" b="0" i="0" u="none" strike="noStrike" baseline="0" dirty="0" err="1">
                <a:solidFill>
                  <a:srgbClr val="000000"/>
                </a:solidFill>
                <a:latin typeface="Times New Roman" panose="02020603050405020304" pitchFamily="18" charset="0"/>
                <a:cs typeface="Times New Roman" panose="02020603050405020304" pitchFamily="18" charset="0"/>
              </a:rPr>
              <a:t>behaviour</a:t>
            </a:r>
            <a:r>
              <a:rPr lang="en-US" b="0" i="0" u="none" strike="noStrike" baseline="0" dirty="0">
                <a:solidFill>
                  <a:srgbClr val="000000"/>
                </a:solidFill>
                <a:latin typeface="Times New Roman" panose="02020603050405020304" pitchFamily="18" charset="0"/>
                <a:cs typeface="Times New Roman" panose="02020603050405020304" pitchFamily="18" charset="0"/>
              </a:rPr>
              <a:t> of the people.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9396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97C52-46CE-6ADA-7DEF-66D31C2A8A90}"/>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Civil Law &amp; Common Law </a:t>
            </a:r>
          </a:p>
        </p:txBody>
      </p:sp>
      <p:sp>
        <p:nvSpPr>
          <p:cNvPr id="3" name="Content Placeholder 2">
            <a:extLst>
              <a:ext uri="{FF2B5EF4-FFF2-40B4-BE49-F238E27FC236}">
                <a16:creationId xmlns:a16="http://schemas.microsoft.com/office/drawing/2014/main" id="{7EBF5225-D458-6C7C-F2CD-CD574EFA36A6}"/>
              </a:ext>
            </a:extLst>
          </p:cNvPr>
          <p:cNvSpPr>
            <a:spLocks noGrp="1"/>
          </p:cNvSpPr>
          <p:nvPr>
            <p:ph idx="1"/>
          </p:nvPr>
        </p:nvSpPr>
        <p:spPr/>
        <p:txBody>
          <a:bodyPr>
            <a:noAutofit/>
          </a:bodyPr>
          <a:lstStyle/>
          <a:p>
            <a:pPr marL="457200" indent="-457200" algn="just"/>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The main difference is that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civil law</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systems rely on comprehensive, written legal codes created by legislatures, while </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common law</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systems rely heavily on uncodified case law and binding judicial precedents set by courts.</a:t>
            </a:r>
          </a:p>
          <a:p>
            <a:pPr marL="457200" indent="-457200" algn="just"/>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IN" sz="3200" b="1" dirty="0">
                <a:effectLst/>
                <a:latin typeface="Times New Roman" panose="02020603050405020304" pitchFamily="18" charset="0"/>
                <a:ea typeface="Times New Roman" panose="02020603050405020304" pitchFamily="18" charset="0"/>
                <a:cs typeface="Times New Roman" panose="02020603050405020304" pitchFamily="18" charset="0"/>
              </a:rPr>
              <a:t>Article 141 </a:t>
            </a:r>
            <a:r>
              <a:rPr lang="en-IN" sz="3200" dirty="0">
                <a:effectLst/>
                <a:latin typeface="Times New Roman" panose="02020603050405020304" pitchFamily="18" charset="0"/>
                <a:ea typeface="Times New Roman" panose="02020603050405020304" pitchFamily="18" charset="0"/>
                <a:cs typeface="Times New Roman" panose="02020603050405020304" pitchFamily="18" charset="0"/>
              </a:rPr>
              <a:t>of Constitution of India provides that “</a:t>
            </a:r>
            <a:r>
              <a:rPr lang="en-US" sz="3200" b="1" i="0" u="none" strike="noStrike" baseline="0" dirty="0">
                <a:latin typeface="Times New Roman" panose="02020603050405020304" pitchFamily="18" charset="0"/>
                <a:cs typeface="Times New Roman" panose="02020603050405020304" pitchFamily="18" charset="0"/>
              </a:rPr>
              <a:t> </a:t>
            </a:r>
            <a:r>
              <a:rPr lang="en-US" sz="3200" b="0" i="0" u="none" strike="noStrike" baseline="0" dirty="0">
                <a:latin typeface="Times New Roman" panose="02020603050405020304" pitchFamily="18" charset="0"/>
                <a:cs typeface="Times New Roman" panose="02020603050405020304" pitchFamily="18" charset="0"/>
              </a:rPr>
              <a:t>The law declared    by the Supreme Court shall be binding on all courts within the territory of India”.</a:t>
            </a:r>
            <a:endParaRPr lang="en-IN"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endParaRPr lang="en-IN"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6759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C311-A40F-773C-DA1E-44D2A4875E03}"/>
              </a:ext>
            </a:extLst>
          </p:cNvPr>
          <p:cNvSpPr>
            <a:spLocks noGrp="1"/>
          </p:cNvSpPr>
          <p:nvPr>
            <p:ph type="title"/>
          </p:nvPr>
        </p:nvSpPr>
        <p:spPr/>
        <p:txBody>
          <a:bodyPr>
            <a:normAutofit/>
          </a:bodyPr>
          <a:lstStyle/>
          <a:p>
            <a:pPr algn="ctr"/>
            <a:r>
              <a:rPr lang="en-IN" sz="4000" dirty="0">
                <a:latin typeface="Times New Roman" panose="02020603050405020304" pitchFamily="18" charset="0"/>
                <a:cs typeface="Times New Roman" panose="02020603050405020304" pitchFamily="18" charset="0"/>
              </a:rPr>
              <a:t>Article 13 (3) of Constitution of India – inclusive definition of “law”</a:t>
            </a:r>
          </a:p>
        </p:txBody>
      </p:sp>
      <p:sp>
        <p:nvSpPr>
          <p:cNvPr id="3" name="Content Placeholder 2">
            <a:extLst>
              <a:ext uri="{FF2B5EF4-FFF2-40B4-BE49-F238E27FC236}">
                <a16:creationId xmlns:a16="http://schemas.microsoft.com/office/drawing/2014/main" id="{12AA5A96-B6A3-A554-1B3B-BC1ACB326CD3}"/>
              </a:ext>
            </a:extLst>
          </p:cNvPr>
          <p:cNvSpPr>
            <a:spLocks noGrp="1"/>
          </p:cNvSpPr>
          <p:nvPr>
            <p:ph idx="1"/>
          </p:nvPr>
        </p:nvSpPr>
        <p:spPr>
          <a:xfrm>
            <a:off x="838200" y="1825625"/>
            <a:ext cx="10515600" cy="4838222"/>
          </a:xfrm>
        </p:spPr>
        <p:txBody>
          <a:bodyPr>
            <a:normAutofit lnSpcReduction="10000"/>
          </a:bodyPr>
          <a:lstStyle/>
          <a:p>
            <a:pPr algn="l"/>
            <a:r>
              <a:rPr lang="en-US" sz="3200" b="1" i="0" u="none" strike="noStrike" baseline="0" dirty="0">
                <a:latin typeface="Times New Roman" panose="02020603050405020304" pitchFamily="18" charset="0"/>
                <a:cs typeface="Times New Roman" panose="02020603050405020304" pitchFamily="18" charset="0"/>
              </a:rPr>
              <a:t>Article 13 (3) </a:t>
            </a:r>
            <a:r>
              <a:rPr lang="en-US" sz="3200" b="0" i="0" u="none" strike="noStrike" baseline="0" dirty="0">
                <a:latin typeface="Times New Roman" panose="02020603050405020304" pitchFamily="18" charset="0"/>
                <a:cs typeface="Times New Roman" panose="02020603050405020304" pitchFamily="18" charset="0"/>
              </a:rPr>
              <a:t>In this article, unless the context otherwise </a:t>
            </a:r>
            <a:r>
              <a:rPr lang="en-IN" sz="3200" b="0" i="0" u="none" strike="noStrike" baseline="0" dirty="0">
                <a:latin typeface="Times New Roman" panose="02020603050405020304" pitchFamily="18" charset="0"/>
                <a:cs typeface="Times New Roman" panose="02020603050405020304" pitchFamily="18" charset="0"/>
              </a:rPr>
              <a:t>requires,—</a:t>
            </a:r>
          </a:p>
          <a:p>
            <a:pPr algn="just"/>
            <a:r>
              <a:rPr lang="en-US" sz="3200" b="1" i="0" u="none" strike="noStrike" baseline="0" dirty="0">
                <a:latin typeface="Times New Roman" panose="02020603050405020304" pitchFamily="18" charset="0"/>
                <a:cs typeface="Times New Roman" panose="02020603050405020304" pitchFamily="18" charset="0"/>
              </a:rPr>
              <a:t>(</a:t>
            </a:r>
            <a:r>
              <a:rPr lang="en-US" sz="3200" b="1" i="1" u="none" strike="noStrike" baseline="0" dirty="0">
                <a:latin typeface="Times New Roman" panose="02020603050405020304" pitchFamily="18" charset="0"/>
                <a:cs typeface="Times New Roman" panose="02020603050405020304" pitchFamily="18" charset="0"/>
              </a:rPr>
              <a:t>a</a:t>
            </a:r>
            <a:r>
              <a:rPr lang="en-US" sz="3200" b="1" i="0" u="none" strike="noStrike" baseline="0" dirty="0">
                <a:latin typeface="Times New Roman" panose="02020603050405020304" pitchFamily="18" charset="0"/>
                <a:cs typeface="Times New Roman" panose="02020603050405020304" pitchFamily="18" charset="0"/>
              </a:rPr>
              <a:t>) “law” </a:t>
            </a:r>
            <a:r>
              <a:rPr lang="en-US" sz="3200" b="0" i="0" u="none" strike="noStrike" baseline="0" dirty="0">
                <a:latin typeface="Times New Roman" panose="02020603050405020304" pitchFamily="18" charset="0"/>
                <a:cs typeface="Times New Roman" panose="02020603050405020304" pitchFamily="18" charset="0"/>
              </a:rPr>
              <a:t>includes any Ordinance, order, bye-law, rule, regulation, notification, custom or usage having in the territory of India the force of law;</a:t>
            </a:r>
          </a:p>
          <a:p>
            <a:pPr algn="l"/>
            <a:r>
              <a:rPr lang="en-US" sz="3200" b="1" i="0" u="none" strike="noStrike" baseline="0" dirty="0">
                <a:latin typeface="Times New Roman" panose="02020603050405020304" pitchFamily="18" charset="0"/>
                <a:cs typeface="Times New Roman" panose="02020603050405020304" pitchFamily="18" charset="0"/>
              </a:rPr>
              <a:t>(</a:t>
            </a:r>
            <a:r>
              <a:rPr lang="en-US" sz="3200" b="1" i="1" u="none" strike="noStrike" baseline="0" dirty="0">
                <a:latin typeface="Times New Roman" panose="02020603050405020304" pitchFamily="18" charset="0"/>
                <a:cs typeface="Times New Roman" panose="02020603050405020304" pitchFamily="18" charset="0"/>
              </a:rPr>
              <a:t>b</a:t>
            </a:r>
            <a:r>
              <a:rPr lang="en-US" sz="3200" b="1" i="0" u="none" strike="noStrike" baseline="0" dirty="0">
                <a:latin typeface="Times New Roman" panose="02020603050405020304" pitchFamily="18" charset="0"/>
                <a:cs typeface="Times New Roman" panose="02020603050405020304" pitchFamily="18" charset="0"/>
              </a:rPr>
              <a:t>) “laws in force” includes </a:t>
            </a:r>
            <a:r>
              <a:rPr lang="en-US" sz="3200" b="0" i="0" u="none" strike="noStrike" baseline="0" dirty="0">
                <a:latin typeface="Times New Roman" panose="02020603050405020304" pitchFamily="18" charset="0"/>
                <a:cs typeface="Times New Roman" panose="02020603050405020304" pitchFamily="18" charset="0"/>
              </a:rPr>
              <a:t>laws passed or made by a Legislature or other competent authority in the territory of India before the commencement of this Constitution and not previously repealed, notwithstanding that any such law or any part thereof may not be then in operation either at all or in </a:t>
            </a:r>
            <a:r>
              <a:rPr lang="en-IN" sz="3200" b="0" i="0" u="none" strike="noStrike" baseline="0" dirty="0">
                <a:latin typeface="Times New Roman" panose="02020603050405020304" pitchFamily="18" charset="0"/>
                <a:cs typeface="Times New Roman" panose="02020603050405020304" pitchFamily="18" charset="0"/>
              </a:rPr>
              <a:t>particular areas.</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7748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6C128-0D65-D2AE-2D2F-2A1521E091C2}"/>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Delegated Legislation </a:t>
            </a:r>
          </a:p>
        </p:txBody>
      </p:sp>
      <p:sp>
        <p:nvSpPr>
          <p:cNvPr id="3" name="Content Placeholder 2">
            <a:extLst>
              <a:ext uri="{FF2B5EF4-FFF2-40B4-BE49-F238E27FC236}">
                <a16:creationId xmlns:a16="http://schemas.microsoft.com/office/drawing/2014/main" id="{91CE7938-D706-05A1-6A23-667AA0196687}"/>
              </a:ext>
            </a:extLst>
          </p:cNvPr>
          <p:cNvSpPr>
            <a:spLocks noGrp="1"/>
          </p:cNvSpPr>
          <p:nvPr>
            <p:ph idx="1"/>
          </p:nvPr>
        </p:nvSpPr>
        <p:spPr/>
        <p:txBody>
          <a:bodyPr>
            <a:normAutofit fontScale="92500" lnSpcReduction="10000"/>
          </a:bodyPr>
          <a:lstStyle/>
          <a:p>
            <a:r>
              <a:rPr lang="en-US" sz="3200" i="0" u="none" strike="noStrike" baseline="0" dirty="0">
                <a:solidFill>
                  <a:srgbClr val="000000"/>
                </a:solidFill>
                <a:latin typeface="Times New Roman" panose="02020603050405020304" pitchFamily="18" charset="0"/>
                <a:cs typeface="Times New Roman" panose="02020603050405020304" pitchFamily="18" charset="0"/>
              </a:rPr>
              <a:t>Delegated Legislation is </a:t>
            </a:r>
            <a:r>
              <a:rPr lang="en-US" sz="3200" b="1" i="0" u="none" strike="noStrike" baseline="0" dirty="0">
                <a:solidFill>
                  <a:srgbClr val="000000"/>
                </a:solidFill>
                <a:latin typeface="Times New Roman" panose="02020603050405020304" pitchFamily="18" charset="0"/>
                <a:cs typeface="Times New Roman" panose="02020603050405020304" pitchFamily="18" charset="0"/>
              </a:rPr>
              <a:t>rule making power of executive </a:t>
            </a:r>
            <a:r>
              <a:rPr lang="en-US" sz="3200" i="0" u="none" strike="noStrike" baseline="0" dirty="0">
                <a:solidFill>
                  <a:srgbClr val="000000"/>
                </a:solidFill>
                <a:latin typeface="Times New Roman" panose="02020603050405020304" pitchFamily="18" charset="0"/>
                <a:cs typeface="Times New Roman" panose="02020603050405020304" pitchFamily="18" charset="0"/>
              </a:rPr>
              <a:t>given by legislature in the statute itself subject to its ratification.</a:t>
            </a:r>
          </a:p>
          <a:p>
            <a:r>
              <a:rPr lang="en-US" sz="3200" i="0" u="none" strike="noStrike" baseline="0" dirty="0">
                <a:solidFill>
                  <a:srgbClr val="000000"/>
                </a:solidFill>
                <a:latin typeface="Times New Roman" panose="02020603050405020304" pitchFamily="18" charset="0"/>
                <a:cs typeface="Times New Roman" panose="02020603050405020304" pitchFamily="18" charset="0"/>
              </a:rPr>
              <a:t> It </a:t>
            </a:r>
            <a:r>
              <a:rPr lang="en-US" sz="3200" dirty="0">
                <a:solidFill>
                  <a:srgbClr val="000000"/>
                </a:solidFill>
                <a:latin typeface="Times New Roman" panose="02020603050405020304" pitchFamily="18" charset="0"/>
                <a:cs typeface="Times New Roman" panose="02020603050405020304" pitchFamily="18" charset="0"/>
              </a:rPr>
              <a:t>always works under the superior law or principal Act of Legislature.</a:t>
            </a:r>
          </a:p>
          <a:p>
            <a:r>
              <a:rPr lang="en-US" sz="3200" i="0" u="none" strike="noStrike" baseline="0" dirty="0">
                <a:solidFill>
                  <a:srgbClr val="000000"/>
                </a:solidFill>
                <a:latin typeface="Times New Roman" panose="02020603050405020304" pitchFamily="18" charset="0"/>
                <a:cs typeface="Times New Roman" panose="02020603050405020304" pitchFamily="18" charset="0"/>
              </a:rPr>
              <a:t>It is because of several reasons:</a:t>
            </a:r>
          </a:p>
          <a:p>
            <a:pPr marL="0" indent="0">
              <a:buNone/>
            </a:pPr>
            <a:r>
              <a:rPr lang="en-US" sz="3200" dirty="0">
                <a:solidFill>
                  <a:srgbClr val="000000"/>
                </a:solidFill>
                <a:latin typeface="Times New Roman" panose="02020603050405020304" pitchFamily="18" charset="0"/>
                <a:cs typeface="Times New Roman" panose="02020603050405020304" pitchFamily="18" charset="0"/>
              </a:rPr>
              <a:t>      - paucity of time</a:t>
            </a:r>
          </a:p>
          <a:p>
            <a:pPr marL="0" indent="0">
              <a:buNone/>
            </a:pPr>
            <a:r>
              <a:rPr lang="en-US" sz="3200" i="0" u="none" strike="noStrike" baseline="0" dirty="0">
                <a:solidFill>
                  <a:srgbClr val="000000"/>
                </a:solidFill>
                <a:latin typeface="Times New Roman" panose="02020603050405020304" pitchFamily="18" charset="0"/>
                <a:cs typeface="Times New Roman" panose="02020603050405020304" pitchFamily="18" charset="0"/>
              </a:rPr>
              <a:t>      - lack of expertise </a:t>
            </a:r>
          </a:p>
          <a:p>
            <a:pPr marL="0" indent="0">
              <a:buNone/>
            </a:pPr>
            <a:r>
              <a:rPr lang="en-US" sz="3200" dirty="0">
                <a:solidFill>
                  <a:srgbClr val="000000"/>
                </a:solidFill>
                <a:latin typeface="Times New Roman" panose="02020603050405020304" pitchFamily="18" charset="0"/>
                <a:cs typeface="Times New Roman" panose="02020603050405020304" pitchFamily="18" charset="0"/>
              </a:rPr>
              <a:t>      - to meet future evolving needs of society. </a:t>
            </a:r>
          </a:p>
          <a:p>
            <a:pPr marL="0" indent="0">
              <a:buNone/>
            </a:pPr>
            <a:r>
              <a:rPr lang="en-US" sz="3200" i="0" u="none" strike="noStrike" baseline="0" dirty="0">
                <a:solidFill>
                  <a:srgbClr val="000000"/>
                </a:solidFill>
                <a:latin typeface="Times New Roman" panose="02020603050405020304" pitchFamily="18" charset="0"/>
                <a:cs typeface="Times New Roman" panose="02020603050405020304" pitchFamily="18" charset="0"/>
              </a:rPr>
              <a:t>      - to give more flexibility in </a:t>
            </a:r>
            <a:r>
              <a:rPr lang="en-US" sz="3200" dirty="0">
                <a:solidFill>
                  <a:srgbClr val="000000"/>
                </a:solidFill>
                <a:latin typeface="Times New Roman" panose="02020603050405020304" pitchFamily="18" charset="0"/>
                <a:cs typeface="Times New Roman" panose="02020603050405020304" pitchFamily="18" charset="0"/>
              </a:rPr>
              <a:t>implementing law</a:t>
            </a:r>
          </a:p>
        </p:txBody>
      </p:sp>
    </p:spTree>
    <p:extLst>
      <p:ext uri="{BB962C8B-B14F-4D97-AF65-F5344CB8AC3E}">
        <p14:creationId xmlns:p14="http://schemas.microsoft.com/office/powerpoint/2010/main" val="653453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986D9-5559-7E2C-4F83-20CA2A73E7E0}"/>
              </a:ext>
            </a:extLst>
          </p:cNvPr>
          <p:cNvSpPr>
            <a:spLocks noGrp="1"/>
          </p:cNvSpPr>
          <p:nvPr>
            <p:ph type="title"/>
          </p:nvPr>
        </p:nvSpPr>
        <p:spPr/>
        <p:txBody>
          <a:bodyPr>
            <a:normAutofit/>
          </a:bodyPr>
          <a:lstStyle/>
          <a:p>
            <a:pPr algn="ctr"/>
            <a:r>
              <a:rPr lang="en-IN" sz="4000" dirty="0">
                <a:latin typeface="Times New Roman" panose="02020603050405020304" pitchFamily="18" charset="0"/>
                <a:cs typeface="Times New Roman" panose="02020603050405020304" pitchFamily="18" charset="0"/>
              </a:rPr>
              <a:t>Judicial Decisions/ precedents/ratio decidendi </a:t>
            </a:r>
          </a:p>
        </p:txBody>
      </p:sp>
      <p:sp>
        <p:nvSpPr>
          <p:cNvPr id="3" name="Content Placeholder 2">
            <a:extLst>
              <a:ext uri="{FF2B5EF4-FFF2-40B4-BE49-F238E27FC236}">
                <a16:creationId xmlns:a16="http://schemas.microsoft.com/office/drawing/2014/main" id="{4CD60A53-4656-D073-CDA9-802CAC1B3A43}"/>
              </a:ext>
            </a:extLst>
          </p:cNvPr>
          <p:cNvSpPr>
            <a:spLocks noGrp="1"/>
          </p:cNvSpPr>
          <p:nvPr>
            <p:ph idx="1"/>
          </p:nvPr>
        </p:nvSpPr>
        <p:spPr/>
        <p:txBody>
          <a:bodyPr>
            <a:normAutofit lnSpcReduction="10000"/>
          </a:bodyPr>
          <a:lstStyle/>
          <a:p>
            <a:pPr marL="0" indent="0">
              <a:buNone/>
            </a:pPr>
            <a:r>
              <a:rPr lang="en-US" i="0" u="none" strike="noStrike" baseline="0" dirty="0">
                <a:solidFill>
                  <a:srgbClr val="000000"/>
                </a:solidFill>
                <a:latin typeface="Times New Roman" panose="02020603050405020304" pitchFamily="18" charset="0"/>
                <a:cs typeface="Times New Roman" panose="02020603050405020304" pitchFamily="18" charset="0"/>
              </a:rPr>
              <a:t>When Courts interpret and apply laws to specific cases in hand, the reasons or ratio given </a:t>
            </a:r>
            <a:r>
              <a:rPr lang="en-US" dirty="0">
                <a:solidFill>
                  <a:srgbClr val="000000"/>
                </a:solidFill>
                <a:latin typeface="Times New Roman" panose="02020603050405020304" pitchFamily="18" charset="0"/>
                <a:cs typeface="Times New Roman" panose="02020603050405020304" pitchFamily="18" charset="0"/>
              </a:rPr>
              <a:t>in interpreting  the intention of law makers,  becomes a precedent to later cases as far as the principle explained.</a:t>
            </a:r>
          </a:p>
          <a:p>
            <a:pPr marL="0" indent="0">
              <a:buNone/>
            </a:pPr>
            <a:endParaRPr lang="en-US" dirty="0">
              <a:solidFill>
                <a:srgbClr val="000000"/>
              </a:solidFill>
              <a:latin typeface="Times New Roman" panose="02020603050405020304" pitchFamily="18" charset="0"/>
              <a:cs typeface="Times New Roman" panose="02020603050405020304" pitchFamily="18" charset="0"/>
            </a:endParaRPr>
          </a:p>
          <a:p>
            <a:pPr marL="0" indent="0">
              <a:buNone/>
            </a:pPr>
            <a:r>
              <a:rPr lang="en-US" b="0" i="0" u="none" strike="noStrike" baseline="0" dirty="0">
                <a:solidFill>
                  <a:srgbClr val="000000"/>
                </a:solidFill>
                <a:latin typeface="Times New Roman" panose="02020603050405020304" pitchFamily="18" charset="0"/>
                <a:cs typeface="Times New Roman" panose="02020603050405020304" pitchFamily="18" charset="0"/>
              </a:rPr>
              <a:t>The judicial decisions, are binding on the parties to the case. These also get accepted as laws for future cases. But not all judicial decisions are laws. </a:t>
            </a:r>
          </a:p>
          <a:p>
            <a:pPr marL="0" indent="0">
              <a:buNone/>
            </a:pPr>
            <a:r>
              <a:rPr lang="en-US" b="0" i="0" u="none" strike="noStrike" baseline="0" dirty="0">
                <a:solidFill>
                  <a:srgbClr val="000000"/>
                </a:solidFill>
                <a:latin typeface="Times New Roman" panose="02020603050405020304" pitchFamily="18" charset="0"/>
                <a:cs typeface="Times New Roman" panose="02020603050405020304" pitchFamily="18" charset="0"/>
              </a:rPr>
              <a:t>Only the judicial decisions given by the apex court or the courts which stand recognized as the Courts of Record, (like the Supreme Court and High Courts of India) are recognized and used as laws proper. Lower Courts can settle their cases on the basis of such judicial decisions.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456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37012-3483-6D48-B49A-35F8883FC01B}"/>
              </a:ext>
            </a:extLst>
          </p:cNvPr>
          <p:cNvSpPr>
            <a:spLocks noGrp="1"/>
          </p:cNvSpPr>
          <p:nvPr>
            <p:ph type="title"/>
          </p:nvPr>
        </p:nvSpPr>
        <p:spPr>
          <a:xfrm>
            <a:off x="838200" y="365125"/>
            <a:ext cx="10515600" cy="737165"/>
          </a:xfrm>
        </p:spPr>
        <p:txBody>
          <a:bodyPr/>
          <a:lstStyle/>
          <a:p>
            <a:pPr algn="ctr"/>
            <a:r>
              <a:rPr lang="en-IN" dirty="0">
                <a:latin typeface="Times New Roman" panose="02020603050405020304" pitchFamily="18" charset="0"/>
                <a:cs typeface="Times New Roman" panose="02020603050405020304" pitchFamily="18" charset="0"/>
              </a:rPr>
              <a:t>Principles of Equity </a:t>
            </a:r>
          </a:p>
        </p:txBody>
      </p:sp>
      <p:sp>
        <p:nvSpPr>
          <p:cNvPr id="3" name="Content Placeholder 2">
            <a:extLst>
              <a:ext uri="{FF2B5EF4-FFF2-40B4-BE49-F238E27FC236}">
                <a16:creationId xmlns:a16="http://schemas.microsoft.com/office/drawing/2014/main" id="{56A60474-1F7E-03E0-A32A-31D78165BA8D}"/>
              </a:ext>
            </a:extLst>
          </p:cNvPr>
          <p:cNvSpPr>
            <a:spLocks noGrp="1"/>
          </p:cNvSpPr>
          <p:nvPr>
            <p:ph idx="1"/>
          </p:nvPr>
        </p:nvSpPr>
        <p:spPr>
          <a:xfrm>
            <a:off x="838200" y="1302707"/>
            <a:ext cx="10515600" cy="4874256"/>
          </a:xfrm>
        </p:spPr>
        <p:txBody>
          <a:bodyPr>
            <a:normAutofit/>
          </a:bodyPr>
          <a:lstStyle/>
          <a:p>
            <a:pPr marL="0" indent="0" algn="just">
              <a:buNone/>
            </a:pPr>
            <a:r>
              <a:rPr lang="en-US" b="1" i="0" u="none" strike="noStrike" baseline="0" dirty="0">
                <a:solidFill>
                  <a:srgbClr val="000000"/>
                </a:solidFill>
                <a:latin typeface="Times New Roman" panose="02020603050405020304" pitchFamily="18" charset="0"/>
                <a:cs typeface="Times New Roman" panose="02020603050405020304" pitchFamily="18" charset="0"/>
              </a:rPr>
              <a:t> </a:t>
            </a:r>
            <a:r>
              <a:rPr lang="en-US" b="1" i="1" dirty="0">
                <a:solidFill>
                  <a:srgbClr val="000000"/>
                </a:solidFill>
                <a:latin typeface="Times New Roman" panose="02020603050405020304" pitchFamily="18" charset="0"/>
                <a:cs typeface="Times New Roman" panose="02020603050405020304" pitchFamily="18" charset="0"/>
              </a:rPr>
              <a:t>Actus curiae </a:t>
            </a:r>
            <a:r>
              <a:rPr lang="en-US" b="1" i="1" dirty="0" err="1">
                <a:solidFill>
                  <a:srgbClr val="000000"/>
                </a:solidFill>
                <a:latin typeface="Times New Roman" panose="02020603050405020304" pitchFamily="18" charset="0"/>
                <a:cs typeface="Times New Roman" panose="02020603050405020304" pitchFamily="18" charset="0"/>
              </a:rPr>
              <a:t>neminem</a:t>
            </a:r>
            <a:r>
              <a:rPr lang="en-US" b="1" i="1" dirty="0">
                <a:solidFill>
                  <a:srgbClr val="000000"/>
                </a:solidFill>
                <a:latin typeface="Times New Roman" panose="02020603050405020304" pitchFamily="18" charset="0"/>
                <a:cs typeface="Times New Roman" panose="02020603050405020304" pitchFamily="18" charset="0"/>
              </a:rPr>
              <a:t> </a:t>
            </a:r>
            <a:r>
              <a:rPr lang="en-US" b="1" i="1" dirty="0" err="1">
                <a:solidFill>
                  <a:srgbClr val="000000"/>
                </a:solidFill>
                <a:latin typeface="Times New Roman" panose="02020603050405020304" pitchFamily="18" charset="0"/>
                <a:cs typeface="Times New Roman" panose="02020603050405020304" pitchFamily="18" charset="0"/>
              </a:rPr>
              <a:t>gravabit</a:t>
            </a:r>
            <a:r>
              <a:rPr lang="en-US" b="1" i="1" dirty="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means </a:t>
            </a:r>
            <a:r>
              <a:rPr lang="en-US" b="1" dirty="0">
                <a:solidFill>
                  <a:srgbClr val="000000"/>
                </a:solidFill>
                <a:latin typeface="Times New Roman" panose="02020603050405020304" pitchFamily="18" charset="0"/>
                <a:cs typeface="Times New Roman" panose="02020603050405020304" pitchFamily="18" charset="0"/>
              </a:rPr>
              <a:t>“an act of the court shall prejudice no one.”  </a:t>
            </a:r>
            <a:r>
              <a:rPr lang="en-US" dirty="0">
                <a:solidFill>
                  <a:srgbClr val="000000"/>
                </a:solidFill>
                <a:latin typeface="Times New Roman" panose="02020603050405020304" pitchFamily="18" charset="0"/>
                <a:cs typeface="Times New Roman" panose="02020603050405020304" pitchFamily="18" charset="0"/>
              </a:rPr>
              <a:t>(impersonal, objective, rule based judgment)</a:t>
            </a:r>
            <a:endParaRPr lang="en-US" b="1" dirty="0">
              <a:solidFill>
                <a:srgbClr val="000000"/>
              </a:solidFill>
              <a:latin typeface="Times New Roman" panose="02020603050405020304" pitchFamily="18" charset="0"/>
              <a:cs typeface="Times New Roman" panose="02020603050405020304" pitchFamily="18" charset="0"/>
            </a:endParaRPr>
          </a:p>
          <a:p>
            <a:pPr marL="0" indent="0">
              <a:buNone/>
            </a:pPr>
            <a:r>
              <a:rPr lang="en-US" b="1" i="0" u="none" strike="noStrike" baseline="0" dirty="0">
                <a:solidFill>
                  <a:srgbClr val="000000"/>
                </a:solidFill>
                <a:latin typeface="Times New Roman" panose="02020603050405020304" pitchFamily="18" charset="0"/>
                <a:cs typeface="Times New Roman" panose="02020603050405020304" pitchFamily="18" charset="0"/>
              </a:rPr>
              <a:t>Equity</a:t>
            </a:r>
            <a:r>
              <a:rPr lang="en-US" b="0" i="0" u="none" strike="noStrike" baseline="0" dirty="0">
                <a:solidFill>
                  <a:srgbClr val="000000"/>
                </a:solidFill>
                <a:latin typeface="Times New Roman" panose="02020603050405020304" pitchFamily="18" charset="0"/>
                <a:cs typeface="Times New Roman" panose="02020603050405020304" pitchFamily="18" charset="0"/>
              </a:rPr>
              <a:t> refers to fairness and sense of justice.  While  deciding cases, the judges interpret and apply laws to the specific cases. But laws cannot always fully fit in each case and these can be silent in some respects.</a:t>
            </a:r>
          </a:p>
          <a:p>
            <a:pPr marL="0" indent="0">
              <a:buNone/>
            </a:pPr>
            <a:r>
              <a:rPr lang="en-US" b="0" i="0" u="none" strike="noStrike" baseline="0" dirty="0">
                <a:solidFill>
                  <a:srgbClr val="000000"/>
                </a:solidFill>
                <a:latin typeface="Times New Roman" panose="02020603050405020304" pitchFamily="18" charset="0"/>
                <a:cs typeface="Times New Roman" panose="02020603050405020304" pitchFamily="18" charset="0"/>
              </a:rPr>
              <a:t>In all such cases, the judges depend on equity and act in accordance with their sense of fair play and justice. </a:t>
            </a:r>
          </a:p>
          <a:p>
            <a:pPr marL="0" indent="0">
              <a:buNone/>
            </a:pPr>
            <a:r>
              <a:rPr lang="en-US" b="1" i="0" u="none" strike="noStrike" baseline="0" dirty="0">
                <a:solidFill>
                  <a:srgbClr val="000000"/>
                </a:solidFill>
                <a:latin typeface="Times New Roman" panose="02020603050405020304" pitchFamily="18" charset="0"/>
                <a:cs typeface="Times New Roman" panose="02020603050405020304" pitchFamily="18" charset="0"/>
              </a:rPr>
              <a:t>Equity </a:t>
            </a:r>
            <a:r>
              <a:rPr lang="en-US" b="0" i="0" u="none" strike="noStrike" baseline="0" dirty="0">
                <a:solidFill>
                  <a:srgbClr val="000000"/>
                </a:solidFill>
                <a:latin typeface="Times New Roman" panose="02020603050405020304" pitchFamily="18" charset="0"/>
                <a:cs typeface="Times New Roman" panose="02020603050405020304" pitchFamily="18" charset="0"/>
              </a:rPr>
              <a:t>is used to provide relief to the aggrieved parties and such decisions perform the function of laying down rules for the future. </a:t>
            </a:r>
          </a:p>
          <a:p>
            <a:pPr marL="0" indent="0">
              <a:buNone/>
            </a:pPr>
            <a:r>
              <a:rPr lang="en-US" b="0" i="0" u="none" strike="noStrike" baseline="0" dirty="0">
                <a:solidFill>
                  <a:srgbClr val="000000"/>
                </a:solidFill>
                <a:latin typeface="Times New Roman" panose="02020603050405020304" pitchFamily="18" charset="0"/>
                <a:cs typeface="Times New Roman" panose="02020603050405020304" pitchFamily="18" charset="0"/>
              </a:rPr>
              <a:t>As such equity also acts as a source of law in administration of justice.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838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29F0-2935-CFC6-1829-FB1895AC580A}"/>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Civil Law &amp; Common Law </a:t>
            </a:r>
          </a:p>
        </p:txBody>
      </p:sp>
      <p:sp>
        <p:nvSpPr>
          <p:cNvPr id="3" name="Content Placeholder 2">
            <a:extLst>
              <a:ext uri="{FF2B5EF4-FFF2-40B4-BE49-F238E27FC236}">
                <a16:creationId xmlns:a16="http://schemas.microsoft.com/office/drawing/2014/main" id="{83DE1E82-659D-1AB4-70A3-1A65E31FF555}"/>
              </a:ext>
            </a:extLst>
          </p:cNvPr>
          <p:cNvSpPr>
            <a:spLocks noGrp="1"/>
          </p:cNvSpPr>
          <p:nvPr>
            <p:ph idx="1"/>
          </p:nvPr>
        </p:nvSpPr>
        <p:spPr/>
        <p:txBody>
          <a:bodyPr/>
          <a:lstStyle/>
          <a:p>
            <a:r>
              <a:rPr lang="en-US" b="1" i="0" dirty="0">
                <a:effectLst/>
                <a:latin typeface="Times New Roman" panose="02020603050405020304" pitchFamily="18" charset="0"/>
                <a:cs typeface="Times New Roman" panose="02020603050405020304" pitchFamily="18" charset="0"/>
              </a:rPr>
              <a:t>Civil law is formed using codified legislation and legal rules i.e. </a:t>
            </a:r>
            <a:r>
              <a:rPr lang="en-US" b="1" dirty="0">
                <a:latin typeface="Times New Roman" panose="02020603050405020304" pitchFamily="18" charset="0"/>
                <a:cs typeface="Times New Roman" panose="02020603050405020304" pitchFamily="18" charset="0"/>
              </a:rPr>
              <a:t>Acts, Rules and Regulations in a specific Act enacted on a subject matter. </a:t>
            </a:r>
            <a:endParaRPr lang="en-US" b="1" i="0" dirty="0">
              <a:effectLst/>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b="1" i="0" dirty="0">
                <a:effectLst/>
                <a:latin typeface="Times New Roman" panose="02020603050405020304" pitchFamily="18" charset="0"/>
                <a:cs typeface="Times New Roman" panose="02020603050405020304" pitchFamily="18" charset="0"/>
              </a:rPr>
              <a:t>Common Law  is developed adhering to precedents and court decisions on principles of equity and justice. </a:t>
            </a:r>
          </a:p>
          <a:p>
            <a:endParaRPr lang="en-US" b="1" dirty="0">
              <a:latin typeface="Times New Roman" panose="02020603050405020304" pitchFamily="18" charset="0"/>
              <a:cs typeface="Times New Roman" panose="02020603050405020304" pitchFamily="18" charset="0"/>
            </a:endParaRPr>
          </a:p>
          <a:p>
            <a:pPr marL="0" indent="0">
              <a:buNone/>
            </a:pP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0079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4DAF1-B56C-A4BC-EFDB-19436D0FECE6}"/>
              </a:ext>
            </a:extLst>
          </p:cNvPr>
          <p:cNvSpPr>
            <a:spLocks noGrp="1"/>
          </p:cNvSpPr>
          <p:nvPr>
            <p:ph type="title"/>
          </p:nvPr>
        </p:nvSpPr>
        <p:spPr>
          <a:xfrm>
            <a:off x="838200" y="365127"/>
            <a:ext cx="10515600" cy="649482"/>
          </a:xfrm>
        </p:spPr>
        <p:txBody>
          <a:bodyPr anchor="t">
            <a:normAutofit fontScale="90000"/>
          </a:bodyPr>
          <a:lstStyle/>
          <a:p>
            <a:pPr algn="ctr"/>
            <a:r>
              <a:rPr lang="en-IN" dirty="0">
                <a:latin typeface="Times New Roman" panose="02020603050405020304" pitchFamily="18" charset="0"/>
                <a:cs typeface="Times New Roman" panose="02020603050405020304" pitchFamily="18" charset="0"/>
              </a:rPr>
              <a:t>The Common Law</a:t>
            </a:r>
          </a:p>
        </p:txBody>
      </p:sp>
      <p:sp>
        <p:nvSpPr>
          <p:cNvPr id="3" name="Content Placeholder 2">
            <a:extLst>
              <a:ext uri="{FF2B5EF4-FFF2-40B4-BE49-F238E27FC236}">
                <a16:creationId xmlns:a16="http://schemas.microsoft.com/office/drawing/2014/main" id="{6A44ED65-CE0B-DD1B-A77C-E921A48DDC4C}"/>
              </a:ext>
            </a:extLst>
          </p:cNvPr>
          <p:cNvSpPr>
            <a:spLocks noGrp="1"/>
          </p:cNvSpPr>
          <p:nvPr>
            <p:ph idx="1"/>
          </p:nvPr>
        </p:nvSpPr>
        <p:spPr>
          <a:xfrm>
            <a:off x="838200" y="1415441"/>
            <a:ext cx="10515600" cy="4960307"/>
          </a:xfrm>
        </p:spPr>
        <p:txBody>
          <a:bodyPr>
            <a:noAutofit/>
          </a:bodyPr>
          <a:lstStyle/>
          <a:p>
            <a:pPr marL="457200" indent="-457200" algn="just"/>
            <a:r>
              <a:rPr lang="en-US" b="1" dirty="0">
                <a:effectLst/>
                <a:latin typeface="Times New Roman" panose="02020603050405020304" pitchFamily="18" charset="0"/>
                <a:ea typeface="Times New Roman" panose="02020603050405020304" pitchFamily="18" charset="0"/>
              </a:rPr>
              <a:t>Oliver Wendell Holmes Jr.</a:t>
            </a:r>
            <a:r>
              <a:rPr lang="en-US" dirty="0">
                <a:effectLst/>
                <a:latin typeface="Times New Roman" panose="02020603050405020304" pitchFamily="18" charset="0"/>
                <a:ea typeface="Times New Roman" panose="02020603050405020304" pitchFamily="18" charset="0"/>
              </a:rPr>
              <a:t> (March 8, 1841 – March 6, 1935) was an American jurist who served as an Associate Justice of the U.S. Supreme Court  from 1902 to 1932.</a:t>
            </a:r>
            <a:endParaRPr lang="en-US" u="sng" baseline="30000" dirty="0">
              <a:effectLst/>
              <a:latin typeface="Times New Roman" panose="02020603050405020304" pitchFamily="18" charset="0"/>
              <a:ea typeface="Times New Roman" panose="02020603050405020304" pitchFamily="18" charset="0"/>
            </a:endParaRPr>
          </a:p>
          <a:p>
            <a:pPr marL="457200" indent="-457200" algn="just"/>
            <a:r>
              <a:rPr lang="en-US" dirty="0">
                <a:effectLst/>
                <a:latin typeface="Times New Roman" panose="02020603050405020304" pitchFamily="18" charset="0"/>
                <a:ea typeface="Times New Roman" panose="02020603050405020304" pitchFamily="18" charset="0"/>
              </a:rPr>
              <a:t>Holmes is one of the most widely cited and influential Supreme Court justices in American history.   In his famous book ‘The Common Law’ he observes: </a:t>
            </a:r>
            <a:endParaRPr lang="en-IN" u="sng" dirty="0">
              <a:effectLst/>
              <a:latin typeface="Times New Roman" panose="02020603050405020304" pitchFamily="18" charset="0"/>
              <a:ea typeface="Times New Roman" panose="02020603050405020304" pitchFamily="18" charset="0"/>
            </a:endParaRPr>
          </a:p>
          <a:p>
            <a:pPr marL="457200" algn="just"/>
            <a:r>
              <a:rPr lang="en-IN" u="sng" dirty="0">
                <a:effectLst/>
                <a:latin typeface="Times New Roman" panose="02020603050405020304" pitchFamily="18" charset="0"/>
                <a:ea typeface="Times New Roman" panose="02020603050405020304" pitchFamily="18" charset="0"/>
              </a:rPr>
              <a:t>The life of the law has not been logic: it has been experience. </a:t>
            </a:r>
            <a:r>
              <a:rPr lang="en-IN" dirty="0">
                <a:effectLst/>
                <a:latin typeface="Times New Roman" panose="02020603050405020304" pitchFamily="18" charset="0"/>
                <a:ea typeface="Times New Roman" panose="02020603050405020304" pitchFamily="18" charset="0"/>
              </a:rPr>
              <a:t>The felt necessities of the time, the prevalent moral and political theories, intuitions of public policy, avowed or unconscious, even the prejudices which judges share with their fellow-men, have had a good deal more to do than the syllogism in determining the rules by which men should be governed. </a:t>
            </a:r>
          </a:p>
          <a:p>
            <a:endParaRPr lang="en-IN" dirty="0"/>
          </a:p>
        </p:txBody>
      </p:sp>
    </p:spTree>
    <p:extLst>
      <p:ext uri="{BB962C8B-B14F-4D97-AF65-F5344CB8AC3E}">
        <p14:creationId xmlns:p14="http://schemas.microsoft.com/office/powerpoint/2010/main" val="1874764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EAAC-61A7-B18B-0FDD-9EDD10110CB7}"/>
              </a:ext>
            </a:extLst>
          </p:cNvPr>
          <p:cNvSpPr>
            <a:spLocks noGrp="1"/>
          </p:cNvSpPr>
          <p:nvPr>
            <p:ph type="title"/>
          </p:nvPr>
        </p:nvSpPr>
        <p:spPr>
          <a:xfrm>
            <a:off x="838200" y="365125"/>
            <a:ext cx="10515600" cy="524223"/>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3893EBC-3CD0-7901-42E4-F9F37556FE14}"/>
              </a:ext>
            </a:extLst>
          </p:cNvPr>
          <p:cNvSpPr>
            <a:spLocks noGrp="1"/>
          </p:cNvSpPr>
          <p:nvPr>
            <p:ph idx="1"/>
          </p:nvPr>
        </p:nvSpPr>
        <p:spPr>
          <a:xfrm>
            <a:off x="838200" y="1215025"/>
            <a:ext cx="10515600" cy="4961938"/>
          </a:xfrm>
        </p:spPr>
        <p:txBody>
          <a:bodyPr>
            <a:normAutofit/>
          </a:bodyPr>
          <a:lstStyle/>
          <a:p>
            <a:pPr marL="457200" algn="just"/>
            <a:r>
              <a:rPr lang="en-IN" sz="2800" dirty="0">
                <a:effectLst/>
                <a:latin typeface="Times New Roman" panose="02020603050405020304" pitchFamily="18" charset="0"/>
                <a:ea typeface="Times New Roman" panose="02020603050405020304" pitchFamily="18" charset="0"/>
              </a:rPr>
              <a:t>The law embodies the story of a nation's development through many centuries, and it cannot be dealt with as if it contained only the axioms and corollaries of a book of mathematics. In order to know what it is, we must know what it has been, and what it tends to become. </a:t>
            </a:r>
          </a:p>
          <a:p>
            <a:pPr marL="457200" algn="just"/>
            <a:r>
              <a:rPr lang="en-IN" sz="2800" dirty="0">
                <a:effectLst/>
                <a:latin typeface="Times New Roman" panose="02020603050405020304" pitchFamily="18" charset="0"/>
                <a:ea typeface="Times New Roman" panose="02020603050405020304" pitchFamily="18" charset="0"/>
              </a:rPr>
              <a:t>We must alternately consult history and existing theories of legislation. But the most difficult </a:t>
            </a:r>
            <a:r>
              <a:rPr lang="en-IN" sz="2800" dirty="0" err="1">
                <a:effectLst/>
                <a:latin typeface="Times New Roman" panose="02020603050405020304" pitchFamily="18" charset="0"/>
                <a:ea typeface="Times New Roman" panose="02020603050405020304" pitchFamily="18" charset="0"/>
              </a:rPr>
              <a:t>labor</a:t>
            </a:r>
            <a:r>
              <a:rPr lang="en-IN" sz="2800" dirty="0">
                <a:effectLst/>
                <a:latin typeface="Times New Roman" panose="02020603050405020304" pitchFamily="18" charset="0"/>
                <a:ea typeface="Times New Roman" panose="02020603050405020304" pitchFamily="18" charset="0"/>
              </a:rPr>
              <a:t> will be to understand the combination of the two into new products at every stage. The substance of the law at any given time pretty nearly [2] corresponds, so far as it goes, with what is then understood to be convenient; but its form and machinery, and the degree to which it is able to work out desired results, depend very much upon its past.</a:t>
            </a:r>
          </a:p>
          <a:p>
            <a:endParaRPr lang="en-IN" dirty="0"/>
          </a:p>
        </p:txBody>
      </p:sp>
    </p:spTree>
    <p:extLst>
      <p:ext uri="{BB962C8B-B14F-4D97-AF65-F5344CB8AC3E}">
        <p14:creationId xmlns:p14="http://schemas.microsoft.com/office/powerpoint/2010/main" val="3106714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C8B6-55E2-85B9-862D-F4646EA1C114}"/>
              </a:ext>
            </a:extLst>
          </p:cNvPr>
          <p:cNvSpPr>
            <a:spLocks noGrp="1"/>
          </p:cNvSpPr>
          <p:nvPr>
            <p:ph type="title"/>
          </p:nvPr>
        </p:nvSpPr>
        <p:spPr/>
        <p:txBody>
          <a:bodyPr>
            <a:normAutofit/>
          </a:bodyPr>
          <a:lstStyle/>
          <a:p>
            <a:pPr algn="ctr"/>
            <a:r>
              <a:rPr lang="en-IN" sz="3600" b="1" dirty="0">
                <a:latin typeface="Times New Roman" panose="02020603050405020304" pitchFamily="18" charset="0"/>
                <a:cs typeface="Times New Roman" panose="02020603050405020304" pitchFamily="18" charset="0"/>
              </a:rPr>
              <a:t>INSOLVENCY AND BANKRUPTCY CODE 2016</a:t>
            </a: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Some of special features </a:t>
            </a:r>
          </a:p>
        </p:txBody>
      </p:sp>
      <p:sp>
        <p:nvSpPr>
          <p:cNvPr id="3" name="Content Placeholder 2">
            <a:extLst>
              <a:ext uri="{FF2B5EF4-FFF2-40B4-BE49-F238E27FC236}">
                <a16:creationId xmlns:a16="http://schemas.microsoft.com/office/drawing/2014/main" id="{A5653045-235C-F705-4792-F8EAA722B1D7}"/>
              </a:ext>
            </a:extLst>
          </p:cNvPr>
          <p:cNvSpPr>
            <a:spLocks noGrp="1"/>
          </p:cNvSpPr>
          <p:nvPr>
            <p:ph idx="1"/>
          </p:nvPr>
        </p:nvSpPr>
        <p:spPr/>
        <p:txBody>
          <a:bodyPr/>
          <a:lstStyle/>
          <a:p>
            <a:endParaRPr lang="en-IN" dirty="0"/>
          </a:p>
          <a:p>
            <a:r>
              <a:rPr lang="en-IN" dirty="0"/>
              <a:t>Definitions Sec. 3 and 5 </a:t>
            </a:r>
          </a:p>
          <a:p>
            <a:r>
              <a:rPr lang="en-IN" dirty="0"/>
              <a:t>Caution or mandate of law – Sec. 7,8 and 10 time is essence</a:t>
            </a:r>
          </a:p>
          <a:p>
            <a:r>
              <a:rPr lang="en-IN" dirty="0"/>
              <a:t>Insolvency and Bankruptcy not defined – bankrupt defined</a:t>
            </a:r>
          </a:p>
          <a:p>
            <a:r>
              <a:rPr lang="en-IN" dirty="0"/>
              <a:t>Earlier legislations – 2 Provincial Insolvency Act and another repealed</a:t>
            </a:r>
          </a:p>
          <a:p>
            <a:r>
              <a:rPr lang="en-IN" dirty="0"/>
              <a:t>Large number of other Acts amended through Schedules</a:t>
            </a:r>
          </a:p>
          <a:p>
            <a:endParaRPr lang="en-IN" dirty="0"/>
          </a:p>
          <a:p>
            <a:endParaRPr lang="en-IN" dirty="0"/>
          </a:p>
        </p:txBody>
      </p:sp>
    </p:spTree>
    <p:extLst>
      <p:ext uri="{BB962C8B-B14F-4D97-AF65-F5344CB8AC3E}">
        <p14:creationId xmlns:p14="http://schemas.microsoft.com/office/powerpoint/2010/main" val="627981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09694-6AC1-82B7-F5BA-BF814B049620}"/>
              </a:ext>
            </a:extLst>
          </p:cNvPr>
          <p:cNvSpPr>
            <a:spLocks noGrp="1"/>
          </p:cNvSpPr>
          <p:nvPr>
            <p:ph type="title"/>
          </p:nvPr>
        </p:nvSpPr>
        <p:spPr>
          <a:xfrm>
            <a:off x="838200" y="365125"/>
            <a:ext cx="10515600" cy="1137999"/>
          </a:xfrm>
        </p:spPr>
        <p:txBody>
          <a:bodyPr/>
          <a:lstStyle/>
          <a:p>
            <a:pPr algn="ctr"/>
            <a:r>
              <a:rPr lang="en-IN" b="1" dirty="0">
                <a:latin typeface="Times New Roman" panose="02020603050405020304" pitchFamily="18" charset="0"/>
                <a:cs typeface="Times New Roman" panose="02020603050405020304" pitchFamily="18" charset="0"/>
              </a:rPr>
              <a:t>Preamble of IBC 2016</a:t>
            </a:r>
          </a:p>
        </p:txBody>
      </p:sp>
      <p:sp>
        <p:nvSpPr>
          <p:cNvPr id="3" name="Content Placeholder 2">
            <a:extLst>
              <a:ext uri="{FF2B5EF4-FFF2-40B4-BE49-F238E27FC236}">
                <a16:creationId xmlns:a16="http://schemas.microsoft.com/office/drawing/2014/main" id="{6ACB9A34-A49E-D6F5-B3BC-33F3176A9CCC}"/>
              </a:ext>
            </a:extLst>
          </p:cNvPr>
          <p:cNvSpPr>
            <a:spLocks noGrp="1"/>
          </p:cNvSpPr>
          <p:nvPr>
            <p:ph idx="1"/>
          </p:nvPr>
        </p:nvSpPr>
        <p:spPr>
          <a:xfrm>
            <a:off x="838200" y="1678488"/>
            <a:ext cx="10515600" cy="4673840"/>
          </a:xfrm>
        </p:spPr>
        <p:txBody>
          <a:bodyPr>
            <a:normAutofit fontScale="92500" lnSpcReduction="20000"/>
          </a:bodyPr>
          <a:lstStyle/>
          <a:p>
            <a:pPr algn="l"/>
            <a:r>
              <a:rPr lang="en-US" b="0" i="0" u="none" strike="noStrike" baseline="0" dirty="0">
                <a:solidFill>
                  <a:srgbClr val="000000"/>
                </a:solidFill>
                <a:latin typeface="Times New Roman" panose="02020603050405020304" pitchFamily="18" charset="0"/>
              </a:rPr>
              <a:t>An Act </a:t>
            </a:r>
          </a:p>
          <a:p>
            <a:pPr algn="l"/>
            <a:r>
              <a:rPr lang="en-US" b="0" i="0" u="none" strike="noStrike" baseline="0" dirty="0">
                <a:solidFill>
                  <a:srgbClr val="00000A"/>
                </a:solidFill>
                <a:latin typeface="Times New Roman" panose="02020603050405020304" pitchFamily="18" charset="0"/>
              </a:rPr>
              <a:t>To consolidate and amend the laws relating to </a:t>
            </a:r>
            <a:r>
              <a:rPr lang="en-US" b="0" i="0" u="none" strike="noStrike" baseline="0" dirty="0" err="1">
                <a:solidFill>
                  <a:srgbClr val="00000A"/>
                </a:solidFill>
                <a:latin typeface="Times New Roman" panose="02020603050405020304" pitchFamily="18" charset="0"/>
              </a:rPr>
              <a:t>reorganisation</a:t>
            </a:r>
            <a:r>
              <a:rPr lang="en-US" b="0" i="0" u="none" strike="noStrike" baseline="0" dirty="0">
                <a:solidFill>
                  <a:srgbClr val="00000A"/>
                </a:solidFill>
                <a:latin typeface="Times New Roman" panose="02020603050405020304" pitchFamily="18" charset="0"/>
              </a:rPr>
              <a:t> and insolvency resolution of </a:t>
            </a:r>
          </a:p>
          <a:p>
            <a:pPr algn="l"/>
            <a:r>
              <a:rPr lang="en-US" b="0" i="0" u="none" strike="noStrike" baseline="0" dirty="0">
                <a:solidFill>
                  <a:srgbClr val="00000A"/>
                </a:solidFill>
                <a:latin typeface="Times New Roman" panose="02020603050405020304" pitchFamily="18" charset="0"/>
              </a:rPr>
              <a:t>corporate persons, partnership firms and individuals </a:t>
            </a:r>
          </a:p>
          <a:p>
            <a:pPr algn="l"/>
            <a:r>
              <a:rPr lang="en-US" b="0" i="0" u="none" strike="noStrike" baseline="0" dirty="0">
                <a:solidFill>
                  <a:srgbClr val="00000A"/>
                </a:solidFill>
                <a:latin typeface="Times New Roman" panose="02020603050405020304" pitchFamily="18" charset="0"/>
              </a:rPr>
              <a:t>in a time bound manner </a:t>
            </a:r>
          </a:p>
          <a:p>
            <a:pPr algn="l"/>
            <a:r>
              <a:rPr lang="en-US" b="0" i="0" u="none" strike="noStrike" baseline="0" dirty="0">
                <a:solidFill>
                  <a:srgbClr val="00000A"/>
                </a:solidFill>
                <a:latin typeface="Times New Roman" panose="02020603050405020304" pitchFamily="18" charset="0"/>
              </a:rPr>
              <a:t>for maximization of value of assets of such persons, </a:t>
            </a:r>
          </a:p>
          <a:p>
            <a:pPr algn="l"/>
            <a:r>
              <a:rPr lang="en-US" b="0" i="0" u="none" strike="noStrike" baseline="0" dirty="0">
                <a:solidFill>
                  <a:srgbClr val="00000A"/>
                </a:solidFill>
                <a:latin typeface="Times New Roman" panose="02020603050405020304" pitchFamily="18" charset="0"/>
              </a:rPr>
              <a:t>to promote entrepreneurship, </a:t>
            </a:r>
          </a:p>
          <a:p>
            <a:pPr algn="l"/>
            <a:r>
              <a:rPr lang="en-US" b="0" i="0" u="none" strike="noStrike" baseline="0" dirty="0">
                <a:solidFill>
                  <a:srgbClr val="00000A"/>
                </a:solidFill>
                <a:latin typeface="Times New Roman" panose="02020603050405020304" pitchFamily="18" charset="0"/>
              </a:rPr>
              <a:t>availability of credit and</a:t>
            </a:r>
          </a:p>
          <a:p>
            <a:pPr algn="l"/>
            <a:r>
              <a:rPr lang="en-US" b="0" i="0" u="none" strike="noStrike" baseline="0" dirty="0">
                <a:solidFill>
                  <a:srgbClr val="00000A"/>
                </a:solidFill>
                <a:latin typeface="Times New Roman" panose="02020603050405020304" pitchFamily="18" charset="0"/>
              </a:rPr>
              <a:t>balance the interests of all the stakeholders </a:t>
            </a:r>
          </a:p>
          <a:p>
            <a:pPr algn="l"/>
            <a:r>
              <a:rPr lang="en-US" b="0" i="0" u="none" strike="noStrike" baseline="0" dirty="0">
                <a:solidFill>
                  <a:srgbClr val="00000A"/>
                </a:solidFill>
                <a:latin typeface="Times New Roman" panose="02020603050405020304" pitchFamily="18" charset="0"/>
              </a:rPr>
              <a:t>including alteration in the </a:t>
            </a:r>
            <a:r>
              <a:rPr lang="en-US" b="0" i="0" u="none" strike="noStrike" baseline="0" dirty="0">
                <a:solidFill>
                  <a:srgbClr val="000000"/>
                </a:solidFill>
                <a:latin typeface="Times New Roman" panose="02020603050405020304" pitchFamily="18" charset="0"/>
              </a:rPr>
              <a:t>order of </a:t>
            </a:r>
            <a:r>
              <a:rPr lang="en-US" b="0" i="0" u="none" strike="noStrike" baseline="0" dirty="0">
                <a:solidFill>
                  <a:srgbClr val="00000A"/>
                </a:solidFill>
                <a:latin typeface="Times New Roman" panose="02020603050405020304" pitchFamily="18" charset="0"/>
              </a:rPr>
              <a:t>priority of payment of Government dues and to establish an Insolvency and Bankruptcy </a:t>
            </a:r>
            <a:r>
              <a:rPr lang="en-US" b="0" i="0" u="none" strike="noStrike" baseline="0" dirty="0">
                <a:solidFill>
                  <a:srgbClr val="000000"/>
                </a:solidFill>
                <a:latin typeface="Times New Roman" panose="02020603050405020304" pitchFamily="18" charset="0"/>
              </a:rPr>
              <a:t>Board of India, </a:t>
            </a:r>
            <a:r>
              <a:rPr lang="en-US" b="0" i="0" u="none" strike="noStrike" baseline="0" dirty="0">
                <a:solidFill>
                  <a:srgbClr val="00000A"/>
                </a:solidFill>
                <a:latin typeface="Times New Roman" panose="02020603050405020304" pitchFamily="18" charset="0"/>
              </a:rPr>
              <a:t>and for matters connected therewith or incidental thereto</a:t>
            </a:r>
            <a:endParaRPr lang="en-IN" sz="4000" dirty="0"/>
          </a:p>
        </p:txBody>
      </p:sp>
    </p:spTree>
    <p:extLst>
      <p:ext uri="{BB962C8B-B14F-4D97-AF65-F5344CB8AC3E}">
        <p14:creationId xmlns:p14="http://schemas.microsoft.com/office/powerpoint/2010/main" val="504781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A6B2D-67F0-9D9C-5526-DD7DA21A9943}"/>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Sec 3(6) “Claim” </a:t>
            </a:r>
          </a:p>
        </p:txBody>
      </p:sp>
      <p:sp>
        <p:nvSpPr>
          <p:cNvPr id="3" name="Content Placeholder 2">
            <a:extLst>
              <a:ext uri="{FF2B5EF4-FFF2-40B4-BE49-F238E27FC236}">
                <a16:creationId xmlns:a16="http://schemas.microsoft.com/office/drawing/2014/main" id="{6AAB5C79-813D-13B8-5182-4D41BC159C5E}"/>
              </a:ext>
            </a:extLst>
          </p:cNvPr>
          <p:cNvSpPr>
            <a:spLocks noGrp="1"/>
          </p:cNvSpPr>
          <p:nvPr>
            <p:ph idx="1"/>
          </p:nvPr>
        </p:nvSpPr>
        <p:spPr/>
        <p:txBody>
          <a:bodyPr>
            <a:noAutofit/>
          </a:bodyPr>
          <a:lstStyle/>
          <a:p>
            <a:pPr algn="l"/>
            <a:r>
              <a:rPr lang="en-IN" sz="3200" b="1" i="0" u="none" strike="noStrike" baseline="0" dirty="0">
                <a:latin typeface="TimesNewRomanPSMT"/>
              </a:rPr>
              <a:t>Sec. 3 (6) “claim” </a:t>
            </a:r>
            <a:r>
              <a:rPr lang="en-IN" sz="3200" b="0" i="0" u="none" strike="noStrike" baseline="0" dirty="0">
                <a:latin typeface="TimesNewRomanPSMT"/>
              </a:rPr>
              <a:t>means –</a:t>
            </a:r>
          </a:p>
          <a:p>
            <a:pPr algn="l"/>
            <a:r>
              <a:rPr lang="en-US" sz="3200" b="0" i="0" u="none" strike="noStrike" baseline="0" dirty="0">
                <a:latin typeface="Times New Roman" panose="02020603050405020304" pitchFamily="18" charset="0"/>
              </a:rPr>
              <a:t>(a) a right to payment, whether or not such right is reduced to judgment, fixed, disputed, undisputed, legal, equitable, secured, or unsecured;</a:t>
            </a:r>
          </a:p>
          <a:p>
            <a:pPr algn="l"/>
            <a:r>
              <a:rPr lang="en-US" sz="3200" b="0" i="0" u="none" strike="noStrike" baseline="0" dirty="0">
                <a:latin typeface="Times New Roman" panose="02020603050405020304" pitchFamily="18" charset="0"/>
              </a:rPr>
              <a:t>(b) </a:t>
            </a:r>
            <a:r>
              <a:rPr lang="en-US" sz="3200" b="0" i="0" u="sng" strike="noStrike" baseline="0" dirty="0">
                <a:latin typeface="Times New Roman" panose="02020603050405020304" pitchFamily="18" charset="0"/>
              </a:rPr>
              <a:t>right to remedy for breach of contract under any law for the time being in force, </a:t>
            </a:r>
            <a:r>
              <a:rPr lang="en-US" sz="3200" b="0" i="0" u="none" strike="noStrike" baseline="0" dirty="0">
                <a:latin typeface="Times New Roman" panose="02020603050405020304" pitchFamily="18" charset="0"/>
              </a:rPr>
              <a:t>if such breach gives rise to a right to payment, whether or not such right is reduced to judgment, fixed, matured, unmatured, disputed, undisputed, secured or unsecured</a:t>
            </a:r>
            <a:endParaRPr lang="en-IN" sz="3200" dirty="0"/>
          </a:p>
        </p:txBody>
      </p:sp>
    </p:spTree>
    <p:extLst>
      <p:ext uri="{BB962C8B-B14F-4D97-AF65-F5344CB8AC3E}">
        <p14:creationId xmlns:p14="http://schemas.microsoft.com/office/powerpoint/2010/main" val="336020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40D7F-15C3-6434-B880-563723B8D854}"/>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“Debt” and “Default” </a:t>
            </a:r>
          </a:p>
        </p:txBody>
      </p:sp>
      <p:sp>
        <p:nvSpPr>
          <p:cNvPr id="3" name="Content Placeholder 2">
            <a:extLst>
              <a:ext uri="{FF2B5EF4-FFF2-40B4-BE49-F238E27FC236}">
                <a16:creationId xmlns:a16="http://schemas.microsoft.com/office/drawing/2014/main" id="{83D3DC33-D239-2412-80B3-573A306A78D7}"/>
              </a:ext>
            </a:extLst>
          </p:cNvPr>
          <p:cNvSpPr>
            <a:spLocks noGrp="1"/>
          </p:cNvSpPr>
          <p:nvPr>
            <p:ph idx="1"/>
          </p:nvPr>
        </p:nvSpPr>
        <p:spPr/>
        <p:txBody>
          <a:bodyPr>
            <a:normAutofit/>
          </a:bodyPr>
          <a:lstStyle/>
          <a:p>
            <a:pPr algn="l"/>
            <a:r>
              <a:rPr lang="en-US" b="1" i="0" u="none" strike="noStrike" baseline="0" dirty="0">
                <a:latin typeface="Times New Roman" panose="02020603050405020304" pitchFamily="18" charset="0"/>
              </a:rPr>
              <a:t>Sec. 3 (11) </a:t>
            </a:r>
            <a:r>
              <a:rPr lang="en-US" b="1" i="0" u="none" strike="noStrike" baseline="0" dirty="0">
                <a:latin typeface="TimesNewRomanPSMT"/>
              </a:rPr>
              <a:t>“debt” </a:t>
            </a:r>
            <a:r>
              <a:rPr lang="en-US" b="0" i="0" u="none" strike="noStrike" baseline="0" dirty="0">
                <a:latin typeface="TimesNewRomanPSMT"/>
              </a:rPr>
              <a:t>means a liability or obligation in respect of a claim which is due from any </a:t>
            </a:r>
            <a:r>
              <a:rPr lang="en-US" b="0" i="0" u="none" strike="noStrike" baseline="0" dirty="0">
                <a:latin typeface="Times New Roman" panose="02020603050405020304" pitchFamily="18" charset="0"/>
              </a:rPr>
              <a:t>person and includes a financial debt and operational debt;</a:t>
            </a:r>
          </a:p>
          <a:p>
            <a:pPr algn="l"/>
            <a:endParaRPr lang="en-US" b="0" i="0" u="none" strike="noStrike" baseline="0" dirty="0">
              <a:latin typeface="Times New Roman" panose="02020603050405020304" pitchFamily="18" charset="0"/>
            </a:endParaRPr>
          </a:p>
          <a:p>
            <a:pPr algn="l"/>
            <a:r>
              <a:rPr lang="en-US" b="1" i="0" u="none" strike="noStrike" baseline="0" dirty="0">
                <a:latin typeface="Times New Roman" panose="02020603050405020304" pitchFamily="18" charset="0"/>
              </a:rPr>
              <a:t>Sec. 3(12) </a:t>
            </a:r>
            <a:r>
              <a:rPr lang="en-US" b="1" i="0" u="none" strike="noStrike" baseline="0" dirty="0">
                <a:latin typeface="TimesNewRomanPSMT"/>
              </a:rPr>
              <a:t>“default” </a:t>
            </a:r>
            <a:r>
              <a:rPr lang="en-US" b="0" i="0" u="none" strike="noStrike" baseline="0" dirty="0">
                <a:latin typeface="TimesNewRomanPSMT"/>
              </a:rPr>
              <a:t>means non</a:t>
            </a:r>
            <a:r>
              <a:rPr lang="en-US" b="0" i="0" u="none" strike="noStrike" baseline="0" dirty="0">
                <a:latin typeface="Times New Roman" panose="02020603050405020304" pitchFamily="18" charset="0"/>
              </a:rPr>
              <a:t>-payment of debt when whole or any part or instalment of the amount of debt has become due and payable and is not 1[paid] by the debtor or the corporate debtor, as the case may be</a:t>
            </a:r>
            <a:endParaRPr lang="en-IN" dirty="0"/>
          </a:p>
        </p:txBody>
      </p:sp>
    </p:spTree>
    <p:extLst>
      <p:ext uri="{BB962C8B-B14F-4D97-AF65-F5344CB8AC3E}">
        <p14:creationId xmlns:p14="http://schemas.microsoft.com/office/powerpoint/2010/main" val="742449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7E975-472F-86AB-7286-FEDD8DBC0478}"/>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Sec. 5(6)  “Dispute”</a:t>
            </a:r>
          </a:p>
        </p:txBody>
      </p:sp>
      <p:sp>
        <p:nvSpPr>
          <p:cNvPr id="3" name="Content Placeholder 2">
            <a:extLst>
              <a:ext uri="{FF2B5EF4-FFF2-40B4-BE49-F238E27FC236}">
                <a16:creationId xmlns:a16="http://schemas.microsoft.com/office/drawing/2014/main" id="{2BEDE47E-C6FE-7800-3AAE-F2C9DFF0E22F}"/>
              </a:ext>
            </a:extLst>
          </p:cNvPr>
          <p:cNvSpPr>
            <a:spLocks noGrp="1"/>
          </p:cNvSpPr>
          <p:nvPr>
            <p:ph idx="1"/>
          </p:nvPr>
        </p:nvSpPr>
        <p:spPr/>
        <p:txBody>
          <a:bodyPr>
            <a:normAutofit/>
          </a:bodyPr>
          <a:lstStyle/>
          <a:p>
            <a:pPr algn="l"/>
            <a:r>
              <a:rPr lang="en-US" sz="3200" b="1" i="0" u="none" strike="noStrike" baseline="0" dirty="0">
                <a:solidFill>
                  <a:srgbClr val="00000A"/>
                </a:solidFill>
                <a:latin typeface="Times New Roman" panose="02020603050405020304" pitchFamily="18" charset="0"/>
              </a:rPr>
              <a:t>Sec. 5 (6) </a:t>
            </a:r>
            <a:r>
              <a:rPr lang="en-US" sz="3200" b="1" i="0" u="none" strike="noStrike" baseline="0" dirty="0">
                <a:solidFill>
                  <a:srgbClr val="00000A"/>
                </a:solidFill>
                <a:latin typeface="TimesNewRomanPSMT"/>
              </a:rPr>
              <a:t>“dispute” </a:t>
            </a:r>
            <a:r>
              <a:rPr lang="en-US" sz="3200" b="0" i="0" u="none" strike="noStrike" baseline="0" dirty="0">
                <a:solidFill>
                  <a:srgbClr val="00000A"/>
                </a:solidFill>
                <a:latin typeface="TimesNewRomanPSMT"/>
              </a:rPr>
              <a:t>includes a </a:t>
            </a:r>
            <a:r>
              <a:rPr lang="en-US" sz="3200" b="1" i="0" u="none" strike="noStrike" baseline="0" dirty="0">
                <a:solidFill>
                  <a:srgbClr val="00000A"/>
                </a:solidFill>
                <a:latin typeface="TimesNewRomanPSMT"/>
              </a:rPr>
              <a:t>suit or arbitration </a:t>
            </a:r>
            <a:r>
              <a:rPr lang="en-US" sz="3200" b="0" i="0" u="none" strike="noStrike" baseline="0" dirty="0">
                <a:solidFill>
                  <a:srgbClr val="00000A"/>
                </a:solidFill>
                <a:latin typeface="TimesNewRomanPSMT"/>
              </a:rPr>
              <a:t>proceedings relating to–</a:t>
            </a:r>
          </a:p>
          <a:p>
            <a:pPr algn="l"/>
            <a:r>
              <a:rPr lang="en-US" sz="3200" b="0" i="0" u="none" strike="noStrike" baseline="0" dirty="0">
                <a:solidFill>
                  <a:srgbClr val="00000A"/>
                </a:solidFill>
                <a:latin typeface="Times New Roman" panose="02020603050405020304" pitchFamily="18" charset="0"/>
              </a:rPr>
              <a:t>(a) the existence of the amount of debt;</a:t>
            </a:r>
          </a:p>
          <a:p>
            <a:pPr algn="l"/>
            <a:r>
              <a:rPr lang="en-US" sz="3200" b="0" i="0" u="none" strike="noStrike" baseline="0" dirty="0">
                <a:solidFill>
                  <a:srgbClr val="00000A"/>
                </a:solidFill>
                <a:latin typeface="Times New Roman" panose="02020603050405020304" pitchFamily="18" charset="0"/>
              </a:rPr>
              <a:t>(b) the quality of goods or service; or</a:t>
            </a:r>
          </a:p>
          <a:p>
            <a:pPr algn="l"/>
            <a:r>
              <a:rPr lang="en-US" sz="3200" b="0" i="0" u="none" strike="noStrike" baseline="0" dirty="0">
                <a:solidFill>
                  <a:srgbClr val="00000A"/>
                </a:solidFill>
                <a:latin typeface="Times New Roman" panose="02020603050405020304" pitchFamily="18" charset="0"/>
              </a:rPr>
              <a:t>(c) the breach of a representation or warranty (sale of goods)</a:t>
            </a:r>
            <a:endParaRPr lang="en-IN" sz="3200" dirty="0"/>
          </a:p>
        </p:txBody>
      </p:sp>
    </p:spTree>
    <p:extLst>
      <p:ext uri="{BB962C8B-B14F-4D97-AF65-F5344CB8AC3E}">
        <p14:creationId xmlns:p14="http://schemas.microsoft.com/office/powerpoint/2010/main" val="945185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EB0B4-C92B-76BF-C76E-C3AC0606A6DE}"/>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Se. 238A : Limitation </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introduced/amended w.e.f. 6.6.2018</a:t>
            </a:r>
          </a:p>
        </p:txBody>
      </p:sp>
      <p:sp>
        <p:nvSpPr>
          <p:cNvPr id="3" name="Content Placeholder 2">
            <a:extLst>
              <a:ext uri="{FF2B5EF4-FFF2-40B4-BE49-F238E27FC236}">
                <a16:creationId xmlns:a16="http://schemas.microsoft.com/office/drawing/2014/main" id="{628A9E71-0DD3-6AE7-681D-E44ED1CED8A8}"/>
              </a:ext>
            </a:extLst>
          </p:cNvPr>
          <p:cNvSpPr>
            <a:spLocks noGrp="1"/>
          </p:cNvSpPr>
          <p:nvPr>
            <p:ph idx="1"/>
          </p:nvPr>
        </p:nvSpPr>
        <p:spPr/>
        <p:txBody>
          <a:bodyPr>
            <a:normAutofit/>
          </a:bodyPr>
          <a:lstStyle/>
          <a:p>
            <a:pPr algn="l"/>
            <a:r>
              <a:rPr lang="en-IN" sz="3200" b="1" dirty="0">
                <a:solidFill>
                  <a:srgbClr val="00000A"/>
                </a:solidFill>
                <a:latin typeface="Times New Roman" panose="02020603050405020304" pitchFamily="18" charset="0"/>
                <a:cs typeface="Times New Roman" panose="02020603050405020304" pitchFamily="18" charset="0"/>
              </a:rPr>
              <a:t>Sec. </a:t>
            </a:r>
            <a:r>
              <a:rPr lang="en-IN" sz="3200" b="1" i="0" u="none" strike="noStrike" baseline="0" dirty="0">
                <a:solidFill>
                  <a:srgbClr val="00000A"/>
                </a:solidFill>
                <a:latin typeface="Times New Roman" panose="02020603050405020304" pitchFamily="18" charset="0"/>
                <a:cs typeface="Times New Roman" panose="02020603050405020304" pitchFamily="18" charset="0"/>
              </a:rPr>
              <a:t>238A. Limitation. –</a:t>
            </a:r>
          </a:p>
          <a:p>
            <a:pPr algn="l"/>
            <a:r>
              <a:rPr lang="en-US" sz="3200" b="0" i="0" u="none" strike="noStrike" baseline="0" dirty="0">
                <a:solidFill>
                  <a:srgbClr val="000000"/>
                </a:solidFill>
                <a:latin typeface="Times New Roman" panose="02020603050405020304" pitchFamily="18" charset="0"/>
                <a:cs typeface="Times New Roman" panose="02020603050405020304" pitchFamily="18" charset="0"/>
              </a:rPr>
              <a:t>The provisions of the Limitation Act, 1963 (36 of 1963) shall, as far as may be, apply to  the proceedings or appeals before the Adjudicating Authority, the National Company Law Appellate Tribunal, the Debt Recovery Tribunal or the Debt Recovery Appellate Tribunal, as the </a:t>
            </a:r>
            <a:r>
              <a:rPr lang="en-IN" sz="3200" b="0" i="0" u="none" strike="noStrike" baseline="0" dirty="0">
                <a:solidFill>
                  <a:srgbClr val="000000"/>
                </a:solidFill>
                <a:latin typeface="Times New Roman" panose="02020603050405020304" pitchFamily="18" charset="0"/>
                <a:cs typeface="Times New Roman" panose="02020603050405020304" pitchFamily="18" charset="0"/>
              </a:rPr>
              <a:t>case may be.</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844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0FF1C-080A-5704-E3A3-F754A9F6C738}"/>
              </a:ext>
            </a:extLst>
          </p:cNvPr>
          <p:cNvSpPr>
            <a:spLocks noGrp="1"/>
          </p:cNvSpPr>
          <p:nvPr>
            <p:ph type="title"/>
          </p:nvPr>
        </p:nvSpPr>
        <p:spPr/>
        <p:txBody>
          <a:bodyPr>
            <a:normAutofit fontScale="90000"/>
          </a:bodyPr>
          <a:lstStyle/>
          <a:p>
            <a:r>
              <a:rPr lang="en-US" sz="4400" b="0" i="0" u="none" strike="noStrike" baseline="0" dirty="0">
                <a:solidFill>
                  <a:srgbClr val="000000"/>
                </a:solidFill>
                <a:latin typeface="Times New Roman" panose="02020603050405020304" pitchFamily="18" charset="0"/>
              </a:rPr>
              <a:t>Entry 137</a:t>
            </a:r>
            <a:r>
              <a:rPr lang="en-US" sz="4400" dirty="0">
                <a:solidFill>
                  <a:srgbClr val="000000"/>
                </a:solidFill>
                <a:latin typeface="Times New Roman" panose="02020603050405020304" pitchFamily="18" charset="0"/>
              </a:rPr>
              <a:t> of Schedule to Limitation Act, 1963</a:t>
            </a:r>
            <a:br>
              <a:rPr lang="en-US" sz="4400" dirty="0">
                <a:solidFill>
                  <a:srgbClr val="000000"/>
                </a:solidFill>
                <a:latin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84BCCE12-8075-D314-4F24-F747E63EA1B5}"/>
              </a:ext>
            </a:extLst>
          </p:cNvPr>
          <p:cNvSpPr>
            <a:spLocks noGrp="1"/>
          </p:cNvSpPr>
          <p:nvPr>
            <p:ph idx="1"/>
          </p:nvPr>
        </p:nvSpPr>
        <p:spPr/>
        <p:txBody>
          <a:bodyPr>
            <a:normAutofit/>
          </a:bodyPr>
          <a:lstStyle/>
          <a:p>
            <a:r>
              <a:rPr lang="en-US" sz="3200" b="0" i="0" u="none" strike="noStrike" baseline="0" dirty="0">
                <a:solidFill>
                  <a:srgbClr val="000000"/>
                </a:solidFill>
                <a:latin typeface="Times New Roman" panose="02020603050405020304" pitchFamily="18" charset="0"/>
              </a:rPr>
              <a:t>Any other application for which no period of limitation is provided elsewhere in this Division - 	</a:t>
            </a:r>
            <a:r>
              <a:rPr lang="en-IN" sz="3200" dirty="0">
                <a:solidFill>
                  <a:srgbClr val="000000"/>
                </a:solidFill>
                <a:latin typeface="Times New Roman" panose="02020603050405020304" pitchFamily="18" charset="0"/>
              </a:rPr>
              <a:t>Three years - when right to apply accrues.</a:t>
            </a:r>
          </a:p>
          <a:p>
            <a:endParaRPr lang="en-US" sz="3200" b="0" i="0" u="none" strike="noStrike" baseline="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34385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3074D-6899-CB20-03D3-966716DAD7FC}"/>
              </a:ext>
            </a:extLst>
          </p:cNvPr>
          <p:cNvSpPr>
            <a:spLocks noGrp="1"/>
          </p:cNvSpPr>
          <p:nvPr>
            <p:ph type="title"/>
          </p:nvPr>
        </p:nvSpPr>
        <p:spPr/>
        <p:txBody>
          <a:bodyPr>
            <a:normAutofit/>
          </a:bodyPr>
          <a:lstStyle/>
          <a:p>
            <a:pPr algn="ctr"/>
            <a:r>
              <a:rPr lang="en-IN" sz="4000" dirty="0" err="1">
                <a:latin typeface="Times New Roman" panose="02020603050405020304" pitchFamily="18" charset="0"/>
                <a:cs typeface="Times New Roman" panose="02020603050405020304" pitchFamily="18" charset="0"/>
              </a:rPr>
              <a:t>Innoventive</a:t>
            </a:r>
            <a:r>
              <a:rPr lang="en-IN" sz="4000" dirty="0">
                <a:latin typeface="Times New Roman" panose="02020603050405020304" pitchFamily="18" charset="0"/>
                <a:cs typeface="Times New Roman" panose="02020603050405020304" pitchFamily="18" charset="0"/>
              </a:rPr>
              <a:t> Industries Ltd. vs. ICICI Bank and another  (2018) 1 SCC 407  </a:t>
            </a:r>
            <a:r>
              <a:rPr lang="en-IN" sz="3200" dirty="0">
                <a:latin typeface="Times New Roman" panose="02020603050405020304" pitchFamily="18" charset="0"/>
                <a:cs typeface="Times New Roman" panose="02020603050405020304" pitchFamily="18" charset="0"/>
              </a:rPr>
              <a:t>(31.07.2017)</a:t>
            </a: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01B2A07-F38B-4377-CC2B-4A4102932EAE}"/>
              </a:ext>
            </a:extLst>
          </p:cNvPr>
          <p:cNvSpPr>
            <a:spLocks noGrp="1"/>
          </p:cNvSpPr>
          <p:nvPr>
            <p:ph idx="1"/>
          </p:nvPr>
        </p:nvSpPr>
        <p:spPr/>
        <p:txBody>
          <a:bodyPr>
            <a:normAutofit fontScale="92500" lnSpcReduction="20000"/>
          </a:bodyPr>
          <a:lstStyle/>
          <a:p>
            <a:pPr algn="l"/>
            <a:r>
              <a:rPr lang="en-US" sz="3200" b="1" i="0" u="none" strike="noStrike" baseline="0" dirty="0">
                <a:latin typeface="Times New Roman" panose="02020603050405020304" pitchFamily="18" charset="0"/>
                <a:cs typeface="Times New Roman" panose="02020603050405020304" pitchFamily="18" charset="0"/>
              </a:rPr>
              <a:t>Para 30 . </a:t>
            </a:r>
            <a:r>
              <a:rPr lang="en-US" sz="3200" b="0" i="0" u="none" strike="noStrike" baseline="0" dirty="0">
                <a:latin typeface="Times New Roman" panose="02020603050405020304" pitchFamily="18" charset="0"/>
                <a:cs typeface="Times New Roman" panose="02020603050405020304" pitchFamily="18" charset="0"/>
              </a:rPr>
              <a:t>On the other hand, as we have seen, in the case of a corporate debtor who commits a default of a financial debt, the adjudicating authority has merely to see the records of the information utility or other evidence produced by the financial creditor to satisfy itself that a default has occurred. </a:t>
            </a:r>
          </a:p>
          <a:p>
            <a:pPr algn="l"/>
            <a:r>
              <a:rPr lang="en-US" sz="3200" b="0" i="0" u="none" strike="noStrike" baseline="0" dirty="0">
                <a:latin typeface="Times New Roman" panose="02020603050405020304" pitchFamily="18" charset="0"/>
                <a:cs typeface="Times New Roman" panose="02020603050405020304" pitchFamily="18" charset="0"/>
              </a:rPr>
              <a:t>It is of no matter that the debt is disputed so long as the debt is "due" i.e. payable unless interdicted by some law or has not yet become due in the sense that it is payable at some future date. </a:t>
            </a:r>
          </a:p>
          <a:p>
            <a:pPr algn="l"/>
            <a:r>
              <a:rPr lang="en-US" sz="3200" b="0" i="0" u="none" strike="noStrike" baseline="0" dirty="0">
                <a:latin typeface="Times New Roman" panose="02020603050405020304" pitchFamily="18" charset="0"/>
                <a:cs typeface="Times New Roman" panose="02020603050405020304" pitchFamily="18" charset="0"/>
              </a:rPr>
              <a:t>It is only when this is proved to the satisfaction of the adjudicating authority that the adjudicating authority may reject an application and not otherwise.</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0993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DFB9-7440-38EB-185E-0D5B388767AD}"/>
              </a:ext>
            </a:extLst>
          </p:cNvPr>
          <p:cNvSpPr>
            <a:spLocks noGrp="1"/>
          </p:cNvSpPr>
          <p:nvPr>
            <p:ph type="title"/>
          </p:nvPr>
        </p:nvSpPr>
        <p:spPr/>
        <p:txBody>
          <a:bodyPr>
            <a:noAutofit/>
          </a:bodyPr>
          <a:lstStyle/>
          <a:p>
            <a:pPr algn="ctr"/>
            <a:r>
              <a:rPr lang="en-IN" sz="3200" dirty="0">
                <a:latin typeface="Times New Roman" panose="02020603050405020304" pitchFamily="18" charset="0"/>
                <a:cs typeface="Times New Roman" panose="02020603050405020304" pitchFamily="18" charset="0"/>
              </a:rPr>
              <a:t>Pre-existing Dispute </a:t>
            </a:r>
            <a:br>
              <a:rPr lang="en-IN" sz="3200" dirty="0">
                <a:latin typeface="Times New Roman" panose="02020603050405020304" pitchFamily="18" charset="0"/>
                <a:cs typeface="Times New Roman" panose="02020603050405020304" pitchFamily="18" charset="0"/>
              </a:rPr>
            </a:br>
            <a:r>
              <a:rPr lang="en-IN" sz="3200" dirty="0" err="1">
                <a:latin typeface="Times New Roman" panose="02020603050405020304" pitchFamily="18" charset="0"/>
                <a:cs typeface="Times New Roman" panose="02020603050405020304" pitchFamily="18" charset="0"/>
              </a:rPr>
              <a:t>Mobilox</a:t>
            </a:r>
            <a:r>
              <a:rPr lang="en-IN" sz="3200" dirty="0">
                <a:latin typeface="Times New Roman" panose="02020603050405020304" pitchFamily="18" charset="0"/>
                <a:cs typeface="Times New Roman" panose="02020603050405020304" pitchFamily="18" charset="0"/>
              </a:rPr>
              <a:t> Innovations Pvt. Ltd. vs. </a:t>
            </a:r>
            <a:r>
              <a:rPr lang="en-IN" sz="3200" dirty="0" err="1">
                <a:latin typeface="Times New Roman" panose="02020603050405020304" pitchFamily="18" charset="0"/>
                <a:cs typeface="Times New Roman" panose="02020603050405020304" pitchFamily="18" charset="0"/>
              </a:rPr>
              <a:t>Kirusa</a:t>
            </a:r>
            <a:r>
              <a:rPr lang="en-IN" sz="3200" dirty="0">
                <a:latin typeface="Times New Roman" panose="02020603050405020304" pitchFamily="18" charset="0"/>
                <a:cs typeface="Times New Roman" panose="02020603050405020304" pitchFamily="18" charset="0"/>
              </a:rPr>
              <a:t> Software Pvt. Ltd.  (2018) 1 SCC 353 </a:t>
            </a:r>
          </a:p>
        </p:txBody>
      </p:sp>
      <p:sp>
        <p:nvSpPr>
          <p:cNvPr id="3" name="Content Placeholder 2">
            <a:extLst>
              <a:ext uri="{FF2B5EF4-FFF2-40B4-BE49-F238E27FC236}">
                <a16:creationId xmlns:a16="http://schemas.microsoft.com/office/drawing/2014/main" id="{193FE564-2699-E231-39A9-2DB7502B829B}"/>
              </a:ext>
            </a:extLst>
          </p:cNvPr>
          <p:cNvSpPr>
            <a:spLocks noGrp="1"/>
          </p:cNvSpPr>
          <p:nvPr>
            <p:ph idx="1"/>
          </p:nvPr>
        </p:nvSpPr>
        <p:spPr/>
        <p:txBody>
          <a:bodyPr>
            <a:noAutofit/>
          </a:bodyPr>
          <a:lstStyle/>
          <a:p>
            <a:pPr algn="l"/>
            <a:endParaRPr lang="en-US" b="1" dirty="0">
              <a:latin typeface="Times New Roman" panose="02020603050405020304" pitchFamily="18" charset="0"/>
              <a:cs typeface="Times New Roman" panose="02020603050405020304" pitchFamily="18" charset="0"/>
            </a:endParaRPr>
          </a:p>
          <a:p>
            <a:pPr algn="l"/>
            <a:r>
              <a:rPr lang="en-US" b="1" dirty="0">
                <a:latin typeface="Times New Roman" panose="02020603050405020304" pitchFamily="18" charset="0"/>
                <a:cs typeface="Times New Roman" panose="02020603050405020304" pitchFamily="18" charset="0"/>
              </a:rPr>
              <a:t>Para 51</a:t>
            </a:r>
            <a:r>
              <a:rPr lang="en-US" b="1" i="0" u="none" strike="noStrike" baseline="0" dirty="0">
                <a:latin typeface="Times New Roman" panose="02020603050405020304" pitchFamily="18" charset="0"/>
                <a:cs typeface="Times New Roman" panose="02020603050405020304" pitchFamily="18" charset="0"/>
              </a:rPr>
              <a:t>. </a:t>
            </a:r>
            <a:r>
              <a:rPr lang="en-US" b="0" i="0" u="none" strike="noStrike" baseline="0" dirty="0">
                <a:latin typeface="Times New Roman" panose="02020603050405020304" pitchFamily="18" charset="0"/>
                <a:cs typeface="Times New Roman" panose="02020603050405020304" pitchFamily="18" charset="0"/>
              </a:rPr>
              <a:t>It is clear, therefore, that once the operational creditor has filed an application, which is otherwise complete, the adjudicating authority must reject the application Under Section 9(5)(2)(d) if notice of dispute has been received by the operational creditor or there is a record of dispute in the information utility. It is clear that such notice must bring to the notice of the operational creditor the "existence" of a dispute or the fact that a suit or arbitration proceeding relating to a dispute is pending between the parties.</a:t>
            </a:r>
          </a:p>
          <a:p>
            <a:pPr algn="l"/>
            <a:r>
              <a:rPr lang="en-US" b="0" i="0" u="none" strike="noStrike" baseline="0"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0525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3235-2A13-3480-A2A8-CD7ACDAED4B6}"/>
              </a:ext>
            </a:extLst>
          </p:cNvPr>
          <p:cNvSpPr>
            <a:spLocks noGrp="1"/>
          </p:cNvSpPr>
          <p:nvPr>
            <p:ph type="title"/>
          </p:nvPr>
        </p:nvSpPr>
        <p:spPr>
          <a:xfrm>
            <a:off x="838200" y="365126"/>
            <a:ext cx="10515600" cy="315912"/>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5DD741F5-1655-FABA-403A-C2DF02D4281B}"/>
              </a:ext>
            </a:extLst>
          </p:cNvPr>
          <p:cNvSpPr>
            <a:spLocks noGrp="1"/>
          </p:cNvSpPr>
          <p:nvPr>
            <p:ph idx="1"/>
          </p:nvPr>
        </p:nvSpPr>
        <p:spPr>
          <a:xfrm>
            <a:off x="838200" y="1002082"/>
            <a:ext cx="10515600" cy="5174881"/>
          </a:xfrm>
        </p:spPr>
        <p:txBody>
          <a:bodyPr>
            <a:normAutofit/>
          </a:bodyPr>
          <a:lstStyle/>
          <a:p>
            <a:pPr algn="just"/>
            <a:r>
              <a:rPr lang="en-US" sz="2800" b="0" i="0" u="none" strike="noStrike" baseline="0" dirty="0">
                <a:latin typeface="Times New Roman" panose="02020603050405020304" pitchFamily="18" charset="0"/>
                <a:cs typeface="Times New Roman" panose="02020603050405020304" pitchFamily="18" charset="0"/>
              </a:rPr>
              <a:t>Therefore, all that the adjudicating authority is to see at this stage is whether there is a plausible contention which requires further investigation and that the "dispute" is not a patently feeble legal argument or an assertion of fact unsupported by evidence.</a:t>
            </a:r>
          </a:p>
          <a:p>
            <a:pPr algn="just"/>
            <a:r>
              <a:rPr lang="en-US" sz="2800" b="0" i="0" u="none" strike="noStrike" baseline="0" dirty="0">
                <a:latin typeface="Times New Roman" panose="02020603050405020304" pitchFamily="18" charset="0"/>
                <a:cs typeface="Times New Roman" panose="02020603050405020304" pitchFamily="18" charset="0"/>
              </a:rPr>
              <a:t> It is important to separate the grain from the chaff and to reject a spurious </a:t>
            </a:r>
            <a:r>
              <a:rPr lang="en-US" sz="2800" b="0" i="0" u="none" strike="noStrike" baseline="0" dirty="0" err="1">
                <a:latin typeface="Times New Roman" panose="02020603050405020304" pitchFamily="18" charset="0"/>
                <a:cs typeface="Times New Roman" panose="02020603050405020304" pitchFamily="18" charset="0"/>
              </a:rPr>
              <a:t>defence</a:t>
            </a:r>
            <a:r>
              <a:rPr lang="en-US" sz="2800" b="0" i="0" u="none" strike="noStrike" baseline="0" dirty="0">
                <a:latin typeface="Times New Roman" panose="02020603050405020304" pitchFamily="18" charset="0"/>
                <a:cs typeface="Times New Roman" panose="02020603050405020304" pitchFamily="18" charset="0"/>
              </a:rPr>
              <a:t> which is mere bluster. However, in doing so, the Court does not need to be satisfied that the </a:t>
            </a:r>
            <a:r>
              <a:rPr lang="en-US" sz="2800" b="0" i="0" u="none" strike="noStrike" baseline="0" dirty="0" err="1">
                <a:latin typeface="Times New Roman" panose="02020603050405020304" pitchFamily="18" charset="0"/>
                <a:cs typeface="Times New Roman" panose="02020603050405020304" pitchFamily="18" charset="0"/>
              </a:rPr>
              <a:t>defence</a:t>
            </a:r>
            <a:r>
              <a:rPr lang="en-US" sz="2800" b="0" i="0" u="none" strike="noStrike" baseline="0" dirty="0">
                <a:latin typeface="Times New Roman" panose="02020603050405020304" pitchFamily="18" charset="0"/>
                <a:cs typeface="Times New Roman" panose="02020603050405020304" pitchFamily="18" charset="0"/>
              </a:rPr>
              <a:t> is likely to succeed. The Court does not at this stage examine the merits of the dispute except to the extent indicated above. </a:t>
            </a:r>
          </a:p>
          <a:p>
            <a:pPr algn="just"/>
            <a:r>
              <a:rPr lang="en-US" sz="2800" b="0" i="0" u="none" strike="noStrike" baseline="0" dirty="0">
                <a:latin typeface="Times New Roman" panose="02020603050405020304" pitchFamily="18" charset="0"/>
                <a:cs typeface="Times New Roman" panose="02020603050405020304" pitchFamily="18" charset="0"/>
              </a:rPr>
              <a:t>So long as a dispute truly exists in fact and is not spurious, hypothetical or illusory, the adjudicating authority has to reject the application.</a:t>
            </a:r>
            <a:endParaRPr lang="en-IN" sz="2800" dirty="0">
              <a:latin typeface="Times New Roman" panose="02020603050405020304" pitchFamily="18" charset="0"/>
              <a:cs typeface="Times New Roman" panose="02020603050405020304" pitchFamily="18" charset="0"/>
            </a:endParaRPr>
          </a:p>
          <a:p>
            <a:pPr algn="just"/>
            <a:endParaRPr lang="en-IN" dirty="0"/>
          </a:p>
        </p:txBody>
      </p:sp>
    </p:spTree>
    <p:extLst>
      <p:ext uri="{BB962C8B-B14F-4D97-AF65-F5344CB8AC3E}">
        <p14:creationId xmlns:p14="http://schemas.microsoft.com/office/powerpoint/2010/main" val="1237426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31A9-DFDF-F12D-8DB3-C815898FAF49}"/>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Sec. 95 of IBC, 2016 personal guarantors</a:t>
            </a:r>
          </a:p>
        </p:txBody>
      </p:sp>
      <p:sp>
        <p:nvSpPr>
          <p:cNvPr id="3" name="Content Placeholder 2">
            <a:extLst>
              <a:ext uri="{FF2B5EF4-FFF2-40B4-BE49-F238E27FC236}">
                <a16:creationId xmlns:a16="http://schemas.microsoft.com/office/drawing/2014/main" id="{615E823A-98C5-CE0F-6967-D7467A08F0B4}"/>
              </a:ext>
            </a:extLst>
          </p:cNvPr>
          <p:cNvSpPr>
            <a:spLocks noGrp="1"/>
          </p:cNvSpPr>
          <p:nvPr>
            <p:ph idx="1"/>
          </p:nvPr>
        </p:nvSpPr>
        <p:spPr>
          <a:xfrm>
            <a:off x="838200" y="1825624"/>
            <a:ext cx="10515600" cy="5032375"/>
          </a:xfrm>
        </p:spPr>
        <p:txBody>
          <a:bodyPr>
            <a:normAutofit/>
          </a:bodyPr>
          <a:lstStyle/>
          <a:p>
            <a:r>
              <a:rPr lang="en-IN" dirty="0"/>
              <a:t>Landmark judgment of Supreme Court of India </a:t>
            </a:r>
          </a:p>
          <a:p>
            <a:r>
              <a:rPr lang="en-IN" b="1" i="1" dirty="0"/>
              <a:t>Lalit Kumar Jain vs. Union of India (2021) 9 SCC 321 – para 125</a:t>
            </a:r>
          </a:p>
          <a:p>
            <a:endParaRPr lang="en-IN" b="1" i="1" dirty="0"/>
          </a:p>
          <a:p>
            <a:endParaRPr lang="en-IN" dirty="0"/>
          </a:p>
        </p:txBody>
      </p:sp>
      <p:pic>
        <p:nvPicPr>
          <p:cNvPr id="6" name="Content Placeholder 4">
            <a:extLst>
              <a:ext uri="{FF2B5EF4-FFF2-40B4-BE49-F238E27FC236}">
                <a16:creationId xmlns:a16="http://schemas.microsoft.com/office/drawing/2014/main" id="{8EEA87AA-7C03-056D-CA81-778DBA29A8A1}"/>
              </a:ext>
            </a:extLst>
          </p:cNvPr>
          <p:cNvPicPr>
            <a:picLocks noChangeAspect="1"/>
          </p:cNvPicPr>
          <p:nvPr/>
        </p:nvPicPr>
        <p:blipFill>
          <a:blip r:embed="rId2"/>
          <a:stretch>
            <a:fillRect/>
          </a:stretch>
        </p:blipFill>
        <p:spPr>
          <a:xfrm>
            <a:off x="838199" y="3043825"/>
            <a:ext cx="10515600" cy="3449050"/>
          </a:xfrm>
          <a:prstGeom prst="rect">
            <a:avLst/>
          </a:prstGeom>
        </p:spPr>
      </p:pic>
    </p:spTree>
    <p:extLst>
      <p:ext uri="{BB962C8B-B14F-4D97-AF65-F5344CB8AC3E}">
        <p14:creationId xmlns:p14="http://schemas.microsoft.com/office/powerpoint/2010/main" val="409449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FCF8-E8F3-51BD-15B1-D8064DD69E39}"/>
              </a:ext>
            </a:extLst>
          </p:cNvPr>
          <p:cNvSpPr>
            <a:spLocks noGrp="1"/>
          </p:cNvSpPr>
          <p:nvPr>
            <p:ph type="title"/>
          </p:nvPr>
        </p:nvSpPr>
        <p:spPr>
          <a:xfrm>
            <a:off x="838200" y="365125"/>
            <a:ext cx="10515600" cy="1689143"/>
          </a:xfrm>
        </p:spPr>
        <p:txBody>
          <a:bodyPr>
            <a:noAutofit/>
          </a:bodyPr>
          <a:lstStyle/>
          <a:p>
            <a:pPr algn="ctr"/>
            <a:r>
              <a:rPr lang="en-IN" sz="3200" dirty="0">
                <a:latin typeface="Times New Roman" panose="02020603050405020304" pitchFamily="18" charset="0"/>
                <a:cs typeface="Times New Roman" panose="02020603050405020304" pitchFamily="18" charset="0"/>
              </a:rPr>
              <a:t>Limitation – </a:t>
            </a:r>
            <a:br>
              <a:rPr lang="en-IN" sz="3200" dirty="0">
                <a:latin typeface="Times New Roman" panose="02020603050405020304" pitchFamily="18" charset="0"/>
                <a:cs typeface="Times New Roman" panose="02020603050405020304" pitchFamily="18" charset="0"/>
              </a:rPr>
            </a:br>
            <a:r>
              <a:rPr lang="en-IN" sz="3200" dirty="0">
                <a:latin typeface="Times New Roman" panose="02020603050405020304" pitchFamily="18" charset="0"/>
                <a:cs typeface="Times New Roman" panose="02020603050405020304" pitchFamily="18" charset="0"/>
              </a:rPr>
              <a:t>B.K. Educational Services Pvt. Ltd. vs. Parag </a:t>
            </a:r>
            <a:r>
              <a:rPr lang="en-IN" sz="3200" dirty="0" err="1">
                <a:latin typeface="Times New Roman" panose="02020603050405020304" pitchFamily="18" charset="0"/>
                <a:cs typeface="Times New Roman" panose="02020603050405020304" pitchFamily="18" charset="0"/>
              </a:rPr>
              <a:t>Gupa</a:t>
            </a:r>
            <a:r>
              <a:rPr lang="en-IN" sz="3200" dirty="0">
                <a:latin typeface="Times New Roman" panose="02020603050405020304" pitchFamily="18" charset="0"/>
                <a:cs typeface="Times New Roman" panose="02020603050405020304" pitchFamily="18" charset="0"/>
              </a:rPr>
              <a:t> and Associates – (2019) 11 SCC 633 – para 42</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C251BAF2-9AFE-DAA2-2FE7-BA130E6B52B0}"/>
              </a:ext>
            </a:extLst>
          </p:cNvPr>
          <p:cNvPicPr>
            <a:picLocks noGrp="1" noChangeAspect="1"/>
          </p:cNvPicPr>
          <p:nvPr>
            <p:ph idx="1"/>
          </p:nvPr>
        </p:nvPicPr>
        <p:blipFill>
          <a:blip r:embed="rId2"/>
          <a:stretch>
            <a:fillRect/>
          </a:stretch>
        </p:blipFill>
        <p:spPr>
          <a:xfrm>
            <a:off x="1628384" y="2793304"/>
            <a:ext cx="8918531" cy="3457184"/>
          </a:xfrm>
        </p:spPr>
      </p:pic>
    </p:spTree>
    <p:extLst>
      <p:ext uri="{BB962C8B-B14F-4D97-AF65-F5344CB8AC3E}">
        <p14:creationId xmlns:p14="http://schemas.microsoft.com/office/powerpoint/2010/main" val="4049910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E5D24-FFAB-F305-18FF-73090D148629}"/>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Some other common law principles in IBC </a:t>
            </a:r>
          </a:p>
        </p:txBody>
      </p:sp>
      <p:sp>
        <p:nvSpPr>
          <p:cNvPr id="3" name="Content Placeholder 2">
            <a:extLst>
              <a:ext uri="{FF2B5EF4-FFF2-40B4-BE49-F238E27FC236}">
                <a16:creationId xmlns:a16="http://schemas.microsoft.com/office/drawing/2014/main" id="{B0C81898-212F-5183-C587-0DBB57A05B82}"/>
              </a:ext>
            </a:extLst>
          </p:cNvPr>
          <p:cNvSpPr>
            <a:spLocks noGrp="1"/>
          </p:cNvSpPr>
          <p:nvPr>
            <p:ph idx="1"/>
          </p:nvPr>
        </p:nvSpPr>
        <p:spPr/>
        <p:txBody>
          <a:bodyPr>
            <a:normAutofit/>
          </a:bodyPr>
          <a:lstStyle/>
          <a:p>
            <a:r>
              <a:rPr lang="en-IN" sz="3200" dirty="0">
                <a:latin typeface="Times New Roman" panose="02020603050405020304" pitchFamily="18" charset="0"/>
                <a:cs typeface="Times New Roman" panose="02020603050405020304" pitchFamily="18" charset="0"/>
              </a:rPr>
              <a:t>Doctrine of Commercial Wisdom of CoC</a:t>
            </a:r>
          </a:p>
          <a:p>
            <a:r>
              <a:rPr lang="en-IN" sz="3200" dirty="0">
                <a:latin typeface="Times New Roman" panose="02020603050405020304" pitchFamily="18" charset="0"/>
                <a:cs typeface="Times New Roman" panose="02020603050405020304" pitchFamily="18" charset="0"/>
              </a:rPr>
              <a:t>Doctrine  Clean Slate – protection to auction purchaser </a:t>
            </a:r>
          </a:p>
          <a:p>
            <a:r>
              <a:rPr lang="en-IN" sz="3200" dirty="0">
                <a:latin typeface="Times New Roman" panose="02020603050405020304" pitchFamily="18" charset="0"/>
                <a:cs typeface="Times New Roman" panose="02020603050405020304" pitchFamily="18" charset="0"/>
              </a:rPr>
              <a:t>Constitutional provisions in Sec. 142 to do complete justice</a:t>
            </a:r>
          </a:p>
          <a:p>
            <a:r>
              <a:rPr lang="en-IN" sz="3200" dirty="0">
                <a:latin typeface="Times New Roman" panose="02020603050405020304" pitchFamily="18" charset="0"/>
                <a:cs typeface="Times New Roman" panose="02020603050405020304" pitchFamily="18" charset="0"/>
              </a:rPr>
              <a:t>Bhushan Power and Steel – failure to implement approved Scheme leading to winding up </a:t>
            </a:r>
          </a:p>
          <a:p>
            <a:r>
              <a:rPr lang="en-IN" sz="3200" dirty="0">
                <a:latin typeface="Times New Roman" panose="02020603050405020304" pitchFamily="18" charset="0"/>
                <a:cs typeface="Times New Roman" panose="02020603050405020304" pitchFamily="18" charset="0"/>
              </a:rPr>
              <a:t>SC reversed two judge judgement of SC – Bhushan Power </a:t>
            </a:r>
          </a:p>
        </p:txBody>
      </p:sp>
    </p:spTree>
    <p:extLst>
      <p:ext uri="{BB962C8B-B14F-4D97-AF65-F5344CB8AC3E}">
        <p14:creationId xmlns:p14="http://schemas.microsoft.com/office/powerpoint/2010/main" val="1464098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9EA5-6612-CDD7-644A-1097EBB9EB7B}"/>
              </a:ext>
            </a:extLst>
          </p:cNvPr>
          <p:cNvSpPr>
            <a:spLocks noGrp="1"/>
          </p:cNvSpPr>
          <p:nvPr>
            <p:ph type="title"/>
          </p:nvPr>
        </p:nvSpPr>
        <p:spPr>
          <a:xfrm>
            <a:off x="838200" y="365126"/>
            <a:ext cx="10515600" cy="575498"/>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id="{90EF1CF7-3447-8DEE-6C60-3F1556D411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353" y="1302708"/>
            <a:ext cx="9732724" cy="5190166"/>
          </a:xfrm>
        </p:spPr>
      </p:pic>
    </p:spTree>
    <p:extLst>
      <p:ext uri="{BB962C8B-B14F-4D97-AF65-F5344CB8AC3E}">
        <p14:creationId xmlns:p14="http://schemas.microsoft.com/office/powerpoint/2010/main" val="76907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E46D-1796-E5C5-F5F7-25D184E7DF2F}"/>
              </a:ext>
            </a:extLst>
          </p:cNvPr>
          <p:cNvSpPr>
            <a:spLocks noGrp="1"/>
          </p:cNvSpPr>
          <p:nvPr>
            <p:ph type="title"/>
          </p:nvPr>
        </p:nvSpPr>
        <p:spPr/>
        <p:txBody>
          <a:bodyPr>
            <a:normAutofit/>
          </a:bodyPr>
          <a:lstStyle/>
          <a:p>
            <a:pPr algn="ctr"/>
            <a:r>
              <a:rPr lang="en-IN" sz="4000" dirty="0">
                <a:latin typeface="Times New Roman" panose="02020603050405020304" pitchFamily="18" charset="0"/>
                <a:cs typeface="Times New Roman" panose="02020603050405020304" pitchFamily="18" charset="0"/>
              </a:rPr>
              <a:t>Press Information Bureau release – 28.05.2026</a:t>
            </a:r>
          </a:p>
        </p:txBody>
      </p:sp>
      <p:sp>
        <p:nvSpPr>
          <p:cNvPr id="3" name="Content Placeholder 2">
            <a:extLst>
              <a:ext uri="{FF2B5EF4-FFF2-40B4-BE49-F238E27FC236}">
                <a16:creationId xmlns:a16="http://schemas.microsoft.com/office/drawing/2014/main" id="{DCD83D21-C59F-3106-D206-0EE5758C8FDB}"/>
              </a:ext>
            </a:extLst>
          </p:cNvPr>
          <p:cNvSpPr>
            <a:spLocks noGrp="1"/>
          </p:cNvSpPr>
          <p:nvPr>
            <p:ph idx="1"/>
          </p:nvPr>
        </p:nvSpPr>
        <p:spPr/>
        <p:txBody>
          <a:bodyPr>
            <a:normAutofit/>
          </a:bodyPr>
          <a:lstStyle/>
          <a:p>
            <a:r>
              <a:rPr lang="en-US" sz="3200" b="0" i="0" dirty="0">
                <a:solidFill>
                  <a:srgbClr val="150202"/>
                </a:solidFill>
                <a:effectLst/>
                <a:latin typeface="Times New Roman" panose="02020603050405020304" pitchFamily="18" charset="0"/>
                <a:cs typeface="Times New Roman" panose="02020603050405020304" pitchFamily="18" charset="0"/>
              </a:rPr>
              <a:t>India’s insolvency framework has undergone a major transformation through the Insolvency and Bankruptcy Code, 2016 (IBC).</a:t>
            </a:r>
          </a:p>
          <a:p>
            <a:r>
              <a:rPr lang="en-US" sz="3200" b="0" i="0" dirty="0">
                <a:solidFill>
                  <a:srgbClr val="150202"/>
                </a:solidFill>
                <a:effectLst/>
                <a:latin typeface="Times New Roman" panose="02020603050405020304" pitchFamily="18" charset="0"/>
                <a:cs typeface="Times New Roman" panose="02020603050405020304" pitchFamily="18" charset="0"/>
              </a:rPr>
              <a:t> It introduced a unified, creditor-driven and time-bound mechanism for resolving financial distress. </a:t>
            </a:r>
          </a:p>
          <a:p>
            <a:r>
              <a:rPr lang="en-US" sz="3200" b="0" i="0" dirty="0">
                <a:solidFill>
                  <a:srgbClr val="150202"/>
                </a:solidFill>
                <a:effectLst/>
                <a:latin typeface="Times New Roman" panose="02020603050405020304" pitchFamily="18" charset="0"/>
                <a:cs typeface="Times New Roman" panose="02020603050405020304" pitchFamily="18" charset="0"/>
              </a:rPr>
              <a:t>Over the years, the Code has strengthened recovery mechanisms and improved resolution outcomes, with creditors </a:t>
            </a:r>
            <a:r>
              <a:rPr lang="en-US" sz="3200" b="0" i="0" dirty="0" err="1">
                <a:solidFill>
                  <a:srgbClr val="150202"/>
                </a:solidFill>
                <a:effectLst/>
                <a:latin typeface="Times New Roman" panose="02020603050405020304" pitchFamily="18" charset="0"/>
                <a:cs typeface="Times New Roman" panose="02020603050405020304" pitchFamily="18" charset="0"/>
              </a:rPr>
              <a:t>realising</a:t>
            </a:r>
            <a:r>
              <a:rPr lang="en-US" sz="3200" b="0" i="0" dirty="0">
                <a:solidFill>
                  <a:srgbClr val="150202"/>
                </a:solidFill>
                <a:effectLst/>
                <a:latin typeface="Times New Roman" panose="02020603050405020304" pitchFamily="18" charset="0"/>
                <a:cs typeface="Times New Roman" panose="02020603050405020304" pitchFamily="18" charset="0"/>
              </a:rPr>
              <a:t> nearly ₹4.32 lakh crore through approved resolution plans till March 2026. </a:t>
            </a:r>
          </a:p>
        </p:txBody>
      </p:sp>
    </p:spTree>
    <p:extLst>
      <p:ext uri="{BB962C8B-B14F-4D97-AF65-F5344CB8AC3E}">
        <p14:creationId xmlns:p14="http://schemas.microsoft.com/office/powerpoint/2010/main" val="4129456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F8-25CE-1449-7FB7-7C6B4EDB93C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5D2F353-C855-6012-BB75-836DBB43F388}"/>
              </a:ext>
            </a:extLst>
          </p:cNvPr>
          <p:cNvSpPr>
            <a:spLocks noGrp="1"/>
          </p:cNvSpPr>
          <p:nvPr>
            <p:ph idx="1"/>
          </p:nvPr>
        </p:nvSpPr>
        <p:spPr/>
        <p:txBody>
          <a:bodyPr>
            <a:normAutofit/>
          </a:bodyPr>
          <a:lstStyle/>
          <a:p>
            <a:r>
              <a:rPr lang="en-US" sz="3200" b="0" i="0" dirty="0">
                <a:solidFill>
                  <a:srgbClr val="150202"/>
                </a:solidFill>
                <a:effectLst/>
                <a:latin typeface="Times New Roman" panose="02020603050405020304" pitchFamily="18" charset="0"/>
                <a:cs typeface="Times New Roman" panose="02020603050405020304" pitchFamily="18" charset="0"/>
              </a:rPr>
              <a:t>Building on this experience, the Insolvency and Bankruptcy Code (Amendment) Act, 2026 introduces several reforms to reduce delays, strengthen creditor oversight and improve procedural clarity. </a:t>
            </a:r>
          </a:p>
          <a:p>
            <a:r>
              <a:rPr lang="en-US" sz="3200" b="0" i="0" dirty="0">
                <a:solidFill>
                  <a:srgbClr val="150202"/>
                </a:solidFill>
                <a:effectLst/>
                <a:latin typeface="Times New Roman" panose="02020603050405020304" pitchFamily="18" charset="0"/>
                <a:cs typeface="Times New Roman" panose="02020603050405020304" pitchFamily="18" charset="0"/>
              </a:rPr>
              <a:t>The amendment seeks to make the insolvency resolution and liquidation process more efficient, predictable and resolution-oriented.</a:t>
            </a:r>
            <a:endParaRPr lang="en-IN" sz="3200" dirty="0">
              <a:latin typeface="Times New Roman" panose="02020603050405020304" pitchFamily="18" charset="0"/>
              <a:cs typeface="Times New Roman" panose="02020603050405020304" pitchFamily="18" charset="0"/>
            </a:endParaRPr>
          </a:p>
          <a:p>
            <a:endParaRPr lang="en-IN" sz="3200" dirty="0"/>
          </a:p>
        </p:txBody>
      </p:sp>
    </p:spTree>
    <p:extLst>
      <p:ext uri="{BB962C8B-B14F-4D97-AF65-F5344CB8AC3E}">
        <p14:creationId xmlns:p14="http://schemas.microsoft.com/office/powerpoint/2010/main" val="3132533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D101-F8BC-50F5-4937-D253C7677E90}"/>
              </a:ext>
            </a:extLst>
          </p:cNvPr>
          <p:cNvSpPr>
            <a:spLocks noGrp="1"/>
          </p:cNvSpPr>
          <p:nvPr>
            <p:ph type="title"/>
          </p:nvPr>
        </p:nvSpPr>
        <p:spPr/>
        <p:txBody>
          <a:bodyPr/>
          <a:lstStyle/>
          <a:p>
            <a:pPr algn="ctr"/>
            <a:r>
              <a:rPr lang="en-IN" dirty="0">
                <a:latin typeface="Times New Roman" panose="02020603050405020304" pitchFamily="18" charset="0"/>
                <a:cs typeface="Times New Roman" panose="02020603050405020304" pitchFamily="18" charset="0"/>
              </a:rPr>
              <a:t>Success story of IBC 2016</a:t>
            </a:r>
          </a:p>
        </p:txBody>
      </p:sp>
      <p:sp>
        <p:nvSpPr>
          <p:cNvPr id="3" name="Content Placeholder 2">
            <a:extLst>
              <a:ext uri="{FF2B5EF4-FFF2-40B4-BE49-F238E27FC236}">
                <a16:creationId xmlns:a16="http://schemas.microsoft.com/office/drawing/2014/main" id="{05EBDAF3-8C82-D0B5-ED86-23CD9F732D5E}"/>
              </a:ext>
            </a:extLst>
          </p:cNvPr>
          <p:cNvSpPr>
            <a:spLocks noGrp="1"/>
          </p:cNvSpPr>
          <p:nvPr>
            <p:ph idx="1"/>
          </p:nvPr>
        </p:nvSpPr>
        <p:spPr/>
        <p:txBody>
          <a:bodyPr>
            <a:normAutofit/>
          </a:bodyPr>
          <a:lstStyle/>
          <a:p>
            <a:pPr algn="just"/>
            <a:r>
              <a:rPr lang="en-US" b="0" i="0" dirty="0">
                <a:solidFill>
                  <a:srgbClr val="150202"/>
                </a:solidFill>
                <a:effectLst/>
                <a:latin typeface="Times New Roman" panose="02020603050405020304" pitchFamily="18" charset="0"/>
              </a:rPr>
              <a:t>Since its enactment, the Insolvency and Bankruptcy Code, 2016 has significantly strengthened India’s insolvency and credit ecosystem. The framework improved recovery mechanisms, strengthened creditor discipline and created a more structured resolution process for distressed entities.</a:t>
            </a:r>
            <a:endParaRPr lang="en-US" b="0" i="0" dirty="0">
              <a:solidFill>
                <a:srgbClr val="150202"/>
              </a:solidFill>
              <a:effectLst/>
              <a:latin typeface="Noto Sans" panose="020B0502040504020204" pitchFamily="34" charset="0"/>
            </a:endParaRPr>
          </a:p>
          <a:p>
            <a:pPr algn="just"/>
            <a:r>
              <a:rPr lang="en-US" b="0" i="0" dirty="0">
                <a:solidFill>
                  <a:srgbClr val="150202"/>
                </a:solidFill>
                <a:effectLst/>
                <a:latin typeface="Times New Roman" panose="02020603050405020304" pitchFamily="18" charset="0"/>
              </a:rPr>
              <a:t>Till March 2026,</a:t>
            </a:r>
            <a:r>
              <a:rPr lang="en-US" b="1" i="0" dirty="0">
                <a:solidFill>
                  <a:srgbClr val="150202"/>
                </a:solidFill>
                <a:effectLst/>
                <a:latin typeface="Times New Roman" panose="02020603050405020304" pitchFamily="18" charset="0"/>
              </a:rPr>
              <a:t> 8,987 CIRPs have been admitted</a:t>
            </a:r>
            <a:r>
              <a:rPr lang="en-US" b="0" i="0" dirty="0">
                <a:solidFill>
                  <a:srgbClr val="150202"/>
                </a:solidFill>
                <a:effectLst/>
                <a:latin typeface="Times New Roman" panose="02020603050405020304" pitchFamily="18" charset="0"/>
              </a:rPr>
              <a:t> under the Code. </a:t>
            </a:r>
            <a:r>
              <a:rPr lang="en-US" b="1" i="0" dirty="0">
                <a:solidFill>
                  <a:srgbClr val="150202"/>
                </a:solidFill>
                <a:effectLst/>
                <a:latin typeface="Times New Roman" panose="02020603050405020304" pitchFamily="18" charset="0"/>
              </a:rPr>
              <a:t> 1,419 corporate debtors were resolved through approved resolution plans</a:t>
            </a:r>
            <a:r>
              <a:rPr lang="en-US" b="0" i="0" dirty="0">
                <a:solidFill>
                  <a:srgbClr val="150202"/>
                </a:solidFill>
                <a:effectLst/>
                <a:latin typeface="Times New Roman" panose="02020603050405020304" pitchFamily="18" charset="0"/>
              </a:rPr>
              <a:t>. While several other cases were closed through settlements, appeals, reviews and withdrawals under section 12A.</a:t>
            </a:r>
            <a:endParaRPr lang="en-US" b="0" i="0" dirty="0">
              <a:solidFill>
                <a:srgbClr val="150202"/>
              </a:solidFill>
              <a:effectLst/>
              <a:latin typeface="Noto Sans" panose="020B0502040504020204" pitchFamily="34" charset="0"/>
            </a:endParaRPr>
          </a:p>
          <a:p>
            <a:endParaRPr lang="en-IN" dirty="0"/>
          </a:p>
        </p:txBody>
      </p:sp>
    </p:spTree>
    <p:extLst>
      <p:ext uri="{BB962C8B-B14F-4D97-AF65-F5344CB8AC3E}">
        <p14:creationId xmlns:p14="http://schemas.microsoft.com/office/powerpoint/2010/main" val="1583274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B365A-B811-881A-081F-C3167AC903D6}"/>
              </a:ext>
            </a:extLst>
          </p:cNvPr>
          <p:cNvSpPr>
            <a:spLocks noGrp="1"/>
          </p:cNvSpPr>
          <p:nvPr>
            <p:ph type="title"/>
          </p:nvPr>
        </p:nvSpPr>
        <p:spPr>
          <a:xfrm>
            <a:off x="838200" y="365125"/>
            <a:ext cx="10515600" cy="56180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666EF158-55E9-749B-1732-0EE3C9794C08}"/>
              </a:ext>
            </a:extLst>
          </p:cNvPr>
          <p:cNvSpPr>
            <a:spLocks noGrp="1"/>
          </p:cNvSpPr>
          <p:nvPr>
            <p:ph idx="1"/>
          </p:nvPr>
        </p:nvSpPr>
        <p:spPr>
          <a:xfrm>
            <a:off x="838200" y="1189973"/>
            <a:ext cx="10515600" cy="4986990"/>
          </a:xfrm>
        </p:spPr>
        <p:txBody>
          <a:bodyPr>
            <a:normAutofit/>
          </a:bodyPr>
          <a:lstStyle/>
          <a:p>
            <a:pPr algn="just"/>
            <a:r>
              <a:rPr lang="en-US" b="0" i="0" dirty="0">
                <a:solidFill>
                  <a:srgbClr val="150202"/>
                </a:solidFill>
                <a:effectLst/>
                <a:latin typeface="Times New Roman" panose="02020603050405020304" pitchFamily="18" charset="0"/>
              </a:rPr>
              <a:t>As of March 2026, </a:t>
            </a:r>
            <a:r>
              <a:rPr lang="en-US" b="1" i="0" dirty="0">
                <a:solidFill>
                  <a:srgbClr val="150202"/>
                </a:solidFill>
                <a:effectLst/>
                <a:latin typeface="Times New Roman" panose="02020603050405020304" pitchFamily="18" charset="0"/>
              </a:rPr>
              <a:t>creditors </a:t>
            </a:r>
            <a:r>
              <a:rPr lang="en-US" b="1" i="0" dirty="0" err="1">
                <a:solidFill>
                  <a:srgbClr val="150202"/>
                </a:solidFill>
                <a:effectLst/>
                <a:latin typeface="Times New Roman" panose="02020603050405020304" pitchFamily="18" charset="0"/>
              </a:rPr>
              <a:t>realised</a:t>
            </a:r>
            <a:r>
              <a:rPr lang="en-US" b="1" i="0" dirty="0">
                <a:solidFill>
                  <a:srgbClr val="150202"/>
                </a:solidFill>
                <a:effectLst/>
                <a:latin typeface="Times New Roman" panose="02020603050405020304" pitchFamily="18" charset="0"/>
              </a:rPr>
              <a:t> approximately ₹4.32 lakh crore</a:t>
            </a:r>
            <a:r>
              <a:rPr lang="en-US" b="0" i="0" dirty="0">
                <a:solidFill>
                  <a:srgbClr val="150202"/>
                </a:solidFill>
                <a:effectLst/>
                <a:latin typeface="Times New Roman" panose="02020603050405020304" pitchFamily="18" charset="0"/>
              </a:rPr>
              <a:t> through approved resolution plans under the IBC. </a:t>
            </a:r>
            <a:r>
              <a:rPr lang="en-US" b="1" i="0" dirty="0">
                <a:solidFill>
                  <a:srgbClr val="150202"/>
                </a:solidFill>
                <a:effectLst/>
                <a:latin typeface="Times New Roman" panose="02020603050405020304" pitchFamily="18" charset="0"/>
              </a:rPr>
              <a:t>Recoveries exceeded 116.85 of liquidation value</a:t>
            </a:r>
            <a:r>
              <a:rPr lang="en-US" b="0" i="0" dirty="0">
                <a:solidFill>
                  <a:srgbClr val="150202"/>
                </a:solidFill>
                <a:effectLst/>
                <a:latin typeface="Times New Roman" panose="02020603050405020304" pitchFamily="18" charset="0"/>
              </a:rPr>
              <a:t> and more than 94.56% of fair value.</a:t>
            </a:r>
            <a:endParaRPr lang="en-US" b="0" i="0" dirty="0">
              <a:solidFill>
                <a:srgbClr val="150202"/>
              </a:solidFill>
              <a:effectLst/>
              <a:latin typeface="Noto Sans" panose="020B0502040504020204" pitchFamily="34" charset="0"/>
            </a:endParaRPr>
          </a:p>
          <a:p>
            <a:pPr algn="just"/>
            <a:r>
              <a:rPr lang="en-US" b="0" i="0" dirty="0">
                <a:solidFill>
                  <a:srgbClr val="000000"/>
                </a:solidFill>
                <a:effectLst/>
                <a:latin typeface="Times New Roman" panose="02020603050405020304" pitchFamily="18" charset="0"/>
              </a:rPr>
              <a:t>The framework also improved recovery outcomes for the banking sector. The RBI’s Report on Trends and Progress of Banking in India for 2024-25 (released on December 29, 2025) highlights that out of a total of ₹1,04,099 crore recovered by SCBs through various channels, the IBC alone has contributed a significant ₹54,528 crore, accounting for 52.4% of the total recoveries.</a:t>
            </a:r>
          </a:p>
          <a:p>
            <a:pPr algn="just"/>
            <a:r>
              <a:rPr lang="en-US" b="0" i="0" dirty="0">
                <a:solidFill>
                  <a:srgbClr val="000000"/>
                </a:solidFill>
                <a:effectLst/>
                <a:latin typeface="Times New Roman" panose="02020603050405020304" pitchFamily="18" charset="0"/>
              </a:rPr>
              <a:t> This was higher than recoveries through SARFAESI, Debt Recovery Tribunals and Lok </a:t>
            </a:r>
            <a:r>
              <a:rPr lang="en-US" b="0" i="0" dirty="0" err="1">
                <a:solidFill>
                  <a:srgbClr val="000000"/>
                </a:solidFill>
                <a:effectLst/>
                <a:latin typeface="Times New Roman" panose="02020603050405020304" pitchFamily="18" charset="0"/>
              </a:rPr>
              <a:t>Adalats</a:t>
            </a:r>
            <a:r>
              <a:rPr lang="en-US" b="0" i="0" dirty="0">
                <a:solidFill>
                  <a:srgbClr val="000000"/>
                </a:solidFill>
                <a:effectLst/>
                <a:latin typeface="Times New Roman" panose="02020603050405020304" pitchFamily="18" charset="0"/>
              </a:rPr>
              <a:t>.</a:t>
            </a:r>
            <a:endParaRPr lang="en-US" b="0" i="0" dirty="0">
              <a:solidFill>
                <a:srgbClr val="150202"/>
              </a:solidFill>
              <a:effectLst/>
              <a:latin typeface="Noto Sans" panose="020B0502040504020204" pitchFamily="34" charset="0"/>
            </a:endParaRPr>
          </a:p>
          <a:p>
            <a:endParaRPr lang="en-IN" dirty="0"/>
          </a:p>
        </p:txBody>
      </p:sp>
    </p:spTree>
    <p:extLst>
      <p:ext uri="{BB962C8B-B14F-4D97-AF65-F5344CB8AC3E}">
        <p14:creationId xmlns:p14="http://schemas.microsoft.com/office/powerpoint/2010/main" val="3792156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5ED9F-1AC6-93E7-DA5B-DA6688CE6DC8}"/>
              </a:ext>
            </a:extLst>
          </p:cNvPr>
          <p:cNvSpPr>
            <a:spLocks noGrp="1"/>
          </p:cNvSpPr>
          <p:nvPr>
            <p:ph type="title"/>
          </p:nvPr>
        </p:nvSpPr>
        <p:spPr/>
        <p:txBody>
          <a:bodyPr/>
          <a:lstStyle/>
          <a:p>
            <a:pPr algn="ctr"/>
            <a:r>
              <a:rPr lang="en-IN" dirty="0"/>
              <a:t>Thank you </a:t>
            </a:r>
          </a:p>
        </p:txBody>
      </p:sp>
      <p:sp>
        <p:nvSpPr>
          <p:cNvPr id="3" name="Content Placeholder 2">
            <a:extLst>
              <a:ext uri="{FF2B5EF4-FFF2-40B4-BE49-F238E27FC236}">
                <a16:creationId xmlns:a16="http://schemas.microsoft.com/office/drawing/2014/main" id="{76E1BA85-FA9A-CF2D-B47D-1663AACAB1A9}"/>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698831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TotalTime>
  <Words>2471</Words>
  <Application>Microsoft Office PowerPoint</Application>
  <PresentationFormat>Widescreen</PresentationFormat>
  <Paragraphs>124</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Display</vt:lpstr>
      <vt:lpstr>Arial</vt:lpstr>
      <vt:lpstr>Mistral</vt:lpstr>
      <vt:lpstr>Noto Sans</vt:lpstr>
      <vt:lpstr>Times New Roman</vt:lpstr>
      <vt:lpstr>TimesNewRomanPSMT</vt:lpstr>
      <vt:lpstr>Office Theme</vt:lpstr>
      <vt:lpstr>Evolving Insolvency Jurisprudence :  Inroads into Common Law </vt:lpstr>
      <vt:lpstr>Law in general</vt:lpstr>
      <vt:lpstr>Emergence of formal Legislation </vt:lpstr>
      <vt:lpstr>Civil Law &amp; Common Law </vt:lpstr>
      <vt:lpstr>Article 13 (3) of Constitution of India – inclusive definition of “law”</vt:lpstr>
      <vt:lpstr>Delegated Legislation </vt:lpstr>
      <vt:lpstr>Judicial Decisions/ precedents/ratio decidendi </vt:lpstr>
      <vt:lpstr>Principles of Equity </vt:lpstr>
      <vt:lpstr>Civil Law &amp; Common Law </vt:lpstr>
      <vt:lpstr>The Common Law</vt:lpstr>
      <vt:lpstr>PowerPoint Presentation</vt:lpstr>
      <vt:lpstr>INSOLVENCY AND BANKRUPTCY CODE 2016 Some of special features </vt:lpstr>
      <vt:lpstr>Preamble of IBC 2016</vt:lpstr>
      <vt:lpstr>Sec 3(6) “Claim” </vt:lpstr>
      <vt:lpstr>“Debt” and “Default” </vt:lpstr>
      <vt:lpstr>Sec. 5(6)  “Dispute”</vt:lpstr>
      <vt:lpstr>Se. 238A : Limitation  introduced/amended w.e.f. 6.6.2018</vt:lpstr>
      <vt:lpstr>Entry 137 of Schedule to Limitation Act, 1963 </vt:lpstr>
      <vt:lpstr>Innoventive Industries Ltd. vs. ICICI Bank and another  (2018) 1 SCC 407  (31.07.2017)</vt:lpstr>
      <vt:lpstr>Pre-existing Dispute  Mobilox Innovations Pvt. Ltd. vs. Kirusa Software Pvt. Ltd.  (2018) 1 SCC 353 </vt:lpstr>
      <vt:lpstr>PowerPoint Presentation</vt:lpstr>
      <vt:lpstr>Sec. 95 of IBC, 2016 personal guarantors</vt:lpstr>
      <vt:lpstr>Limitation –  B.K. Educational Services Pvt. Ltd. vs. Parag Gupa and Associates – (2019) 11 SCC 633 – para 42 </vt:lpstr>
      <vt:lpstr>Some other common law principles in IBC </vt:lpstr>
      <vt:lpstr>PowerPoint Presentation</vt:lpstr>
      <vt:lpstr>Press Information Bureau release – 28.05.2026</vt:lpstr>
      <vt:lpstr>PowerPoint Presentation</vt:lpstr>
      <vt:lpstr>Success story of IBC 2016</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svramakrish@gmail.com</dc:creator>
  <cp:lastModifiedBy>sirc icai</cp:lastModifiedBy>
  <cp:revision>35</cp:revision>
  <dcterms:created xsi:type="dcterms:W3CDTF">2026-10-21T05:59:43Z</dcterms:created>
  <dcterms:modified xsi:type="dcterms:W3CDTF">2026-10-29T09:30:01Z</dcterms:modified>
</cp:coreProperties>
</file>